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sldIdLst>
    <p:sldId id="271" r:id="rId5"/>
    <p:sldId id="317" r:id="rId6"/>
    <p:sldId id="328" r:id="rId7"/>
    <p:sldId id="325" r:id="rId8"/>
    <p:sldId id="324" r:id="rId9"/>
    <p:sldId id="323" r:id="rId10"/>
    <p:sldId id="329" r:id="rId11"/>
    <p:sldId id="330" r:id="rId12"/>
    <p:sldId id="331" r:id="rId13"/>
    <p:sldId id="332" r:id="rId14"/>
    <p:sldId id="333" r:id="rId15"/>
    <p:sldId id="322" r:id="rId16"/>
    <p:sldId id="334" r:id="rId17"/>
    <p:sldId id="335" r:id="rId18"/>
    <p:sldId id="336" r:id="rId19"/>
    <p:sldId id="337" r:id="rId20"/>
    <p:sldId id="338" r:id="rId21"/>
    <p:sldId id="326" r:id="rId22"/>
    <p:sldId id="327" r:id="rId23"/>
    <p:sldId id="296" r:id="rId24"/>
  </p:sldIdLst>
  <p:sldSz cx="12192000" cy="6858000"/>
  <p:notesSz cx="6858000" cy="9144000"/>
  <p:defaultTextStyle>
    <a:defPPr>
      <a:defRPr lang="en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25" userDrawn="1">
          <p15:clr>
            <a:srgbClr val="A4A3A4"/>
          </p15:clr>
        </p15:guide>
        <p15:guide id="4" pos="1209" userDrawn="1">
          <p15:clr>
            <a:srgbClr val="A4A3A4"/>
          </p15:clr>
        </p15:guide>
        <p15:guide id="5" pos="2955" userDrawn="1">
          <p15:clr>
            <a:srgbClr val="A4A3A4"/>
          </p15:clr>
        </p15:guide>
        <p15:guide id="6" pos="2071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702" userDrawn="1">
          <p15:clr>
            <a:srgbClr val="A4A3A4"/>
          </p15:clr>
        </p15:guide>
        <p15:guide id="11" pos="5586" userDrawn="1">
          <p15:clr>
            <a:srgbClr val="A4A3A4"/>
          </p15:clr>
        </p15:guide>
        <p15:guide id="12" pos="7333" userDrawn="1">
          <p15:clr>
            <a:srgbClr val="A4A3A4"/>
          </p15:clr>
        </p15:guide>
        <p15:guide id="13" orient="horz" pos="3952" userDrawn="1">
          <p15:clr>
            <a:srgbClr val="A4A3A4"/>
          </p15:clr>
        </p15:guide>
        <p15:guide id="15" pos="6471" userDrawn="1">
          <p15:clr>
            <a:srgbClr val="A4A3A4"/>
          </p15:clr>
        </p15:guide>
        <p15:guide id="16" orient="horz" pos="9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утьков Юрий Юрьевич" initials="КЮЮ" lastIdx="4" clrIdx="0">
    <p:extLst>
      <p:ext uri="{19B8F6BF-5375-455C-9EA6-DF929625EA0E}">
        <p15:presenceInfo xmlns:p15="http://schemas.microsoft.com/office/powerpoint/2012/main" userId="S::ykutkov@hse.ru::45dbd1ed-eea1-4925-9fa4-5001421b49d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2C68"/>
    <a:srgbClr val="029C63"/>
    <a:srgbClr val="96628C"/>
    <a:srgbClr val="11A0D7"/>
    <a:srgbClr val="E61F3D"/>
    <a:srgbClr val="CD5A5A"/>
    <a:srgbClr val="FFD746"/>
    <a:srgbClr val="0E2D69"/>
    <a:srgbClr val="D9D9D9"/>
    <a:srgbClr val="EB68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51"/>
    <p:restoredTop sz="89642" autoAdjust="0"/>
  </p:normalViewPr>
  <p:slideViewPr>
    <p:cSldViewPr snapToGrid="0" snapToObjects="1">
      <p:cViewPr varScale="1">
        <p:scale>
          <a:sx n="99" d="100"/>
          <a:sy n="99" d="100"/>
        </p:scale>
        <p:origin x="1368" y="168"/>
      </p:cViewPr>
      <p:guideLst>
        <p:guide pos="325"/>
        <p:guide pos="1209"/>
        <p:guide pos="2955"/>
        <p:guide pos="2071"/>
        <p:guide pos="3840"/>
        <p:guide pos="4702"/>
        <p:guide pos="5586"/>
        <p:guide pos="7333"/>
        <p:guide orient="horz" pos="3952"/>
        <p:guide pos="6471"/>
        <p:guide orient="horz" pos="9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34" d="100"/>
          <a:sy n="134" d="100"/>
        </p:scale>
        <p:origin x="3648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F27627-270C-F74D-8497-D60C00F3A4D3}" type="doc">
      <dgm:prSet loTypeId="urn:microsoft.com/office/officeart/2005/8/layout/vList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C373F89-C922-614D-9054-DCAFDE50A1C9}">
      <dgm:prSet phldrT="[Текст]"/>
      <dgm:spPr>
        <a:solidFill>
          <a:srgbClr val="0F2C68"/>
        </a:solidFill>
      </dgm:spPr>
      <dgm:t>
        <a:bodyPr/>
        <a:lstStyle/>
        <a:p>
          <a:r>
            <a:rPr lang="en-US" dirty="0">
              <a:latin typeface="HSE Sans" panose="02000000000000000000" pitchFamily="2" charset="0"/>
            </a:rPr>
            <a:t>Failed state</a:t>
          </a:r>
          <a:endParaRPr lang="ru-RU" dirty="0">
            <a:latin typeface="HSE Sans" panose="02000000000000000000" pitchFamily="2" charset="0"/>
          </a:endParaRPr>
        </a:p>
      </dgm:t>
    </dgm:pt>
    <dgm:pt modelId="{D4BDAB0C-7B08-AA46-95BC-D3ABC3AB2F2C}" type="parTrans" cxnId="{EA0BB665-4D82-9E45-84AD-7D65B821FBBC}">
      <dgm:prSet/>
      <dgm:spPr/>
      <dgm:t>
        <a:bodyPr/>
        <a:lstStyle/>
        <a:p>
          <a:endParaRPr lang="ru-RU">
            <a:latin typeface="HSE Sans" panose="02000000000000000000" pitchFamily="2" charset="0"/>
          </a:endParaRPr>
        </a:p>
      </dgm:t>
    </dgm:pt>
    <dgm:pt modelId="{76D89D13-B14A-9D45-B83B-DEA4DDDA65FE}" type="sibTrans" cxnId="{EA0BB665-4D82-9E45-84AD-7D65B821FBBC}">
      <dgm:prSet/>
      <dgm:spPr/>
      <dgm:t>
        <a:bodyPr/>
        <a:lstStyle/>
        <a:p>
          <a:endParaRPr lang="ru-RU">
            <a:latin typeface="HSE Sans" panose="02000000000000000000" pitchFamily="2" charset="0"/>
          </a:endParaRPr>
        </a:p>
      </dgm:t>
    </dgm:pt>
    <dgm:pt modelId="{741B3A65-C68F-8D4E-8222-7197CD236162}">
      <dgm:prSet phldrT="[Текст]"/>
      <dgm:spPr>
        <a:solidFill>
          <a:srgbClr val="0F2C68"/>
        </a:solidFill>
      </dgm:spPr>
      <dgm:t>
        <a:bodyPr/>
        <a:lstStyle/>
        <a:p>
          <a:r>
            <a:rPr lang="ru-RU" dirty="0">
              <a:latin typeface="HSE Sans" panose="02000000000000000000" pitchFamily="2" charset="0"/>
            </a:rPr>
            <a:t>Сепаратизм</a:t>
          </a:r>
        </a:p>
      </dgm:t>
    </dgm:pt>
    <dgm:pt modelId="{0B964FBB-1A23-B048-BE77-952821B7E1B3}" type="parTrans" cxnId="{3D8F5F22-4537-A442-B28A-8222CB4036ED}">
      <dgm:prSet/>
      <dgm:spPr/>
      <dgm:t>
        <a:bodyPr/>
        <a:lstStyle/>
        <a:p>
          <a:endParaRPr lang="ru-RU">
            <a:latin typeface="HSE Sans" panose="02000000000000000000" pitchFamily="2" charset="0"/>
          </a:endParaRPr>
        </a:p>
      </dgm:t>
    </dgm:pt>
    <dgm:pt modelId="{3DF6D32E-043A-5C4A-85B7-84DFDE9FB835}" type="sibTrans" cxnId="{3D8F5F22-4537-A442-B28A-8222CB4036ED}">
      <dgm:prSet/>
      <dgm:spPr/>
      <dgm:t>
        <a:bodyPr/>
        <a:lstStyle/>
        <a:p>
          <a:endParaRPr lang="ru-RU">
            <a:latin typeface="HSE Sans" panose="02000000000000000000" pitchFamily="2" charset="0"/>
          </a:endParaRPr>
        </a:p>
      </dgm:t>
    </dgm:pt>
    <dgm:pt modelId="{10C59B6B-FDDA-9F4C-9DCD-5C269F853357}">
      <dgm:prSet phldrT="[Текст]"/>
      <dgm:spPr>
        <a:solidFill>
          <a:srgbClr val="0F2C68"/>
        </a:solidFill>
      </dgm:spPr>
      <dgm:t>
        <a:bodyPr/>
        <a:lstStyle/>
        <a:p>
          <a:r>
            <a:rPr lang="ru-RU" dirty="0">
              <a:latin typeface="HSE Sans" panose="02000000000000000000" pitchFamily="2" charset="0"/>
            </a:rPr>
            <a:t>Экстрактивные институты</a:t>
          </a:r>
        </a:p>
      </dgm:t>
    </dgm:pt>
    <dgm:pt modelId="{9B3D982C-417F-2144-B8E8-5C2F8C89EF93}" type="parTrans" cxnId="{EDE9837C-743E-AB4A-B35E-269FA7DD987A}">
      <dgm:prSet/>
      <dgm:spPr/>
      <dgm:t>
        <a:bodyPr/>
        <a:lstStyle/>
        <a:p>
          <a:endParaRPr lang="ru-RU">
            <a:latin typeface="HSE Sans" panose="02000000000000000000" pitchFamily="2" charset="0"/>
          </a:endParaRPr>
        </a:p>
      </dgm:t>
    </dgm:pt>
    <dgm:pt modelId="{8ACE0CEE-4ABA-4645-A444-09785FCFA015}" type="sibTrans" cxnId="{EDE9837C-743E-AB4A-B35E-269FA7DD987A}">
      <dgm:prSet/>
      <dgm:spPr/>
      <dgm:t>
        <a:bodyPr/>
        <a:lstStyle/>
        <a:p>
          <a:endParaRPr lang="ru-RU">
            <a:latin typeface="HSE Sans" panose="02000000000000000000" pitchFamily="2" charset="0"/>
          </a:endParaRPr>
        </a:p>
      </dgm:t>
    </dgm:pt>
    <dgm:pt modelId="{EA053276-4E59-2B40-BEFC-B0B22B738BBC}">
      <dgm:prSet/>
      <dgm:spPr/>
      <dgm:t>
        <a:bodyPr/>
        <a:lstStyle/>
        <a:p>
          <a:r>
            <a:rPr lang="en-US" dirty="0"/>
            <a:t>108 </a:t>
          </a:r>
          <a:r>
            <a:rPr lang="ru-RU" dirty="0"/>
            <a:t>место в Индексе свободы прессы</a:t>
          </a:r>
        </a:p>
      </dgm:t>
    </dgm:pt>
    <dgm:pt modelId="{991FA5B5-AFF1-4E4E-B0C4-7F3E6B3DF936}" type="parTrans" cxnId="{C80D54B0-C06E-284F-BA20-5A8AA2CF6A44}">
      <dgm:prSet/>
      <dgm:spPr/>
      <dgm:t>
        <a:bodyPr/>
        <a:lstStyle/>
        <a:p>
          <a:endParaRPr lang="ru-RU"/>
        </a:p>
      </dgm:t>
    </dgm:pt>
    <dgm:pt modelId="{EA400D56-FA27-9642-85A2-728964C7FCC0}" type="sibTrans" cxnId="{C80D54B0-C06E-284F-BA20-5A8AA2CF6A44}">
      <dgm:prSet/>
      <dgm:spPr/>
      <dgm:t>
        <a:bodyPr/>
        <a:lstStyle/>
        <a:p>
          <a:endParaRPr lang="ru-RU"/>
        </a:p>
      </dgm:t>
    </dgm:pt>
    <dgm:pt modelId="{E0B5C04B-1483-0642-B21A-56EBA8D539E5}">
      <dgm:prSet/>
      <dgm:spPr/>
      <dgm:t>
        <a:bodyPr/>
        <a:lstStyle/>
        <a:p>
          <a:r>
            <a:rPr lang="ru-RU" dirty="0"/>
            <a:t>144 место в Рейтинге глобального мира</a:t>
          </a:r>
        </a:p>
      </dgm:t>
    </dgm:pt>
    <dgm:pt modelId="{3D7BF8A2-B678-3241-BCE0-3D1ADF212702}" type="parTrans" cxnId="{71131D5B-B182-A94F-AEF1-232852BD280D}">
      <dgm:prSet/>
      <dgm:spPr/>
      <dgm:t>
        <a:bodyPr/>
        <a:lstStyle/>
        <a:p>
          <a:endParaRPr lang="ru-RU"/>
        </a:p>
      </dgm:t>
    </dgm:pt>
    <dgm:pt modelId="{FBF57213-4475-054A-92E3-AA9A1234356F}" type="sibTrans" cxnId="{71131D5B-B182-A94F-AEF1-232852BD280D}">
      <dgm:prSet/>
      <dgm:spPr/>
      <dgm:t>
        <a:bodyPr/>
        <a:lstStyle/>
        <a:p>
          <a:endParaRPr lang="ru-RU"/>
        </a:p>
      </dgm:t>
    </dgm:pt>
    <dgm:pt modelId="{619919C4-6B5A-874A-9B51-9C3FB6FF49EA}">
      <dgm:prSet phldrT="[Текст]"/>
      <dgm:spPr>
        <a:solidFill>
          <a:srgbClr val="0F2C68"/>
        </a:solidFill>
      </dgm:spPr>
      <dgm:t>
        <a:bodyPr/>
        <a:lstStyle/>
        <a:p>
          <a:r>
            <a:rPr lang="ru-RU" dirty="0">
              <a:latin typeface="HSE Sans" panose="02000000000000000000" pitchFamily="2" charset="0"/>
            </a:rPr>
            <a:t>Отсутствие экономического развития</a:t>
          </a:r>
          <a:endParaRPr lang="ru-RU" dirty="0"/>
        </a:p>
      </dgm:t>
    </dgm:pt>
    <dgm:pt modelId="{58DAD5AD-DE42-6341-8A26-71F98BACBAC4}" type="parTrans" cxnId="{58410C44-F4DC-8545-9C28-7F821E8795D4}">
      <dgm:prSet/>
      <dgm:spPr/>
      <dgm:t>
        <a:bodyPr/>
        <a:lstStyle/>
        <a:p>
          <a:endParaRPr lang="ru-RU"/>
        </a:p>
      </dgm:t>
    </dgm:pt>
    <dgm:pt modelId="{A1A6A352-DE4D-964E-BEA0-48580AD73895}" type="sibTrans" cxnId="{58410C44-F4DC-8545-9C28-7F821E8795D4}">
      <dgm:prSet/>
      <dgm:spPr/>
      <dgm:t>
        <a:bodyPr/>
        <a:lstStyle/>
        <a:p>
          <a:endParaRPr lang="ru-RU"/>
        </a:p>
      </dgm:t>
    </dgm:pt>
    <dgm:pt modelId="{2CDB58F7-A3B1-1E4D-9EB1-D647FDA52740}">
      <dgm:prSet/>
      <dgm:spPr/>
      <dgm:t>
        <a:bodyPr/>
        <a:lstStyle/>
        <a:p>
          <a:r>
            <a:rPr lang="ru-RU" dirty="0"/>
            <a:t>112 место в </a:t>
          </a:r>
          <a:r>
            <a:rPr lang="en" dirty="0"/>
            <a:t>Press Index</a:t>
          </a:r>
          <a:r>
            <a:rPr lang="ru-RU" dirty="0"/>
            <a:t> </a:t>
          </a:r>
          <a:r>
            <a:rPr lang="en" dirty="0"/>
            <a:t>Ranking </a:t>
          </a:r>
          <a:r>
            <a:rPr lang="ru-RU" dirty="0"/>
            <a:t>(Репортеры без границ)</a:t>
          </a:r>
        </a:p>
      </dgm:t>
    </dgm:pt>
    <dgm:pt modelId="{B7F7DCF7-7EE6-9646-8501-DFEC82D51AE2}" type="parTrans" cxnId="{2F2459BE-83EF-1C41-9413-9C3E71F4170A}">
      <dgm:prSet/>
      <dgm:spPr/>
      <dgm:t>
        <a:bodyPr/>
        <a:lstStyle/>
        <a:p>
          <a:endParaRPr lang="ru-RU"/>
        </a:p>
      </dgm:t>
    </dgm:pt>
    <dgm:pt modelId="{C7D3C6C2-661C-4C44-BA1A-2688646B1789}" type="sibTrans" cxnId="{2F2459BE-83EF-1C41-9413-9C3E71F4170A}">
      <dgm:prSet/>
      <dgm:spPr/>
      <dgm:t>
        <a:bodyPr/>
        <a:lstStyle/>
        <a:p>
          <a:endParaRPr lang="ru-RU"/>
        </a:p>
      </dgm:t>
    </dgm:pt>
    <dgm:pt modelId="{D90EFE8E-B651-5647-A014-4ECB8CB0CF3E}" type="pres">
      <dgm:prSet presAssocID="{8BF27627-270C-F74D-8497-D60C00F3A4D3}" presName="linear" presStyleCnt="0">
        <dgm:presLayoutVars>
          <dgm:animLvl val="lvl"/>
          <dgm:resizeHandles val="exact"/>
        </dgm:presLayoutVars>
      </dgm:prSet>
      <dgm:spPr/>
    </dgm:pt>
    <dgm:pt modelId="{0D95E6A4-ED45-5C4F-BA92-DE05C715BF3E}" type="pres">
      <dgm:prSet presAssocID="{5C373F89-C922-614D-9054-DCAFDE50A1C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AE25023-B1BC-E049-903C-FEEA30F26965}" type="pres">
      <dgm:prSet presAssocID="{76D89D13-B14A-9D45-B83B-DEA4DDDA65FE}" presName="spacer" presStyleCnt="0"/>
      <dgm:spPr/>
    </dgm:pt>
    <dgm:pt modelId="{2C16AC93-18CE-4548-956D-6349E90EBC35}" type="pres">
      <dgm:prSet presAssocID="{741B3A65-C68F-8D4E-8222-7197CD23616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7301522-A2D5-2844-BAD6-03B1BC43C5F3}" type="pres">
      <dgm:prSet presAssocID="{3DF6D32E-043A-5C4A-85B7-84DFDE9FB835}" presName="spacer" presStyleCnt="0"/>
      <dgm:spPr/>
    </dgm:pt>
    <dgm:pt modelId="{D0B737C5-F474-CA4C-B14C-33D003190784}" type="pres">
      <dgm:prSet presAssocID="{619919C4-6B5A-874A-9B51-9C3FB6FF49E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3B407F7-B3DE-4F46-9D7D-2D02E2959933}" type="pres">
      <dgm:prSet presAssocID="{A1A6A352-DE4D-964E-BEA0-48580AD73895}" presName="spacer" presStyleCnt="0"/>
      <dgm:spPr/>
    </dgm:pt>
    <dgm:pt modelId="{8E68A57F-A48E-A940-B8ED-91725EE0DB75}" type="pres">
      <dgm:prSet presAssocID="{10C59B6B-FDDA-9F4C-9DCD-5C269F853357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4D85E95-9844-DB4D-AD2B-BEAFA4391E90}" type="pres">
      <dgm:prSet presAssocID="{10C59B6B-FDDA-9F4C-9DCD-5C269F853357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3D8F5F22-4537-A442-B28A-8222CB4036ED}" srcId="{8BF27627-270C-F74D-8497-D60C00F3A4D3}" destId="{741B3A65-C68F-8D4E-8222-7197CD236162}" srcOrd="1" destOrd="0" parTransId="{0B964FBB-1A23-B048-BE77-952821B7E1B3}" sibTransId="{3DF6D32E-043A-5C4A-85B7-84DFDE9FB835}"/>
    <dgm:cxn modelId="{281D7929-46C1-5B48-B31E-D2D859E3FF6D}" type="presOf" srcId="{EA053276-4E59-2B40-BEFC-B0B22B738BBC}" destId="{A4D85E95-9844-DB4D-AD2B-BEAFA4391E90}" srcOrd="0" destOrd="0" presId="urn:microsoft.com/office/officeart/2005/8/layout/vList2"/>
    <dgm:cxn modelId="{58410C44-F4DC-8545-9C28-7F821E8795D4}" srcId="{8BF27627-270C-F74D-8497-D60C00F3A4D3}" destId="{619919C4-6B5A-874A-9B51-9C3FB6FF49EA}" srcOrd="2" destOrd="0" parTransId="{58DAD5AD-DE42-6341-8A26-71F98BACBAC4}" sibTransId="{A1A6A352-DE4D-964E-BEA0-48580AD73895}"/>
    <dgm:cxn modelId="{C6169E55-254F-C341-9B0C-FB7CDDD3981C}" type="presOf" srcId="{5C373F89-C922-614D-9054-DCAFDE50A1C9}" destId="{0D95E6A4-ED45-5C4F-BA92-DE05C715BF3E}" srcOrd="0" destOrd="0" presId="urn:microsoft.com/office/officeart/2005/8/layout/vList2"/>
    <dgm:cxn modelId="{71131D5B-B182-A94F-AEF1-232852BD280D}" srcId="{10C59B6B-FDDA-9F4C-9DCD-5C269F853357}" destId="{E0B5C04B-1483-0642-B21A-56EBA8D539E5}" srcOrd="2" destOrd="0" parTransId="{3D7BF8A2-B678-3241-BCE0-3D1ADF212702}" sibTransId="{FBF57213-4475-054A-92E3-AA9A1234356F}"/>
    <dgm:cxn modelId="{EA0BB665-4D82-9E45-84AD-7D65B821FBBC}" srcId="{8BF27627-270C-F74D-8497-D60C00F3A4D3}" destId="{5C373F89-C922-614D-9054-DCAFDE50A1C9}" srcOrd="0" destOrd="0" parTransId="{D4BDAB0C-7B08-AA46-95BC-D3ABC3AB2F2C}" sibTransId="{76D89D13-B14A-9D45-B83B-DEA4DDDA65FE}"/>
    <dgm:cxn modelId="{90EF9C6C-FD2E-2B4F-A55E-7CAC77E8297A}" type="presOf" srcId="{E0B5C04B-1483-0642-B21A-56EBA8D539E5}" destId="{A4D85E95-9844-DB4D-AD2B-BEAFA4391E90}" srcOrd="0" destOrd="2" presId="urn:microsoft.com/office/officeart/2005/8/layout/vList2"/>
    <dgm:cxn modelId="{3DEBA46E-1A16-F148-9BA7-A98B47C446C3}" type="presOf" srcId="{619919C4-6B5A-874A-9B51-9C3FB6FF49EA}" destId="{D0B737C5-F474-CA4C-B14C-33D003190784}" srcOrd="0" destOrd="0" presId="urn:microsoft.com/office/officeart/2005/8/layout/vList2"/>
    <dgm:cxn modelId="{36D1A67A-5D0F-D84A-9475-8E944D0D4025}" type="presOf" srcId="{10C59B6B-FDDA-9F4C-9DCD-5C269F853357}" destId="{8E68A57F-A48E-A940-B8ED-91725EE0DB75}" srcOrd="0" destOrd="0" presId="urn:microsoft.com/office/officeart/2005/8/layout/vList2"/>
    <dgm:cxn modelId="{EDE9837C-743E-AB4A-B35E-269FA7DD987A}" srcId="{8BF27627-270C-F74D-8497-D60C00F3A4D3}" destId="{10C59B6B-FDDA-9F4C-9DCD-5C269F853357}" srcOrd="3" destOrd="0" parTransId="{9B3D982C-417F-2144-B8E8-5C2F8C89EF93}" sibTransId="{8ACE0CEE-4ABA-4645-A444-09785FCFA015}"/>
    <dgm:cxn modelId="{2830CCA7-269A-B843-A50D-5223342F8EEF}" type="presOf" srcId="{2CDB58F7-A3B1-1E4D-9EB1-D647FDA52740}" destId="{A4D85E95-9844-DB4D-AD2B-BEAFA4391E90}" srcOrd="0" destOrd="1" presId="urn:microsoft.com/office/officeart/2005/8/layout/vList2"/>
    <dgm:cxn modelId="{C80D54B0-C06E-284F-BA20-5A8AA2CF6A44}" srcId="{10C59B6B-FDDA-9F4C-9DCD-5C269F853357}" destId="{EA053276-4E59-2B40-BEFC-B0B22B738BBC}" srcOrd="0" destOrd="0" parTransId="{991FA5B5-AFF1-4E4E-B0C4-7F3E6B3DF936}" sibTransId="{EA400D56-FA27-9642-85A2-728964C7FCC0}"/>
    <dgm:cxn modelId="{2F2459BE-83EF-1C41-9413-9C3E71F4170A}" srcId="{10C59B6B-FDDA-9F4C-9DCD-5C269F853357}" destId="{2CDB58F7-A3B1-1E4D-9EB1-D647FDA52740}" srcOrd="1" destOrd="0" parTransId="{B7F7DCF7-7EE6-9646-8501-DFEC82D51AE2}" sibTransId="{C7D3C6C2-661C-4C44-BA1A-2688646B1789}"/>
    <dgm:cxn modelId="{7EC1AFBE-FB4D-524E-A5DF-CDF4DD1BD710}" type="presOf" srcId="{741B3A65-C68F-8D4E-8222-7197CD236162}" destId="{2C16AC93-18CE-4548-956D-6349E90EBC35}" srcOrd="0" destOrd="0" presId="urn:microsoft.com/office/officeart/2005/8/layout/vList2"/>
    <dgm:cxn modelId="{83F311E3-4428-D54F-841A-01F5110003CC}" type="presOf" srcId="{8BF27627-270C-F74D-8497-D60C00F3A4D3}" destId="{D90EFE8E-B651-5647-A014-4ECB8CB0CF3E}" srcOrd="0" destOrd="0" presId="urn:microsoft.com/office/officeart/2005/8/layout/vList2"/>
    <dgm:cxn modelId="{D174313A-5043-D145-ACB2-046CD6224071}" type="presParOf" srcId="{D90EFE8E-B651-5647-A014-4ECB8CB0CF3E}" destId="{0D95E6A4-ED45-5C4F-BA92-DE05C715BF3E}" srcOrd="0" destOrd="0" presId="urn:microsoft.com/office/officeart/2005/8/layout/vList2"/>
    <dgm:cxn modelId="{496A749D-C092-C145-BE86-8450FDC2A269}" type="presParOf" srcId="{D90EFE8E-B651-5647-A014-4ECB8CB0CF3E}" destId="{3AE25023-B1BC-E049-903C-FEEA30F26965}" srcOrd="1" destOrd="0" presId="urn:microsoft.com/office/officeart/2005/8/layout/vList2"/>
    <dgm:cxn modelId="{20BA25A0-53A0-444E-8A29-61E0B07CFED9}" type="presParOf" srcId="{D90EFE8E-B651-5647-A014-4ECB8CB0CF3E}" destId="{2C16AC93-18CE-4548-956D-6349E90EBC35}" srcOrd="2" destOrd="0" presId="urn:microsoft.com/office/officeart/2005/8/layout/vList2"/>
    <dgm:cxn modelId="{B271DB19-76EF-E743-91FC-28C0046B65EB}" type="presParOf" srcId="{D90EFE8E-B651-5647-A014-4ECB8CB0CF3E}" destId="{77301522-A2D5-2844-BAD6-03B1BC43C5F3}" srcOrd="3" destOrd="0" presId="urn:microsoft.com/office/officeart/2005/8/layout/vList2"/>
    <dgm:cxn modelId="{C92E557C-6A88-9A46-BE70-AD8D64263476}" type="presParOf" srcId="{D90EFE8E-B651-5647-A014-4ECB8CB0CF3E}" destId="{D0B737C5-F474-CA4C-B14C-33D003190784}" srcOrd="4" destOrd="0" presId="urn:microsoft.com/office/officeart/2005/8/layout/vList2"/>
    <dgm:cxn modelId="{4E177A99-0744-1A4B-9FC7-AD13C34F2E20}" type="presParOf" srcId="{D90EFE8E-B651-5647-A014-4ECB8CB0CF3E}" destId="{D3B407F7-B3DE-4F46-9D7D-2D02E2959933}" srcOrd="5" destOrd="0" presId="urn:microsoft.com/office/officeart/2005/8/layout/vList2"/>
    <dgm:cxn modelId="{83FCDF11-76E7-8A46-968F-E771E99574C5}" type="presParOf" srcId="{D90EFE8E-B651-5647-A014-4ECB8CB0CF3E}" destId="{8E68A57F-A48E-A940-B8ED-91725EE0DB75}" srcOrd="6" destOrd="0" presId="urn:microsoft.com/office/officeart/2005/8/layout/vList2"/>
    <dgm:cxn modelId="{1E2CD74C-32D8-774B-8FAB-4B68B4CCD885}" type="presParOf" srcId="{D90EFE8E-B651-5647-A014-4ECB8CB0CF3E}" destId="{A4D85E95-9844-DB4D-AD2B-BEAFA4391E90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F27627-270C-F74D-8497-D60C00F3A4D3}" type="doc">
      <dgm:prSet loTypeId="urn:microsoft.com/office/officeart/2005/8/layout/vList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C373F89-C922-614D-9054-DCAFDE50A1C9}">
      <dgm:prSet phldrT="[Текст]"/>
      <dgm:spPr>
        <a:solidFill>
          <a:srgbClr val="0F2C68"/>
        </a:solidFill>
      </dgm:spPr>
      <dgm:t>
        <a:bodyPr/>
        <a:lstStyle/>
        <a:p>
          <a:r>
            <a:rPr lang="ru-RU" dirty="0">
              <a:latin typeface="HSE Sans" panose="02000000000000000000" pitchFamily="2" charset="0"/>
            </a:rPr>
            <a:t>Межнациональные конфликты</a:t>
          </a:r>
        </a:p>
      </dgm:t>
    </dgm:pt>
    <dgm:pt modelId="{D4BDAB0C-7B08-AA46-95BC-D3ABC3AB2F2C}" type="parTrans" cxnId="{EA0BB665-4D82-9E45-84AD-7D65B821FBBC}">
      <dgm:prSet/>
      <dgm:spPr/>
      <dgm:t>
        <a:bodyPr/>
        <a:lstStyle/>
        <a:p>
          <a:endParaRPr lang="ru-RU">
            <a:latin typeface="HSE Sans" panose="02000000000000000000" pitchFamily="2" charset="0"/>
          </a:endParaRPr>
        </a:p>
      </dgm:t>
    </dgm:pt>
    <dgm:pt modelId="{76D89D13-B14A-9D45-B83B-DEA4DDDA65FE}" type="sibTrans" cxnId="{EA0BB665-4D82-9E45-84AD-7D65B821FBBC}">
      <dgm:prSet/>
      <dgm:spPr/>
      <dgm:t>
        <a:bodyPr/>
        <a:lstStyle/>
        <a:p>
          <a:endParaRPr lang="ru-RU">
            <a:latin typeface="HSE Sans" panose="02000000000000000000" pitchFamily="2" charset="0"/>
          </a:endParaRPr>
        </a:p>
      </dgm:t>
    </dgm:pt>
    <dgm:pt modelId="{741B3A65-C68F-8D4E-8222-7197CD236162}">
      <dgm:prSet phldrT="[Текст]"/>
      <dgm:spPr>
        <a:solidFill>
          <a:srgbClr val="0F2C68"/>
        </a:solidFill>
      </dgm:spPr>
      <dgm:t>
        <a:bodyPr/>
        <a:lstStyle/>
        <a:p>
          <a:r>
            <a:rPr lang="ru-RU" dirty="0">
              <a:latin typeface="HSE Sans" panose="02000000000000000000" pitchFamily="2" charset="0"/>
            </a:rPr>
            <a:t>Климатический кризис</a:t>
          </a:r>
        </a:p>
      </dgm:t>
    </dgm:pt>
    <dgm:pt modelId="{0B964FBB-1A23-B048-BE77-952821B7E1B3}" type="parTrans" cxnId="{3D8F5F22-4537-A442-B28A-8222CB4036ED}">
      <dgm:prSet/>
      <dgm:spPr/>
      <dgm:t>
        <a:bodyPr/>
        <a:lstStyle/>
        <a:p>
          <a:endParaRPr lang="ru-RU">
            <a:latin typeface="HSE Sans" panose="02000000000000000000" pitchFamily="2" charset="0"/>
          </a:endParaRPr>
        </a:p>
      </dgm:t>
    </dgm:pt>
    <dgm:pt modelId="{3DF6D32E-043A-5C4A-85B7-84DFDE9FB835}" type="sibTrans" cxnId="{3D8F5F22-4537-A442-B28A-8222CB4036ED}">
      <dgm:prSet/>
      <dgm:spPr/>
      <dgm:t>
        <a:bodyPr/>
        <a:lstStyle/>
        <a:p>
          <a:endParaRPr lang="ru-RU">
            <a:latin typeface="HSE Sans" panose="02000000000000000000" pitchFamily="2" charset="0"/>
          </a:endParaRPr>
        </a:p>
      </dgm:t>
    </dgm:pt>
    <dgm:pt modelId="{B6F4AA5E-00A6-1B41-B25A-E86C88142E1A}">
      <dgm:prSet/>
      <dgm:spPr/>
      <dgm:t>
        <a:bodyPr/>
        <a:lstStyle/>
        <a:p>
          <a:r>
            <a:rPr lang="ru-RU" dirty="0"/>
            <a:t>Массовые убийства представителей народа </a:t>
          </a:r>
          <a:r>
            <a:rPr lang="ru-RU" i="1" dirty="0" err="1"/>
            <a:t>фульбе</a:t>
          </a:r>
          <a:r>
            <a:rPr lang="ru-RU" dirty="0"/>
            <a:t> и </a:t>
          </a:r>
          <a:r>
            <a:rPr lang="ru-RU" i="1" u="none" dirty="0"/>
            <a:t>догонов</a:t>
          </a:r>
          <a:r>
            <a:rPr lang="ru-RU" dirty="0"/>
            <a:t> в 2019 г. </a:t>
          </a:r>
        </a:p>
      </dgm:t>
    </dgm:pt>
    <dgm:pt modelId="{E7252538-6923-E44D-B4D0-0658E9C18686}" type="parTrans" cxnId="{E64ABB24-61DC-9445-B9BD-7D2AC0AC80E3}">
      <dgm:prSet/>
      <dgm:spPr/>
    </dgm:pt>
    <dgm:pt modelId="{6DFA3359-37E7-5F46-81F0-215755680501}" type="sibTrans" cxnId="{E64ABB24-61DC-9445-B9BD-7D2AC0AC80E3}">
      <dgm:prSet/>
      <dgm:spPr/>
    </dgm:pt>
    <dgm:pt modelId="{F26329BC-E11B-3641-BE9B-27DFF74C26A5}">
      <dgm:prSet/>
      <dgm:spPr/>
      <dgm:t>
        <a:bodyPr/>
        <a:lstStyle/>
        <a:p>
          <a:r>
            <a:rPr lang="ru-RU" dirty="0"/>
            <a:t>Рост населения, деградация земель, изменение климата</a:t>
          </a:r>
        </a:p>
      </dgm:t>
    </dgm:pt>
    <dgm:pt modelId="{418518B8-40A6-5441-8E44-A289F5553708}" type="parTrans" cxnId="{39BFE30B-CE87-6F43-81B9-4468589E45F3}">
      <dgm:prSet/>
      <dgm:spPr/>
    </dgm:pt>
    <dgm:pt modelId="{5F629EBD-048E-D441-BA14-04EADE17533E}" type="sibTrans" cxnId="{39BFE30B-CE87-6F43-81B9-4468589E45F3}">
      <dgm:prSet/>
      <dgm:spPr/>
    </dgm:pt>
    <dgm:pt modelId="{D90EFE8E-B651-5647-A014-4ECB8CB0CF3E}" type="pres">
      <dgm:prSet presAssocID="{8BF27627-270C-F74D-8497-D60C00F3A4D3}" presName="linear" presStyleCnt="0">
        <dgm:presLayoutVars>
          <dgm:animLvl val="lvl"/>
          <dgm:resizeHandles val="exact"/>
        </dgm:presLayoutVars>
      </dgm:prSet>
      <dgm:spPr/>
    </dgm:pt>
    <dgm:pt modelId="{0D95E6A4-ED45-5C4F-BA92-DE05C715BF3E}" type="pres">
      <dgm:prSet presAssocID="{5C373F89-C922-614D-9054-DCAFDE50A1C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257CF42-59CE-AD47-9875-8DBC5BA9447B}" type="pres">
      <dgm:prSet presAssocID="{5C373F89-C922-614D-9054-DCAFDE50A1C9}" presName="childText" presStyleLbl="revTx" presStyleIdx="0" presStyleCnt="2">
        <dgm:presLayoutVars>
          <dgm:bulletEnabled val="1"/>
        </dgm:presLayoutVars>
      </dgm:prSet>
      <dgm:spPr/>
    </dgm:pt>
    <dgm:pt modelId="{2C16AC93-18CE-4548-956D-6349E90EBC35}" type="pres">
      <dgm:prSet presAssocID="{741B3A65-C68F-8D4E-8222-7197CD236162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77C0F35D-43CD-B54C-AD68-A14F2E1351F2}" type="pres">
      <dgm:prSet presAssocID="{741B3A65-C68F-8D4E-8222-7197CD236162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39BFE30B-CE87-6F43-81B9-4468589E45F3}" srcId="{741B3A65-C68F-8D4E-8222-7197CD236162}" destId="{F26329BC-E11B-3641-BE9B-27DFF74C26A5}" srcOrd="0" destOrd="0" parTransId="{418518B8-40A6-5441-8E44-A289F5553708}" sibTransId="{5F629EBD-048E-D441-BA14-04EADE17533E}"/>
    <dgm:cxn modelId="{7EF6B90F-CAAB-E848-A55E-20B3638B1FCE}" type="presOf" srcId="{741B3A65-C68F-8D4E-8222-7197CD236162}" destId="{2C16AC93-18CE-4548-956D-6349E90EBC35}" srcOrd="0" destOrd="0" presId="urn:microsoft.com/office/officeart/2005/8/layout/vList2"/>
    <dgm:cxn modelId="{3D8F5F22-4537-A442-B28A-8222CB4036ED}" srcId="{8BF27627-270C-F74D-8497-D60C00F3A4D3}" destId="{741B3A65-C68F-8D4E-8222-7197CD236162}" srcOrd="1" destOrd="0" parTransId="{0B964FBB-1A23-B048-BE77-952821B7E1B3}" sibTransId="{3DF6D32E-043A-5C4A-85B7-84DFDE9FB835}"/>
    <dgm:cxn modelId="{E64ABB24-61DC-9445-B9BD-7D2AC0AC80E3}" srcId="{5C373F89-C922-614D-9054-DCAFDE50A1C9}" destId="{B6F4AA5E-00A6-1B41-B25A-E86C88142E1A}" srcOrd="0" destOrd="0" parTransId="{E7252538-6923-E44D-B4D0-0658E9C18686}" sibTransId="{6DFA3359-37E7-5F46-81F0-215755680501}"/>
    <dgm:cxn modelId="{EA0BB665-4D82-9E45-84AD-7D65B821FBBC}" srcId="{8BF27627-270C-F74D-8497-D60C00F3A4D3}" destId="{5C373F89-C922-614D-9054-DCAFDE50A1C9}" srcOrd="0" destOrd="0" parTransId="{D4BDAB0C-7B08-AA46-95BC-D3ABC3AB2F2C}" sibTransId="{76D89D13-B14A-9D45-B83B-DEA4DDDA65FE}"/>
    <dgm:cxn modelId="{14030369-6F6E-6342-9A2E-1DFEDC572625}" type="presOf" srcId="{F26329BC-E11B-3641-BE9B-27DFF74C26A5}" destId="{77C0F35D-43CD-B54C-AD68-A14F2E1351F2}" srcOrd="0" destOrd="0" presId="urn:microsoft.com/office/officeart/2005/8/layout/vList2"/>
    <dgm:cxn modelId="{8DA1FA9D-7A44-6F4F-86D6-E3A9D011DB85}" type="presOf" srcId="{5C373F89-C922-614D-9054-DCAFDE50A1C9}" destId="{0D95E6A4-ED45-5C4F-BA92-DE05C715BF3E}" srcOrd="0" destOrd="0" presId="urn:microsoft.com/office/officeart/2005/8/layout/vList2"/>
    <dgm:cxn modelId="{F35E5AC3-EDBD-6C44-B289-1ADDB18F6B85}" type="presOf" srcId="{B6F4AA5E-00A6-1B41-B25A-E86C88142E1A}" destId="{8257CF42-59CE-AD47-9875-8DBC5BA9447B}" srcOrd="0" destOrd="0" presId="urn:microsoft.com/office/officeart/2005/8/layout/vList2"/>
    <dgm:cxn modelId="{83F311E3-4428-D54F-841A-01F5110003CC}" type="presOf" srcId="{8BF27627-270C-F74D-8497-D60C00F3A4D3}" destId="{D90EFE8E-B651-5647-A014-4ECB8CB0CF3E}" srcOrd="0" destOrd="0" presId="urn:microsoft.com/office/officeart/2005/8/layout/vList2"/>
    <dgm:cxn modelId="{15837406-20F1-EA46-8D24-90D18C1C2A6A}" type="presParOf" srcId="{D90EFE8E-B651-5647-A014-4ECB8CB0CF3E}" destId="{0D95E6A4-ED45-5C4F-BA92-DE05C715BF3E}" srcOrd="0" destOrd="0" presId="urn:microsoft.com/office/officeart/2005/8/layout/vList2"/>
    <dgm:cxn modelId="{9865489A-E0AF-4A4C-8E72-2C12215C3345}" type="presParOf" srcId="{D90EFE8E-B651-5647-A014-4ECB8CB0CF3E}" destId="{8257CF42-59CE-AD47-9875-8DBC5BA9447B}" srcOrd="1" destOrd="0" presId="urn:microsoft.com/office/officeart/2005/8/layout/vList2"/>
    <dgm:cxn modelId="{F77783B6-A3E3-BE45-9466-1C9017406E27}" type="presParOf" srcId="{D90EFE8E-B651-5647-A014-4ECB8CB0CF3E}" destId="{2C16AC93-18CE-4548-956D-6349E90EBC35}" srcOrd="2" destOrd="0" presId="urn:microsoft.com/office/officeart/2005/8/layout/vList2"/>
    <dgm:cxn modelId="{15723E70-B7F6-EF4F-83B9-4639AB38BB86}" type="presParOf" srcId="{D90EFE8E-B651-5647-A014-4ECB8CB0CF3E}" destId="{77C0F35D-43CD-B54C-AD68-A14F2E1351F2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E8B7CC8-6F92-2C44-ACCF-B52656FDF80E}" type="doc">
      <dgm:prSet loTypeId="urn:microsoft.com/office/officeart/2005/8/layout/defaul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EB77AAA-3F19-8748-9607-C4BF77152912}">
      <dgm:prSet phldrT="[Текст]"/>
      <dgm:spPr>
        <a:solidFill>
          <a:srgbClr val="002060"/>
        </a:solidFill>
      </dgm:spPr>
      <dgm:t>
        <a:bodyPr/>
        <a:lstStyle/>
        <a:p>
          <a:r>
            <a:rPr lang="ru-RU" b="1" dirty="0">
              <a:latin typeface="HSE Sans" panose="02000000000000000000" pitchFamily="2" charset="0"/>
            </a:rPr>
            <a:t>Офицеры: </a:t>
          </a:r>
          <a:r>
            <a:rPr lang="ru-RU" dirty="0">
              <a:latin typeface="HSE Sans" panose="02000000000000000000" pitchFamily="2" charset="0"/>
            </a:rPr>
            <a:t>участники переворотов были сослуживцами (1-2 перевороты), имели значительный боевой опыт (3-4 перевороты)</a:t>
          </a:r>
        </a:p>
      </dgm:t>
    </dgm:pt>
    <dgm:pt modelId="{9891C8E6-D7DC-FB4A-907E-1C061BF6D2FC}" type="parTrans" cxnId="{FC2A2FE9-BB0A-6D4E-A7DB-779AE4564422}">
      <dgm:prSet/>
      <dgm:spPr/>
      <dgm:t>
        <a:bodyPr/>
        <a:lstStyle/>
        <a:p>
          <a:endParaRPr lang="ru-RU">
            <a:latin typeface="HSE Sans" panose="02000000000000000000" pitchFamily="2" charset="0"/>
          </a:endParaRPr>
        </a:p>
      </dgm:t>
    </dgm:pt>
    <dgm:pt modelId="{ADB905FD-DD01-0745-A6C1-DDAF7CD48D83}" type="sibTrans" cxnId="{FC2A2FE9-BB0A-6D4E-A7DB-779AE4564422}">
      <dgm:prSet/>
      <dgm:spPr/>
      <dgm:t>
        <a:bodyPr/>
        <a:lstStyle/>
        <a:p>
          <a:endParaRPr lang="ru-RU">
            <a:latin typeface="HSE Sans" panose="02000000000000000000" pitchFamily="2" charset="0"/>
          </a:endParaRPr>
        </a:p>
      </dgm:t>
    </dgm:pt>
    <dgm:pt modelId="{68521BA5-1E3B-7042-852B-5E4CA6D8A39B}">
      <dgm:prSet phldrT="[Текст]"/>
      <dgm:spPr>
        <a:solidFill>
          <a:srgbClr val="002060"/>
        </a:solidFill>
      </dgm:spPr>
      <dgm:t>
        <a:bodyPr/>
        <a:lstStyle/>
        <a:p>
          <a:r>
            <a:rPr lang="ru-RU" b="1" dirty="0">
              <a:latin typeface="HSE Sans" panose="02000000000000000000" pitchFamily="2" charset="0"/>
            </a:rPr>
            <a:t>Офицеры: </a:t>
          </a:r>
          <a:r>
            <a:rPr lang="ru-RU" dirty="0">
              <a:latin typeface="HSE Sans" panose="02000000000000000000" pitchFamily="2" charset="0"/>
            </a:rPr>
            <a:t>согласование сроков и действий после восстания</a:t>
          </a:r>
        </a:p>
        <a:p>
          <a:r>
            <a:rPr lang="ru-RU" b="0" i="1" dirty="0">
              <a:latin typeface="HSE Sans" panose="02000000000000000000" pitchFamily="2" charset="0"/>
            </a:rPr>
            <a:t>Конституционный референдум в  2024, выборы в законодательные и сенаторские органы — в ноябре 2025, а президентские — в декабре 2026 года</a:t>
          </a:r>
          <a:endParaRPr lang="ru-RU" i="1" dirty="0">
            <a:latin typeface="HSE Sans" panose="02000000000000000000" pitchFamily="2" charset="0"/>
          </a:endParaRPr>
        </a:p>
      </dgm:t>
    </dgm:pt>
    <dgm:pt modelId="{5FDD482E-6141-7843-94A7-D5C2262C66CF}" type="parTrans" cxnId="{1E5769C5-4948-3F40-BC01-D9DB4E55EBBD}">
      <dgm:prSet/>
      <dgm:spPr/>
      <dgm:t>
        <a:bodyPr/>
        <a:lstStyle/>
        <a:p>
          <a:endParaRPr lang="ru-RU">
            <a:latin typeface="HSE Sans" panose="02000000000000000000" pitchFamily="2" charset="0"/>
          </a:endParaRPr>
        </a:p>
      </dgm:t>
    </dgm:pt>
    <dgm:pt modelId="{B230D9A6-6928-FC4B-9117-E43C99195968}" type="sibTrans" cxnId="{1E5769C5-4948-3F40-BC01-D9DB4E55EBBD}">
      <dgm:prSet/>
      <dgm:spPr/>
      <dgm:t>
        <a:bodyPr/>
        <a:lstStyle/>
        <a:p>
          <a:endParaRPr lang="ru-RU">
            <a:latin typeface="HSE Sans" panose="02000000000000000000" pitchFamily="2" charset="0"/>
          </a:endParaRPr>
        </a:p>
      </dgm:t>
    </dgm:pt>
    <dgm:pt modelId="{ABC63439-5273-834D-904B-C8149133F174}">
      <dgm:prSet/>
      <dgm:spPr>
        <a:solidFill>
          <a:srgbClr val="0F2C68"/>
        </a:solidFill>
      </dgm:spPr>
      <dgm:t>
        <a:bodyPr/>
        <a:lstStyle/>
        <a:p>
          <a:r>
            <a:rPr lang="ru-RU" b="1" dirty="0">
              <a:latin typeface="HSE Sans" panose="02000000000000000000" pitchFamily="2" charset="0"/>
            </a:rPr>
            <a:t>Поддержка общественных институтов</a:t>
          </a:r>
          <a:r>
            <a:rPr lang="ru-RU" dirty="0">
              <a:latin typeface="HSE Sans" panose="02000000000000000000" pitchFamily="2" charset="0"/>
            </a:rPr>
            <a:t>: Верховного исламского Совета Мали, военных хунт</a:t>
          </a:r>
        </a:p>
      </dgm:t>
    </dgm:pt>
    <dgm:pt modelId="{32DDA9E7-F67E-3D48-B6F9-EA48CB843229}" type="parTrans" cxnId="{BBC2B1FD-5BB2-0D41-B76D-F34FB2642AFB}">
      <dgm:prSet/>
      <dgm:spPr/>
      <dgm:t>
        <a:bodyPr/>
        <a:lstStyle/>
        <a:p>
          <a:endParaRPr lang="ru-RU">
            <a:latin typeface="HSE Sans" panose="02000000000000000000" pitchFamily="2" charset="0"/>
          </a:endParaRPr>
        </a:p>
      </dgm:t>
    </dgm:pt>
    <dgm:pt modelId="{9F91447B-BCFE-8942-8777-0A5E493AE426}" type="sibTrans" cxnId="{BBC2B1FD-5BB2-0D41-B76D-F34FB2642AFB}">
      <dgm:prSet/>
      <dgm:spPr/>
      <dgm:t>
        <a:bodyPr/>
        <a:lstStyle/>
        <a:p>
          <a:endParaRPr lang="ru-RU">
            <a:latin typeface="HSE Sans" panose="02000000000000000000" pitchFamily="2" charset="0"/>
          </a:endParaRPr>
        </a:p>
      </dgm:t>
    </dgm:pt>
    <dgm:pt modelId="{92B88D29-5D2C-4F4E-B2EA-290560146B52}">
      <dgm:prSet/>
      <dgm:spPr>
        <a:solidFill>
          <a:srgbClr val="0F2C68"/>
        </a:solidFill>
      </dgm:spPr>
      <dgm:t>
        <a:bodyPr/>
        <a:lstStyle/>
        <a:p>
          <a:r>
            <a:rPr lang="ru-RU" b="1" dirty="0">
              <a:latin typeface="HSE Sans" panose="02000000000000000000" pitchFamily="2" charset="0"/>
            </a:rPr>
            <a:t>Фигура главы государства</a:t>
          </a:r>
          <a:r>
            <a:rPr lang="ru-RU" dirty="0">
              <a:latin typeface="HSE Sans" panose="02000000000000000000" pitchFamily="2" charset="0"/>
            </a:rPr>
            <a:t>: решение передать полномочия </a:t>
          </a:r>
        </a:p>
      </dgm:t>
    </dgm:pt>
    <dgm:pt modelId="{E8027FCE-572D-FB49-9D06-27EDEFEE28D6}" type="parTrans" cxnId="{66C04D05-BC8A-594A-B54D-8F733BF5E560}">
      <dgm:prSet/>
      <dgm:spPr/>
      <dgm:t>
        <a:bodyPr/>
        <a:lstStyle/>
        <a:p>
          <a:endParaRPr lang="ru-RU">
            <a:latin typeface="HSE Sans" panose="02000000000000000000" pitchFamily="2" charset="0"/>
          </a:endParaRPr>
        </a:p>
      </dgm:t>
    </dgm:pt>
    <dgm:pt modelId="{E688CA36-700E-DD4C-8190-626626F3C206}" type="sibTrans" cxnId="{66C04D05-BC8A-594A-B54D-8F733BF5E560}">
      <dgm:prSet/>
      <dgm:spPr/>
      <dgm:t>
        <a:bodyPr/>
        <a:lstStyle/>
        <a:p>
          <a:endParaRPr lang="ru-RU">
            <a:latin typeface="HSE Sans" panose="02000000000000000000" pitchFamily="2" charset="0"/>
          </a:endParaRPr>
        </a:p>
      </dgm:t>
    </dgm:pt>
    <dgm:pt modelId="{F6BFC37B-C58E-F146-98C0-2ECC96619F2C}" type="pres">
      <dgm:prSet presAssocID="{DE8B7CC8-6F92-2C44-ACCF-B52656FDF80E}" presName="diagram" presStyleCnt="0">
        <dgm:presLayoutVars>
          <dgm:dir/>
          <dgm:resizeHandles val="exact"/>
        </dgm:presLayoutVars>
      </dgm:prSet>
      <dgm:spPr/>
    </dgm:pt>
    <dgm:pt modelId="{38C724FE-EE44-A04C-ADE0-6CFF467A7E94}" type="pres">
      <dgm:prSet presAssocID="{6EB77AAA-3F19-8748-9607-C4BF77152912}" presName="node" presStyleLbl="node1" presStyleIdx="0" presStyleCnt="4">
        <dgm:presLayoutVars>
          <dgm:bulletEnabled val="1"/>
        </dgm:presLayoutVars>
      </dgm:prSet>
      <dgm:spPr/>
    </dgm:pt>
    <dgm:pt modelId="{B93EFA4A-4AAC-094E-A4B1-B415CFF6C363}" type="pres">
      <dgm:prSet presAssocID="{ADB905FD-DD01-0745-A6C1-DDAF7CD48D83}" presName="sibTrans" presStyleCnt="0"/>
      <dgm:spPr/>
    </dgm:pt>
    <dgm:pt modelId="{ABFD907D-2222-B649-B451-F461A6384482}" type="pres">
      <dgm:prSet presAssocID="{68521BA5-1E3B-7042-852B-5E4CA6D8A39B}" presName="node" presStyleLbl="node1" presStyleIdx="1" presStyleCnt="4">
        <dgm:presLayoutVars>
          <dgm:bulletEnabled val="1"/>
        </dgm:presLayoutVars>
      </dgm:prSet>
      <dgm:spPr/>
    </dgm:pt>
    <dgm:pt modelId="{1DF1CA00-9099-5C48-860D-0C9029AB68B5}" type="pres">
      <dgm:prSet presAssocID="{B230D9A6-6928-FC4B-9117-E43C99195968}" presName="sibTrans" presStyleCnt="0"/>
      <dgm:spPr/>
    </dgm:pt>
    <dgm:pt modelId="{16611CC0-129B-1B4C-91AA-08E4E89B8924}" type="pres">
      <dgm:prSet presAssocID="{ABC63439-5273-834D-904B-C8149133F174}" presName="node" presStyleLbl="node1" presStyleIdx="2" presStyleCnt="4">
        <dgm:presLayoutVars>
          <dgm:bulletEnabled val="1"/>
        </dgm:presLayoutVars>
      </dgm:prSet>
      <dgm:spPr/>
    </dgm:pt>
    <dgm:pt modelId="{4F0EF46B-65B2-E84A-BA1F-6DEB625AE384}" type="pres">
      <dgm:prSet presAssocID="{9F91447B-BCFE-8942-8777-0A5E493AE426}" presName="sibTrans" presStyleCnt="0"/>
      <dgm:spPr/>
    </dgm:pt>
    <dgm:pt modelId="{8BF81B31-A353-DC42-97FA-2E8512F17440}" type="pres">
      <dgm:prSet presAssocID="{92B88D29-5D2C-4F4E-B2EA-290560146B52}" presName="node" presStyleLbl="node1" presStyleIdx="3" presStyleCnt="4">
        <dgm:presLayoutVars>
          <dgm:bulletEnabled val="1"/>
        </dgm:presLayoutVars>
      </dgm:prSet>
      <dgm:spPr/>
    </dgm:pt>
  </dgm:ptLst>
  <dgm:cxnLst>
    <dgm:cxn modelId="{66C04D05-BC8A-594A-B54D-8F733BF5E560}" srcId="{DE8B7CC8-6F92-2C44-ACCF-B52656FDF80E}" destId="{92B88D29-5D2C-4F4E-B2EA-290560146B52}" srcOrd="3" destOrd="0" parTransId="{E8027FCE-572D-FB49-9D06-27EDEFEE28D6}" sibTransId="{E688CA36-700E-DD4C-8190-626626F3C206}"/>
    <dgm:cxn modelId="{23A76F11-41C8-BC4B-A567-0279C262D8D9}" type="presOf" srcId="{ABC63439-5273-834D-904B-C8149133F174}" destId="{16611CC0-129B-1B4C-91AA-08E4E89B8924}" srcOrd="0" destOrd="0" presId="urn:microsoft.com/office/officeart/2005/8/layout/default"/>
    <dgm:cxn modelId="{EDF6D51A-569D-DB40-BD7D-D145C55DADC8}" type="presOf" srcId="{68521BA5-1E3B-7042-852B-5E4CA6D8A39B}" destId="{ABFD907D-2222-B649-B451-F461A6384482}" srcOrd="0" destOrd="0" presId="urn:microsoft.com/office/officeart/2005/8/layout/default"/>
    <dgm:cxn modelId="{A6936767-CC43-3542-B597-248D2EA8791B}" type="presOf" srcId="{DE8B7CC8-6F92-2C44-ACCF-B52656FDF80E}" destId="{F6BFC37B-C58E-F146-98C0-2ECC96619F2C}" srcOrd="0" destOrd="0" presId="urn:microsoft.com/office/officeart/2005/8/layout/default"/>
    <dgm:cxn modelId="{1E5769C5-4948-3F40-BC01-D9DB4E55EBBD}" srcId="{DE8B7CC8-6F92-2C44-ACCF-B52656FDF80E}" destId="{68521BA5-1E3B-7042-852B-5E4CA6D8A39B}" srcOrd="1" destOrd="0" parTransId="{5FDD482E-6141-7843-94A7-D5C2262C66CF}" sibTransId="{B230D9A6-6928-FC4B-9117-E43C99195968}"/>
    <dgm:cxn modelId="{809E61D2-404F-EE4F-93CA-ECC9C2CCA3FF}" type="presOf" srcId="{92B88D29-5D2C-4F4E-B2EA-290560146B52}" destId="{8BF81B31-A353-DC42-97FA-2E8512F17440}" srcOrd="0" destOrd="0" presId="urn:microsoft.com/office/officeart/2005/8/layout/default"/>
    <dgm:cxn modelId="{FC2A2FE9-BB0A-6D4E-A7DB-779AE4564422}" srcId="{DE8B7CC8-6F92-2C44-ACCF-B52656FDF80E}" destId="{6EB77AAA-3F19-8748-9607-C4BF77152912}" srcOrd="0" destOrd="0" parTransId="{9891C8E6-D7DC-FB4A-907E-1C061BF6D2FC}" sibTransId="{ADB905FD-DD01-0745-A6C1-DDAF7CD48D83}"/>
    <dgm:cxn modelId="{BBC2B1FD-5BB2-0D41-B76D-F34FB2642AFB}" srcId="{DE8B7CC8-6F92-2C44-ACCF-B52656FDF80E}" destId="{ABC63439-5273-834D-904B-C8149133F174}" srcOrd="2" destOrd="0" parTransId="{32DDA9E7-F67E-3D48-B6F9-EA48CB843229}" sibTransId="{9F91447B-BCFE-8942-8777-0A5E493AE426}"/>
    <dgm:cxn modelId="{E0E8F2FD-FE17-EF44-B6E9-19BE11FF1DA4}" type="presOf" srcId="{6EB77AAA-3F19-8748-9607-C4BF77152912}" destId="{38C724FE-EE44-A04C-ADE0-6CFF467A7E94}" srcOrd="0" destOrd="0" presId="urn:microsoft.com/office/officeart/2005/8/layout/default"/>
    <dgm:cxn modelId="{E728CA8C-1758-E54A-BDDA-19B6BBA8CA43}" type="presParOf" srcId="{F6BFC37B-C58E-F146-98C0-2ECC96619F2C}" destId="{38C724FE-EE44-A04C-ADE0-6CFF467A7E94}" srcOrd="0" destOrd="0" presId="urn:microsoft.com/office/officeart/2005/8/layout/default"/>
    <dgm:cxn modelId="{7A21FA30-863F-AB45-88E2-4F72A12C3627}" type="presParOf" srcId="{F6BFC37B-C58E-F146-98C0-2ECC96619F2C}" destId="{B93EFA4A-4AAC-094E-A4B1-B415CFF6C363}" srcOrd="1" destOrd="0" presId="urn:microsoft.com/office/officeart/2005/8/layout/default"/>
    <dgm:cxn modelId="{003D2CB7-D771-104F-8587-99D2212297CD}" type="presParOf" srcId="{F6BFC37B-C58E-F146-98C0-2ECC96619F2C}" destId="{ABFD907D-2222-B649-B451-F461A6384482}" srcOrd="2" destOrd="0" presId="urn:microsoft.com/office/officeart/2005/8/layout/default"/>
    <dgm:cxn modelId="{4CDF0B15-68A4-1841-872A-E80C087AA23E}" type="presParOf" srcId="{F6BFC37B-C58E-F146-98C0-2ECC96619F2C}" destId="{1DF1CA00-9099-5C48-860D-0C9029AB68B5}" srcOrd="3" destOrd="0" presId="urn:microsoft.com/office/officeart/2005/8/layout/default"/>
    <dgm:cxn modelId="{F1531DC0-6059-4E46-B1C9-0946F8E8173B}" type="presParOf" srcId="{F6BFC37B-C58E-F146-98C0-2ECC96619F2C}" destId="{16611CC0-129B-1B4C-91AA-08E4E89B8924}" srcOrd="4" destOrd="0" presId="urn:microsoft.com/office/officeart/2005/8/layout/default"/>
    <dgm:cxn modelId="{9BEFC94C-3A2C-4E4E-ABF6-2A0FEA7CF9BA}" type="presParOf" srcId="{F6BFC37B-C58E-F146-98C0-2ECC96619F2C}" destId="{4F0EF46B-65B2-E84A-BA1F-6DEB625AE384}" srcOrd="5" destOrd="0" presId="urn:microsoft.com/office/officeart/2005/8/layout/default"/>
    <dgm:cxn modelId="{50DA595D-780F-E447-A98D-C4DC9EAF9850}" type="presParOf" srcId="{F6BFC37B-C58E-F146-98C0-2ECC96619F2C}" destId="{8BF81B31-A353-DC42-97FA-2E8512F17440}" srcOrd="6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91D09F3-871A-D540-967B-3EC6BFFC9F1F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6EBA46E-69B4-724F-90F6-1197285D6517}">
      <dgm:prSet phldrT="[Текст]"/>
      <dgm:spPr>
        <a:solidFill>
          <a:srgbClr val="0F2C68"/>
        </a:solidFill>
      </dgm:spPr>
      <dgm:t>
        <a:bodyPr/>
        <a:lstStyle/>
        <a:p>
          <a:r>
            <a:rPr lang="ru-RU" dirty="0">
              <a:latin typeface="HSE Sans" panose="02000000000000000000" pitchFamily="2" charset="0"/>
            </a:rPr>
            <a:t>Экономические </a:t>
          </a:r>
          <a:r>
            <a:rPr lang="en-US" dirty="0">
              <a:latin typeface="HSE Sans" panose="02000000000000000000" pitchFamily="2" charset="0"/>
            </a:rPr>
            <a:t>vs </a:t>
          </a:r>
          <a:r>
            <a:rPr lang="ru-RU" dirty="0">
              <a:latin typeface="HSE Sans" panose="02000000000000000000" pitchFamily="2" charset="0"/>
            </a:rPr>
            <a:t>социальные показатели</a:t>
          </a:r>
        </a:p>
      </dgm:t>
    </dgm:pt>
    <dgm:pt modelId="{6F22E454-326E-294B-AD6B-C3B94362B3F0}" type="parTrans" cxnId="{5396F39B-61FA-9F49-A6AC-46DC509ADB58}">
      <dgm:prSet/>
      <dgm:spPr/>
      <dgm:t>
        <a:bodyPr/>
        <a:lstStyle/>
        <a:p>
          <a:endParaRPr lang="ru-RU">
            <a:latin typeface="HSE Sans" panose="02000000000000000000" pitchFamily="2" charset="0"/>
          </a:endParaRPr>
        </a:p>
      </dgm:t>
    </dgm:pt>
    <dgm:pt modelId="{01668B05-53D6-084F-84B5-1514B2C724A5}" type="sibTrans" cxnId="{5396F39B-61FA-9F49-A6AC-46DC509ADB58}">
      <dgm:prSet/>
      <dgm:spPr/>
      <dgm:t>
        <a:bodyPr/>
        <a:lstStyle/>
        <a:p>
          <a:endParaRPr lang="ru-RU">
            <a:latin typeface="HSE Sans" panose="02000000000000000000" pitchFamily="2" charset="0"/>
          </a:endParaRPr>
        </a:p>
      </dgm:t>
    </dgm:pt>
    <dgm:pt modelId="{F5515E6F-8885-F640-B67B-DE9D150D56CD}">
      <dgm:prSet phldrT="[Текст]"/>
      <dgm:spPr>
        <a:solidFill>
          <a:srgbClr val="0F2C68"/>
        </a:solidFill>
      </dgm:spPr>
      <dgm:t>
        <a:bodyPr/>
        <a:lstStyle/>
        <a:p>
          <a:r>
            <a:rPr lang="ru-RU" dirty="0">
              <a:latin typeface="HSE Sans" panose="02000000000000000000" pitchFamily="2" charset="0"/>
            </a:rPr>
            <a:t>Формальные институты </a:t>
          </a:r>
          <a:r>
            <a:rPr lang="ru-RU" dirty="0" err="1">
              <a:latin typeface="HSE Sans" panose="02000000000000000000" pitchFamily="2" charset="0"/>
            </a:rPr>
            <a:t>v</a:t>
          </a:r>
          <a:r>
            <a:rPr lang="en-US" dirty="0">
              <a:latin typeface="HSE Sans" panose="02000000000000000000" pitchFamily="2" charset="0"/>
            </a:rPr>
            <a:t>s </a:t>
          </a:r>
          <a:r>
            <a:rPr lang="en-US" dirty="0" err="1">
              <a:latin typeface="HSE Sans" panose="02000000000000000000" pitchFamily="2" charset="0"/>
            </a:rPr>
            <a:t>ф</a:t>
          </a:r>
          <a:r>
            <a:rPr lang="ru-RU" dirty="0" err="1">
              <a:latin typeface="HSE Sans" panose="02000000000000000000" pitchFamily="2" charset="0"/>
            </a:rPr>
            <a:t>актические</a:t>
          </a:r>
          <a:r>
            <a:rPr lang="ru-RU" dirty="0">
              <a:latin typeface="HSE Sans" panose="02000000000000000000" pitchFamily="2" charset="0"/>
            </a:rPr>
            <a:t> авторитеты</a:t>
          </a:r>
        </a:p>
      </dgm:t>
    </dgm:pt>
    <dgm:pt modelId="{CAD9D796-DF6D-C942-852B-CAFB62CF7A8D}" type="parTrans" cxnId="{BA34B2B5-395D-9844-AA25-EEA0E4B02370}">
      <dgm:prSet/>
      <dgm:spPr/>
      <dgm:t>
        <a:bodyPr/>
        <a:lstStyle/>
        <a:p>
          <a:endParaRPr lang="ru-RU">
            <a:latin typeface="HSE Sans" panose="02000000000000000000" pitchFamily="2" charset="0"/>
          </a:endParaRPr>
        </a:p>
      </dgm:t>
    </dgm:pt>
    <dgm:pt modelId="{64A494C6-1287-CA4E-8CCA-F0452B08BCEA}" type="sibTrans" cxnId="{BA34B2B5-395D-9844-AA25-EEA0E4B02370}">
      <dgm:prSet/>
      <dgm:spPr/>
      <dgm:t>
        <a:bodyPr/>
        <a:lstStyle/>
        <a:p>
          <a:endParaRPr lang="ru-RU">
            <a:latin typeface="HSE Sans" panose="02000000000000000000" pitchFamily="2" charset="0"/>
          </a:endParaRPr>
        </a:p>
      </dgm:t>
    </dgm:pt>
    <dgm:pt modelId="{EB8F4D4B-5AD1-E943-B05A-75D0EF67514F}">
      <dgm:prSet phldrT="[Текст]"/>
      <dgm:spPr>
        <a:solidFill>
          <a:srgbClr val="0F2C68"/>
        </a:solidFill>
      </dgm:spPr>
      <dgm:t>
        <a:bodyPr/>
        <a:lstStyle/>
        <a:p>
          <a:r>
            <a:rPr lang="ru-RU" dirty="0">
              <a:latin typeface="HSE Sans" panose="02000000000000000000" pitchFamily="2" charset="0"/>
            </a:rPr>
            <a:t>Внешняя поддержка </a:t>
          </a:r>
          <a:r>
            <a:rPr lang="en-US" dirty="0">
              <a:latin typeface="HSE Sans" panose="02000000000000000000" pitchFamily="2" charset="0"/>
            </a:rPr>
            <a:t>vs</a:t>
          </a:r>
          <a:r>
            <a:rPr lang="ru-RU" dirty="0">
              <a:latin typeface="HSE Sans" panose="02000000000000000000" pitchFamily="2" charset="0"/>
            </a:rPr>
            <a:t> внутреннее влияние</a:t>
          </a:r>
        </a:p>
      </dgm:t>
    </dgm:pt>
    <dgm:pt modelId="{BFFF4FD4-7F95-F843-BD3C-E24544440D9B}" type="parTrans" cxnId="{568FB542-25B4-0741-9982-78F220759D9B}">
      <dgm:prSet/>
      <dgm:spPr/>
      <dgm:t>
        <a:bodyPr/>
        <a:lstStyle/>
        <a:p>
          <a:endParaRPr lang="ru-RU">
            <a:latin typeface="HSE Sans" panose="02000000000000000000" pitchFamily="2" charset="0"/>
          </a:endParaRPr>
        </a:p>
      </dgm:t>
    </dgm:pt>
    <dgm:pt modelId="{A33098AA-0B04-6245-83EC-B72B1C911DEF}" type="sibTrans" cxnId="{568FB542-25B4-0741-9982-78F220759D9B}">
      <dgm:prSet/>
      <dgm:spPr/>
      <dgm:t>
        <a:bodyPr/>
        <a:lstStyle/>
        <a:p>
          <a:endParaRPr lang="ru-RU">
            <a:latin typeface="HSE Sans" panose="02000000000000000000" pitchFamily="2" charset="0"/>
          </a:endParaRPr>
        </a:p>
      </dgm:t>
    </dgm:pt>
    <dgm:pt modelId="{2735D45F-34E9-294A-8B22-63A58AEC4A46}">
      <dgm:prSet/>
      <dgm:spPr>
        <a:solidFill>
          <a:srgbClr val="0F2C68"/>
        </a:solidFill>
      </dgm:spPr>
      <dgm:t>
        <a:bodyPr/>
        <a:lstStyle/>
        <a:p>
          <a:r>
            <a:rPr lang="ru-RU" dirty="0">
              <a:latin typeface="HSE Sans" panose="02000000000000000000" pitchFamily="2" charset="0"/>
            </a:rPr>
            <a:t>Государственное </a:t>
          </a:r>
          <a:r>
            <a:rPr lang="en-US" dirty="0">
              <a:latin typeface="HSE Sans" panose="02000000000000000000" pitchFamily="2" charset="0"/>
            </a:rPr>
            <a:t>vs </a:t>
          </a:r>
          <a:r>
            <a:rPr lang="en-US" dirty="0" err="1">
              <a:latin typeface="HSE Sans" panose="02000000000000000000" pitchFamily="2" charset="0"/>
            </a:rPr>
            <a:t>не</a:t>
          </a:r>
          <a:r>
            <a:rPr lang="ru-RU" dirty="0">
              <a:latin typeface="HSE Sans" panose="02000000000000000000" pitchFamily="2" charset="0"/>
            </a:rPr>
            <a:t>государственное</a:t>
          </a:r>
        </a:p>
      </dgm:t>
    </dgm:pt>
    <dgm:pt modelId="{F1B3C02E-3223-964C-9218-5B0DACD1FA21}" type="parTrans" cxnId="{F8937093-9494-3049-ACDF-94776D4A683A}">
      <dgm:prSet/>
      <dgm:spPr/>
      <dgm:t>
        <a:bodyPr/>
        <a:lstStyle/>
        <a:p>
          <a:endParaRPr lang="ru-RU">
            <a:latin typeface="HSE Sans" panose="02000000000000000000" pitchFamily="2" charset="0"/>
          </a:endParaRPr>
        </a:p>
      </dgm:t>
    </dgm:pt>
    <dgm:pt modelId="{29D60CE8-A27F-B64B-AC04-F6D0AD4AE1CF}" type="sibTrans" cxnId="{F8937093-9494-3049-ACDF-94776D4A683A}">
      <dgm:prSet/>
      <dgm:spPr/>
      <dgm:t>
        <a:bodyPr/>
        <a:lstStyle/>
        <a:p>
          <a:endParaRPr lang="ru-RU">
            <a:latin typeface="HSE Sans" panose="02000000000000000000" pitchFamily="2" charset="0"/>
          </a:endParaRPr>
        </a:p>
      </dgm:t>
    </dgm:pt>
    <dgm:pt modelId="{5BB060F7-36AE-1B4F-925B-BFB940246FA8}" type="pres">
      <dgm:prSet presAssocID="{291D09F3-871A-D540-967B-3EC6BFFC9F1F}" presName="linear" presStyleCnt="0">
        <dgm:presLayoutVars>
          <dgm:dir/>
          <dgm:animLvl val="lvl"/>
          <dgm:resizeHandles val="exact"/>
        </dgm:presLayoutVars>
      </dgm:prSet>
      <dgm:spPr/>
    </dgm:pt>
    <dgm:pt modelId="{D26B3D6A-2988-464D-9891-03D1BED39583}" type="pres">
      <dgm:prSet presAssocID="{D6EBA46E-69B4-724F-90F6-1197285D6517}" presName="parentLin" presStyleCnt="0"/>
      <dgm:spPr/>
    </dgm:pt>
    <dgm:pt modelId="{942EC11A-664C-5747-A189-6C77C522D42B}" type="pres">
      <dgm:prSet presAssocID="{D6EBA46E-69B4-724F-90F6-1197285D6517}" presName="parentLeftMargin" presStyleLbl="node1" presStyleIdx="0" presStyleCnt="4"/>
      <dgm:spPr/>
    </dgm:pt>
    <dgm:pt modelId="{CA2D1316-B007-1248-8E8A-35C784C9932B}" type="pres">
      <dgm:prSet presAssocID="{D6EBA46E-69B4-724F-90F6-1197285D651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9DF810A-63BE-294E-B107-530748C2D81B}" type="pres">
      <dgm:prSet presAssocID="{D6EBA46E-69B4-724F-90F6-1197285D6517}" presName="negativeSpace" presStyleCnt="0"/>
      <dgm:spPr/>
    </dgm:pt>
    <dgm:pt modelId="{0716AAFF-B42A-3043-9A77-E745FA928BB5}" type="pres">
      <dgm:prSet presAssocID="{D6EBA46E-69B4-724F-90F6-1197285D6517}" presName="childText" presStyleLbl="conFgAcc1" presStyleIdx="0" presStyleCnt="4">
        <dgm:presLayoutVars>
          <dgm:bulletEnabled val="1"/>
        </dgm:presLayoutVars>
      </dgm:prSet>
      <dgm:spPr/>
    </dgm:pt>
    <dgm:pt modelId="{2659C5C5-3C10-B249-9FE2-7278848CDC67}" type="pres">
      <dgm:prSet presAssocID="{01668B05-53D6-084F-84B5-1514B2C724A5}" presName="spaceBetweenRectangles" presStyleCnt="0"/>
      <dgm:spPr/>
    </dgm:pt>
    <dgm:pt modelId="{EB1D6A5C-1F39-3745-B325-1CD99E793426}" type="pres">
      <dgm:prSet presAssocID="{F5515E6F-8885-F640-B67B-DE9D150D56CD}" presName="parentLin" presStyleCnt="0"/>
      <dgm:spPr/>
    </dgm:pt>
    <dgm:pt modelId="{FE86E090-BA72-0F4C-875C-5221295F4CB1}" type="pres">
      <dgm:prSet presAssocID="{F5515E6F-8885-F640-B67B-DE9D150D56CD}" presName="parentLeftMargin" presStyleLbl="node1" presStyleIdx="0" presStyleCnt="4"/>
      <dgm:spPr/>
    </dgm:pt>
    <dgm:pt modelId="{5C5E6968-904B-9C49-8229-94363245BC34}" type="pres">
      <dgm:prSet presAssocID="{F5515E6F-8885-F640-B67B-DE9D150D56C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81987F2-F4FC-8E47-95B9-D4CF7570B89C}" type="pres">
      <dgm:prSet presAssocID="{F5515E6F-8885-F640-B67B-DE9D150D56CD}" presName="negativeSpace" presStyleCnt="0"/>
      <dgm:spPr/>
    </dgm:pt>
    <dgm:pt modelId="{9750A2E2-FB2F-4249-B105-191A80EAAB82}" type="pres">
      <dgm:prSet presAssocID="{F5515E6F-8885-F640-B67B-DE9D150D56CD}" presName="childText" presStyleLbl="conFgAcc1" presStyleIdx="1" presStyleCnt="4">
        <dgm:presLayoutVars>
          <dgm:bulletEnabled val="1"/>
        </dgm:presLayoutVars>
      </dgm:prSet>
      <dgm:spPr/>
    </dgm:pt>
    <dgm:pt modelId="{81415D3D-F288-AD4B-AA42-0041C0CF74A2}" type="pres">
      <dgm:prSet presAssocID="{64A494C6-1287-CA4E-8CCA-F0452B08BCEA}" presName="spaceBetweenRectangles" presStyleCnt="0"/>
      <dgm:spPr/>
    </dgm:pt>
    <dgm:pt modelId="{7C331A08-6122-8C46-882F-1868F28020B4}" type="pres">
      <dgm:prSet presAssocID="{EB8F4D4B-5AD1-E943-B05A-75D0EF67514F}" presName="parentLin" presStyleCnt="0"/>
      <dgm:spPr/>
    </dgm:pt>
    <dgm:pt modelId="{A021249F-0A65-6549-8664-651C25F59AB4}" type="pres">
      <dgm:prSet presAssocID="{EB8F4D4B-5AD1-E943-B05A-75D0EF67514F}" presName="parentLeftMargin" presStyleLbl="node1" presStyleIdx="1" presStyleCnt="4"/>
      <dgm:spPr/>
    </dgm:pt>
    <dgm:pt modelId="{A9879D2A-AF03-744E-A566-EBB3F4ADAF11}" type="pres">
      <dgm:prSet presAssocID="{EB8F4D4B-5AD1-E943-B05A-75D0EF67514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619BC360-404D-7542-A27D-3BF07AC364A1}" type="pres">
      <dgm:prSet presAssocID="{EB8F4D4B-5AD1-E943-B05A-75D0EF67514F}" presName="negativeSpace" presStyleCnt="0"/>
      <dgm:spPr/>
    </dgm:pt>
    <dgm:pt modelId="{3531A3EA-72F0-3748-8F9E-40274725A1CA}" type="pres">
      <dgm:prSet presAssocID="{EB8F4D4B-5AD1-E943-B05A-75D0EF67514F}" presName="childText" presStyleLbl="conFgAcc1" presStyleIdx="2" presStyleCnt="4">
        <dgm:presLayoutVars>
          <dgm:bulletEnabled val="1"/>
        </dgm:presLayoutVars>
      </dgm:prSet>
      <dgm:spPr/>
    </dgm:pt>
    <dgm:pt modelId="{F91BC835-DB52-744A-85D9-B19E3A968616}" type="pres">
      <dgm:prSet presAssocID="{A33098AA-0B04-6245-83EC-B72B1C911DEF}" presName="spaceBetweenRectangles" presStyleCnt="0"/>
      <dgm:spPr/>
    </dgm:pt>
    <dgm:pt modelId="{25724A66-078A-AD4B-9012-7E5732137EF4}" type="pres">
      <dgm:prSet presAssocID="{2735D45F-34E9-294A-8B22-63A58AEC4A46}" presName="parentLin" presStyleCnt="0"/>
      <dgm:spPr/>
    </dgm:pt>
    <dgm:pt modelId="{E8808284-EF39-0F48-AE46-9D2FAE40F36A}" type="pres">
      <dgm:prSet presAssocID="{2735D45F-34E9-294A-8B22-63A58AEC4A46}" presName="parentLeftMargin" presStyleLbl="node1" presStyleIdx="2" presStyleCnt="4"/>
      <dgm:spPr/>
    </dgm:pt>
    <dgm:pt modelId="{F5325A3A-0201-914F-95EA-A7961C5102B3}" type="pres">
      <dgm:prSet presAssocID="{2735D45F-34E9-294A-8B22-63A58AEC4A46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EF06A15C-999A-0045-A64B-6899E77CECB8}" type="pres">
      <dgm:prSet presAssocID="{2735D45F-34E9-294A-8B22-63A58AEC4A46}" presName="negativeSpace" presStyleCnt="0"/>
      <dgm:spPr/>
    </dgm:pt>
    <dgm:pt modelId="{C09C6279-8CC1-5743-98E9-6F9D1E0313DA}" type="pres">
      <dgm:prSet presAssocID="{2735D45F-34E9-294A-8B22-63A58AEC4A46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EF57CA1A-BB95-0241-AB2C-63C78E3018C5}" type="presOf" srcId="{291D09F3-871A-D540-967B-3EC6BFFC9F1F}" destId="{5BB060F7-36AE-1B4F-925B-BFB940246FA8}" srcOrd="0" destOrd="0" presId="urn:microsoft.com/office/officeart/2005/8/layout/list1"/>
    <dgm:cxn modelId="{33F8191D-D396-D845-AF30-4D84B208766E}" type="presOf" srcId="{D6EBA46E-69B4-724F-90F6-1197285D6517}" destId="{942EC11A-664C-5747-A189-6C77C522D42B}" srcOrd="0" destOrd="0" presId="urn:microsoft.com/office/officeart/2005/8/layout/list1"/>
    <dgm:cxn modelId="{5585582B-F335-0049-9224-30303A779DEE}" type="presOf" srcId="{F5515E6F-8885-F640-B67B-DE9D150D56CD}" destId="{5C5E6968-904B-9C49-8229-94363245BC34}" srcOrd="1" destOrd="0" presId="urn:microsoft.com/office/officeart/2005/8/layout/list1"/>
    <dgm:cxn modelId="{568FB542-25B4-0741-9982-78F220759D9B}" srcId="{291D09F3-871A-D540-967B-3EC6BFFC9F1F}" destId="{EB8F4D4B-5AD1-E943-B05A-75D0EF67514F}" srcOrd="2" destOrd="0" parTransId="{BFFF4FD4-7F95-F843-BD3C-E24544440D9B}" sibTransId="{A33098AA-0B04-6245-83EC-B72B1C911DEF}"/>
    <dgm:cxn modelId="{4A0F208A-EAE5-E048-B0F0-44F573EF0ADC}" type="presOf" srcId="{2735D45F-34E9-294A-8B22-63A58AEC4A46}" destId="{E8808284-EF39-0F48-AE46-9D2FAE40F36A}" srcOrd="0" destOrd="0" presId="urn:microsoft.com/office/officeart/2005/8/layout/list1"/>
    <dgm:cxn modelId="{275BBD92-1693-A74B-B8B9-8C01524EB625}" type="presOf" srcId="{2735D45F-34E9-294A-8B22-63A58AEC4A46}" destId="{F5325A3A-0201-914F-95EA-A7961C5102B3}" srcOrd="1" destOrd="0" presId="urn:microsoft.com/office/officeart/2005/8/layout/list1"/>
    <dgm:cxn modelId="{F8937093-9494-3049-ACDF-94776D4A683A}" srcId="{291D09F3-871A-D540-967B-3EC6BFFC9F1F}" destId="{2735D45F-34E9-294A-8B22-63A58AEC4A46}" srcOrd="3" destOrd="0" parTransId="{F1B3C02E-3223-964C-9218-5B0DACD1FA21}" sibTransId="{29D60CE8-A27F-B64B-AC04-F6D0AD4AE1CF}"/>
    <dgm:cxn modelId="{5396F39B-61FA-9F49-A6AC-46DC509ADB58}" srcId="{291D09F3-871A-D540-967B-3EC6BFFC9F1F}" destId="{D6EBA46E-69B4-724F-90F6-1197285D6517}" srcOrd="0" destOrd="0" parTransId="{6F22E454-326E-294B-AD6B-C3B94362B3F0}" sibTransId="{01668B05-53D6-084F-84B5-1514B2C724A5}"/>
    <dgm:cxn modelId="{BA34B2B5-395D-9844-AA25-EEA0E4B02370}" srcId="{291D09F3-871A-D540-967B-3EC6BFFC9F1F}" destId="{F5515E6F-8885-F640-B67B-DE9D150D56CD}" srcOrd="1" destOrd="0" parTransId="{CAD9D796-DF6D-C942-852B-CAFB62CF7A8D}" sibTransId="{64A494C6-1287-CA4E-8CCA-F0452B08BCEA}"/>
    <dgm:cxn modelId="{0F1967C9-B1B9-A64A-BAE3-3B8773271733}" type="presOf" srcId="{D6EBA46E-69B4-724F-90F6-1197285D6517}" destId="{CA2D1316-B007-1248-8E8A-35C784C9932B}" srcOrd="1" destOrd="0" presId="urn:microsoft.com/office/officeart/2005/8/layout/list1"/>
    <dgm:cxn modelId="{1A03C1D0-EFA1-264C-89AB-A06AAECE137C}" type="presOf" srcId="{EB8F4D4B-5AD1-E943-B05A-75D0EF67514F}" destId="{A9879D2A-AF03-744E-A566-EBB3F4ADAF11}" srcOrd="1" destOrd="0" presId="urn:microsoft.com/office/officeart/2005/8/layout/list1"/>
    <dgm:cxn modelId="{127D51E6-4BB8-DE47-829F-03A90D968CDB}" type="presOf" srcId="{F5515E6F-8885-F640-B67B-DE9D150D56CD}" destId="{FE86E090-BA72-0F4C-875C-5221295F4CB1}" srcOrd="0" destOrd="0" presId="urn:microsoft.com/office/officeart/2005/8/layout/list1"/>
    <dgm:cxn modelId="{E6C69CE8-C8E6-6E48-B62D-58100D9BC8FA}" type="presOf" srcId="{EB8F4D4B-5AD1-E943-B05A-75D0EF67514F}" destId="{A021249F-0A65-6549-8664-651C25F59AB4}" srcOrd="0" destOrd="0" presId="urn:microsoft.com/office/officeart/2005/8/layout/list1"/>
    <dgm:cxn modelId="{B501BCC3-9D16-6F4C-935C-0E609CD11B7F}" type="presParOf" srcId="{5BB060F7-36AE-1B4F-925B-BFB940246FA8}" destId="{D26B3D6A-2988-464D-9891-03D1BED39583}" srcOrd="0" destOrd="0" presId="urn:microsoft.com/office/officeart/2005/8/layout/list1"/>
    <dgm:cxn modelId="{F7F581C4-BCE0-7A41-BD57-3FAAC72E6D76}" type="presParOf" srcId="{D26B3D6A-2988-464D-9891-03D1BED39583}" destId="{942EC11A-664C-5747-A189-6C77C522D42B}" srcOrd="0" destOrd="0" presId="urn:microsoft.com/office/officeart/2005/8/layout/list1"/>
    <dgm:cxn modelId="{8C5380AA-3BDD-6846-A1CB-19E21216CD06}" type="presParOf" srcId="{D26B3D6A-2988-464D-9891-03D1BED39583}" destId="{CA2D1316-B007-1248-8E8A-35C784C9932B}" srcOrd="1" destOrd="0" presId="urn:microsoft.com/office/officeart/2005/8/layout/list1"/>
    <dgm:cxn modelId="{2555419C-E7AB-5340-99A3-CA24C7E57110}" type="presParOf" srcId="{5BB060F7-36AE-1B4F-925B-BFB940246FA8}" destId="{C9DF810A-63BE-294E-B107-530748C2D81B}" srcOrd="1" destOrd="0" presId="urn:microsoft.com/office/officeart/2005/8/layout/list1"/>
    <dgm:cxn modelId="{05022D29-7CF6-A24C-9D30-5B94E34103FF}" type="presParOf" srcId="{5BB060F7-36AE-1B4F-925B-BFB940246FA8}" destId="{0716AAFF-B42A-3043-9A77-E745FA928BB5}" srcOrd="2" destOrd="0" presId="urn:microsoft.com/office/officeart/2005/8/layout/list1"/>
    <dgm:cxn modelId="{58DF40C0-E078-3A43-A8AA-EB25714AA0EA}" type="presParOf" srcId="{5BB060F7-36AE-1B4F-925B-BFB940246FA8}" destId="{2659C5C5-3C10-B249-9FE2-7278848CDC67}" srcOrd="3" destOrd="0" presId="urn:microsoft.com/office/officeart/2005/8/layout/list1"/>
    <dgm:cxn modelId="{6D476120-02AA-9140-9733-9BA56C42F866}" type="presParOf" srcId="{5BB060F7-36AE-1B4F-925B-BFB940246FA8}" destId="{EB1D6A5C-1F39-3745-B325-1CD99E793426}" srcOrd="4" destOrd="0" presId="urn:microsoft.com/office/officeart/2005/8/layout/list1"/>
    <dgm:cxn modelId="{753E5E22-3252-1548-9456-B1647E90F766}" type="presParOf" srcId="{EB1D6A5C-1F39-3745-B325-1CD99E793426}" destId="{FE86E090-BA72-0F4C-875C-5221295F4CB1}" srcOrd="0" destOrd="0" presId="urn:microsoft.com/office/officeart/2005/8/layout/list1"/>
    <dgm:cxn modelId="{333DFBEF-57DD-FC43-86A5-FD0A103EE8F9}" type="presParOf" srcId="{EB1D6A5C-1F39-3745-B325-1CD99E793426}" destId="{5C5E6968-904B-9C49-8229-94363245BC34}" srcOrd="1" destOrd="0" presId="urn:microsoft.com/office/officeart/2005/8/layout/list1"/>
    <dgm:cxn modelId="{4B3549FC-C94B-9C4D-ADB4-225737C8B6A2}" type="presParOf" srcId="{5BB060F7-36AE-1B4F-925B-BFB940246FA8}" destId="{581987F2-F4FC-8E47-95B9-D4CF7570B89C}" srcOrd="5" destOrd="0" presId="urn:microsoft.com/office/officeart/2005/8/layout/list1"/>
    <dgm:cxn modelId="{142BF908-670E-7E44-AB72-1C653C063C06}" type="presParOf" srcId="{5BB060F7-36AE-1B4F-925B-BFB940246FA8}" destId="{9750A2E2-FB2F-4249-B105-191A80EAAB82}" srcOrd="6" destOrd="0" presId="urn:microsoft.com/office/officeart/2005/8/layout/list1"/>
    <dgm:cxn modelId="{8D91EC24-ECD4-E44F-92A5-07FB14C4BF44}" type="presParOf" srcId="{5BB060F7-36AE-1B4F-925B-BFB940246FA8}" destId="{81415D3D-F288-AD4B-AA42-0041C0CF74A2}" srcOrd="7" destOrd="0" presId="urn:microsoft.com/office/officeart/2005/8/layout/list1"/>
    <dgm:cxn modelId="{8C7F45E4-3B33-8540-9FBD-1816678FA053}" type="presParOf" srcId="{5BB060F7-36AE-1B4F-925B-BFB940246FA8}" destId="{7C331A08-6122-8C46-882F-1868F28020B4}" srcOrd="8" destOrd="0" presId="urn:microsoft.com/office/officeart/2005/8/layout/list1"/>
    <dgm:cxn modelId="{75296A50-6552-9941-ACA7-3A28E464CFC7}" type="presParOf" srcId="{7C331A08-6122-8C46-882F-1868F28020B4}" destId="{A021249F-0A65-6549-8664-651C25F59AB4}" srcOrd="0" destOrd="0" presId="urn:microsoft.com/office/officeart/2005/8/layout/list1"/>
    <dgm:cxn modelId="{6DE569E1-5CCE-1941-8BAA-84B6CD7B6A26}" type="presParOf" srcId="{7C331A08-6122-8C46-882F-1868F28020B4}" destId="{A9879D2A-AF03-744E-A566-EBB3F4ADAF11}" srcOrd="1" destOrd="0" presId="urn:microsoft.com/office/officeart/2005/8/layout/list1"/>
    <dgm:cxn modelId="{21402BA1-D9CD-2D49-AC6E-C171C4FD258E}" type="presParOf" srcId="{5BB060F7-36AE-1B4F-925B-BFB940246FA8}" destId="{619BC360-404D-7542-A27D-3BF07AC364A1}" srcOrd="9" destOrd="0" presId="urn:microsoft.com/office/officeart/2005/8/layout/list1"/>
    <dgm:cxn modelId="{E104D4A7-F312-B446-A632-8E38F0FB76A8}" type="presParOf" srcId="{5BB060F7-36AE-1B4F-925B-BFB940246FA8}" destId="{3531A3EA-72F0-3748-8F9E-40274725A1CA}" srcOrd="10" destOrd="0" presId="urn:microsoft.com/office/officeart/2005/8/layout/list1"/>
    <dgm:cxn modelId="{0F0267D7-5EC9-0F4C-A5BC-5D381C8EE38F}" type="presParOf" srcId="{5BB060F7-36AE-1B4F-925B-BFB940246FA8}" destId="{F91BC835-DB52-744A-85D9-B19E3A968616}" srcOrd="11" destOrd="0" presId="urn:microsoft.com/office/officeart/2005/8/layout/list1"/>
    <dgm:cxn modelId="{86015F69-B7FD-3044-9EA4-247CD03A0168}" type="presParOf" srcId="{5BB060F7-36AE-1B4F-925B-BFB940246FA8}" destId="{25724A66-078A-AD4B-9012-7E5732137EF4}" srcOrd="12" destOrd="0" presId="urn:microsoft.com/office/officeart/2005/8/layout/list1"/>
    <dgm:cxn modelId="{167A9A11-0FAB-044C-9A99-9C7A56A1A006}" type="presParOf" srcId="{25724A66-078A-AD4B-9012-7E5732137EF4}" destId="{E8808284-EF39-0F48-AE46-9D2FAE40F36A}" srcOrd="0" destOrd="0" presId="urn:microsoft.com/office/officeart/2005/8/layout/list1"/>
    <dgm:cxn modelId="{11635457-CB03-3443-91F9-D31FF73A7FC5}" type="presParOf" srcId="{25724A66-078A-AD4B-9012-7E5732137EF4}" destId="{F5325A3A-0201-914F-95EA-A7961C5102B3}" srcOrd="1" destOrd="0" presId="urn:microsoft.com/office/officeart/2005/8/layout/list1"/>
    <dgm:cxn modelId="{4258ADD8-643C-D945-856B-21BC1640BE54}" type="presParOf" srcId="{5BB060F7-36AE-1B4F-925B-BFB940246FA8}" destId="{EF06A15C-999A-0045-A64B-6899E77CECB8}" srcOrd="13" destOrd="0" presId="urn:microsoft.com/office/officeart/2005/8/layout/list1"/>
    <dgm:cxn modelId="{9FAE3F51-0C5D-4641-936C-1646C11605E2}" type="presParOf" srcId="{5BB060F7-36AE-1B4F-925B-BFB940246FA8}" destId="{C09C6279-8CC1-5743-98E9-6F9D1E0313DA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95E6A4-ED45-5C4F-BA92-DE05C715BF3E}">
      <dsp:nvSpPr>
        <dsp:cNvPr id="0" name=""/>
        <dsp:cNvSpPr/>
      </dsp:nvSpPr>
      <dsp:spPr>
        <a:xfrm>
          <a:off x="0" y="47777"/>
          <a:ext cx="10049489" cy="643500"/>
        </a:xfrm>
        <a:prstGeom prst="roundRect">
          <a:avLst/>
        </a:prstGeom>
        <a:solidFill>
          <a:srgbClr val="0F2C6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HSE Sans" panose="02000000000000000000" pitchFamily="2" charset="0"/>
            </a:rPr>
            <a:t>Failed state</a:t>
          </a:r>
          <a:endParaRPr lang="ru-RU" sz="2500" kern="1200" dirty="0">
            <a:latin typeface="HSE Sans" panose="02000000000000000000" pitchFamily="2" charset="0"/>
          </a:endParaRPr>
        </a:p>
      </dsp:txBody>
      <dsp:txXfrm>
        <a:off x="31413" y="79190"/>
        <a:ext cx="9986663" cy="580674"/>
      </dsp:txXfrm>
    </dsp:sp>
    <dsp:sp modelId="{2C16AC93-18CE-4548-956D-6349E90EBC35}">
      <dsp:nvSpPr>
        <dsp:cNvPr id="0" name=""/>
        <dsp:cNvSpPr/>
      </dsp:nvSpPr>
      <dsp:spPr>
        <a:xfrm>
          <a:off x="0" y="763277"/>
          <a:ext cx="10049489" cy="643500"/>
        </a:xfrm>
        <a:prstGeom prst="roundRect">
          <a:avLst/>
        </a:prstGeom>
        <a:solidFill>
          <a:srgbClr val="0F2C6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>
              <a:latin typeface="HSE Sans" panose="02000000000000000000" pitchFamily="2" charset="0"/>
            </a:rPr>
            <a:t>Сепаратизм</a:t>
          </a:r>
        </a:p>
      </dsp:txBody>
      <dsp:txXfrm>
        <a:off x="31413" y="794690"/>
        <a:ext cx="9986663" cy="580674"/>
      </dsp:txXfrm>
    </dsp:sp>
    <dsp:sp modelId="{D0B737C5-F474-CA4C-B14C-33D003190784}">
      <dsp:nvSpPr>
        <dsp:cNvPr id="0" name=""/>
        <dsp:cNvSpPr/>
      </dsp:nvSpPr>
      <dsp:spPr>
        <a:xfrm>
          <a:off x="0" y="1478777"/>
          <a:ext cx="10049489" cy="643500"/>
        </a:xfrm>
        <a:prstGeom prst="roundRect">
          <a:avLst/>
        </a:prstGeom>
        <a:solidFill>
          <a:srgbClr val="0F2C6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>
              <a:latin typeface="HSE Sans" panose="02000000000000000000" pitchFamily="2" charset="0"/>
            </a:rPr>
            <a:t>Отсутствие экономического развития</a:t>
          </a:r>
          <a:endParaRPr lang="ru-RU" sz="2500" kern="1200" dirty="0"/>
        </a:p>
      </dsp:txBody>
      <dsp:txXfrm>
        <a:off x="31413" y="1510190"/>
        <a:ext cx="9986663" cy="580674"/>
      </dsp:txXfrm>
    </dsp:sp>
    <dsp:sp modelId="{8E68A57F-A48E-A940-B8ED-91725EE0DB75}">
      <dsp:nvSpPr>
        <dsp:cNvPr id="0" name=""/>
        <dsp:cNvSpPr/>
      </dsp:nvSpPr>
      <dsp:spPr>
        <a:xfrm>
          <a:off x="0" y="2194277"/>
          <a:ext cx="10049489" cy="643500"/>
        </a:xfrm>
        <a:prstGeom prst="roundRect">
          <a:avLst/>
        </a:prstGeom>
        <a:solidFill>
          <a:srgbClr val="0F2C6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>
              <a:latin typeface="HSE Sans" panose="02000000000000000000" pitchFamily="2" charset="0"/>
            </a:rPr>
            <a:t>Экстрактивные институты</a:t>
          </a:r>
        </a:p>
      </dsp:txBody>
      <dsp:txXfrm>
        <a:off x="31413" y="2225690"/>
        <a:ext cx="9986663" cy="580674"/>
      </dsp:txXfrm>
    </dsp:sp>
    <dsp:sp modelId="{A4D85E95-9844-DB4D-AD2B-BEAFA4391E90}">
      <dsp:nvSpPr>
        <dsp:cNvPr id="0" name=""/>
        <dsp:cNvSpPr/>
      </dsp:nvSpPr>
      <dsp:spPr>
        <a:xfrm>
          <a:off x="0" y="2837777"/>
          <a:ext cx="10049489" cy="103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9071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108 </a:t>
          </a:r>
          <a:r>
            <a:rPr lang="ru-RU" sz="2000" kern="1200" dirty="0"/>
            <a:t>место в Индексе свободы прессы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000" kern="1200" dirty="0"/>
            <a:t>112 место в </a:t>
          </a:r>
          <a:r>
            <a:rPr lang="en" sz="2000" kern="1200" dirty="0"/>
            <a:t>Press Index</a:t>
          </a:r>
          <a:r>
            <a:rPr lang="ru-RU" sz="2000" kern="1200" dirty="0"/>
            <a:t> </a:t>
          </a:r>
          <a:r>
            <a:rPr lang="en" sz="2000" kern="1200" dirty="0"/>
            <a:t>Ranking </a:t>
          </a:r>
          <a:r>
            <a:rPr lang="ru-RU" sz="2000" kern="1200" dirty="0"/>
            <a:t>(Репортеры без границ)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000" kern="1200" dirty="0"/>
            <a:t>144 место в Рейтинге глобального мира</a:t>
          </a:r>
        </a:p>
      </dsp:txBody>
      <dsp:txXfrm>
        <a:off x="0" y="2837777"/>
        <a:ext cx="10049489" cy="1035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95E6A4-ED45-5C4F-BA92-DE05C715BF3E}">
      <dsp:nvSpPr>
        <dsp:cNvPr id="0" name=""/>
        <dsp:cNvSpPr/>
      </dsp:nvSpPr>
      <dsp:spPr>
        <a:xfrm>
          <a:off x="0" y="7839"/>
          <a:ext cx="10049489" cy="1003860"/>
        </a:xfrm>
        <a:prstGeom prst="roundRect">
          <a:avLst/>
        </a:prstGeom>
        <a:solidFill>
          <a:srgbClr val="0F2C6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900" kern="1200" dirty="0">
              <a:latin typeface="HSE Sans" panose="02000000000000000000" pitchFamily="2" charset="0"/>
            </a:rPr>
            <a:t>Межнациональные конфликты</a:t>
          </a:r>
        </a:p>
      </dsp:txBody>
      <dsp:txXfrm>
        <a:off x="49004" y="56843"/>
        <a:ext cx="9951481" cy="905852"/>
      </dsp:txXfrm>
    </dsp:sp>
    <dsp:sp modelId="{8257CF42-59CE-AD47-9875-8DBC5BA9447B}">
      <dsp:nvSpPr>
        <dsp:cNvPr id="0" name=""/>
        <dsp:cNvSpPr/>
      </dsp:nvSpPr>
      <dsp:spPr>
        <a:xfrm>
          <a:off x="0" y="1011699"/>
          <a:ext cx="10049489" cy="9485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9071" tIns="49530" rIns="277368" bIns="495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3000" kern="1200" dirty="0"/>
            <a:t>Массовые убийства представителей народа </a:t>
          </a:r>
          <a:r>
            <a:rPr lang="ru-RU" sz="3000" i="1" kern="1200" dirty="0" err="1"/>
            <a:t>фульбе</a:t>
          </a:r>
          <a:r>
            <a:rPr lang="ru-RU" sz="3000" kern="1200" dirty="0"/>
            <a:t> и </a:t>
          </a:r>
          <a:r>
            <a:rPr lang="ru-RU" sz="3000" i="1" u="none" kern="1200" dirty="0"/>
            <a:t>догонов</a:t>
          </a:r>
          <a:r>
            <a:rPr lang="ru-RU" sz="3000" kern="1200" dirty="0"/>
            <a:t> в 2019 г. </a:t>
          </a:r>
        </a:p>
      </dsp:txBody>
      <dsp:txXfrm>
        <a:off x="0" y="1011699"/>
        <a:ext cx="10049489" cy="948577"/>
      </dsp:txXfrm>
    </dsp:sp>
    <dsp:sp modelId="{2C16AC93-18CE-4548-956D-6349E90EBC35}">
      <dsp:nvSpPr>
        <dsp:cNvPr id="0" name=""/>
        <dsp:cNvSpPr/>
      </dsp:nvSpPr>
      <dsp:spPr>
        <a:xfrm>
          <a:off x="0" y="1960277"/>
          <a:ext cx="10049489" cy="1003860"/>
        </a:xfrm>
        <a:prstGeom prst="roundRect">
          <a:avLst/>
        </a:prstGeom>
        <a:solidFill>
          <a:srgbClr val="0F2C6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900" kern="1200" dirty="0">
              <a:latin typeface="HSE Sans" panose="02000000000000000000" pitchFamily="2" charset="0"/>
            </a:rPr>
            <a:t>Климатический кризис</a:t>
          </a:r>
        </a:p>
      </dsp:txBody>
      <dsp:txXfrm>
        <a:off x="49004" y="2009281"/>
        <a:ext cx="9951481" cy="905852"/>
      </dsp:txXfrm>
    </dsp:sp>
    <dsp:sp modelId="{77C0F35D-43CD-B54C-AD68-A14F2E1351F2}">
      <dsp:nvSpPr>
        <dsp:cNvPr id="0" name=""/>
        <dsp:cNvSpPr/>
      </dsp:nvSpPr>
      <dsp:spPr>
        <a:xfrm>
          <a:off x="0" y="2964137"/>
          <a:ext cx="10049489" cy="9485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9071" tIns="49530" rIns="277368" bIns="495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3000" kern="1200" dirty="0"/>
            <a:t>Рост населения, деградация земель, изменение климата</a:t>
          </a:r>
        </a:p>
      </dsp:txBody>
      <dsp:txXfrm>
        <a:off x="0" y="2964137"/>
        <a:ext cx="10049489" cy="9485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C724FE-EE44-A04C-ADE0-6CFF467A7E94}">
      <dsp:nvSpPr>
        <dsp:cNvPr id="0" name=""/>
        <dsp:cNvSpPr/>
      </dsp:nvSpPr>
      <dsp:spPr>
        <a:xfrm>
          <a:off x="845" y="54810"/>
          <a:ext cx="3295735" cy="1977441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latin typeface="HSE Sans" panose="02000000000000000000" pitchFamily="2" charset="0"/>
            </a:rPr>
            <a:t>Офицеры: </a:t>
          </a:r>
          <a:r>
            <a:rPr lang="ru-RU" sz="1500" kern="1200" dirty="0">
              <a:latin typeface="HSE Sans" panose="02000000000000000000" pitchFamily="2" charset="0"/>
            </a:rPr>
            <a:t>участники переворотов были сослуживцами (1-2 перевороты), имели значительный боевой опыт (3-4 перевороты)</a:t>
          </a:r>
        </a:p>
      </dsp:txBody>
      <dsp:txXfrm>
        <a:off x="845" y="54810"/>
        <a:ext cx="3295735" cy="1977441"/>
      </dsp:txXfrm>
    </dsp:sp>
    <dsp:sp modelId="{ABFD907D-2222-B649-B451-F461A6384482}">
      <dsp:nvSpPr>
        <dsp:cNvPr id="0" name=""/>
        <dsp:cNvSpPr/>
      </dsp:nvSpPr>
      <dsp:spPr>
        <a:xfrm>
          <a:off x="3626154" y="54810"/>
          <a:ext cx="3295735" cy="1977441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latin typeface="HSE Sans" panose="02000000000000000000" pitchFamily="2" charset="0"/>
            </a:rPr>
            <a:t>Офицеры: </a:t>
          </a:r>
          <a:r>
            <a:rPr lang="ru-RU" sz="1500" kern="1200" dirty="0">
              <a:latin typeface="HSE Sans" panose="02000000000000000000" pitchFamily="2" charset="0"/>
            </a:rPr>
            <a:t>согласование сроков и действий после восстания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1" kern="1200" dirty="0">
              <a:latin typeface="HSE Sans" panose="02000000000000000000" pitchFamily="2" charset="0"/>
            </a:rPr>
            <a:t>Конституционный референдум в  2024, выборы в законодательные и сенаторские органы — в ноябре 2025, а президентские — в декабре 2026 года</a:t>
          </a:r>
          <a:endParaRPr lang="ru-RU" sz="1500" i="1" kern="1200" dirty="0">
            <a:latin typeface="HSE Sans" panose="02000000000000000000" pitchFamily="2" charset="0"/>
          </a:endParaRPr>
        </a:p>
      </dsp:txBody>
      <dsp:txXfrm>
        <a:off x="3626154" y="54810"/>
        <a:ext cx="3295735" cy="1977441"/>
      </dsp:txXfrm>
    </dsp:sp>
    <dsp:sp modelId="{16611CC0-129B-1B4C-91AA-08E4E89B8924}">
      <dsp:nvSpPr>
        <dsp:cNvPr id="0" name=""/>
        <dsp:cNvSpPr/>
      </dsp:nvSpPr>
      <dsp:spPr>
        <a:xfrm>
          <a:off x="845" y="2361825"/>
          <a:ext cx="3295735" cy="1977441"/>
        </a:xfrm>
        <a:prstGeom prst="rect">
          <a:avLst/>
        </a:prstGeom>
        <a:solidFill>
          <a:srgbClr val="0F2C6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latin typeface="HSE Sans" panose="02000000000000000000" pitchFamily="2" charset="0"/>
            </a:rPr>
            <a:t>Поддержка общественных институтов</a:t>
          </a:r>
          <a:r>
            <a:rPr lang="ru-RU" sz="1500" kern="1200" dirty="0">
              <a:latin typeface="HSE Sans" panose="02000000000000000000" pitchFamily="2" charset="0"/>
            </a:rPr>
            <a:t>: Верховного исламского Совета Мали, военных хунт</a:t>
          </a:r>
        </a:p>
      </dsp:txBody>
      <dsp:txXfrm>
        <a:off x="845" y="2361825"/>
        <a:ext cx="3295735" cy="1977441"/>
      </dsp:txXfrm>
    </dsp:sp>
    <dsp:sp modelId="{8BF81B31-A353-DC42-97FA-2E8512F17440}">
      <dsp:nvSpPr>
        <dsp:cNvPr id="0" name=""/>
        <dsp:cNvSpPr/>
      </dsp:nvSpPr>
      <dsp:spPr>
        <a:xfrm>
          <a:off x="3626154" y="2361825"/>
          <a:ext cx="3295735" cy="1977441"/>
        </a:xfrm>
        <a:prstGeom prst="rect">
          <a:avLst/>
        </a:prstGeom>
        <a:solidFill>
          <a:srgbClr val="0F2C6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latin typeface="HSE Sans" panose="02000000000000000000" pitchFamily="2" charset="0"/>
            </a:rPr>
            <a:t>Фигура главы государства</a:t>
          </a:r>
          <a:r>
            <a:rPr lang="ru-RU" sz="1500" kern="1200" dirty="0">
              <a:latin typeface="HSE Sans" panose="02000000000000000000" pitchFamily="2" charset="0"/>
            </a:rPr>
            <a:t>: решение передать полномочия </a:t>
          </a:r>
        </a:p>
      </dsp:txBody>
      <dsp:txXfrm>
        <a:off x="3626154" y="2361825"/>
        <a:ext cx="3295735" cy="197744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16AAFF-B42A-3043-9A77-E745FA928BB5}">
      <dsp:nvSpPr>
        <dsp:cNvPr id="0" name=""/>
        <dsp:cNvSpPr/>
      </dsp:nvSpPr>
      <dsp:spPr>
        <a:xfrm>
          <a:off x="0" y="319338"/>
          <a:ext cx="9159741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2D1316-B007-1248-8E8A-35C784C9932B}">
      <dsp:nvSpPr>
        <dsp:cNvPr id="0" name=""/>
        <dsp:cNvSpPr/>
      </dsp:nvSpPr>
      <dsp:spPr>
        <a:xfrm>
          <a:off x="457987" y="38898"/>
          <a:ext cx="6411818" cy="560879"/>
        </a:xfrm>
        <a:prstGeom prst="roundRect">
          <a:avLst/>
        </a:prstGeom>
        <a:solidFill>
          <a:srgbClr val="0F2C6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2351" tIns="0" rIns="242351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latin typeface="HSE Sans" panose="02000000000000000000" pitchFamily="2" charset="0"/>
            </a:rPr>
            <a:t>Экономические </a:t>
          </a:r>
          <a:r>
            <a:rPr lang="en-US" sz="1900" kern="1200" dirty="0">
              <a:latin typeface="HSE Sans" panose="02000000000000000000" pitchFamily="2" charset="0"/>
            </a:rPr>
            <a:t>vs </a:t>
          </a:r>
          <a:r>
            <a:rPr lang="ru-RU" sz="1900" kern="1200" dirty="0">
              <a:latin typeface="HSE Sans" panose="02000000000000000000" pitchFamily="2" charset="0"/>
            </a:rPr>
            <a:t>социальные показатели</a:t>
          </a:r>
        </a:p>
      </dsp:txBody>
      <dsp:txXfrm>
        <a:off x="485367" y="66278"/>
        <a:ext cx="6357058" cy="506119"/>
      </dsp:txXfrm>
    </dsp:sp>
    <dsp:sp modelId="{9750A2E2-FB2F-4249-B105-191A80EAAB82}">
      <dsp:nvSpPr>
        <dsp:cNvPr id="0" name=""/>
        <dsp:cNvSpPr/>
      </dsp:nvSpPr>
      <dsp:spPr>
        <a:xfrm>
          <a:off x="0" y="1181178"/>
          <a:ext cx="9159741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5E6968-904B-9C49-8229-94363245BC34}">
      <dsp:nvSpPr>
        <dsp:cNvPr id="0" name=""/>
        <dsp:cNvSpPr/>
      </dsp:nvSpPr>
      <dsp:spPr>
        <a:xfrm>
          <a:off x="457987" y="900738"/>
          <a:ext cx="6411818" cy="560879"/>
        </a:xfrm>
        <a:prstGeom prst="roundRect">
          <a:avLst/>
        </a:prstGeom>
        <a:solidFill>
          <a:srgbClr val="0F2C6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2351" tIns="0" rIns="242351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latin typeface="HSE Sans" panose="02000000000000000000" pitchFamily="2" charset="0"/>
            </a:rPr>
            <a:t>Формальные институты </a:t>
          </a:r>
          <a:r>
            <a:rPr lang="ru-RU" sz="1900" kern="1200" dirty="0" err="1">
              <a:latin typeface="HSE Sans" panose="02000000000000000000" pitchFamily="2" charset="0"/>
            </a:rPr>
            <a:t>v</a:t>
          </a:r>
          <a:r>
            <a:rPr lang="en-US" sz="1900" kern="1200" dirty="0">
              <a:latin typeface="HSE Sans" panose="02000000000000000000" pitchFamily="2" charset="0"/>
            </a:rPr>
            <a:t>s </a:t>
          </a:r>
          <a:r>
            <a:rPr lang="en-US" sz="1900" kern="1200" dirty="0" err="1">
              <a:latin typeface="HSE Sans" panose="02000000000000000000" pitchFamily="2" charset="0"/>
            </a:rPr>
            <a:t>ф</a:t>
          </a:r>
          <a:r>
            <a:rPr lang="ru-RU" sz="1900" kern="1200" dirty="0" err="1">
              <a:latin typeface="HSE Sans" panose="02000000000000000000" pitchFamily="2" charset="0"/>
            </a:rPr>
            <a:t>актические</a:t>
          </a:r>
          <a:r>
            <a:rPr lang="ru-RU" sz="1900" kern="1200" dirty="0">
              <a:latin typeface="HSE Sans" panose="02000000000000000000" pitchFamily="2" charset="0"/>
            </a:rPr>
            <a:t> авторитеты</a:t>
          </a:r>
        </a:p>
      </dsp:txBody>
      <dsp:txXfrm>
        <a:off x="485367" y="928118"/>
        <a:ext cx="6357058" cy="506119"/>
      </dsp:txXfrm>
    </dsp:sp>
    <dsp:sp modelId="{3531A3EA-72F0-3748-8F9E-40274725A1CA}">
      <dsp:nvSpPr>
        <dsp:cNvPr id="0" name=""/>
        <dsp:cNvSpPr/>
      </dsp:nvSpPr>
      <dsp:spPr>
        <a:xfrm>
          <a:off x="0" y="2043018"/>
          <a:ext cx="9159741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879D2A-AF03-744E-A566-EBB3F4ADAF11}">
      <dsp:nvSpPr>
        <dsp:cNvPr id="0" name=""/>
        <dsp:cNvSpPr/>
      </dsp:nvSpPr>
      <dsp:spPr>
        <a:xfrm>
          <a:off x="457987" y="1762578"/>
          <a:ext cx="6411818" cy="560879"/>
        </a:xfrm>
        <a:prstGeom prst="roundRect">
          <a:avLst/>
        </a:prstGeom>
        <a:solidFill>
          <a:srgbClr val="0F2C6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2351" tIns="0" rIns="242351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latin typeface="HSE Sans" panose="02000000000000000000" pitchFamily="2" charset="0"/>
            </a:rPr>
            <a:t>Внешняя поддержка </a:t>
          </a:r>
          <a:r>
            <a:rPr lang="en-US" sz="1900" kern="1200" dirty="0">
              <a:latin typeface="HSE Sans" panose="02000000000000000000" pitchFamily="2" charset="0"/>
            </a:rPr>
            <a:t>vs</a:t>
          </a:r>
          <a:r>
            <a:rPr lang="ru-RU" sz="1900" kern="1200" dirty="0">
              <a:latin typeface="HSE Sans" panose="02000000000000000000" pitchFamily="2" charset="0"/>
            </a:rPr>
            <a:t> внутреннее влияние</a:t>
          </a:r>
        </a:p>
      </dsp:txBody>
      <dsp:txXfrm>
        <a:off x="485367" y="1789958"/>
        <a:ext cx="6357058" cy="506119"/>
      </dsp:txXfrm>
    </dsp:sp>
    <dsp:sp modelId="{C09C6279-8CC1-5743-98E9-6F9D1E0313DA}">
      <dsp:nvSpPr>
        <dsp:cNvPr id="0" name=""/>
        <dsp:cNvSpPr/>
      </dsp:nvSpPr>
      <dsp:spPr>
        <a:xfrm>
          <a:off x="0" y="2904858"/>
          <a:ext cx="9159741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325A3A-0201-914F-95EA-A7961C5102B3}">
      <dsp:nvSpPr>
        <dsp:cNvPr id="0" name=""/>
        <dsp:cNvSpPr/>
      </dsp:nvSpPr>
      <dsp:spPr>
        <a:xfrm>
          <a:off x="457987" y="2624418"/>
          <a:ext cx="6411818" cy="560879"/>
        </a:xfrm>
        <a:prstGeom prst="roundRect">
          <a:avLst/>
        </a:prstGeom>
        <a:solidFill>
          <a:srgbClr val="0F2C6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2351" tIns="0" rIns="242351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latin typeface="HSE Sans" panose="02000000000000000000" pitchFamily="2" charset="0"/>
            </a:rPr>
            <a:t>Государственное </a:t>
          </a:r>
          <a:r>
            <a:rPr lang="en-US" sz="1900" kern="1200" dirty="0">
              <a:latin typeface="HSE Sans" panose="02000000000000000000" pitchFamily="2" charset="0"/>
            </a:rPr>
            <a:t>vs </a:t>
          </a:r>
          <a:r>
            <a:rPr lang="en-US" sz="1900" kern="1200" dirty="0" err="1">
              <a:latin typeface="HSE Sans" panose="02000000000000000000" pitchFamily="2" charset="0"/>
            </a:rPr>
            <a:t>не</a:t>
          </a:r>
          <a:r>
            <a:rPr lang="ru-RU" sz="1900" kern="1200" dirty="0">
              <a:latin typeface="HSE Sans" panose="02000000000000000000" pitchFamily="2" charset="0"/>
            </a:rPr>
            <a:t>государственное</a:t>
          </a:r>
        </a:p>
      </dsp:txBody>
      <dsp:txXfrm>
        <a:off x="485367" y="2651798"/>
        <a:ext cx="6357058" cy="5061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61BF4-8B2C-784B-9959-B59A059012C3}" type="datetimeFigureOut">
              <a:rPr lang="en-RU" smtClean="0"/>
              <a:t>4/25/24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48903-8EB5-294E-A216-6B54B036878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731680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20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592254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8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BA292C80-0DA8-194A-9A66-279048FA2A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859" y="962173"/>
            <a:ext cx="886499" cy="886499"/>
          </a:xfrm>
          <a:prstGeom prst="rect">
            <a:avLst/>
          </a:prstGeom>
        </p:spPr>
      </p:pic>
      <p:cxnSp>
        <p:nvCxnSpPr>
          <p:cNvPr id="11" name="Straight Connector 48">
            <a:extLst>
              <a:ext uri="{FF2B5EF4-FFF2-40B4-BE49-F238E27FC236}">
                <a16:creationId xmlns:a16="http://schemas.microsoft.com/office/drawing/2014/main" id="{313EF906-5BAC-0141-A198-076E155DF9E2}"/>
              </a:ext>
            </a:extLst>
          </p:cNvPr>
          <p:cNvCxnSpPr>
            <a:cxnSpLocks/>
          </p:cNvCxnSpPr>
          <p:nvPr userDrawn="1"/>
        </p:nvCxnSpPr>
        <p:spPr>
          <a:xfrm>
            <a:off x="6090212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50">
            <a:extLst>
              <a:ext uri="{FF2B5EF4-FFF2-40B4-BE49-F238E27FC236}">
                <a16:creationId xmlns:a16="http://schemas.microsoft.com/office/drawing/2014/main" id="{61206A97-26F2-E646-8775-9928FEF465B5}"/>
              </a:ext>
            </a:extLst>
          </p:cNvPr>
          <p:cNvCxnSpPr>
            <a:cxnSpLocks/>
          </p:cNvCxnSpPr>
          <p:nvPr userDrawn="1"/>
        </p:nvCxnSpPr>
        <p:spPr>
          <a:xfrm>
            <a:off x="8642581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51">
            <a:extLst>
              <a:ext uri="{FF2B5EF4-FFF2-40B4-BE49-F238E27FC236}">
                <a16:creationId xmlns:a16="http://schemas.microsoft.com/office/drawing/2014/main" id="{28E0E5F6-C1CA-9B41-B1DB-6E4FB509084D}"/>
              </a:ext>
            </a:extLst>
          </p:cNvPr>
          <p:cNvCxnSpPr>
            <a:cxnSpLocks/>
          </p:cNvCxnSpPr>
          <p:nvPr userDrawn="1"/>
        </p:nvCxnSpPr>
        <p:spPr>
          <a:xfrm>
            <a:off x="11179047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6007C52F-2E27-E24A-B9DC-AAAB052DB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7967" y="2404670"/>
            <a:ext cx="7634059" cy="1978323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4300" b="0" i="0" baseline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презентации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может быть набрано в две 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или три строки (43 </a:t>
            </a:r>
            <a:r>
              <a:rPr lang="en-GB" sz="4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4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4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18109844-C2E7-354F-9C01-8834E4DCE3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74947" y="1187841"/>
            <a:ext cx="3848717" cy="435163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0">
                <a:latin typeface="HSE Sans" panose="02000000000000000000" pitchFamily="2" charset="0"/>
              </a:defRPr>
            </a:lvl1pPr>
            <a:lvl2pPr marL="457200" indent="0" algn="l">
              <a:buNone/>
              <a:defRPr sz="1600" b="0" i="0">
                <a:latin typeface="HSE Sans" panose="02000000000000000000" pitchFamily="2" charset="0"/>
              </a:defRPr>
            </a:lvl2pPr>
            <a:lvl3pPr marL="914400" indent="0" algn="l">
              <a:buNone/>
              <a:defRPr sz="1600" b="0" i="0">
                <a:latin typeface="HSE Sans" panose="02000000000000000000" pitchFamily="2" charset="0"/>
              </a:defRPr>
            </a:lvl3pPr>
            <a:lvl4pPr marL="1371600" indent="0" algn="l">
              <a:buNone/>
              <a:defRPr sz="1600" b="0" i="0">
                <a:latin typeface="HSE Sans" panose="02000000000000000000" pitchFamily="2" charset="0"/>
              </a:defRPr>
            </a:lvl4pPr>
            <a:lvl5pPr marL="1828800" indent="0" algn="l">
              <a:buNone/>
              <a:defRPr sz="1600" b="0" i="0">
                <a:latin typeface="HSE Sans" panose="02000000000000000000" pitchFamily="2" charset="0"/>
              </a:defRPr>
            </a:lvl5pPr>
          </a:lstStyle>
          <a:p>
            <a:r>
              <a:rPr lang="ru-RU" dirty="0">
                <a:latin typeface="HSE Sans" panose="02000000000000000000" pitchFamily="2" charset="0"/>
              </a:rPr>
              <a:t>Название факультета</a:t>
            </a:r>
            <a:br>
              <a:rPr lang="ru-RU" dirty="0">
                <a:latin typeface="HSE Sans" panose="02000000000000000000" pitchFamily="2" charset="0"/>
              </a:rPr>
            </a:br>
            <a:r>
              <a:rPr lang="ru-RU" dirty="0">
                <a:latin typeface="HSE Sans" panose="02000000000000000000" pitchFamily="2" charset="0"/>
              </a:rPr>
              <a:t>в две строки</a:t>
            </a:r>
            <a:r>
              <a:rPr lang="en-GB" dirty="0">
                <a:latin typeface="HSE Sans" panose="02000000000000000000" pitchFamily="2" charset="0"/>
              </a:rPr>
              <a:t> (16 </a:t>
            </a:r>
            <a:r>
              <a:rPr lang="en-GB" dirty="0" err="1">
                <a:latin typeface="HSE Sans" panose="02000000000000000000" pitchFamily="2" charset="0"/>
              </a:rPr>
              <a:t>pt</a:t>
            </a:r>
            <a:r>
              <a:rPr lang="en-GB" dirty="0">
                <a:latin typeface="HSE Sans" panose="02000000000000000000" pitchFamily="2" charset="0"/>
              </a:rPr>
              <a:t>)</a:t>
            </a:r>
            <a:endParaRPr lang="ru-RU" dirty="0">
              <a:latin typeface="HSE Sans" panose="02000000000000000000" pitchFamily="2" charset="0"/>
            </a:endParaRP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40A04329-C800-BB42-BFE0-7E3C68848D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59420" y="1173829"/>
            <a:ext cx="2278063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98337931-3EC2-F348-99EA-860F4FFDC18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786720" y="1173829"/>
            <a:ext cx="2217738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Москва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2022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EEA7A79B-D410-B44F-BF32-C3EAEFC20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7967" y="4824914"/>
            <a:ext cx="7625267" cy="652860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dirty="0">
                <a:latin typeface="HSE Sans" panose="02000000000000000000" pitchFamily="2" charset="0"/>
              </a:rPr>
              <a:t>Если нужно больше места, то используйте подзаголовок</a:t>
            </a:r>
            <a:r>
              <a:rPr lang="en-GB" sz="1600" dirty="0">
                <a:latin typeface="HSE Sans" panose="02000000000000000000" pitchFamily="2" charset="0"/>
              </a:rPr>
              <a:t> (16 </a:t>
            </a:r>
            <a:r>
              <a:rPr lang="en-GB" sz="1600" dirty="0" err="1">
                <a:latin typeface="HSE Sans" panose="02000000000000000000" pitchFamily="2" charset="0"/>
              </a:rPr>
              <a:t>pt</a:t>
            </a:r>
            <a:r>
              <a:rPr lang="en-GB" sz="1600" dirty="0">
                <a:latin typeface="HSE Sans" panose="02000000000000000000" pitchFamily="2" charset="0"/>
              </a:rPr>
              <a:t>)</a:t>
            </a:r>
            <a:endParaRPr lang="ru-RU" sz="16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8959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328428E-0D3D-6E4B-BAC0-3F63BAF7DB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86CF47C6-D972-9E44-A717-6848F348939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412FEF63-77C0-7C4A-B9BE-4BC0EEEEB78C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C4F550E9-E979-284D-B65F-44E092DD9D0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A39D099-B515-F343-BF7A-A95468DA3860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396B1F99-9711-C64F-A7C9-4F1D89E7F11D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9C21DFE9-C3B2-C54E-9275-7776355F73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5A73F99D-6D58-724E-ADB3-150D9B24F8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7E89E360-BE39-5041-BAD6-C7B708340A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9" name="Заголовок 31">
            <a:extLst>
              <a:ext uri="{FF2B5EF4-FFF2-40B4-BE49-F238E27FC236}">
                <a16:creationId xmlns:a16="http://schemas.microsoft.com/office/drawing/2014/main" id="{1C20890C-BC1C-0745-9AF3-46700BA2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Дополнительная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цветовая гамма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CA2589F7-4500-024F-8E07-D726629A59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Для оформления графиков, таблиц, диаграмм могут потребоваться дополнительные цвета и вы совершенно правы, задавая вопрос, какие цвета использовать и где их взять. Мы предлагаем использовать палитру цветов Вышки для этих целей.</a:t>
            </a:r>
          </a:p>
        </p:txBody>
      </p:sp>
      <p:sp>
        <p:nvSpPr>
          <p:cNvPr id="21" name="Oval 5">
            <a:extLst>
              <a:ext uri="{FF2B5EF4-FFF2-40B4-BE49-F238E27FC236}">
                <a16:creationId xmlns:a16="http://schemas.microsoft.com/office/drawing/2014/main" id="{D2CA403A-98E7-6C42-8F44-30AB6622C802}"/>
              </a:ext>
            </a:extLst>
          </p:cNvPr>
          <p:cNvSpPr/>
          <p:nvPr userDrawn="1"/>
        </p:nvSpPr>
        <p:spPr>
          <a:xfrm>
            <a:off x="5392982" y="1447790"/>
            <a:ext cx="830997" cy="830997"/>
          </a:xfrm>
          <a:prstGeom prst="ellipse">
            <a:avLst/>
          </a:prstGeom>
          <a:solidFill>
            <a:srgbClr val="0E2D6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2" name="Oval 20">
            <a:extLst>
              <a:ext uri="{FF2B5EF4-FFF2-40B4-BE49-F238E27FC236}">
                <a16:creationId xmlns:a16="http://schemas.microsoft.com/office/drawing/2014/main" id="{42ABAA5D-E7AB-6E48-9D43-A48178C9BDD4}"/>
              </a:ext>
            </a:extLst>
          </p:cNvPr>
          <p:cNvSpPr/>
          <p:nvPr userDrawn="1"/>
        </p:nvSpPr>
        <p:spPr>
          <a:xfrm>
            <a:off x="6742925" y="1447790"/>
            <a:ext cx="830997" cy="830997"/>
          </a:xfrm>
          <a:prstGeom prst="ellipse">
            <a:avLst/>
          </a:prstGeom>
          <a:solidFill>
            <a:srgbClr val="234A9B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09F185A-8F67-9C42-A7C5-87E483F4FC19}"/>
              </a:ext>
            </a:extLst>
          </p:cNvPr>
          <p:cNvSpPr/>
          <p:nvPr userDrawn="1"/>
        </p:nvSpPr>
        <p:spPr>
          <a:xfrm>
            <a:off x="8092868" y="1447790"/>
            <a:ext cx="830997" cy="830997"/>
          </a:xfrm>
          <a:prstGeom prst="ellipse">
            <a:avLst/>
          </a:prstGeom>
          <a:solidFill>
            <a:srgbClr val="11A0D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79AE0F6-4E37-6C4D-AF45-824EEE489A15}"/>
              </a:ext>
            </a:extLst>
          </p:cNvPr>
          <p:cNvSpPr/>
          <p:nvPr userDrawn="1"/>
        </p:nvSpPr>
        <p:spPr>
          <a:xfrm>
            <a:off x="9442811" y="1447790"/>
            <a:ext cx="830997" cy="830997"/>
          </a:xfrm>
          <a:prstGeom prst="ellipse">
            <a:avLst/>
          </a:prstGeom>
          <a:solidFill>
            <a:srgbClr val="029C6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5" name="Oval 26">
            <a:extLst>
              <a:ext uri="{FF2B5EF4-FFF2-40B4-BE49-F238E27FC236}">
                <a16:creationId xmlns:a16="http://schemas.microsoft.com/office/drawing/2014/main" id="{330C0EA4-7FD1-CE4D-AC95-8C484C5AC790}"/>
              </a:ext>
            </a:extLst>
          </p:cNvPr>
          <p:cNvSpPr/>
          <p:nvPr userDrawn="1"/>
        </p:nvSpPr>
        <p:spPr>
          <a:xfrm>
            <a:off x="10792754" y="1447790"/>
            <a:ext cx="830997" cy="830997"/>
          </a:xfrm>
          <a:prstGeom prst="ellipse">
            <a:avLst/>
          </a:prstGeom>
          <a:solidFill>
            <a:srgbClr val="EB681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6" name="Oval 29">
            <a:extLst>
              <a:ext uri="{FF2B5EF4-FFF2-40B4-BE49-F238E27FC236}">
                <a16:creationId xmlns:a16="http://schemas.microsoft.com/office/drawing/2014/main" id="{4C53CF3D-7EFB-DF4F-8EA6-5644574E9AFB}"/>
              </a:ext>
            </a:extLst>
          </p:cNvPr>
          <p:cNvSpPr/>
          <p:nvPr userDrawn="1"/>
        </p:nvSpPr>
        <p:spPr>
          <a:xfrm>
            <a:off x="5392982" y="2708699"/>
            <a:ext cx="830997" cy="830997"/>
          </a:xfrm>
          <a:prstGeom prst="ellipse">
            <a:avLst/>
          </a:prstGeom>
          <a:solidFill>
            <a:srgbClr val="7D4EB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7" name="Oval 33">
            <a:extLst>
              <a:ext uri="{FF2B5EF4-FFF2-40B4-BE49-F238E27FC236}">
                <a16:creationId xmlns:a16="http://schemas.microsoft.com/office/drawing/2014/main" id="{B42CE88A-E9A3-2A4E-BD50-EB37311F39EC}"/>
              </a:ext>
            </a:extLst>
          </p:cNvPr>
          <p:cNvSpPr/>
          <p:nvPr userDrawn="1"/>
        </p:nvSpPr>
        <p:spPr>
          <a:xfrm>
            <a:off x="6742925" y="2708699"/>
            <a:ext cx="830997" cy="830997"/>
          </a:xfrm>
          <a:prstGeom prst="ellipse">
            <a:avLst/>
          </a:prstGeom>
          <a:solidFill>
            <a:srgbClr val="E61F3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8" name="Oval 34">
            <a:extLst>
              <a:ext uri="{FF2B5EF4-FFF2-40B4-BE49-F238E27FC236}">
                <a16:creationId xmlns:a16="http://schemas.microsoft.com/office/drawing/2014/main" id="{B699EFDF-DB9D-3C4F-9D1F-461508017BDA}"/>
              </a:ext>
            </a:extLst>
          </p:cNvPr>
          <p:cNvSpPr/>
          <p:nvPr userDrawn="1"/>
        </p:nvSpPr>
        <p:spPr>
          <a:xfrm>
            <a:off x="8092868" y="2708699"/>
            <a:ext cx="830997" cy="830997"/>
          </a:xfrm>
          <a:prstGeom prst="ellipse">
            <a:avLst/>
          </a:prstGeom>
          <a:solidFill>
            <a:srgbClr val="FBBA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9" name="Oval 35">
            <a:extLst>
              <a:ext uri="{FF2B5EF4-FFF2-40B4-BE49-F238E27FC236}">
                <a16:creationId xmlns:a16="http://schemas.microsoft.com/office/drawing/2014/main" id="{5DF3131C-EEA1-5446-B567-C9DA0A2A1AFF}"/>
              </a:ext>
            </a:extLst>
          </p:cNvPr>
          <p:cNvSpPr/>
          <p:nvPr userDrawn="1"/>
        </p:nvSpPr>
        <p:spPr>
          <a:xfrm>
            <a:off x="9442811" y="2708699"/>
            <a:ext cx="830997" cy="830997"/>
          </a:xfrm>
          <a:prstGeom prst="ellipse">
            <a:avLst/>
          </a:prstGeom>
          <a:solidFill>
            <a:srgbClr val="7DA0D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0" name="Oval 36">
            <a:extLst>
              <a:ext uri="{FF2B5EF4-FFF2-40B4-BE49-F238E27FC236}">
                <a16:creationId xmlns:a16="http://schemas.microsoft.com/office/drawing/2014/main" id="{6D03B317-B61D-2945-8C0A-A6EBD87ACD07}"/>
              </a:ext>
            </a:extLst>
          </p:cNvPr>
          <p:cNvSpPr/>
          <p:nvPr userDrawn="1"/>
        </p:nvSpPr>
        <p:spPr>
          <a:xfrm>
            <a:off x="10792754" y="2708699"/>
            <a:ext cx="830997" cy="830997"/>
          </a:xfrm>
          <a:prstGeom prst="ellipse">
            <a:avLst/>
          </a:prstGeom>
          <a:solidFill>
            <a:srgbClr val="47A0A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1" name="Oval 37">
            <a:extLst>
              <a:ext uri="{FF2B5EF4-FFF2-40B4-BE49-F238E27FC236}">
                <a16:creationId xmlns:a16="http://schemas.microsoft.com/office/drawing/2014/main" id="{9C0266F1-C0B7-624A-A873-5F2C8801E766}"/>
              </a:ext>
            </a:extLst>
          </p:cNvPr>
          <p:cNvSpPr/>
          <p:nvPr userDrawn="1"/>
        </p:nvSpPr>
        <p:spPr>
          <a:xfrm>
            <a:off x="5392982" y="3969609"/>
            <a:ext cx="830997" cy="830997"/>
          </a:xfrm>
          <a:prstGeom prst="ellipse">
            <a:avLst/>
          </a:prstGeom>
          <a:solidFill>
            <a:srgbClr val="EB8C3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2" name="Oval 38">
            <a:extLst>
              <a:ext uri="{FF2B5EF4-FFF2-40B4-BE49-F238E27FC236}">
                <a16:creationId xmlns:a16="http://schemas.microsoft.com/office/drawing/2014/main" id="{30C0C10E-388C-9843-8270-19D471BD3756}"/>
              </a:ext>
            </a:extLst>
          </p:cNvPr>
          <p:cNvSpPr/>
          <p:nvPr userDrawn="1"/>
        </p:nvSpPr>
        <p:spPr>
          <a:xfrm>
            <a:off x="6742925" y="3969609"/>
            <a:ext cx="830997" cy="830997"/>
          </a:xfrm>
          <a:prstGeom prst="ellipse">
            <a:avLst/>
          </a:prstGeom>
          <a:solidFill>
            <a:srgbClr val="96628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3" name="Oval 39">
            <a:extLst>
              <a:ext uri="{FF2B5EF4-FFF2-40B4-BE49-F238E27FC236}">
                <a16:creationId xmlns:a16="http://schemas.microsoft.com/office/drawing/2014/main" id="{87047EA3-79D2-8644-A568-E64AA1D7D370}"/>
              </a:ext>
            </a:extLst>
          </p:cNvPr>
          <p:cNvSpPr/>
          <p:nvPr userDrawn="1"/>
        </p:nvSpPr>
        <p:spPr>
          <a:xfrm>
            <a:off x="8092868" y="3969609"/>
            <a:ext cx="830997" cy="830997"/>
          </a:xfrm>
          <a:prstGeom prst="ellipse">
            <a:avLst/>
          </a:prstGeom>
          <a:solidFill>
            <a:srgbClr val="CD5A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4" name="Oval 40">
            <a:extLst>
              <a:ext uri="{FF2B5EF4-FFF2-40B4-BE49-F238E27FC236}">
                <a16:creationId xmlns:a16="http://schemas.microsoft.com/office/drawing/2014/main" id="{7F5D1C6B-4E6B-0346-A5DC-C511DB14EFD6}"/>
              </a:ext>
            </a:extLst>
          </p:cNvPr>
          <p:cNvSpPr/>
          <p:nvPr userDrawn="1"/>
        </p:nvSpPr>
        <p:spPr>
          <a:xfrm>
            <a:off x="9442811" y="3969609"/>
            <a:ext cx="830997" cy="830997"/>
          </a:xfrm>
          <a:prstGeom prst="ellipse">
            <a:avLst/>
          </a:prstGeom>
          <a:solidFill>
            <a:srgbClr val="FFD74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5" name="Oval 41">
            <a:extLst>
              <a:ext uri="{FF2B5EF4-FFF2-40B4-BE49-F238E27FC236}">
                <a16:creationId xmlns:a16="http://schemas.microsoft.com/office/drawing/2014/main" id="{EB421DBA-35DE-2C4F-A89E-27F0998EF4E8}"/>
              </a:ext>
            </a:extLst>
          </p:cNvPr>
          <p:cNvSpPr/>
          <p:nvPr userDrawn="1"/>
        </p:nvSpPr>
        <p:spPr>
          <a:xfrm>
            <a:off x="10792754" y="3969609"/>
            <a:ext cx="830997" cy="830997"/>
          </a:xfrm>
          <a:prstGeom prst="ellipse">
            <a:avLst/>
          </a:prstGeom>
          <a:solidFill>
            <a:srgbClr val="CDDDF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6" name="Oval 42">
            <a:extLst>
              <a:ext uri="{FF2B5EF4-FFF2-40B4-BE49-F238E27FC236}">
                <a16:creationId xmlns:a16="http://schemas.microsoft.com/office/drawing/2014/main" id="{081BD842-A9A1-5B44-81ED-A97BA390032B}"/>
              </a:ext>
            </a:extLst>
          </p:cNvPr>
          <p:cNvSpPr/>
          <p:nvPr userDrawn="1"/>
        </p:nvSpPr>
        <p:spPr>
          <a:xfrm>
            <a:off x="5392982" y="5249769"/>
            <a:ext cx="830997" cy="830997"/>
          </a:xfrm>
          <a:prstGeom prst="ellipse">
            <a:avLst/>
          </a:prstGeom>
          <a:solidFill>
            <a:srgbClr val="D7EBB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7" name="Oval 43">
            <a:extLst>
              <a:ext uri="{FF2B5EF4-FFF2-40B4-BE49-F238E27FC236}">
                <a16:creationId xmlns:a16="http://schemas.microsoft.com/office/drawing/2014/main" id="{036EE7D2-A33A-434C-B272-C82E2CDD4D4D}"/>
              </a:ext>
            </a:extLst>
          </p:cNvPr>
          <p:cNvSpPr/>
          <p:nvPr userDrawn="1"/>
        </p:nvSpPr>
        <p:spPr>
          <a:xfrm>
            <a:off x="6742925" y="5249769"/>
            <a:ext cx="830997" cy="830997"/>
          </a:xfrm>
          <a:prstGeom prst="ellipse">
            <a:avLst/>
          </a:prstGeom>
          <a:solidFill>
            <a:srgbClr val="FFDC9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8" name="Oval 44">
            <a:extLst>
              <a:ext uri="{FF2B5EF4-FFF2-40B4-BE49-F238E27FC236}">
                <a16:creationId xmlns:a16="http://schemas.microsoft.com/office/drawing/2014/main" id="{7DD65DA4-F076-C242-813E-8C17DCABCCFB}"/>
              </a:ext>
            </a:extLst>
          </p:cNvPr>
          <p:cNvSpPr/>
          <p:nvPr userDrawn="1"/>
        </p:nvSpPr>
        <p:spPr>
          <a:xfrm>
            <a:off x="8092868" y="5249769"/>
            <a:ext cx="830997" cy="830997"/>
          </a:xfrm>
          <a:prstGeom prst="ellipse">
            <a:avLst/>
          </a:prstGeom>
          <a:solidFill>
            <a:srgbClr val="D7C3F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9" name="Oval 45">
            <a:extLst>
              <a:ext uri="{FF2B5EF4-FFF2-40B4-BE49-F238E27FC236}">
                <a16:creationId xmlns:a16="http://schemas.microsoft.com/office/drawing/2014/main" id="{8A44D99D-BF66-2848-B460-F59D8ECF5690}"/>
              </a:ext>
            </a:extLst>
          </p:cNvPr>
          <p:cNvSpPr/>
          <p:nvPr userDrawn="1"/>
        </p:nvSpPr>
        <p:spPr>
          <a:xfrm>
            <a:off x="9442811" y="5249769"/>
            <a:ext cx="830997" cy="830997"/>
          </a:xfrm>
          <a:prstGeom prst="ellipse">
            <a:avLst/>
          </a:prstGeom>
          <a:solidFill>
            <a:srgbClr val="F6C3C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40" name="Oval 46">
            <a:extLst>
              <a:ext uri="{FF2B5EF4-FFF2-40B4-BE49-F238E27FC236}">
                <a16:creationId xmlns:a16="http://schemas.microsoft.com/office/drawing/2014/main" id="{9B130CEB-3D74-B647-BA6B-32F7D70FD354}"/>
              </a:ext>
            </a:extLst>
          </p:cNvPr>
          <p:cNvSpPr/>
          <p:nvPr userDrawn="1"/>
        </p:nvSpPr>
        <p:spPr>
          <a:xfrm>
            <a:off x="10792754" y="5249769"/>
            <a:ext cx="830997" cy="830997"/>
          </a:xfrm>
          <a:prstGeom prst="ellipse">
            <a:avLst/>
          </a:prstGeom>
          <a:solidFill>
            <a:srgbClr val="FFF07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867054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A7FA04E4-3213-8F41-B068-4DC281441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938052A0-3DF0-DC47-B7E0-C20EF981C230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8C6147F0-3CA1-264C-B2B2-F88597196943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2CDF50E-4D58-AF4A-ABFD-140AF88B3681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2171D1-2A5B-7A4A-9760-17CCE51B980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3C71A0C3-CD3E-0748-98E5-6B2507CAB296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9856D01B-EC9A-6047-B7FB-D47084AB3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83E23342-AC91-354A-9A28-A14FF7BADC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BB1CCE68-8F57-1A41-BC43-633D2EFC80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20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7064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con&#10;&#10;Description automatically generated">
            <a:extLst>
              <a:ext uri="{FF2B5EF4-FFF2-40B4-BE49-F238E27FC236}">
                <a16:creationId xmlns:a16="http://schemas.microsoft.com/office/drawing/2014/main" id="{4A1436AC-5F96-2A4F-BFC7-B3442083EB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11" name="Straight Connector 19">
            <a:extLst>
              <a:ext uri="{FF2B5EF4-FFF2-40B4-BE49-F238E27FC236}">
                <a16:creationId xmlns:a16="http://schemas.microsoft.com/office/drawing/2014/main" id="{067DD2ED-246D-7D41-B51F-FED98BF873F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1">
            <a:extLst>
              <a:ext uri="{FF2B5EF4-FFF2-40B4-BE49-F238E27FC236}">
                <a16:creationId xmlns:a16="http://schemas.microsoft.com/office/drawing/2014/main" id="{68E8C250-D449-A743-8975-B5BFB04D9744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25">
            <a:extLst>
              <a:ext uri="{FF2B5EF4-FFF2-40B4-BE49-F238E27FC236}">
                <a16:creationId xmlns:a16="http://schemas.microsoft.com/office/drawing/2014/main" id="{DD1C71CA-B883-AF42-959D-BCA5690AAA4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4D3A12E-0E10-C441-81D2-C3C1EB6A053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9" name="Straight Connector 59">
            <a:extLst>
              <a:ext uri="{FF2B5EF4-FFF2-40B4-BE49-F238E27FC236}">
                <a16:creationId xmlns:a16="http://schemas.microsoft.com/office/drawing/2014/main" id="{3447008E-4F3B-FC4E-B96D-3927FAE1ED1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Рисунок 23">
            <a:extLst>
              <a:ext uri="{FF2B5EF4-FFF2-40B4-BE49-F238E27FC236}">
                <a16:creationId xmlns:a16="http://schemas.microsoft.com/office/drawing/2014/main" id="{61115A7A-23E5-E442-9551-F72F1CDA57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84653" y="1447790"/>
            <a:ext cx="4325167" cy="4325107"/>
          </a:xfrm>
          <a:solidFill>
            <a:srgbClr val="D9D9D9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800" dirty="0">
                <a:solidFill>
                  <a:schemeClr val="tx1"/>
                </a:solidFill>
                <a:latin typeface="HSE Sans" panose="02000000000000000000" pitchFamily="2" charset="0"/>
              </a:rPr>
              <a:t>Чтобы слайд не выглядел пустым, сюда можно поставить иллюстрацию или фотографию</a:t>
            </a:r>
            <a:endParaRPr lang="en-RU" sz="2800">
              <a:solidFill>
                <a:schemeClr val="tx1"/>
              </a:solidFill>
              <a:latin typeface="HSE Sans" panose="02000000000000000000" pitchFamily="2" charset="0"/>
            </a:endParaRPr>
          </a:p>
        </p:txBody>
      </p:sp>
      <p:sp>
        <p:nvSpPr>
          <p:cNvPr id="32" name="Заголовок 31">
            <a:extLst>
              <a:ext uri="{FF2B5EF4-FFF2-40B4-BE49-F238E27FC236}">
                <a16:creationId xmlns:a16="http://schemas.microsoft.com/office/drawing/2014/main" id="{9ED7AA97-D972-DF4F-B662-A65F2A544C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8" y="1447790"/>
            <a:ext cx="524556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id="{69E35E54-2B19-7441-876F-1C6A84F4F1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5245561" cy="3393234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38" name="Текст 37">
            <a:extLst>
              <a:ext uri="{FF2B5EF4-FFF2-40B4-BE49-F238E27FC236}">
                <a16:creationId xmlns:a16="http://schemas.microsoft.com/office/drawing/2014/main" id="{7FB4A275-856E-364D-8AA4-2071AADC6A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id="{58FBA0EA-8BE0-A643-B258-4E5C344671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1" name="Текст 39">
            <a:extLst>
              <a:ext uri="{FF2B5EF4-FFF2-40B4-BE49-F238E27FC236}">
                <a16:creationId xmlns:a16="http://schemas.microsoft.com/office/drawing/2014/main" id="{0BEC062F-1BEB-DE4C-B7EE-C552C9D45F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287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FDC66DB8-29BC-5940-A721-40F1002145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DE27C859-478F-3648-8A9D-2C85DBDCAC0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58EA1144-CFD8-1D47-B430-7014F576043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96EDC73C-5A3C-014E-8E52-04CAFCA9B20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5E88681-53A8-3B45-B80A-372EDFB53883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EDA7D8BF-DF37-704F-B77F-7E40752ACE25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5026DBD8-54A3-1446-9D3B-BA2B38460F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E8AA3569-5054-7D47-AB14-BCFB0440D0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Заголовок 31">
            <a:extLst>
              <a:ext uri="{FF2B5EF4-FFF2-40B4-BE49-F238E27FC236}">
                <a16:creationId xmlns:a16="http://schemas.microsoft.com/office/drawing/2014/main" id="{76942483-EB13-0A4B-8060-DB65024C2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66FAD63B-F743-0F47-BBE3-D773176670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11057971" cy="3745092"/>
          </a:xfrm>
        </p:spPr>
        <p:txBody>
          <a:bodyPr lIns="0" tIns="0" rIns="0" numCol="3" spcCol="25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300" dirty="0">
                <a:latin typeface="HSE Sans" panose="02000000000000000000" pitchFamily="2" charset="0"/>
              </a:rPr>
              <a:t>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</a:t>
            </a:r>
          </a:p>
        </p:txBody>
      </p:sp>
      <p:sp>
        <p:nvSpPr>
          <p:cNvPr id="18" name="Текст 39">
            <a:extLst>
              <a:ext uri="{FF2B5EF4-FFF2-40B4-BE49-F238E27FC236}">
                <a16:creationId xmlns:a16="http://schemas.microsoft.com/office/drawing/2014/main" id="{8A048480-30C9-044E-8C2E-0F67398FEE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183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0E78CA68-7A0C-CF41-9AC6-A547FB9EC3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45DC512A-A23B-B24D-A1F6-6793976867CF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21F91649-DF0F-5F45-A43B-2CED9ACDD04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3137B760-1A50-1845-B7F2-1EF31C71C72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5ECCF8F-5855-7943-B503-5573887A534D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FB81B23D-CDD8-E64C-9887-3540F7EE1C4B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C2D710AE-3CBE-5940-A7EB-F96132E659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FCC5A33D-0A3C-F140-B745-367744A5F3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5163BE0A-A745-414A-AF21-D968BD69D2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B3D47CF6-5FC1-2346-8894-A7CC39063D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CD14B8F3-89C2-9F45-809E-D1EAF85AC5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9892" y="2379663"/>
            <a:ext cx="5383968" cy="3451794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3200" dirty="0">
                <a:solidFill>
                  <a:srgbClr val="102D69"/>
                </a:solidFill>
                <a:latin typeface="HSE Sans" panose="02000000000000000000" pitchFamily="2" charset="0"/>
              </a:rPr>
              <a:t>Небольшую фразу, с важной информацией, можно выделить, набрав ее более крупным кеглем, чем обычный  текст. Делать это часто не рекомендуется.</a:t>
            </a:r>
          </a:p>
          <a:p>
            <a:pPr lvl="0"/>
            <a:endParaRPr lang="ru-RU" dirty="0"/>
          </a:p>
        </p:txBody>
      </p:sp>
      <p:sp>
        <p:nvSpPr>
          <p:cNvPr id="24" name="Текст 39">
            <a:extLst>
              <a:ext uri="{FF2B5EF4-FFF2-40B4-BE49-F238E27FC236}">
                <a16:creationId xmlns:a16="http://schemas.microsoft.com/office/drawing/2014/main" id="{3BE4279A-8109-B244-B721-18F10C696B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5" name="Заголовок 31">
            <a:extLst>
              <a:ext uri="{FF2B5EF4-FFF2-40B4-BE49-F238E27FC236}">
                <a16:creationId xmlns:a16="http://schemas.microsoft.com/office/drawing/2014/main" id="{B32DC3D4-97A5-3E4F-A29B-422D5E312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795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E89D752-CAC6-0943-9A3D-4C52DBF50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64D89E64-93BB-044D-B3D4-8F2679C5CA4C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D0C3B169-866D-C645-AF76-00F8C2A97E9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FDDF48AB-D8AE-0E42-A544-8EA5B8744778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6DF89EC-1E7C-3B40-85F4-6D19A7D29AC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019D6862-BD52-734D-9E19-38C147CA2D2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A9BD5ADD-B3F2-C342-82F7-83683F040D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4F15CBC0-FC8B-744E-95A7-C9863CDC3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BC3B54AA-A0BD-E646-B3B7-C0E724D26D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B3F16318-C9C3-B948-A508-4BC53D0B7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8" name="Текст 35">
            <a:extLst>
              <a:ext uri="{FF2B5EF4-FFF2-40B4-BE49-F238E27FC236}">
                <a16:creationId xmlns:a16="http://schemas.microsoft.com/office/drawing/2014/main" id="{23B3E5FB-BBCE-4149-AD9A-8CAB06CC9F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  <p:sp>
        <p:nvSpPr>
          <p:cNvPr id="19" name="Текст 35">
            <a:extLst>
              <a:ext uri="{FF2B5EF4-FFF2-40B4-BE49-F238E27FC236}">
                <a16:creationId xmlns:a16="http://schemas.microsoft.com/office/drawing/2014/main" id="{658542D3-7E45-6E46-8039-27C4C43DD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57965DCA-4776-7546-97FD-A69317A34CF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113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11D7C3EB-CCEB-E142-9753-8B2D75A0A8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527C9F89-51CC-D243-9351-73AB081DB944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F09EE119-6C80-E846-95F9-BB3907664128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C0A681B-44BF-6A46-98D8-483EF13B9114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5A5D7C-EB12-9D4D-A99A-4B26C81B738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D4C3D74D-BE91-9547-ADCA-ACCE93C1878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3E0AB43B-5E98-6042-A282-C61E0C5A37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7388A8DF-D130-5445-A3F8-F96E1202BA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02CBC466-1703-7541-94E4-AC76F4E6D9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5812BF3C-1D24-3640-84D2-BFFCA525AE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BCBBDD44-9DC9-F74E-979F-120A7BBD4EE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7C68DF7B-E804-E44B-83DF-5DC36AF76F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8" y="1447064"/>
            <a:ext cx="4322762" cy="703205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графика. Обратите внимание, что название графика набирается меньшим кеглем, чем заголовок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 (16pt)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8" name="Текст 35">
            <a:extLst>
              <a:ext uri="{FF2B5EF4-FFF2-40B4-BE49-F238E27FC236}">
                <a16:creationId xmlns:a16="http://schemas.microsoft.com/office/drawing/2014/main" id="{89E931D8-2901-A54D-86EA-096E47B818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889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ы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con&#10;&#10;Description automatically generated">
            <a:extLst>
              <a:ext uri="{FF2B5EF4-FFF2-40B4-BE49-F238E27FC236}">
                <a16:creationId xmlns:a16="http://schemas.microsoft.com/office/drawing/2014/main" id="{E9A64721-E55E-8749-B29E-51DD895593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7" name="Straight Connector 19">
            <a:extLst>
              <a:ext uri="{FF2B5EF4-FFF2-40B4-BE49-F238E27FC236}">
                <a16:creationId xmlns:a16="http://schemas.microsoft.com/office/drawing/2014/main" id="{B0C162B7-B84F-874A-960E-31F512518C6E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1">
            <a:extLst>
              <a:ext uri="{FF2B5EF4-FFF2-40B4-BE49-F238E27FC236}">
                <a16:creationId xmlns:a16="http://schemas.microsoft.com/office/drawing/2014/main" id="{1CB321BB-9FE3-294F-85D8-AA7DC75CA4AF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5">
            <a:extLst>
              <a:ext uri="{FF2B5EF4-FFF2-40B4-BE49-F238E27FC236}">
                <a16:creationId xmlns:a16="http://schemas.microsoft.com/office/drawing/2014/main" id="{0A610A45-8712-8A45-AFB3-931CF468EC3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0460EF6-ECAD-8941-8132-1B3E005D606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1" name="Straight Connector 59">
            <a:extLst>
              <a:ext uri="{FF2B5EF4-FFF2-40B4-BE49-F238E27FC236}">
                <a16:creationId xmlns:a16="http://schemas.microsoft.com/office/drawing/2014/main" id="{41AE56A2-5FAA-FD44-AE1A-338E1E304184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37">
            <a:extLst>
              <a:ext uri="{FF2B5EF4-FFF2-40B4-BE49-F238E27FC236}">
                <a16:creationId xmlns:a16="http://schemas.microsoft.com/office/drawing/2014/main" id="{D9986185-6D5E-FD48-A5CA-AF2D5B58A3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3" name="Текст 39">
            <a:extLst>
              <a:ext uri="{FF2B5EF4-FFF2-40B4-BE49-F238E27FC236}">
                <a16:creationId xmlns:a16="http://schemas.microsoft.com/office/drawing/2014/main" id="{5DBFD327-E3A8-944A-AABF-7D813AD0F1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D206FCE0-05C3-2C45-A7D6-1FC287C017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3B28B62E-5EE9-834C-9BB6-BD66079B81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4" name="Текст 35">
            <a:extLst>
              <a:ext uri="{FF2B5EF4-FFF2-40B4-BE49-F238E27FC236}">
                <a16:creationId xmlns:a16="http://schemas.microsoft.com/office/drawing/2014/main" id="{621215DE-C1FD-2B4C-B236-AF679CF906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5076" y="4103994"/>
            <a:ext cx="2758143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5" name="Текст 35">
            <a:extLst>
              <a:ext uri="{FF2B5EF4-FFF2-40B4-BE49-F238E27FC236}">
                <a16:creationId xmlns:a16="http://schemas.microsoft.com/office/drawing/2014/main" id="{8BC2F90D-0CE0-574C-A7C1-EAA3E6F1AB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7007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6" name="Текст 35">
            <a:extLst>
              <a:ext uri="{FF2B5EF4-FFF2-40B4-BE49-F238E27FC236}">
                <a16:creationId xmlns:a16="http://schemas.microsoft.com/office/drawing/2014/main" id="{239E188B-2696-8A48-9F8A-36223EEF61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18938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379BF4C6-F899-294C-B88E-8363AFBEEC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076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152</a:t>
            </a:r>
            <a:endParaRPr lang="ru-RU" dirty="0"/>
          </a:p>
        </p:txBody>
      </p:sp>
      <p:sp>
        <p:nvSpPr>
          <p:cNvPr id="29" name="Текст 27">
            <a:extLst>
              <a:ext uri="{FF2B5EF4-FFF2-40B4-BE49-F238E27FC236}">
                <a16:creationId xmlns:a16="http://schemas.microsoft.com/office/drawing/2014/main" id="{DE7F352B-F6D9-B545-A835-443A55956E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47007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95</a:t>
            </a:r>
            <a:endParaRPr lang="ru-RU" dirty="0"/>
          </a:p>
        </p:txBody>
      </p:sp>
      <p:sp>
        <p:nvSpPr>
          <p:cNvPr id="30" name="Текст 27">
            <a:extLst>
              <a:ext uri="{FF2B5EF4-FFF2-40B4-BE49-F238E27FC236}">
                <a16:creationId xmlns:a16="http://schemas.microsoft.com/office/drawing/2014/main" id="{D1D5AF9F-C1B0-7842-8789-1DB8963D98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18938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284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7052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5425806-16DD-844E-927C-26E7143A9E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6" name="Straight Connector 19">
            <a:extLst>
              <a:ext uri="{FF2B5EF4-FFF2-40B4-BE49-F238E27FC236}">
                <a16:creationId xmlns:a16="http://schemas.microsoft.com/office/drawing/2014/main" id="{479746FF-3282-DF46-9D7C-D80431604A55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1">
            <a:extLst>
              <a:ext uri="{FF2B5EF4-FFF2-40B4-BE49-F238E27FC236}">
                <a16:creationId xmlns:a16="http://schemas.microsoft.com/office/drawing/2014/main" id="{51B44297-B0E7-D74D-B291-D39A0D468B42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5">
            <a:extLst>
              <a:ext uri="{FF2B5EF4-FFF2-40B4-BE49-F238E27FC236}">
                <a16:creationId xmlns:a16="http://schemas.microsoft.com/office/drawing/2014/main" id="{0EA4A057-F0CB-E04F-B472-4A1ABFB64C66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64502F5-56EE-354B-A3B1-E79F8B00517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0" name="Straight Connector 59">
            <a:extLst>
              <a:ext uri="{FF2B5EF4-FFF2-40B4-BE49-F238E27FC236}">
                <a16:creationId xmlns:a16="http://schemas.microsoft.com/office/drawing/2014/main" id="{A80E0956-5C10-CC40-A426-CBD2E0C4158E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37">
            <a:extLst>
              <a:ext uri="{FF2B5EF4-FFF2-40B4-BE49-F238E27FC236}">
                <a16:creationId xmlns:a16="http://schemas.microsoft.com/office/drawing/2014/main" id="{6EC59AAD-5962-8D49-BF4D-7DA5D57307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2" name="Текст 39">
            <a:extLst>
              <a:ext uri="{FF2B5EF4-FFF2-40B4-BE49-F238E27FC236}">
                <a16:creationId xmlns:a16="http://schemas.microsoft.com/office/drawing/2014/main" id="{49041ACC-EEF4-D34B-A7DE-87B1AF2ED3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BF93B2CC-81A4-0943-AF6C-C865767929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22">
            <a:extLst>
              <a:ext uri="{FF2B5EF4-FFF2-40B4-BE49-F238E27FC236}">
                <a16:creationId xmlns:a16="http://schemas.microsoft.com/office/drawing/2014/main" id="{51340CB4-0355-3640-A212-F684523CDC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5"/>
            <a:ext cx="11058065" cy="30777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8C6F2EA4-CEDC-324C-9C06-8713118041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en-RU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19" name="Таблица 18">
            <a:extLst>
              <a:ext uri="{FF2B5EF4-FFF2-40B4-BE49-F238E27FC236}">
                <a16:creationId xmlns:a16="http://schemas.microsoft.com/office/drawing/2014/main" id="{7B291085-A9B9-D842-B1A7-96258FAF012C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1984076"/>
            <a:ext cx="11058527" cy="351957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160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259ABC72-D738-1143-BF2A-D85AE9A4F7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237A1E42-2FC3-8841-8C41-992C5BC2368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47503EA0-3883-E24D-9EB8-7B617518292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E0144DF2-9891-324D-B34E-AFA025FBCBF9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33F65D6-1072-F140-B6A5-758D7B595A9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5F1F09D4-22FA-7B4B-9488-F8FDDCC2D44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44D0326E-FD7A-3541-A998-62A1C30E27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279CCCA0-F959-5245-8321-106D3C5E8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8B839C6B-8494-8841-9714-4C8F710F84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8" name="Текст 22">
            <a:extLst>
              <a:ext uri="{FF2B5EF4-FFF2-40B4-BE49-F238E27FC236}">
                <a16:creationId xmlns:a16="http://schemas.microsoft.com/office/drawing/2014/main" id="{4D940599-2B77-CE47-91E6-CDB51ADE18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4"/>
            <a:ext cx="7617877" cy="53701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9" name="Текст 16">
            <a:extLst>
              <a:ext uri="{FF2B5EF4-FFF2-40B4-BE49-F238E27FC236}">
                <a16:creationId xmlns:a16="http://schemas.microsoft.com/office/drawing/2014/main" id="{A7333712-9DED-4F4B-B209-2F13075EDB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en-RU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20" name="Таблица 18">
            <a:extLst>
              <a:ext uri="{FF2B5EF4-FFF2-40B4-BE49-F238E27FC236}">
                <a16:creationId xmlns:a16="http://schemas.microsoft.com/office/drawing/2014/main" id="{DD467C42-8209-B740-8419-DBB6A6F7D5EE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2208362"/>
            <a:ext cx="7617895" cy="3295290"/>
          </a:xfrm>
        </p:spPr>
        <p:txBody>
          <a:bodyPr/>
          <a:lstStyle/>
          <a:p>
            <a:endParaRPr lang="ru-RU"/>
          </a:p>
        </p:txBody>
      </p:sp>
      <p:sp>
        <p:nvSpPr>
          <p:cNvPr id="21" name="Текст 35">
            <a:extLst>
              <a:ext uri="{FF2B5EF4-FFF2-40B4-BE49-F238E27FC236}">
                <a16:creationId xmlns:a16="http://schemas.microsoft.com/office/drawing/2014/main" id="{B4309850-76EA-224C-A9E2-B6BBDBF99D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86807" y="2208363"/>
            <a:ext cx="2930666" cy="2570672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7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3F8FDE-7383-E947-8568-FF6B7A776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E6541-45CA-8B42-98B4-D42737B85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0645B-C5D9-8544-BBF2-E4A13F8E40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67BF1-660A-43F8-9ECF-AF0C0B945730}" type="datetime1">
              <a:rPr lang="ru-RU" smtClean="0"/>
              <a:t>25.04.2024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52289-7F57-544F-95EE-F8B2E1062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Зарипов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C5F56-F795-5643-ABE3-DDED21869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0F133-126C-5944-A0E4-6A9616EDC0D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57850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4" r:id="rId7"/>
    <p:sldLayoutId id="2147483655" r:id="rId8"/>
    <p:sldLayoutId id="2147483656" r:id="rId9"/>
    <p:sldLayoutId id="2147483658" r:id="rId10"/>
    <p:sldLayoutId id="2147483657" r:id="rId11"/>
    <p:sldLayoutId id="2147483659" r:id="rId12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7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95C0D-D7DC-EF40-9E45-F5F0A48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967" y="2404670"/>
            <a:ext cx="9976491" cy="1978323"/>
          </a:xfrm>
        </p:spPr>
        <p:txBody>
          <a:bodyPr>
            <a:noAutofit/>
          </a:bodyPr>
          <a:lstStyle/>
          <a:p>
            <a:pPr algn="l"/>
            <a:r>
              <a:rPr lang="ru-RU" sz="2800" b="1" i="0" dirty="0">
                <a:solidFill>
                  <a:schemeClr val="tx1"/>
                </a:solidFill>
                <a:effectLst/>
              </a:rPr>
              <a:t>Структурные и </a:t>
            </a:r>
            <a:r>
              <a:rPr lang="ru-RU" sz="2800" b="1" i="0" dirty="0" err="1">
                <a:solidFill>
                  <a:schemeClr val="tx1"/>
                </a:solidFill>
                <a:effectLst/>
              </a:rPr>
              <a:t>агентные</a:t>
            </a:r>
            <a:r>
              <a:rPr lang="ru-RU" sz="2800" b="1" i="0" dirty="0">
                <a:solidFill>
                  <a:schemeClr val="tx1"/>
                </a:solidFill>
                <a:effectLst/>
              </a:rPr>
              <a:t> характеристики военных переворотов на примере Республики Мали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85EA7E-BEC4-B745-B2A8-D4E4AFC614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Факультет социальных наук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6FAE0FA-3CAF-BA4B-8F9F-5FEF3C2F3CC6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ru-RU" dirty="0"/>
              <a:t>26.04.2024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4AFB2BF-A7AB-5648-ADCD-2A7F1BD358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27967" y="4738192"/>
            <a:ext cx="9976491" cy="1060315"/>
          </a:xfrm>
        </p:spPr>
        <p:txBody>
          <a:bodyPr>
            <a:normAutofit/>
          </a:bodyPr>
          <a:lstStyle/>
          <a:p>
            <a:r>
              <a:rPr lang="ru-RU" sz="2000" dirty="0"/>
              <a:t>Докладчик:</a:t>
            </a:r>
          </a:p>
          <a:p>
            <a:r>
              <a:rPr lang="ru-RU" sz="2000" dirty="0" err="1"/>
              <a:t>Зарипов</a:t>
            </a:r>
            <a:r>
              <a:rPr lang="ru-RU" sz="2000" dirty="0"/>
              <a:t> Никита Андреевич, Преподаватель </a:t>
            </a:r>
            <a:r>
              <a:rPr lang="ru-RU" sz="2000" dirty="0" err="1"/>
              <a:t>ДПиУ</a:t>
            </a:r>
            <a:r>
              <a:rPr lang="ru-RU" sz="2000" dirty="0"/>
              <a:t>, Аналитик ПУЛ «Молодежная политика» НИУ ВШЭ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7458193-8AD3-E458-3613-EE9F3D7165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325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EFA400F9-B693-47EC-895D-87B4176771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Факультет социальных наук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1CF29E6-F38A-467E-89D6-9D584AD1D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/>
              <a:t>Военные перевороты в Мали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E67F89A-7B05-4696-BB6B-5F370DBDB4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EFCD16-5FC5-91E1-3130-F531E053CFD2}"/>
              </a:ext>
            </a:extLst>
          </p:cNvPr>
          <p:cNvSpPr txBox="1"/>
          <p:nvPr/>
        </p:nvSpPr>
        <p:spPr>
          <a:xfrm>
            <a:off x="820537" y="2170069"/>
            <a:ext cx="496211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2012 год: переворот Амаду </a:t>
            </a:r>
            <a:r>
              <a:rPr lang="ru-RU" sz="1800" b="1" dirty="0" err="1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Саного</a:t>
            </a:r>
            <a:endParaRPr lang="ru-RU" sz="1800" b="1" dirty="0">
              <a:solidFill>
                <a:schemeClr val="bg2">
                  <a:lumMod val="10000"/>
                </a:schemeClr>
              </a:solidFill>
              <a:effectLst/>
              <a:latin typeface="HSE Sans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HSE Sans" panose="02000000000000000000" pitchFamily="2" charset="0"/>
              </a:rPr>
              <a:t>Отсутствие прогресса в борьбе с восстанием туарегов</a:t>
            </a:r>
            <a:endParaRPr lang="ru-RU" sz="1800" dirty="0">
              <a:solidFill>
                <a:schemeClr val="bg2">
                  <a:lumMod val="10000"/>
                </a:schemeClr>
              </a:solidFill>
              <a:effectLst/>
              <a:latin typeface="HSE Sans" panose="02000000000000000000" pitchFamily="2" charset="0"/>
            </a:endParaRPr>
          </a:p>
          <a:p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HSE Sans" panose="02000000000000000000" pitchFamily="2" charset="0"/>
              </a:rPr>
              <a:t>Формат переворота: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HSE Sans" panose="02000000000000000000" pitchFamily="2" charset="0"/>
              </a:rPr>
              <a:t>Сговор офицеров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HSE Sans" panose="02000000000000000000" pitchFamily="2" charset="0"/>
            </a:endParaRPr>
          </a:p>
          <a:p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HSE Sans" panose="02000000000000000000" pitchFamily="2" charset="0"/>
              </a:rPr>
              <a:t>Следствие: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HSE Sans" panose="02000000000000000000" pitchFamily="2" charset="0"/>
              </a:rPr>
              <a:t>Создание военного правительства, захват «Аль-Каидой» </a:t>
            </a:r>
            <a:r>
              <a:rPr lang="ru-RU" i="1" dirty="0">
                <a:solidFill>
                  <a:schemeClr val="bg2">
                    <a:lumMod val="10000"/>
                  </a:schemeClr>
                </a:solidFill>
                <a:latin typeface="HSE Sans" panose="02000000000000000000" pitchFamily="2" charset="0"/>
              </a:rPr>
              <a:t>(признана в РФ террористической организацией) с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HSE Sans" panose="02000000000000000000" pitchFamily="2" charset="0"/>
              </a:rPr>
              <a:t>евера Мали, продвижение туарегов на Малийском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latin typeface="HSE Sans" panose="02000000000000000000" pitchFamily="2" charset="0"/>
              </a:rPr>
              <a:t>Азавате</a:t>
            </a:r>
            <a:endParaRPr lang="ru-RU" dirty="0">
              <a:solidFill>
                <a:schemeClr val="bg2">
                  <a:lumMod val="10000"/>
                </a:schemeClr>
              </a:solidFill>
              <a:latin typeface="HSE Sans" panose="02000000000000000000" pitchFamily="2" charset="0"/>
            </a:endParaRPr>
          </a:p>
          <a:p>
            <a:r>
              <a:rPr lang="ru-RU" i="1" dirty="0">
                <a:solidFill>
                  <a:schemeClr val="bg2">
                    <a:lumMod val="10000"/>
                  </a:schemeClr>
                </a:solidFill>
                <a:latin typeface="HSE Sans" panose="02000000000000000000" pitchFamily="2" charset="0"/>
              </a:rPr>
              <a:t>Переворот не встретил одобрения населения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3EE0070B-9111-A8E8-B78B-61B429C63B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F836F1F-37FA-EE54-820B-ABF422055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69645" y="1679418"/>
            <a:ext cx="4736458" cy="451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311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EFA400F9-B693-47EC-895D-87B4176771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Факультет социальных наук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1CF29E6-F38A-467E-89D6-9D584AD1D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/>
              <a:t>Военные перевороты в Мали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E67F89A-7B05-4696-BB6B-5F370DBDB4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EFCD16-5FC5-91E1-3130-F531E053CFD2}"/>
              </a:ext>
            </a:extLst>
          </p:cNvPr>
          <p:cNvSpPr txBox="1"/>
          <p:nvPr/>
        </p:nvSpPr>
        <p:spPr>
          <a:xfrm>
            <a:off x="548148" y="2224815"/>
            <a:ext cx="496211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2020 год: переворот </a:t>
            </a:r>
            <a:r>
              <a:rPr lang="ru-RU" sz="1800" b="1" dirty="0" err="1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Садио</a:t>
            </a:r>
            <a:r>
              <a:rPr lang="ru-RU" sz="1800" b="1" dirty="0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 </a:t>
            </a:r>
            <a:r>
              <a:rPr lang="ru-RU" sz="1800" b="1" dirty="0" err="1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Камара</a:t>
            </a:r>
            <a:endParaRPr lang="ru-RU" sz="1800" b="1" dirty="0">
              <a:solidFill>
                <a:schemeClr val="bg2">
                  <a:lumMod val="10000"/>
                </a:schemeClr>
              </a:solidFill>
              <a:effectLst/>
              <a:latin typeface="HSE Sans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HSE Sans" panose="02000000000000000000" pitchFamily="2" charset="0"/>
              </a:rPr>
              <a:t>Митинги против избранного президента Ибрагима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latin typeface="HSE Sans" panose="02000000000000000000" pitchFamily="2" charset="0"/>
              </a:rPr>
              <a:t>Кейта</a:t>
            </a:r>
            <a:endParaRPr lang="ru-RU" dirty="0">
              <a:solidFill>
                <a:schemeClr val="bg2">
                  <a:lumMod val="10000"/>
                </a:schemeClr>
              </a:solidFill>
              <a:latin typeface="HSE Sans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HSE Sans" panose="02000000000000000000" pitchFamily="2" charset="0"/>
              </a:rPr>
              <a:t>Низкая эффективность борьбы с повстанцами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Коррупция и несдержанные обещания</a:t>
            </a:r>
          </a:p>
          <a:p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HSE Sans" panose="02000000000000000000" pitchFamily="2" charset="0"/>
              </a:rPr>
              <a:t>Формат переворота: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HSE Sans" panose="02000000000000000000" pitchFamily="2" charset="0"/>
              </a:rPr>
              <a:t>Сговор офицеров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HSE Sans" panose="02000000000000000000" pitchFamily="2" charset="0"/>
            </a:endParaRPr>
          </a:p>
          <a:p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HSE Sans" panose="02000000000000000000" pitchFamily="2" charset="0"/>
              </a:rPr>
              <a:t>Следствие: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HSE Sans" panose="02000000000000000000" pitchFamily="2" charset="0"/>
              </a:rPr>
              <a:t>Создание национального комитета спасения народа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HSE Sans" panose="02000000000000000000" pitchFamily="2" charset="0"/>
              </a:rPr>
              <a:t>21 сентября – назначение Ба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latin typeface="HSE Sans" panose="02000000000000000000" pitchFamily="2" charset="0"/>
              </a:rPr>
              <a:t>Ндау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HSE Sans" panose="02000000000000000000" pitchFamily="2" charset="0"/>
              </a:rPr>
              <a:t> (бывший министр обороны) главой республики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HSE Sans" panose="02000000000000000000" pitchFamily="2" charset="0"/>
              </a:rPr>
              <a:t>5 декабря – создание Национального переходного совета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3EE0070B-9111-A8E8-B78B-61B429C63B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Изображение выглядит как на открытом воздухе, Наземный транспорт, небо, шина&#10;&#10;Автоматически созданное описание">
            <a:extLst>
              <a:ext uri="{FF2B5EF4-FFF2-40B4-BE49-F238E27FC236}">
                <a16:creationId xmlns:a16="http://schemas.microsoft.com/office/drawing/2014/main" id="{F71E6E75-B36B-DE1E-8609-BF2802C90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6215" y="2827265"/>
            <a:ext cx="3508796" cy="1973698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медицинский, человек, в помещении, Медицинское оборудование&#10;&#10;Автоматически созданное описание">
            <a:extLst>
              <a:ext uri="{FF2B5EF4-FFF2-40B4-BE49-F238E27FC236}">
                <a16:creationId xmlns:a16="http://schemas.microsoft.com/office/drawing/2014/main" id="{AD2A195A-4114-60A8-94B5-AE90864A6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0963" y="1937546"/>
            <a:ext cx="2393469" cy="34658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BB696C6-11F3-C433-48B1-60867952EA39}"/>
              </a:ext>
            </a:extLst>
          </p:cNvPr>
          <p:cNvSpPr txBox="1"/>
          <p:nvPr/>
        </p:nvSpPr>
        <p:spPr>
          <a:xfrm>
            <a:off x="10009954" y="5548802"/>
            <a:ext cx="10754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HSE Sans" panose="02000000000000000000" pitchFamily="2" charset="0"/>
              </a:rPr>
              <a:t>Ба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latin typeface="HSE Sans" panose="02000000000000000000" pitchFamily="2" charset="0"/>
              </a:rPr>
              <a:t>Ндау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7575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EFA400F9-B693-47EC-895D-87B4176771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Факультет социальных наук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1CF29E6-F38A-467E-89D6-9D584AD1D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/>
              <a:t>Структурные характеристики Мали: истоки переворота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E67F89A-7B05-4696-BB6B-5F370DBDB4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BE142A58-A10F-66B0-AAC9-68F1F4701E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D0FB1A6D-D302-1519-B43A-E7CA2BDDED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6711356"/>
              </p:ext>
            </p:extLst>
          </p:nvPr>
        </p:nvGraphicFramePr>
        <p:xfrm>
          <a:off x="1090129" y="2224815"/>
          <a:ext cx="10049490" cy="39205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88323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EFA400F9-B693-47EC-895D-87B4176771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Факультет социальных наук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1CF29E6-F38A-467E-89D6-9D584AD1D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/>
              <a:t>Структурные характеристики Мали: истоки переворота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E67F89A-7B05-4696-BB6B-5F370DBDB4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BE142A58-A10F-66B0-AAC9-68F1F4701E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AD56C7-FA43-13B2-37E7-E80A14B6B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514" y="1989102"/>
            <a:ext cx="6051665" cy="432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011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EFA400F9-B693-47EC-895D-87B4176771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Факультет социальных наук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1CF29E6-F38A-467E-89D6-9D584AD1D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/>
              <a:t>Структурные характеристики Мали: истоки переворота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E67F89A-7B05-4696-BB6B-5F370DBDB4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BE142A58-A10F-66B0-AAC9-68F1F4701E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C694EC-C788-D96C-FE80-D542BD3BA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978" y="2224815"/>
            <a:ext cx="5697828" cy="400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21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EFA400F9-B693-47EC-895D-87B4176771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Факультет социальных наук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1CF29E6-F38A-467E-89D6-9D584AD1D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/>
              <a:t>Структурные характеристики Мали: истоки переворота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E67F89A-7B05-4696-BB6B-5F370DBDB4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BE142A58-A10F-66B0-AAC9-68F1F4701E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6CA95D-7076-1F9B-1A9E-7E90F9BF7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853" y="2148625"/>
            <a:ext cx="5994042" cy="420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95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EFA400F9-B693-47EC-895D-87B4176771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Факультет социальных наук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1CF29E6-F38A-467E-89D6-9D584AD1D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/>
              <a:t>Структурные характеристики Мали: истоки переворота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E67F89A-7B05-4696-BB6B-5F370DBDB4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BE142A58-A10F-66B0-AAC9-68F1F4701E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FE4FBE-DB33-0402-8F72-BEABE2B04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869" y="1968014"/>
            <a:ext cx="7140262" cy="456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659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EFA400F9-B693-47EC-895D-87B4176771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Факультет социальных наук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1CF29E6-F38A-467E-89D6-9D584AD1D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/>
              <a:t>Структурные характеристики Мали: истоки переворота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E67F89A-7B05-4696-BB6B-5F370DBDB4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BE142A58-A10F-66B0-AAC9-68F1F4701E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D0FB1A6D-D302-1519-B43A-E7CA2BDDED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524298"/>
              </p:ext>
            </p:extLst>
          </p:nvPr>
        </p:nvGraphicFramePr>
        <p:xfrm>
          <a:off x="1090129" y="2224815"/>
          <a:ext cx="10049490" cy="39205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07686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EFA400F9-B693-47EC-895D-87B4176771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Факультет социальных наук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1CF29E6-F38A-467E-89D6-9D584AD1D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/>
              <a:t>Агентивные характеристики Мали: </a:t>
            </a:r>
            <a:r>
              <a:rPr lang="ru-RU" sz="2800" b="1" dirty="0" err="1"/>
              <a:t>акторы</a:t>
            </a:r>
            <a:r>
              <a:rPr lang="ru-RU" sz="2800" b="1" dirty="0"/>
              <a:t> и решения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D57AEC1F-2E7C-2D88-E7D1-3E008AFC8E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7831901"/>
              </p:ext>
            </p:extLst>
          </p:nvPr>
        </p:nvGraphicFramePr>
        <p:xfrm>
          <a:off x="714437" y="1923018"/>
          <a:ext cx="6922735" cy="43940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Текст 7">
            <a:extLst>
              <a:ext uri="{FF2B5EF4-FFF2-40B4-BE49-F238E27FC236}">
                <a16:creationId xmlns:a16="http://schemas.microsoft.com/office/drawing/2014/main" id="{A0706A14-D951-0D56-838D-ECCBDEA841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F87956DE-A1DE-61B2-AD0B-5C99F6EB56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Рисунок 10" descr="Изображение выглядит как человек, Человеческое лицо, одежда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4C4AF30-ADF0-C7D7-4DAB-3F69144121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0540" y="1915203"/>
            <a:ext cx="3295558" cy="439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0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EFA400F9-B693-47EC-895D-87B4176771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Факультет социальных наук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1CF29E6-F38A-467E-89D6-9D584AD1D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/>
              <a:t>Вместо заключения…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A0706A14-D951-0D56-838D-ECCBDEA841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239D1B7F-FEE6-A2E7-CC42-DB296C52FD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D060F5-057B-162F-192B-22AF1F55E06A}"/>
              </a:ext>
            </a:extLst>
          </p:cNvPr>
          <p:cNvSpPr txBox="1"/>
          <p:nvPr/>
        </p:nvSpPr>
        <p:spPr>
          <a:xfrm>
            <a:off x="621803" y="2131001"/>
            <a:ext cx="10948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600" dirty="0">
                <a:latin typeface="HSE Sans" panose="02000000000000000000" pitchFamily="2" charset="0"/>
              </a:rPr>
              <a:t>При анализе политических конфликтов и вопроса стабильности необходимо учитывать обе группы факторов и измерения процессов:</a:t>
            </a:r>
          </a:p>
        </p:txBody>
      </p:sp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482118F4-CEAE-5613-53FC-83839E401B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0361356"/>
              </p:ext>
            </p:extLst>
          </p:nvPr>
        </p:nvGraphicFramePr>
        <p:xfrm>
          <a:off x="1516128" y="2885057"/>
          <a:ext cx="9159741" cy="3422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30587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EFA400F9-B693-47EC-895D-87B4176771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Факультет социальных наук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1CF29E6-F38A-467E-89D6-9D584AD1D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/>
              <a:t>Состояние проблемной области: агенты или факты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E67F89A-7B05-4696-BB6B-5F370DBDB4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24FFCF-1015-358B-4900-1842C287A068}"/>
              </a:ext>
            </a:extLst>
          </p:cNvPr>
          <p:cNvSpPr txBox="1"/>
          <p:nvPr/>
        </p:nvSpPr>
        <p:spPr>
          <a:xfrm>
            <a:off x="682580" y="2224815"/>
            <a:ext cx="109612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b="1" dirty="0">
                <a:latin typeface="HSE Sans" panose="02000000000000000000" pitchFamily="2" charset="0"/>
              </a:rPr>
              <a:t>А. Ю. Мельвиль и Д. К. Стукал (2011) о факторах демократизации общества:</a:t>
            </a:r>
          </a:p>
          <a:p>
            <a:pPr algn="l"/>
            <a:endParaRPr lang="ru-RU" sz="2000" dirty="0">
              <a:latin typeface="HSE Sans" panose="02000000000000000000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b="1" dirty="0">
                <a:latin typeface="HSE Sans" panose="02000000000000000000" pitchFamily="2" charset="0"/>
              </a:rPr>
              <a:t>Структурный подход</a:t>
            </a:r>
            <a:r>
              <a:rPr lang="ru-RU" sz="2000" dirty="0">
                <a:latin typeface="HSE Sans" panose="02000000000000000000" pitchFamily="2" charset="0"/>
              </a:rPr>
              <a:t>: демократизация как результат развития объективных исторических фактов (Д. </a:t>
            </a:r>
            <a:r>
              <a:rPr lang="ru-RU" sz="2000" dirty="0" err="1">
                <a:latin typeface="HSE Sans" panose="02000000000000000000" pitchFamily="2" charset="0"/>
              </a:rPr>
              <a:t>Растоу</a:t>
            </a:r>
            <a:r>
              <a:rPr lang="ru-RU" sz="2000" dirty="0">
                <a:latin typeface="HSE Sans" panose="02000000000000000000" pitchFamily="2" charset="0"/>
              </a:rPr>
              <a:t>, Х. Линц, А. Степан и др.).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b="1" dirty="0" err="1">
                <a:latin typeface="HSE Sans" panose="02000000000000000000" pitchFamily="2" charset="0"/>
              </a:rPr>
              <a:t>Агентный</a:t>
            </a:r>
            <a:r>
              <a:rPr lang="ru-RU" sz="2000" b="1" dirty="0">
                <a:latin typeface="HSE Sans" panose="02000000000000000000" pitchFamily="2" charset="0"/>
              </a:rPr>
              <a:t> подход</a:t>
            </a:r>
            <a:r>
              <a:rPr lang="ru-RU" sz="2000" dirty="0">
                <a:latin typeface="HSE Sans" panose="02000000000000000000" pitchFamily="2" charset="0"/>
              </a:rPr>
              <a:t>: демократизация как результат действия политических агентов (Г. О</a:t>
            </a:r>
            <a:r>
              <a:rPr lang="en-US" sz="2000" dirty="0">
                <a:latin typeface="HSE Sans" panose="02000000000000000000" pitchFamily="2" charset="0"/>
              </a:rPr>
              <a:t>’</a:t>
            </a:r>
            <a:r>
              <a:rPr lang="en-US" sz="2000" dirty="0" err="1">
                <a:latin typeface="HSE Sans" panose="02000000000000000000" pitchFamily="2" charset="0"/>
              </a:rPr>
              <a:t>Д</a:t>
            </a:r>
            <a:r>
              <a:rPr lang="ru-RU" sz="2000" dirty="0" err="1">
                <a:latin typeface="HSE Sans" panose="02000000000000000000" pitchFamily="2" charset="0"/>
              </a:rPr>
              <a:t>оннелл</a:t>
            </a:r>
            <a:r>
              <a:rPr lang="ru-RU" sz="2000" dirty="0">
                <a:latin typeface="HSE Sans" panose="02000000000000000000" pitchFamily="2" charset="0"/>
              </a:rPr>
              <a:t>, А. </a:t>
            </a:r>
            <a:r>
              <a:rPr lang="ru-RU" sz="2000" dirty="0" err="1">
                <a:latin typeface="HSE Sans" panose="02000000000000000000" pitchFamily="2" charset="0"/>
              </a:rPr>
              <a:t>Пшеворский</a:t>
            </a:r>
            <a:r>
              <a:rPr lang="ru-RU" sz="2000" dirty="0">
                <a:latin typeface="HSE Sans" panose="02000000000000000000" pitchFamily="2" charset="0"/>
              </a:rPr>
              <a:t>, Ф. </a:t>
            </a:r>
            <a:r>
              <a:rPr lang="ru-RU" sz="2000" dirty="0" err="1">
                <a:latin typeface="HSE Sans" panose="02000000000000000000" pitchFamily="2" charset="0"/>
              </a:rPr>
              <a:t>Шмиттер</a:t>
            </a:r>
            <a:r>
              <a:rPr lang="ru-RU" sz="2000" dirty="0">
                <a:latin typeface="HSE Sans" panose="02000000000000000000" pitchFamily="2" charset="0"/>
              </a:rPr>
              <a:t>)</a:t>
            </a:r>
          </a:p>
          <a:p>
            <a:pPr algn="l"/>
            <a:endParaRPr lang="ru-RU" sz="2000" dirty="0">
              <a:latin typeface="HSE Sans" panose="02000000000000000000" pitchFamily="2" charset="0"/>
            </a:endParaRPr>
          </a:p>
          <a:p>
            <a:pPr algn="l"/>
            <a:r>
              <a:rPr lang="ru-RU" sz="2000" dirty="0">
                <a:latin typeface="HSE Sans" panose="02000000000000000000" pitchFamily="2" charset="0"/>
              </a:rPr>
              <a:t>Использование рамки в других процессах: национальное строительство (Е. Ю. Мелешкина), парламентаризм (</a:t>
            </a:r>
            <a:r>
              <a:rPr lang="en-US" sz="2000" dirty="0" err="1">
                <a:latin typeface="HSE Sans" panose="02000000000000000000" pitchFamily="2" charset="0"/>
              </a:rPr>
              <a:t>Е</a:t>
            </a:r>
            <a:r>
              <a:rPr lang="ru-RU" sz="2000" dirty="0">
                <a:latin typeface="HSE Sans" panose="02000000000000000000" pitchFamily="2" charset="0"/>
              </a:rPr>
              <a:t>. Алеман) и управлении (А. Мельвиль).</a:t>
            </a:r>
          </a:p>
          <a:p>
            <a:pPr algn="l"/>
            <a:endParaRPr lang="ru-RU" sz="2000" dirty="0">
              <a:latin typeface="HSE Sans" panose="02000000000000000000" pitchFamily="2" charset="0"/>
            </a:endParaRPr>
          </a:p>
          <a:p>
            <a:pPr algn="ctr"/>
            <a:r>
              <a:rPr lang="ru-RU" sz="2000" i="1" dirty="0">
                <a:latin typeface="HSE Sans" panose="02000000000000000000" pitchFamily="2" charset="0"/>
              </a:rPr>
              <a:t>Как развиваются в рамках структурно-</a:t>
            </a:r>
            <a:r>
              <a:rPr lang="ru-RU" sz="2000" i="1" dirty="0" err="1">
                <a:latin typeface="HSE Sans" panose="02000000000000000000" pitchFamily="2" charset="0"/>
              </a:rPr>
              <a:t>агентной</a:t>
            </a:r>
            <a:r>
              <a:rPr lang="ru-RU" sz="2000" i="1" dirty="0">
                <a:latin typeface="HSE Sans" panose="02000000000000000000" pitchFamily="2" charset="0"/>
              </a:rPr>
              <a:t> парадигмы политические кризисы и конфликты?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F1444FFB-66D3-021C-1450-67AED0F6B0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3408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343682-4698-45EB-AA1D-427DE1F01D28}"/>
              </a:ext>
            </a:extLst>
          </p:cNvPr>
          <p:cNvSpPr txBox="1"/>
          <p:nvPr/>
        </p:nvSpPr>
        <p:spPr>
          <a:xfrm>
            <a:off x="3436354" y="2563136"/>
            <a:ext cx="53192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4000" b="1" dirty="0">
                <a:latin typeface="HSE Sans" panose="02000000000000000000" pitchFamily="2" charset="0"/>
              </a:rPr>
              <a:t>Спасибо за внимание!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0AC1F69-8672-4F32-AA66-FBC10F41FA59}"/>
              </a:ext>
            </a:extLst>
          </p:cNvPr>
          <p:cNvSpPr/>
          <p:nvPr/>
        </p:nvSpPr>
        <p:spPr>
          <a:xfrm rot="5400000">
            <a:off x="6072431" y="2533454"/>
            <a:ext cx="47134" cy="174395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6F9E23-33CE-448D-B2DA-D419B0DEAE60}"/>
              </a:ext>
            </a:extLst>
          </p:cNvPr>
          <p:cNvSpPr txBox="1"/>
          <p:nvPr/>
        </p:nvSpPr>
        <p:spPr>
          <a:xfrm>
            <a:off x="4527665" y="3586979"/>
            <a:ext cx="3136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err="1">
                <a:latin typeface="HSE Sans" panose="02000000000000000000" pitchFamily="2" charset="0"/>
              </a:rPr>
              <a:t>nzaripov@hse.ru</a:t>
            </a:r>
            <a:endParaRPr lang="ru-RU" sz="32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791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EFA400F9-B693-47EC-895D-87B4176771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Факультет социальных наук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1CF29E6-F38A-467E-89D6-9D584AD1D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/>
              <a:t>Тенденции изучения политических конфликтов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E67F89A-7B05-4696-BB6B-5F370DBDB4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ABCA29-BDCD-901A-616B-B1EA79105570}"/>
              </a:ext>
            </a:extLst>
          </p:cNvPr>
          <p:cNvSpPr txBox="1"/>
          <p:nvPr/>
        </p:nvSpPr>
        <p:spPr>
          <a:xfrm>
            <a:off x="585897" y="2073499"/>
            <a:ext cx="1105795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b="1" dirty="0">
                <a:latin typeface="HSE Sans" panose="02000000000000000000" pitchFamily="2" charset="0"/>
              </a:rPr>
              <a:t>Политические конфликты исследуются в рамках: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latin typeface="HSE Sans" panose="02000000000000000000" pitchFamily="2" charset="0"/>
              </a:rPr>
              <a:t>Части институционального процесса;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latin typeface="HSE Sans" panose="02000000000000000000" pitchFamily="2" charset="0"/>
              </a:rPr>
              <a:t>Вышедшего за рамки институтов процесса – военные перевороты, гражданские войны и т.д.;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latin typeface="HSE Sans" panose="02000000000000000000" pitchFamily="2" charset="0"/>
              </a:rPr>
              <a:t>Эскалации в формате конвенциональных войн (военных конфликтов);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latin typeface="HSE Sans" panose="02000000000000000000" pitchFamily="2" charset="0"/>
              </a:rPr>
              <a:t>Эскалации в формате новых войн (М. </a:t>
            </a:r>
            <a:r>
              <a:rPr lang="ru-RU" dirty="0" err="1">
                <a:latin typeface="HSE Sans" panose="02000000000000000000" pitchFamily="2" charset="0"/>
              </a:rPr>
              <a:t>Каллдор</a:t>
            </a:r>
            <a:r>
              <a:rPr lang="ru-RU" dirty="0">
                <a:latin typeface="HSE Sans" panose="02000000000000000000" pitchFamily="2" charset="0"/>
              </a:rPr>
              <a:t>);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latin typeface="HSE Sans" panose="02000000000000000000" pitchFamily="2" charset="0"/>
              </a:rPr>
              <a:t>Широкой рамки гибридных войн.</a:t>
            </a:r>
          </a:p>
          <a:p>
            <a:pPr algn="l"/>
            <a:endParaRPr lang="ru-RU" b="1" dirty="0">
              <a:latin typeface="HSE Sans" panose="02000000000000000000" pitchFamily="2" charset="0"/>
            </a:endParaRPr>
          </a:p>
          <a:p>
            <a:pPr algn="l"/>
            <a:r>
              <a:rPr lang="ru-RU" b="1" dirty="0">
                <a:latin typeface="HSE Sans" panose="02000000000000000000" pitchFamily="2" charset="0"/>
              </a:rPr>
              <a:t>Политические конфликты рассматриваются как: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latin typeface="HSE Sans" panose="02000000000000000000" pitchFamily="2" charset="0"/>
              </a:rPr>
              <a:t>Результат неэффективности политических институтов;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latin typeface="HSE Sans" panose="02000000000000000000" pitchFamily="2" charset="0"/>
              </a:rPr>
              <a:t>Выгодная стратегия для политических элит: населения (революции) и элит (репрессии);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latin typeface="HSE Sans" panose="02000000000000000000" pitchFamily="2" charset="0"/>
              </a:rPr>
              <a:t>Следствие культурных особенностей общества;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latin typeface="HSE Sans" panose="02000000000000000000" pitchFamily="2" charset="0"/>
              </a:rPr>
              <a:t>И другие…</a:t>
            </a:r>
          </a:p>
          <a:p>
            <a:pPr algn="l"/>
            <a:endParaRPr lang="ru-RU" dirty="0">
              <a:latin typeface="HSE Sans" panose="02000000000000000000" pitchFamily="2" charset="0"/>
            </a:endParaRPr>
          </a:p>
          <a:p>
            <a:pPr algn="ctr"/>
            <a:r>
              <a:rPr lang="ru-RU" i="1" dirty="0">
                <a:latin typeface="HSE Sans" panose="02000000000000000000" pitchFamily="2" charset="0"/>
              </a:rPr>
              <a:t>Как обнаружить степень влияния тех или иных факторов?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F4926C53-0D7E-62F3-7CCA-F4D05A644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475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EFA400F9-B693-47EC-895D-87B4176771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Факультет социальных наук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1CF29E6-F38A-467E-89D6-9D584AD1D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/>
              <a:t>Существующие проблемные вопросы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E67F89A-7B05-4696-BB6B-5F370DBDB4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386E21-8067-8BB3-94ED-7C289A51AF41}"/>
              </a:ext>
            </a:extLst>
          </p:cNvPr>
          <p:cNvSpPr txBox="1"/>
          <p:nvPr/>
        </p:nvSpPr>
        <p:spPr>
          <a:xfrm>
            <a:off x="585897" y="2224815"/>
            <a:ext cx="110579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b="1" dirty="0">
                <a:latin typeface="HSE Sans" panose="02000000000000000000" pitchFamily="2" charset="0"/>
              </a:rPr>
              <a:t>Акценты изучения конфликтов в политической науке: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latin typeface="HSE Sans" panose="02000000000000000000" pitchFamily="2" charset="0"/>
              </a:rPr>
              <a:t>Формы ведения;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latin typeface="HSE Sans" panose="02000000000000000000" pitchFamily="2" charset="0"/>
              </a:rPr>
              <a:t>Особенности макро-регионов (</a:t>
            </a:r>
            <a:r>
              <a:rPr lang="ru-RU" dirty="0" err="1">
                <a:latin typeface="HSE Sans" panose="02000000000000000000" pitchFamily="2" charset="0"/>
              </a:rPr>
              <a:t>Сахель</a:t>
            </a:r>
            <a:r>
              <a:rPr lang="ru-RU" dirty="0">
                <a:latin typeface="HSE Sans" panose="02000000000000000000" pitchFamily="2" charset="0"/>
              </a:rPr>
              <a:t>, Ближний восток, Балканы, Латинская Америка);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latin typeface="HSE Sans" panose="02000000000000000000" pitchFamily="2" charset="0"/>
              </a:rPr>
              <a:t>Факторы дестабилизации.</a:t>
            </a:r>
          </a:p>
          <a:p>
            <a:pPr algn="l"/>
            <a:endParaRPr lang="ru-RU" dirty="0">
              <a:latin typeface="HSE Sans" panose="02000000000000000000" pitchFamily="2" charset="0"/>
            </a:endParaRPr>
          </a:p>
          <a:p>
            <a:pPr algn="l"/>
            <a:r>
              <a:rPr lang="ru-RU" dirty="0">
                <a:latin typeface="HSE Sans" panose="02000000000000000000" pitchFamily="2" charset="0"/>
              </a:rPr>
              <a:t>Существующая рамка нуждается в дополнении дискуссии «теорией среднего уровня» объяснения политического процесса.</a:t>
            </a:r>
            <a:endParaRPr lang="en-US" dirty="0">
              <a:latin typeface="HSE Sans" panose="02000000000000000000" pitchFamily="2" charset="0"/>
            </a:endParaRPr>
          </a:p>
          <a:p>
            <a:pPr algn="l"/>
            <a:endParaRPr lang="en-US" b="1" dirty="0">
              <a:latin typeface="HSE Sans" panose="02000000000000000000" pitchFamily="2" charset="0"/>
            </a:endParaRPr>
          </a:p>
          <a:p>
            <a:pPr algn="l"/>
            <a:r>
              <a:rPr lang="ru-RU" b="1" dirty="0">
                <a:latin typeface="HSE Sans" panose="02000000000000000000" pitchFamily="2" charset="0"/>
              </a:rPr>
              <a:t>Мали как объект эмпирических исследований: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latin typeface="HSE Sans" panose="02000000000000000000" pitchFamily="2" charset="0"/>
              </a:rPr>
              <a:t>Специфика истории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i="1" dirty="0">
                <a:latin typeface="HSE Sans" panose="02000000000000000000" pitchFamily="2" charset="0"/>
              </a:rPr>
              <a:t>Failed state </a:t>
            </a:r>
            <a:r>
              <a:rPr lang="ru-RU" dirty="0">
                <a:latin typeface="HSE Sans" panose="02000000000000000000" pitchFamily="2" charset="0"/>
              </a:rPr>
              <a:t>или </a:t>
            </a:r>
            <a:r>
              <a:rPr lang="en-US" i="1" dirty="0">
                <a:latin typeface="HSE Sans" panose="02000000000000000000" pitchFamily="2" charset="0"/>
              </a:rPr>
              <a:t>fragile state?</a:t>
            </a:r>
            <a:endParaRPr lang="ru-RU" i="1" dirty="0">
              <a:latin typeface="HSE Sans" panose="02000000000000000000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latin typeface="HSE Sans" panose="02000000000000000000" pitchFamily="2" charset="0"/>
              </a:rPr>
              <a:t>4 военных переворота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52E9C251-C8DA-57AE-BEEA-4B5CCD258A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946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63180642-8104-4A44-B898-FBB6FCEF4C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МП «Прикладная политология»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E67F89A-7B05-4696-BB6B-5F370DBDB4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Провозглашена независимая Республика Мали (22.09.1960)">
            <a:extLst>
              <a:ext uri="{FF2B5EF4-FFF2-40B4-BE49-F238E27FC236}">
                <a16:creationId xmlns:a16="http://schemas.microsoft.com/office/drawing/2014/main" id="{1AEFCBFC-57E3-D0D1-70BF-43FFCA05C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191" y="215128"/>
            <a:ext cx="9641617" cy="642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759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EFA400F9-B693-47EC-895D-87B4176771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Факультет социальных наук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1CF29E6-F38A-467E-89D6-9D584AD1D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/>
              <a:t>Республика Мали: история политического развития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E67F89A-7B05-4696-BB6B-5F370DBDB4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EFCD16-5FC5-91E1-3130-F531E053CFD2}"/>
              </a:ext>
            </a:extLst>
          </p:cNvPr>
          <p:cNvSpPr txBox="1"/>
          <p:nvPr/>
        </p:nvSpPr>
        <p:spPr>
          <a:xfrm>
            <a:off x="820538" y="2170069"/>
            <a:ext cx="105886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1960-1968: Независимость и правление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Модибо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Кейты</a:t>
            </a:r>
            <a:endParaRPr lang="ru-RU" b="1" dirty="0">
              <a:solidFill>
                <a:schemeClr val="bg2">
                  <a:lumMod val="10000"/>
                </a:schemeClr>
              </a:solidFill>
              <a:effectLst/>
              <a:latin typeface="HSE Sans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Достижение независимости от Франции в 1960 году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Однопартийная социалистическая система под руководством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Модибо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Кейты</a:t>
            </a:r>
            <a:endParaRPr lang="ru-RU" dirty="0">
              <a:solidFill>
                <a:schemeClr val="bg2">
                  <a:lumMod val="10000"/>
                </a:schemeClr>
              </a:solidFill>
              <a:effectLst/>
              <a:latin typeface="HSE Sans" panose="02000000000000000000" pitchFamily="2" charset="0"/>
            </a:endParaRPr>
          </a:p>
          <a:p>
            <a:endParaRPr lang="ru-RU" dirty="0">
              <a:solidFill>
                <a:schemeClr val="bg2">
                  <a:lumMod val="10000"/>
                </a:schemeClr>
              </a:solidFill>
              <a:latin typeface="HSE Sans" panose="02000000000000000000" pitchFamily="2" charset="0"/>
            </a:endParaRPr>
          </a:p>
          <a:p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1968-1991: Правление военного режима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Военный переворот под руководством Муссы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Траоре</a:t>
            </a:r>
            <a:endParaRPr lang="ru-RU" dirty="0">
              <a:solidFill>
                <a:schemeClr val="bg2">
                  <a:lumMod val="10000"/>
                </a:schemeClr>
              </a:solidFill>
              <a:effectLst/>
              <a:latin typeface="HSE Sans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Однопартийное правление и репрессии</a:t>
            </a:r>
            <a:b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</a:br>
            <a:endParaRPr lang="ru-RU" dirty="0">
              <a:solidFill>
                <a:schemeClr val="bg2">
                  <a:lumMod val="10000"/>
                </a:schemeClr>
              </a:solidFill>
              <a:effectLst/>
              <a:latin typeface="HSE Sans" panose="02000000000000000000" pitchFamily="2" charset="0"/>
            </a:endParaRPr>
          </a:p>
          <a:p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1991-1992: Демократизация Мали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Народное восстание свергает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Траоре</a:t>
            </a:r>
            <a:endParaRPr lang="ru-RU" dirty="0">
              <a:solidFill>
                <a:schemeClr val="bg2">
                  <a:lumMod val="10000"/>
                </a:schemeClr>
              </a:solidFill>
              <a:effectLst/>
              <a:latin typeface="HSE Sans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Переходное правительство во главе с Амаду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Тумани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 Туре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Учреждение многопартийной системы</a:t>
            </a:r>
            <a:b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</a:br>
            <a:endParaRPr lang="ru-RU" dirty="0">
              <a:solidFill>
                <a:schemeClr val="bg2">
                  <a:lumMod val="10000"/>
                </a:schemeClr>
              </a:solidFill>
              <a:effectLst/>
              <a:latin typeface="HSE Sans" panose="02000000000000000000" pitchFamily="2" charset="0"/>
            </a:endParaRPr>
          </a:p>
          <a:p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1992-2002: Первая республика</a:t>
            </a:r>
            <a:endParaRPr lang="ru-RU" dirty="0">
              <a:solidFill>
                <a:schemeClr val="bg2">
                  <a:lumMod val="10000"/>
                </a:schemeClr>
              </a:solidFill>
              <a:effectLst/>
              <a:latin typeface="HSE Sans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Выборы Альфы Умара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Конаре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 президентом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Проведение экономических реформ, рост государственно состоятельности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72D51A5A-3CCA-4ECA-724A-D20B26F130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994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EFA400F9-B693-47EC-895D-87B4176771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Факультет социальных наук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1CF29E6-F38A-467E-89D6-9D584AD1D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/>
              <a:t>Республика Мали: история политического развития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E67F89A-7B05-4696-BB6B-5F370DBDB4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EFCD16-5FC5-91E1-3130-F531E053CFD2}"/>
              </a:ext>
            </a:extLst>
          </p:cNvPr>
          <p:cNvSpPr txBox="1"/>
          <p:nvPr/>
        </p:nvSpPr>
        <p:spPr>
          <a:xfrm>
            <a:off x="820538" y="2170069"/>
            <a:ext cx="1058867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2002-2012: Вторая республика</a:t>
            </a:r>
            <a:endParaRPr lang="ru-RU" sz="1800" dirty="0">
              <a:solidFill>
                <a:schemeClr val="bg2">
                  <a:lumMod val="10000"/>
                </a:schemeClr>
              </a:solidFill>
              <a:effectLst/>
              <a:latin typeface="HSE Sans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Амаду </a:t>
            </a:r>
            <a:r>
              <a:rPr lang="ru-RU" sz="1800" dirty="0" err="1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Тумани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 Туре в 2012 году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HSE Sans" panose="02000000000000000000" pitchFamily="2" charset="0"/>
              </a:rPr>
              <a:t>избирается президентом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HSE Sans" panose="02000000000000000000" pitchFamily="2" charset="0"/>
              </a:rPr>
              <a:t>Период относительной стабильности и экономического роста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HSE Sans" panose="02000000000000000000" pitchFamily="2" charset="0"/>
              </a:rPr>
              <a:t>Восстание туарегов и исламистов </a:t>
            </a:r>
            <a:endParaRPr lang="ru-RU" sz="1800" b="1" dirty="0">
              <a:solidFill>
                <a:schemeClr val="bg2">
                  <a:lumMod val="10000"/>
                </a:schemeClr>
              </a:solidFill>
              <a:latin typeface="HSE Sans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800" b="1" dirty="0">
              <a:solidFill>
                <a:schemeClr val="bg2">
                  <a:lumMod val="10000"/>
                </a:schemeClr>
              </a:solidFill>
              <a:effectLst/>
              <a:latin typeface="HSE Sans" panose="02000000000000000000" pitchFamily="2" charset="0"/>
            </a:endParaRPr>
          </a:p>
          <a:p>
            <a:r>
              <a:rPr lang="ru-RU" sz="1800" b="1" dirty="0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2012-2013: Военный переворот и вмешательство Франции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Военный переворот свергает Туре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Французская интервенция помогает отбить повстанцев. Начало операции «Бархан»</a:t>
            </a:r>
          </a:p>
          <a:p>
            <a:endParaRPr lang="ru-RU" sz="1800" dirty="0">
              <a:solidFill>
                <a:schemeClr val="bg2">
                  <a:lumMod val="10000"/>
                </a:schemeClr>
              </a:solidFill>
              <a:effectLst/>
              <a:latin typeface="HSE Sans" panose="02000000000000000000" pitchFamily="2" charset="0"/>
            </a:endParaRPr>
          </a:p>
          <a:p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2013-2021</a:t>
            </a:r>
            <a:r>
              <a:rPr lang="ru-RU" sz="1800" b="1" dirty="0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: Третья республика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Ибрагим </a:t>
            </a:r>
            <a:r>
              <a:rPr lang="ru-RU" sz="1800" dirty="0" err="1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Бубакар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 </a:t>
            </a:r>
            <a:r>
              <a:rPr lang="ru-RU" sz="1800" dirty="0" err="1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Кейта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 избирается президентом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Продолжение борьбы с повстанцами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Установление мирного соглашения в 2015 году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Выборы президента </a:t>
            </a:r>
            <a:r>
              <a:rPr lang="ru-RU" sz="1800" dirty="0" err="1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Ассими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 </a:t>
            </a:r>
            <a:r>
              <a:rPr lang="ru-RU" sz="1800" dirty="0" err="1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Гойта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 после второго военного переворота в 2020 году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3407397F-C64C-9F3E-1D1E-E3537770E8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360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EFA400F9-B693-47EC-895D-87B4176771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Факультет социальных наук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1CF29E6-F38A-467E-89D6-9D584AD1D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/>
              <a:t>Военные перевороты в Мали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E67F89A-7B05-4696-BB6B-5F370DBDB4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EFCD16-5FC5-91E1-3130-F531E053CFD2}"/>
              </a:ext>
            </a:extLst>
          </p:cNvPr>
          <p:cNvSpPr txBox="1"/>
          <p:nvPr/>
        </p:nvSpPr>
        <p:spPr>
          <a:xfrm>
            <a:off x="820538" y="2170069"/>
            <a:ext cx="59151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HSE Sans" panose="02000000000000000000" pitchFamily="2" charset="0"/>
              </a:rPr>
              <a:t>1968 год: переворот Муссы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latin typeface="HSE Sans" panose="02000000000000000000" pitchFamily="2" charset="0"/>
              </a:rPr>
              <a:t>Траоре</a:t>
            </a:r>
            <a:endParaRPr lang="ru-RU" sz="1800" dirty="0">
              <a:solidFill>
                <a:schemeClr val="bg2">
                  <a:lumMod val="10000"/>
                </a:schemeClr>
              </a:solidFill>
              <a:effectLst/>
              <a:latin typeface="HSE Sans" panose="02000000000000000000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Курс президента </a:t>
            </a:r>
            <a:r>
              <a:rPr lang="ru-RU" b="0" i="0" dirty="0" err="1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Модибо</a:t>
            </a:r>
            <a:r>
              <a:rPr lang="ru-RU" b="0" i="0" dirty="0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 </a:t>
            </a:r>
            <a:r>
              <a:rPr lang="ru-RU" b="0" i="0" dirty="0" err="1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Кейты</a:t>
            </a:r>
            <a:r>
              <a:rPr lang="ru-RU" b="0" i="0" dirty="0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 на социалистическую революцию и построение социализма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Экономическая изоляция страны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HSE Sans" panose="02000000000000000000" pitchFamily="2" charset="0"/>
              </a:rPr>
              <a:t>Кризис государственного управления, Суданского союза (</a:t>
            </a:r>
            <a:r>
              <a:rPr lang="ru-RU" i="1" dirty="0">
                <a:solidFill>
                  <a:schemeClr val="bg2">
                    <a:lumMod val="10000"/>
                  </a:schemeClr>
                </a:solidFill>
                <a:latin typeface="HSE Sans" panose="02000000000000000000" pitchFamily="2" charset="0"/>
              </a:rPr>
              <a:t>отсутствие согласия в Национальном политбюро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HSE Sans" panose="02000000000000000000" pitchFamily="2" charset="0"/>
              </a:rPr>
              <a:t>)</a:t>
            </a:r>
          </a:p>
          <a:p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HSE Sans" panose="02000000000000000000" pitchFamily="2" charset="0"/>
              </a:rPr>
              <a:t>Формат переворота: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HSE Sans" panose="02000000000000000000" pitchFamily="2" charset="0"/>
              </a:rPr>
              <a:t>Сговор офицеров</a:t>
            </a:r>
          </a:p>
          <a:p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HSE Sans" panose="02000000000000000000" pitchFamily="2" charset="0"/>
              </a:rPr>
              <a:t>Следствие: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HSE Sans" panose="02000000000000000000" pitchFamily="2" charset="0"/>
              </a:rPr>
              <a:t>Создание однопартийной системы (Союз Демократии малийского народа), Военного комитета национального освобождения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3EE0070B-9111-A8E8-B78B-61B429C63B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Рисунок 10" descr="Изображение выглядит как одежда, Человеческое лицо, человек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CC74A949-47A1-E9AA-8805-6AA5F94A3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0292" y="2076450"/>
            <a:ext cx="2082800" cy="27051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2E86F6A-26E8-60D8-8D50-13281BA41C7C}"/>
              </a:ext>
            </a:extLst>
          </p:cNvPr>
          <p:cNvSpPr txBox="1"/>
          <p:nvPr/>
        </p:nvSpPr>
        <p:spPr>
          <a:xfrm>
            <a:off x="7142368" y="4921806"/>
            <a:ext cx="1738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HSE Sans" panose="02000000000000000000" pitchFamily="2" charset="0"/>
              </a:rPr>
              <a:t>Мусса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latin typeface="HSE Sans" panose="02000000000000000000" pitchFamily="2" charset="0"/>
              </a:rPr>
              <a:t>Траоре</a:t>
            </a:r>
            <a:endParaRPr lang="ru-RU" dirty="0"/>
          </a:p>
        </p:txBody>
      </p:sp>
      <p:pic>
        <p:nvPicPr>
          <p:cNvPr id="15" name="Рисунок 14" descr="Изображение выглядит как человек, Человеческое лицо, черно-белый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65CE7FC0-8828-32BE-F545-95C4AEE4C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7446" y="2076450"/>
            <a:ext cx="2008657" cy="27067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E8B41EA-29C4-66DA-4347-B30210666F0D}"/>
              </a:ext>
            </a:extLst>
          </p:cNvPr>
          <p:cNvSpPr txBox="1"/>
          <p:nvPr/>
        </p:nvSpPr>
        <p:spPr>
          <a:xfrm>
            <a:off x="9732450" y="4918315"/>
            <a:ext cx="1738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chemeClr val="bg2">
                    <a:lumMod val="10000"/>
                  </a:schemeClr>
                </a:solidFill>
                <a:latin typeface="HSE Sans" panose="02000000000000000000" pitchFamily="2" charset="0"/>
              </a:rPr>
              <a:t>Модибо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HSE Sans" panose="02000000000000000000" pitchFamily="2" charset="0"/>
              </a:rPr>
              <a:t>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latin typeface="HSE Sans" panose="02000000000000000000" pitchFamily="2" charset="0"/>
              </a:rPr>
              <a:t>Кейта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6887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EFA400F9-B693-47EC-895D-87B4176771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Факультет социальных наук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1CF29E6-F38A-467E-89D6-9D584AD1D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/>
              <a:t>Военные перевороты в Мали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E67F89A-7B05-4696-BB6B-5F370DBDB4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EFCD16-5FC5-91E1-3130-F531E053CFD2}"/>
              </a:ext>
            </a:extLst>
          </p:cNvPr>
          <p:cNvSpPr txBox="1"/>
          <p:nvPr/>
        </p:nvSpPr>
        <p:spPr>
          <a:xfrm>
            <a:off x="820537" y="2170069"/>
            <a:ext cx="833634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1991 год: переворот Амаду </a:t>
            </a:r>
            <a:r>
              <a:rPr lang="ru-RU" sz="1800" b="1" dirty="0" err="1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Тумани</a:t>
            </a:r>
            <a:r>
              <a:rPr lang="ru-RU" sz="1800" b="1" dirty="0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 Туре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HSE Sans" panose="02000000000000000000" pitchFamily="2" charset="0"/>
              </a:rPr>
              <a:t>Насильственное подавление студенческих протестов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Высокий уровень коррупции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HSE Sans" panose="02000000000000000000" pitchFamily="2" charset="0"/>
              </a:rPr>
              <a:t>5 лет экономического спада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effectLst/>
                <a:latin typeface="HSE Sans" panose="02000000000000000000" pitchFamily="2" charset="0"/>
              </a:rPr>
              <a:t>Отсутствие выплат государственным служащим</a:t>
            </a:r>
          </a:p>
          <a:p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HSE Sans" panose="02000000000000000000" pitchFamily="2" charset="0"/>
              </a:rPr>
              <a:t>Формат переворота: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HSE Sans" panose="02000000000000000000" pitchFamily="2" charset="0"/>
              </a:rPr>
              <a:t>Сговор офицеров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HSE Sans" panose="02000000000000000000" pitchFamily="2" charset="0"/>
            </a:endParaRPr>
          </a:p>
          <a:p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HSE Sans" panose="02000000000000000000" pitchFamily="2" charset="0"/>
              </a:rPr>
              <a:t>Следствие: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HSE Sans" panose="02000000000000000000" pitchFamily="2" charset="0"/>
              </a:rPr>
              <a:t>Формирование временного правительства для перехода к многопартийной демократии. В 1992 году военные передали власть демократически избранному Президенту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3EE0070B-9111-A8E8-B78B-61B429C63B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Изображение выглядит как Человеческое лицо, одежда, человек, Подбородок&#10;&#10;Автоматически созданное описание">
            <a:extLst>
              <a:ext uri="{FF2B5EF4-FFF2-40B4-BE49-F238E27FC236}">
                <a16:creationId xmlns:a16="http://schemas.microsoft.com/office/drawing/2014/main" id="{41D5BBC7-9FE7-8F28-B907-76D6A2C75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6115" y="2004204"/>
            <a:ext cx="1968500" cy="2971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602741-0535-DEF0-589F-B49069CC0796}"/>
              </a:ext>
            </a:extLst>
          </p:cNvPr>
          <p:cNvSpPr txBox="1"/>
          <p:nvPr/>
        </p:nvSpPr>
        <p:spPr>
          <a:xfrm>
            <a:off x="9531041" y="5163086"/>
            <a:ext cx="1738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HSE Sans" panose="02000000000000000000" pitchFamily="2" charset="0"/>
              </a:rPr>
              <a:t>Умар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latin typeface="HSE Sans" panose="02000000000000000000" pitchFamily="2" charset="0"/>
              </a:rPr>
              <a:t>Конаре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69198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Пользовательские 1">
      <a:dk1>
        <a:srgbClr val="0F2C68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000" dirty="0">
            <a:latin typeface="HSE Sans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A9C74E6E830D74E9B0FDDB4017A5417" ma:contentTypeVersion="13" ma:contentTypeDescription="Создание документа." ma:contentTypeScope="" ma:versionID="d4e423622451d608a8a05f4da7a1e1a2">
  <xsd:schema xmlns:xsd="http://www.w3.org/2001/XMLSchema" xmlns:xs="http://www.w3.org/2001/XMLSchema" xmlns:p="http://schemas.microsoft.com/office/2006/metadata/properties" xmlns:ns2="9875bd71-cde8-496c-a136-433f55d5e6d0" xmlns:ns3="e96afe77-3acb-4328-97fc-408e1bde3ecd" targetNamespace="http://schemas.microsoft.com/office/2006/metadata/properties" ma:root="true" ma:fieldsID="4831203c63c08b9f52ea6d3ee0d7a96e" ns2:_="" ns3:_="">
    <xsd:import namespace="9875bd71-cde8-496c-a136-433f55d5e6d0"/>
    <xsd:import namespace="e96afe77-3acb-4328-97fc-408e1bde3e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75bd71-cde8-496c-a136-433f55d5e6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6afe77-3acb-4328-97fc-408e1bde3ec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33DAF31-D8A6-49A0-9A5D-8B2EA5B1C511}">
  <ds:schemaRefs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dcmitype/"/>
    <ds:schemaRef ds:uri="e96afe77-3acb-4328-97fc-408e1bde3ecd"/>
    <ds:schemaRef ds:uri="http://schemas.microsoft.com/office/2006/metadata/properties"/>
    <ds:schemaRef ds:uri="http://purl.org/dc/terms/"/>
    <ds:schemaRef ds:uri="http://www.w3.org/XML/1998/namespace"/>
    <ds:schemaRef ds:uri="http://schemas.openxmlformats.org/package/2006/metadata/core-properties"/>
    <ds:schemaRef ds:uri="9875bd71-cde8-496c-a136-433f55d5e6d0"/>
  </ds:schemaRefs>
</ds:datastoreItem>
</file>

<file path=customXml/itemProps2.xml><?xml version="1.0" encoding="utf-8"?>
<ds:datastoreItem xmlns:ds="http://schemas.openxmlformats.org/officeDocument/2006/customXml" ds:itemID="{4D4651DD-DCCC-4759-B2F6-7F520BDCC2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75bd71-cde8-496c-a136-433f55d5e6d0"/>
    <ds:schemaRef ds:uri="e96afe77-3acb-4328-97fc-408e1bde3e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34386AA-1848-4C75-B336-1053927CB0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1935</TotalTime>
  <Words>954</Words>
  <Application>Microsoft Macintosh PowerPoint</Application>
  <PresentationFormat>Широкоэкранный</PresentationFormat>
  <Paragraphs>156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HSE Sans</vt:lpstr>
      <vt:lpstr>Office Theme</vt:lpstr>
      <vt:lpstr>Структурные и агентные характеристики военных переворотов на примере Республики Мали</vt:lpstr>
      <vt:lpstr>Состояние проблемной области: агенты или факты</vt:lpstr>
      <vt:lpstr>Тенденции изучения политических конфликтов</vt:lpstr>
      <vt:lpstr>Существующие проблемные вопросы</vt:lpstr>
      <vt:lpstr>Презентация PowerPoint</vt:lpstr>
      <vt:lpstr>Республика Мали: история политического развития</vt:lpstr>
      <vt:lpstr>Республика Мали: история политического развития</vt:lpstr>
      <vt:lpstr>Военные перевороты в Мали</vt:lpstr>
      <vt:lpstr>Военные перевороты в Мали</vt:lpstr>
      <vt:lpstr>Военные перевороты в Мали</vt:lpstr>
      <vt:lpstr>Военные перевороты в Мали</vt:lpstr>
      <vt:lpstr>Структурные характеристики Мали: истоки переворота</vt:lpstr>
      <vt:lpstr>Структурные характеристики Мали: истоки переворота</vt:lpstr>
      <vt:lpstr>Структурные характеристики Мали: истоки переворота</vt:lpstr>
      <vt:lpstr>Структурные характеристики Мали: истоки переворота</vt:lpstr>
      <vt:lpstr>Структурные характеристики Мали: истоки переворота</vt:lpstr>
      <vt:lpstr>Структурные характеристики Мали: истоки переворота</vt:lpstr>
      <vt:lpstr>Агентивные характеристики Мали: акторы и решения</vt:lpstr>
      <vt:lpstr>Вместо заключения…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Кутьков Юрий Юрьевич</dc:creator>
  <cp:lastModifiedBy>Зарипов Никита Андреевич</cp:lastModifiedBy>
  <cp:revision>27</cp:revision>
  <cp:lastPrinted>2021-11-11T13:08:42Z</cp:lastPrinted>
  <dcterms:created xsi:type="dcterms:W3CDTF">2021-11-11T08:52:47Z</dcterms:created>
  <dcterms:modified xsi:type="dcterms:W3CDTF">2024-04-26T10:38:43Z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0x0101002A9C74E6E830D74E9B0FDDB4017A5417</vt:lpwstr>
  </property>
</Properties>
</file>