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86" r:id="rId5"/>
    <p:sldId id="287" r:id="rId6"/>
    <p:sldId id="323" r:id="rId7"/>
    <p:sldId id="312" r:id="rId8"/>
    <p:sldId id="324" r:id="rId9"/>
    <p:sldId id="322" r:id="rId10"/>
    <p:sldId id="301" r:id="rId11"/>
    <p:sldId id="325" r:id="rId12"/>
    <p:sldId id="303" r:id="rId13"/>
    <p:sldId id="304" r:id="rId14"/>
    <p:sldId id="306" r:id="rId15"/>
    <p:sldId id="309" r:id="rId16"/>
    <p:sldId id="307" r:id="rId17"/>
    <p:sldId id="314" r:id="rId18"/>
    <p:sldId id="308" r:id="rId19"/>
    <p:sldId id="317" r:id="rId20"/>
    <p:sldId id="316" r:id="rId21"/>
    <p:sldId id="285" r:id="rId22"/>
  </p:sldIdLst>
  <p:sldSz cx="12192000" cy="6858000"/>
  <p:notesSz cx="6858000" cy="9144000"/>
  <p:defaultTex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4" pos="1209" userDrawn="1">
          <p15:clr>
            <a:srgbClr val="A4A3A4"/>
          </p15:clr>
        </p15:guide>
        <p15:guide id="5" pos="2955" userDrawn="1">
          <p15:clr>
            <a:srgbClr val="A4A3A4"/>
          </p15:clr>
        </p15:guide>
        <p15:guide id="6" pos="2071" userDrawn="1">
          <p15:clr>
            <a:srgbClr val="A4A3A4"/>
          </p15:clr>
        </p15:guide>
        <p15:guide id="9" pos="3840" userDrawn="1">
          <p15:clr>
            <a:srgbClr val="A4A3A4"/>
          </p15:clr>
        </p15:guide>
        <p15:guide id="10" pos="4702" userDrawn="1">
          <p15:clr>
            <a:srgbClr val="A4A3A4"/>
          </p15:clr>
        </p15:guide>
        <p15:guide id="11" pos="5586" userDrawn="1">
          <p15:clr>
            <a:srgbClr val="A4A3A4"/>
          </p15:clr>
        </p15:guide>
        <p15:guide id="12" pos="7333" userDrawn="1">
          <p15:clr>
            <a:srgbClr val="A4A3A4"/>
          </p15:clr>
        </p15:guide>
        <p15:guide id="13" orient="horz" pos="3952" userDrawn="1">
          <p15:clr>
            <a:srgbClr val="A4A3A4"/>
          </p15:clr>
        </p15:guide>
        <p15:guide id="15" pos="6471" userDrawn="1">
          <p15:clr>
            <a:srgbClr val="A4A3A4"/>
          </p15:clr>
        </p15:guide>
        <p15:guide id="16" orient="horz" pos="9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утьков Юрий Юрьевич" initials="КЮЮ" lastIdx="4" clrIdx="0">
    <p:extLst>
      <p:ext uri="{19B8F6BF-5375-455C-9EA6-DF929625EA0E}">
        <p15:presenceInfo xmlns:p15="http://schemas.microsoft.com/office/powerpoint/2012/main" userId="S::ykutkov@hse.ru::45dbd1ed-eea1-4925-9fa4-5001421b49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1F3D"/>
    <a:srgbClr val="029C63"/>
    <a:srgbClr val="96628C"/>
    <a:srgbClr val="11A0D7"/>
    <a:srgbClr val="CD5A5A"/>
    <a:srgbClr val="FFD746"/>
    <a:srgbClr val="0E2D69"/>
    <a:srgbClr val="D9D9D9"/>
    <a:srgbClr val="EB681F"/>
    <a:srgbClr val="234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21501-8AC7-D24B-9BD4-4AB280FA19DE}" v="6" dt="2021-11-26T18:08:21.5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5"/>
    <p:restoredTop sz="93197"/>
  </p:normalViewPr>
  <p:slideViewPr>
    <p:cSldViewPr snapToGrid="0" snapToObjects="1">
      <p:cViewPr varScale="1">
        <p:scale>
          <a:sx n="90" d="100"/>
          <a:sy n="90" d="100"/>
        </p:scale>
        <p:origin x="216" y="816"/>
      </p:cViewPr>
      <p:guideLst>
        <p:guide pos="325"/>
        <p:guide pos="1209"/>
        <p:guide pos="2955"/>
        <p:guide pos="2071"/>
        <p:guide pos="3840"/>
        <p:guide pos="4702"/>
        <p:guide pos="5586"/>
        <p:guide pos="7333"/>
        <p:guide orient="horz" pos="3952"/>
        <p:guide pos="6471"/>
        <p:guide orient="horz" pos="913"/>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34" d="100"/>
          <a:sy n="134" d="100"/>
        </p:scale>
        <p:origin x="3648"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1BF4-8B2C-784B-9959-B59A059012C3}" type="datetimeFigureOut">
              <a:rPr lang="en-RU" smtClean="0"/>
              <a:t>5/28/24</a:t>
            </a:fld>
            <a:endParaRPr lang="en-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48903-8EB5-294E-A216-6B54B0368783}" type="slidenum">
              <a:rPr lang="en-RU" smtClean="0"/>
              <a:t>‹#›</a:t>
            </a:fld>
            <a:endParaRPr lang="en-RU"/>
          </a:p>
        </p:txBody>
      </p:sp>
    </p:spTree>
    <p:extLst>
      <p:ext uri="{BB962C8B-B14F-4D97-AF65-F5344CB8AC3E}">
        <p14:creationId xmlns:p14="http://schemas.microsoft.com/office/powerpoint/2010/main" val="173168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Add armed vs unarmed</a:t>
            </a:r>
            <a:br>
              <a:rPr lang="en-US" dirty="0"/>
            </a:br>
            <a:r>
              <a:rPr lang="en-US" dirty="0"/>
              <a:t>examples </a:t>
            </a:r>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3</a:t>
            </a:fld>
            <a:endParaRPr lang="en-RU"/>
          </a:p>
        </p:txBody>
      </p:sp>
    </p:spTree>
    <p:extLst>
      <p:ext uri="{BB962C8B-B14F-4D97-AF65-F5344CB8AC3E}">
        <p14:creationId xmlns:p14="http://schemas.microsoft.com/office/powerpoint/2010/main" val="3494869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8">
            <a:extLst>
              <a:ext uri="{FF2B5EF4-FFF2-40B4-BE49-F238E27FC236}">
                <a16:creationId xmlns:a16="http://schemas.microsoft.com/office/drawing/2014/main" id="{BA292C80-0DA8-194A-9A66-279048FA2A54}"/>
              </a:ext>
            </a:extLst>
          </p:cNvPr>
          <p:cNvPicPr>
            <a:picLocks noChangeAspect="1"/>
          </p:cNvPicPr>
          <p:nvPr userDrawn="1"/>
        </p:nvPicPr>
        <p:blipFill>
          <a:blip r:embed="rId3"/>
          <a:srcRect/>
          <a:stretch/>
        </p:blipFill>
        <p:spPr>
          <a:xfrm>
            <a:off x="1013859" y="962173"/>
            <a:ext cx="886499" cy="886499"/>
          </a:xfrm>
          <a:prstGeom prst="rect">
            <a:avLst/>
          </a:prstGeom>
        </p:spPr>
      </p:pic>
      <p:cxnSp>
        <p:nvCxnSpPr>
          <p:cNvPr id="11" name="Straight Connector 48">
            <a:extLst>
              <a:ext uri="{FF2B5EF4-FFF2-40B4-BE49-F238E27FC236}">
                <a16:creationId xmlns:a16="http://schemas.microsoft.com/office/drawing/2014/main" id="{313EF906-5BAC-0141-A198-076E155DF9E2}"/>
              </a:ext>
            </a:extLst>
          </p:cNvPr>
          <p:cNvCxnSpPr>
            <a:cxnSpLocks/>
          </p:cNvCxnSpPr>
          <p:nvPr userDrawn="1"/>
        </p:nvCxnSpPr>
        <p:spPr>
          <a:xfrm>
            <a:off x="6090212"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a:extLst>
              <a:ext uri="{FF2B5EF4-FFF2-40B4-BE49-F238E27FC236}">
                <a16:creationId xmlns:a16="http://schemas.microsoft.com/office/drawing/2014/main" id="{61206A97-26F2-E646-8775-9928FEF465B5}"/>
              </a:ext>
            </a:extLst>
          </p:cNvPr>
          <p:cNvCxnSpPr>
            <a:cxnSpLocks/>
          </p:cNvCxnSpPr>
          <p:nvPr userDrawn="1"/>
        </p:nvCxnSpPr>
        <p:spPr>
          <a:xfrm>
            <a:off x="8642581"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a:extLst>
              <a:ext uri="{FF2B5EF4-FFF2-40B4-BE49-F238E27FC236}">
                <a16:creationId xmlns:a16="http://schemas.microsoft.com/office/drawing/2014/main" id="{28E0E5F6-C1CA-9B41-B1DB-6E4FB509084D}"/>
              </a:ext>
            </a:extLst>
          </p:cNvPr>
          <p:cNvCxnSpPr>
            <a:cxnSpLocks/>
          </p:cNvCxnSpPr>
          <p:nvPr userDrawn="1"/>
        </p:nvCxnSpPr>
        <p:spPr>
          <a:xfrm>
            <a:off x="11179047"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a:extLst>
              <a:ext uri="{FF2B5EF4-FFF2-40B4-BE49-F238E27FC236}">
                <a16:creationId xmlns:a16="http://schemas.microsoft.com/office/drawing/2014/main" id="{6007C52F-2E27-E24A-B9DC-AAAB052DBD59}"/>
              </a:ext>
            </a:extLst>
          </p:cNvPr>
          <p:cNvSpPr>
            <a:spLocks noGrp="1"/>
          </p:cNvSpPr>
          <p:nvPr>
            <p:ph type="title" hasCustomPrompt="1"/>
          </p:nvPr>
        </p:nvSpPr>
        <p:spPr>
          <a:xfrm>
            <a:off x="1027967" y="2404670"/>
            <a:ext cx="7634059" cy="1978323"/>
          </a:xfrm>
          <a:prstGeom prst="rect">
            <a:avLst/>
          </a:prstGeom>
        </p:spPr>
        <p:txBody>
          <a:bodyPr lIns="0" tIns="0" rIns="0" bIns="0" anchor="t">
            <a:normAutofit/>
          </a:bodyPr>
          <a:lstStyle>
            <a:lvl1pPr>
              <a:lnSpc>
                <a:spcPct val="100000"/>
              </a:lnSpc>
              <a:defRPr sz="4300" b="0" i="0" baseline="0">
                <a:solidFill>
                  <a:srgbClr val="0E2D69"/>
                </a:solidFill>
                <a:latin typeface="HSE Sans" panose="02000000000000000000" pitchFamily="2" charset="0"/>
              </a:defRPr>
            </a:lvl1pPr>
          </a:lstStyle>
          <a:p>
            <a:r>
              <a:rPr lang="en-US" sz="4400" dirty="0">
                <a:solidFill>
                  <a:srgbClr val="102D69"/>
                </a:solidFill>
                <a:latin typeface="HSE Sans" panose="02000000000000000000" pitchFamily="2" charset="0"/>
              </a:rPr>
              <a:t>Name of presentation can be specified in two or three lines </a:t>
            </a:r>
            <a:r>
              <a:rPr lang="ru-RU" sz="4400" dirty="0">
                <a:solidFill>
                  <a:srgbClr val="102D69"/>
                </a:solidFill>
                <a:latin typeface="HSE Sans" panose="02000000000000000000" pitchFamily="2" charset="0"/>
              </a:rPr>
              <a:t> (43 </a:t>
            </a:r>
            <a:r>
              <a:rPr lang="en-GB" sz="4400" dirty="0" err="1">
                <a:solidFill>
                  <a:srgbClr val="102D69"/>
                </a:solidFill>
                <a:latin typeface="HSE Sans" panose="02000000000000000000" pitchFamily="2" charset="0"/>
              </a:rPr>
              <a:t>pt</a:t>
            </a:r>
            <a:r>
              <a:rPr lang="en-GB" sz="4400" dirty="0">
                <a:solidFill>
                  <a:srgbClr val="102D69"/>
                </a:solidFill>
                <a:latin typeface="HSE Sans" panose="02000000000000000000" pitchFamily="2" charset="0"/>
              </a:rPr>
              <a:t>)</a:t>
            </a:r>
            <a:endParaRPr lang="ru-RU" sz="4400" dirty="0">
              <a:solidFill>
                <a:srgbClr val="102D69"/>
              </a:solidFill>
              <a:latin typeface="HSE Sans" panose="02000000000000000000" pitchFamily="2" charset="0"/>
            </a:endParaRPr>
          </a:p>
        </p:txBody>
      </p:sp>
      <p:sp>
        <p:nvSpPr>
          <p:cNvPr id="20" name="Текст 19">
            <a:extLst>
              <a:ext uri="{FF2B5EF4-FFF2-40B4-BE49-F238E27FC236}">
                <a16:creationId xmlns:a16="http://schemas.microsoft.com/office/drawing/2014/main" id="{18109844-C2E7-354F-9C01-8834E4DCE373}"/>
              </a:ext>
            </a:extLst>
          </p:cNvPr>
          <p:cNvSpPr>
            <a:spLocks noGrp="1"/>
          </p:cNvSpPr>
          <p:nvPr>
            <p:ph type="body" sz="quarter" idx="10" hasCustomPrompt="1"/>
          </p:nvPr>
        </p:nvSpPr>
        <p:spPr>
          <a:xfrm>
            <a:off x="2074947" y="1187841"/>
            <a:ext cx="3848717" cy="435163"/>
          </a:xfrm>
          <a:prstGeom prst="rect">
            <a:avLst/>
          </a:prstGeom>
        </p:spPr>
        <p:txBody>
          <a:bodyPr lIns="0" tIns="0" rIns="0" bIns="0" anchor="t">
            <a:noAutofit/>
          </a:bodyPr>
          <a:lstStyle>
            <a:lvl1pPr marL="0" indent="0" algn="l">
              <a:lnSpc>
                <a:spcPct val="100000"/>
              </a:lnSpc>
              <a:spcBef>
                <a:spcPts val="0"/>
              </a:spcBef>
              <a:buNone/>
              <a:defRPr sz="1600" b="0" i="0">
                <a:latin typeface="HSE Sans" panose="02000000000000000000" pitchFamily="2" charset="0"/>
              </a:defRPr>
            </a:lvl1pPr>
            <a:lvl2pPr marL="457200" indent="0" algn="l">
              <a:buNone/>
              <a:defRPr sz="1600" b="0" i="0">
                <a:latin typeface="HSE Sans" panose="02000000000000000000" pitchFamily="2" charset="0"/>
              </a:defRPr>
            </a:lvl2pPr>
            <a:lvl3pPr marL="914400" indent="0" algn="l">
              <a:buNone/>
              <a:defRPr sz="1600" b="0" i="0">
                <a:latin typeface="HSE Sans" panose="02000000000000000000" pitchFamily="2" charset="0"/>
              </a:defRPr>
            </a:lvl3pPr>
            <a:lvl4pPr marL="1371600" indent="0" algn="l">
              <a:buNone/>
              <a:defRPr sz="1600" b="0" i="0">
                <a:latin typeface="HSE Sans" panose="02000000000000000000" pitchFamily="2" charset="0"/>
              </a:defRPr>
            </a:lvl4pPr>
            <a:lvl5pPr marL="1828800" indent="0" algn="l">
              <a:buNone/>
              <a:defRPr sz="1600" b="0" i="0">
                <a:latin typeface="HSE Sans" panose="02000000000000000000" pitchFamily="2" charset="0"/>
              </a:defRPr>
            </a:lvl5pPr>
          </a:lstStyle>
          <a:p>
            <a:r>
              <a:rPr lang="en-GB" sz="1600" dirty="0">
                <a:latin typeface="HSE Sans" panose="02000000000000000000" pitchFamily="2" charset="0"/>
              </a:rPr>
              <a:t>Name of faculty in two lines (16 </a:t>
            </a:r>
            <a:r>
              <a:rPr lang="en-GB" sz="1600" dirty="0" err="1">
                <a:latin typeface="HSE Sans" panose="02000000000000000000" pitchFamily="2" charset="0"/>
              </a:rPr>
              <a:t>pt</a:t>
            </a:r>
            <a:r>
              <a:rPr lang="en-GB" sz="1600" dirty="0">
                <a:latin typeface="HSE Sans" panose="02000000000000000000" pitchFamily="2" charset="0"/>
              </a:rPr>
              <a:t>)</a:t>
            </a:r>
            <a:endParaRPr lang="ru-RU" sz="1600" dirty="0">
              <a:latin typeface="HSE Sans" panose="02000000000000000000" pitchFamily="2" charset="0"/>
            </a:endParaRPr>
          </a:p>
        </p:txBody>
      </p:sp>
      <p:sp>
        <p:nvSpPr>
          <p:cNvPr id="25" name="Текст 24">
            <a:extLst>
              <a:ext uri="{FF2B5EF4-FFF2-40B4-BE49-F238E27FC236}">
                <a16:creationId xmlns:a16="http://schemas.microsoft.com/office/drawing/2014/main" id="{40A04329-C800-BB42-BFE0-7E3C68848DA7}"/>
              </a:ext>
            </a:extLst>
          </p:cNvPr>
          <p:cNvSpPr>
            <a:spLocks noGrp="1"/>
          </p:cNvSpPr>
          <p:nvPr>
            <p:ph type="body" sz="quarter" idx="11" hasCustomPrompt="1"/>
          </p:nvPr>
        </p:nvSpPr>
        <p:spPr>
          <a:xfrm>
            <a:off x="6259420" y="1173829"/>
            <a:ext cx="2278063"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GB" sz="1200" dirty="0">
                <a:latin typeface="HSE Sans" panose="02000000000000000000" pitchFamily="2" charset="0"/>
              </a:rPr>
              <a:t>Name of subdivision in two or three lines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7" name="Текст 26">
            <a:extLst>
              <a:ext uri="{FF2B5EF4-FFF2-40B4-BE49-F238E27FC236}">
                <a16:creationId xmlns:a16="http://schemas.microsoft.com/office/drawing/2014/main" id="{98337931-3EC2-F348-99EA-860F4FFDC188}"/>
              </a:ext>
            </a:extLst>
          </p:cNvPr>
          <p:cNvSpPr>
            <a:spLocks noGrp="1"/>
          </p:cNvSpPr>
          <p:nvPr>
            <p:ph type="body" idx="12" hasCustomPrompt="1"/>
          </p:nvPr>
        </p:nvSpPr>
        <p:spPr>
          <a:xfrm>
            <a:off x="8786720" y="1173829"/>
            <a:ext cx="2217738"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US" sz="1200" dirty="0">
                <a:latin typeface="HSE Sans" panose="02000000000000000000" pitchFamily="2" charset="0"/>
              </a:rPr>
              <a:t>Moscow</a:t>
            </a:r>
            <a:br>
              <a:rPr lang="ru-RU" sz="1200" dirty="0">
                <a:latin typeface="HSE Sans" panose="02000000000000000000" pitchFamily="2" charset="0"/>
              </a:rPr>
            </a:br>
            <a:r>
              <a:rPr lang="ru-RU" sz="1200" dirty="0">
                <a:latin typeface="HSE Sans" panose="02000000000000000000" pitchFamily="2" charset="0"/>
              </a:rPr>
              <a:t>2022</a:t>
            </a:r>
            <a:r>
              <a:rPr lang="en-GB" sz="1200" dirty="0">
                <a:latin typeface="HSE Sans" panose="02000000000000000000" pitchFamily="2" charset="0"/>
              </a:rPr>
              <a:t>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9" name="Текст 28">
            <a:extLst>
              <a:ext uri="{FF2B5EF4-FFF2-40B4-BE49-F238E27FC236}">
                <a16:creationId xmlns:a16="http://schemas.microsoft.com/office/drawing/2014/main" id="{EEA7A79B-D410-B44F-BF32-C3EAEFC20A6E}"/>
              </a:ext>
            </a:extLst>
          </p:cNvPr>
          <p:cNvSpPr>
            <a:spLocks noGrp="1"/>
          </p:cNvSpPr>
          <p:nvPr>
            <p:ph type="body" sz="quarter" idx="13" hasCustomPrompt="1"/>
          </p:nvPr>
        </p:nvSpPr>
        <p:spPr>
          <a:xfrm>
            <a:off x="1027967" y="4824914"/>
            <a:ext cx="7625267" cy="652860"/>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E2D69"/>
                </a:solidFill>
                <a:latin typeface="HSE Sans" panose="02000000000000000000" pitchFamily="2" charset="0"/>
              </a:defRPr>
            </a:lvl1pPr>
          </a:lstStyle>
          <a:p>
            <a:r>
              <a:rPr lang="en-US" sz="1600" dirty="0">
                <a:latin typeface="HSE Sans" panose="02000000000000000000" pitchFamily="2" charset="0"/>
              </a:rPr>
              <a:t>If you need more space, please use a subheading (16 </a:t>
            </a:r>
            <a:r>
              <a:rPr lang="en-US" sz="1600" dirty="0" err="1">
                <a:latin typeface="HSE Sans" panose="02000000000000000000" pitchFamily="2" charset="0"/>
              </a:rPr>
              <a:t>pt</a:t>
            </a:r>
            <a:r>
              <a:rPr lang="en-US" sz="1600" dirty="0">
                <a:latin typeface="HSE Sans" panose="02000000000000000000" pitchFamily="2" charset="0"/>
              </a:rPr>
              <a:t>)</a:t>
            </a:r>
            <a:endParaRPr lang="ru-RU" sz="1600" dirty="0">
              <a:latin typeface="HSE Sans" panose="02000000000000000000" pitchFamily="2" charset="0"/>
            </a:endParaRPr>
          </a:p>
        </p:txBody>
      </p:sp>
    </p:spTree>
    <p:extLst>
      <p:ext uri="{BB962C8B-B14F-4D97-AF65-F5344CB8AC3E}">
        <p14:creationId xmlns:p14="http://schemas.microsoft.com/office/powerpoint/2010/main" val="41828959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цв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328428E-0D3D-6E4B-BAC0-3F63BAF7DB7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86CF47C6-D972-9E44-A717-6848F348939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412FEF63-77C0-7C4A-B9BE-4BC0EEEEB78C}"/>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C4F550E9-E979-284D-B65F-44E092DD9D0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39D099-B515-F343-BF7A-A95468DA3860}"/>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396B1F99-9711-C64F-A7C9-4F1D89E7F11D}"/>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9" name="Заголовок 31">
            <a:extLst>
              <a:ext uri="{FF2B5EF4-FFF2-40B4-BE49-F238E27FC236}">
                <a16:creationId xmlns:a16="http://schemas.microsoft.com/office/drawing/2014/main" id="{1C20890C-BC1C-0745-9AF3-46700BA27C4A}"/>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More </a:t>
            </a:r>
            <a:r>
              <a:rPr lang="en-US" sz="2400" dirty="0" err="1">
                <a:solidFill>
                  <a:srgbClr val="102D69"/>
                </a:solidFill>
                <a:latin typeface="HSE Sans" panose="02000000000000000000" pitchFamily="2" charset="0"/>
              </a:rPr>
              <a:t>colours</a:t>
            </a:r>
            <a:r>
              <a:rPr lang="en-US" sz="2400" dirty="0">
                <a:solidFill>
                  <a:srgbClr val="102D69"/>
                </a:solidFill>
                <a:latin typeface="HSE Sans" panose="02000000000000000000" pitchFamily="2" charset="0"/>
              </a:rPr>
              <a:t>: palette</a:t>
            </a:r>
            <a:endParaRPr lang="ru-RU" sz="2400" dirty="0">
              <a:solidFill>
                <a:srgbClr val="102D69"/>
              </a:solidFill>
              <a:latin typeface="HSE Sans" panose="02000000000000000000" pitchFamily="2" charset="0"/>
            </a:endParaRPr>
          </a:p>
        </p:txBody>
      </p:sp>
      <p:sp>
        <p:nvSpPr>
          <p:cNvPr id="20" name="Текст 35">
            <a:extLst>
              <a:ext uri="{FF2B5EF4-FFF2-40B4-BE49-F238E27FC236}">
                <a16:creationId xmlns:a16="http://schemas.microsoft.com/office/drawing/2014/main" id="{CA2589F7-4500-024F-8E07-D726629A599C}"/>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For tables, graphs , charts and diagrams, you may need to use additional </a:t>
            </a:r>
            <a:r>
              <a:rPr lang="en-US" sz="1300" dirty="0" err="1">
                <a:latin typeface="HSE Sans" panose="02000000000000000000" pitchFamily="2" charset="0"/>
              </a:rPr>
              <a:t>colours</a:t>
            </a:r>
            <a:r>
              <a:rPr lang="en-US" sz="1300" dirty="0">
                <a:latin typeface="HSE Sans" panose="02000000000000000000" pitchFamily="2" charset="0"/>
              </a:rPr>
              <a:t>; you may correctly ask what </a:t>
            </a:r>
            <a:r>
              <a:rPr lang="en-US" sz="1300" dirty="0" err="1">
                <a:latin typeface="HSE Sans" panose="02000000000000000000" pitchFamily="2" charset="0"/>
              </a:rPr>
              <a:t>colours</a:t>
            </a:r>
            <a:r>
              <a:rPr lang="en-US" sz="1300" dirty="0">
                <a:latin typeface="HSE Sans" panose="02000000000000000000" pitchFamily="2" charset="0"/>
              </a:rPr>
              <a:t> can be used and where to find them. We advise using HSE University’s official </a:t>
            </a:r>
            <a:r>
              <a:rPr lang="en-US" sz="1300" dirty="0" err="1">
                <a:latin typeface="HSE Sans" panose="02000000000000000000" pitchFamily="2" charset="0"/>
              </a:rPr>
              <a:t>colour</a:t>
            </a:r>
            <a:r>
              <a:rPr lang="en-US" sz="1300" dirty="0">
                <a:latin typeface="HSE Sans" panose="02000000000000000000" pitchFamily="2" charset="0"/>
              </a:rPr>
              <a:t> scheme for such purposes.</a:t>
            </a:r>
            <a:endParaRPr lang="ru-RU" sz="1300" dirty="0">
              <a:latin typeface="HSE Sans" panose="02000000000000000000" pitchFamily="2" charset="0"/>
            </a:endParaRPr>
          </a:p>
        </p:txBody>
      </p:sp>
      <p:sp>
        <p:nvSpPr>
          <p:cNvPr id="21" name="Oval 5">
            <a:extLst>
              <a:ext uri="{FF2B5EF4-FFF2-40B4-BE49-F238E27FC236}">
                <a16:creationId xmlns:a16="http://schemas.microsoft.com/office/drawing/2014/main" id="{D2CA403A-98E7-6C42-8F44-30AB6622C802}"/>
              </a:ext>
            </a:extLst>
          </p:cNvPr>
          <p:cNvSpPr/>
          <p:nvPr userDrawn="1"/>
        </p:nvSpPr>
        <p:spPr>
          <a:xfrm>
            <a:off x="5392982" y="1447790"/>
            <a:ext cx="830997" cy="830997"/>
          </a:xfrm>
          <a:prstGeom prst="ellipse">
            <a:avLst/>
          </a:prstGeom>
          <a:solidFill>
            <a:srgbClr val="0E2D6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2" name="Oval 20">
            <a:extLst>
              <a:ext uri="{FF2B5EF4-FFF2-40B4-BE49-F238E27FC236}">
                <a16:creationId xmlns:a16="http://schemas.microsoft.com/office/drawing/2014/main" id="{42ABAA5D-E7AB-6E48-9D43-A48178C9BDD4}"/>
              </a:ext>
            </a:extLst>
          </p:cNvPr>
          <p:cNvSpPr/>
          <p:nvPr userDrawn="1"/>
        </p:nvSpPr>
        <p:spPr>
          <a:xfrm>
            <a:off x="6742925" y="1447790"/>
            <a:ext cx="830997" cy="830997"/>
          </a:xfrm>
          <a:prstGeom prst="ellipse">
            <a:avLst/>
          </a:prstGeom>
          <a:solidFill>
            <a:srgbClr val="234A9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3" name="Oval 22">
            <a:extLst>
              <a:ext uri="{FF2B5EF4-FFF2-40B4-BE49-F238E27FC236}">
                <a16:creationId xmlns:a16="http://schemas.microsoft.com/office/drawing/2014/main" id="{209F185A-8F67-9C42-A7C5-87E483F4FC19}"/>
              </a:ext>
            </a:extLst>
          </p:cNvPr>
          <p:cNvSpPr/>
          <p:nvPr userDrawn="1"/>
        </p:nvSpPr>
        <p:spPr>
          <a:xfrm>
            <a:off x="8092868" y="1447790"/>
            <a:ext cx="830997" cy="830997"/>
          </a:xfrm>
          <a:prstGeom prst="ellipse">
            <a:avLst/>
          </a:prstGeom>
          <a:solidFill>
            <a:srgbClr val="11A0D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4" name="Oval 23">
            <a:extLst>
              <a:ext uri="{FF2B5EF4-FFF2-40B4-BE49-F238E27FC236}">
                <a16:creationId xmlns:a16="http://schemas.microsoft.com/office/drawing/2014/main" id="{279AE0F6-4E37-6C4D-AF45-824EEE489A15}"/>
              </a:ext>
            </a:extLst>
          </p:cNvPr>
          <p:cNvSpPr/>
          <p:nvPr userDrawn="1"/>
        </p:nvSpPr>
        <p:spPr>
          <a:xfrm>
            <a:off x="9442811" y="1447790"/>
            <a:ext cx="830997" cy="830997"/>
          </a:xfrm>
          <a:prstGeom prst="ellipse">
            <a:avLst/>
          </a:prstGeom>
          <a:solidFill>
            <a:srgbClr val="029C6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5" name="Oval 26">
            <a:extLst>
              <a:ext uri="{FF2B5EF4-FFF2-40B4-BE49-F238E27FC236}">
                <a16:creationId xmlns:a16="http://schemas.microsoft.com/office/drawing/2014/main" id="{330C0EA4-7FD1-CE4D-AC95-8C484C5AC790}"/>
              </a:ext>
            </a:extLst>
          </p:cNvPr>
          <p:cNvSpPr/>
          <p:nvPr userDrawn="1"/>
        </p:nvSpPr>
        <p:spPr>
          <a:xfrm>
            <a:off x="10792754" y="1447790"/>
            <a:ext cx="830997" cy="830997"/>
          </a:xfrm>
          <a:prstGeom prst="ellipse">
            <a:avLst/>
          </a:prstGeom>
          <a:solidFill>
            <a:srgbClr val="EB681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6" name="Oval 29">
            <a:extLst>
              <a:ext uri="{FF2B5EF4-FFF2-40B4-BE49-F238E27FC236}">
                <a16:creationId xmlns:a16="http://schemas.microsoft.com/office/drawing/2014/main" id="{4C53CF3D-7EFB-DF4F-8EA6-5644574E9AFB}"/>
              </a:ext>
            </a:extLst>
          </p:cNvPr>
          <p:cNvSpPr/>
          <p:nvPr userDrawn="1"/>
        </p:nvSpPr>
        <p:spPr>
          <a:xfrm>
            <a:off x="5392982" y="2708699"/>
            <a:ext cx="830997" cy="830997"/>
          </a:xfrm>
          <a:prstGeom prst="ellipse">
            <a:avLst/>
          </a:prstGeom>
          <a:solidFill>
            <a:srgbClr val="7D4E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7" name="Oval 33">
            <a:extLst>
              <a:ext uri="{FF2B5EF4-FFF2-40B4-BE49-F238E27FC236}">
                <a16:creationId xmlns:a16="http://schemas.microsoft.com/office/drawing/2014/main" id="{B42CE88A-E9A3-2A4E-BD50-EB37311F39EC}"/>
              </a:ext>
            </a:extLst>
          </p:cNvPr>
          <p:cNvSpPr/>
          <p:nvPr userDrawn="1"/>
        </p:nvSpPr>
        <p:spPr>
          <a:xfrm>
            <a:off x="6742925" y="2708699"/>
            <a:ext cx="830997" cy="830997"/>
          </a:xfrm>
          <a:prstGeom prst="ellipse">
            <a:avLst/>
          </a:prstGeom>
          <a:solidFill>
            <a:srgbClr val="E61F3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8" name="Oval 34">
            <a:extLst>
              <a:ext uri="{FF2B5EF4-FFF2-40B4-BE49-F238E27FC236}">
                <a16:creationId xmlns:a16="http://schemas.microsoft.com/office/drawing/2014/main" id="{B699EFDF-DB9D-3C4F-9D1F-461508017BDA}"/>
              </a:ext>
            </a:extLst>
          </p:cNvPr>
          <p:cNvSpPr/>
          <p:nvPr userDrawn="1"/>
        </p:nvSpPr>
        <p:spPr>
          <a:xfrm>
            <a:off x="8092868" y="2708699"/>
            <a:ext cx="830997" cy="830997"/>
          </a:xfrm>
          <a:prstGeom prst="ellipse">
            <a:avLst/>
          </a:prstGeom>
          <a:solidFill>
            <a:srgbClr val="FBBA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9" name="Oval 35">
            <a:extLst>
              <a:ext uri="{FF2B5EF4-FFF2-40B4-BE49-F238E27FC236}">
                <a16:creationId xmlns:a16="http://schemas.microsoft.com/office/drawing/2014/main" id="{5DF3131C-EEA1-5446-B567-C9DA0A2A1AFF}"/>
              </a:ext>
            </a:extLst>
          </p:cNvPr>
          <p:cNvSpPr/>
          <p:nvPr userDrawn="1"/>
        </p:nvSpPr>
        <p:spPr>
          <a:xfrm>
            <a:off x="9442811" y="2708699"/>
            <a:ext cx="830997" cy="830997"/>
          </a:xfrm>
          <a:prstGeom prst="ellipse">
            <a:avLst/>
          </a:prstGeom>
          <a:solidFill>
            <a:srgbClr val="7DA0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0" name="Oval 36">
            <a:extLst>
              <a:ext uri="{FF2B5EF4-FFF2-40B4-BE49-F238E27FC236}">
                <a16:creationId xmlns:a16="http://schemas.microsoft.com/office/drawing/2014/main" id="{6D03B317-B61D-2945-8C0A-A6EBD87ACD07}"/>
              </a:ext>
            </a:extLst>
          </p:cNvPr>
          <p:cNvSpPr/>
          <p:nvPr userDrawn="1"/>
        </p:nvSpPr>
        <p:spPr>
          <a:xfrm>
            <a:off x="10792754" y="2708699"/>
            <a:ext cx="830997" cy="830997"/>
          </a:xfrm>
          <a:prstGeom prst="ellipse">
            <a:avLst/>
          </a:prstGeom>
          <a:solidFill>
            <a:srgbClr val="47A0A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1" name="Oval 37">
            <a:extLst>
              <a:ext uri="{FF2B5EF4-FFF2-40B4-BE49-F238E27FC236}">
                <a16:creationId xmlns:a16="http://schemas.microsoft.com/office/drawing/2014/main" id="{9C0266F1-C0B7-624A-A873-5F2C8801E766}"/>
              </a:ext>
            </a:extLst>
          </p:cNvPr>
          <p:cNvSpPr/>
          <p:nvPr userDrawn="1"/>
        </p:nvSpPr>
        <p:spPr>
          <a:xfrm>
            <a:off x="5392982" y="3969609"/>
            <a:ext cx="830997" cy="830997"/>
          </a:xfrm>
          <a:prstGeom prst="ellipse">
            <a:avLst/>
          </a:prstGeom>
          <a:solidFill>
            <a:srgbClr val="EB8C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2" name="Oval 38">
            <a:extLst>
              <a:ext uri="{FF2B5EF4-FFF2-40B4-BE49-F238E27FC236}">
                <a16:creationId xmlns:a16="http://schemas.microsoft.com/office/drawing/2014/main" id="{30C0C10E-388C-9843-8270-19D471BD3756}"/>
              </a:ext>
            </a:extLst>
          </p:cNvPr>
          <p:cNvSpPr/>
          <p:nvPr userDrawn="1"/>
        </p:nvSpPr>
        <p:spPr>
          <a:xfrm>
            <a:off x="6742925" y="3969609"/>
            <a:ext cx="830997" cy="830997"/>
          </a:xfrm>
          <a:prstGeom prst="ellipse">
            <a:avLst/>
          </a:prstGeom>
          <a:solidFill>
            <a:srgbClr val="96628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3" name="Oval 39">
            <a:extLst>
              <a:ext uri="{FF2B5EF4-FFF2-40B4-BE49-F238E27FC236}">
                <a16:creationId xmlns:a16="http://schemas.microsoft.com/office/drawing/2014/main" id="{87047EA3-79D2-8644-A568-E64AA1D7D370}"/>
              </a:ext>
            </a:extLst>
          </p:cNvPr>
          <p:cNvSpPr/>
          <p:nvPr userDrawn="1"/>
        </p:nvSpPr>
        <p:spPr>
          <a:xfrm>
            <a:off x="8092868" y="3969609"/>
            <a:ext cx="830997" cy="830997"/>
          </a:xfrm>
          <a:prstGeom prst="ellipse">
            <a:avLst/>
          </a:prstGeom>
          <a:solidFill>
            <a:srgbClr val="CD5A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Oval 40">
            <a:extLst>
              <a:ext uri="{FF2B5EF4-FFF2-40B4-BE49-F238E27FC236}">
                <a16:creationId xmlns:a16="http://schemas.microsoft.com/office/drawing/2014/main" id="{7F5D1C6B-4E6B-0346-A5DC-C511DB14EFD6}"/>
              </a:ext>
            </a:extLst>
          </p:cNvPr>
          <p:cNvSpPr/>
          <p:nvPr userDrawn="1"/>
        </p:nvSpPr>
        <p:spPr>
          <a:xfrm>
            <a:off x="9442811" y="3969609"/>
            <a:ext cx="830997" cy="830997"/>
          </a:xfrm>
          <a:prstGeom prst="ellipse">
            <a:avLst/>
          </a:prstGeom>
          <a:solidFill>
            <a:srgbClr val="FFD74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5" name="Oval 41">
            <a:extLst>
              <a:ext uri="{FF2B5EF4-FFF2-40B4-BE49-F238E27FC236}">
                <a16:creationId xmlns:a16="http://schemas.microsoft.com/office/drawing/2014/main" id="{EB421DBA-35DE-2C4F-A89E-27F0998EF4E8}"/>
              </a:ext>
            </a:extLst>
          </p:cNvPr>
          <p:cNvSpPr/>
          <p:nvPr userDrawn="1"/>
        </p:nvSpPr>
        <p:spPr>
          <a:xfrm>
            <a:off x="10792754" y="3969609"/>
            <a:ext cx="830997" cy="830997"/>
          </a:xfrm>
          <a:prstGeom prst="ellipse">
            <a:avLst/>
          </a:prstGeom>
          <a:solidFill>
            <a:srgbClr val="CDDDF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6" name="Oval 42">
            <a:extLst>
              <a:ext uri="{FF2B5EF4-FFF2-40B4-BE49-F238E27FC236}">
                <a16:creationId xmlns:a16="http://schemas.microsoft.com/office/drawing/2014/main" id="{081BD842-A9A1-5B44-81ED-A97BA390032B}"/>
              </a:ext>
            </a:extLst>
          </p:cNvPr>
          <p:cNvSpPr/>
          <p:nvPr userDrawn="1"/>
        </p:nvSpPr>
        <p:spPr>
          <a:xfrm>
            <a:off x="5392982" y="5249769"/>
            <a:ext cx="830997" cy="830997"/>
          </a:xfrm>
          <a:prstGeom prst="ellipse">
            <a:avLst/>
          </a:prstGeom>
          <a:solidFill>
            <a:srgbClr val="D7EBB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7" name="Oval 43">
            <a:extLst>
              <a:ext uri="{FF2B5EF4-FFF2-40B4-BE49-F238E27FC236}">
                <a16:creationId xmlns:a16="http://schemas.microsoft.com/office/drawing/2014/main" id="{036EE7D2-A33A-434C-B272-C82E2CDD4D4D}"/>
              </a:ext>
            </a:extLst>
          </p:cNvPr>
          <p:cNvSpPr/>
          <p:nvPr userDrawn="1"/>
        </p:nvSpPr>
        <p:spPr>
          <a:xfrm>
            <a:off x="6742925" y="5249769"/>
            <a:ext cx="830997" cy="830997"/>
          </a:xfrm>
          <a:prstGeom prst="ellipse">
            <a:avLst/>
          </a:prstGeom>
          <a:solidFill>
            <a:srgbClr val="FFDC9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8" name="Oval 44">
            <a:extLst>
              <a:ext uri="{FF2B5EF4-FFF2-40B4-BE49-F238E27FC236}">
                <a16:creationId xmlns:a16="http://schemas.microsoft.com/office/drawing/2014/main" id="{7DD65DA4-F076-C242-813E-8C17DCABCCFB}"/>
              </a:ext>
            </a:extLst>
          </p:cNvPr>
          <p:cNvSpPr/>
          <p:nvPr userDrawn="1"/>
        </p:nvSpPr>
        <p:spPr>
          <a:xfrm>
            <a:off x="8092868" y="5249769"/>
            <a:ext cx="830997" cy="830997"/>
          </a:xfrm>
          <a:prstGeom prst="ellipse">
            <a:avLst/>
          </a:prstGeom>
          <a:solidFill>
            <a:srgbClr val="D7C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Oval 45">
            <a:extLst>
              <a:ext uri="{FF2B5EF4-FFF2-40B4-BE49-F238E27FC236}">
                <a16:creationId xmlns:a16="http://schemas.microsoft.com/office/drawing/2014/main" id="{8A44D99D-BF66-2848-B460-F59D8ECF5690}"/>
              </a:ext>
            </a:extLst>
          </p:cNvPr>
          <p:cNvSpPr/>
          <p:nvPr userDrawn="1"/>
        </p:nvSpPr>
        <p:spPr>
          <a:xfrm>
            <a:off x="9442811" y="5249769"/>
            <a:ext cx="830997" cy="830997"/>
          </a:xfrm>
          <a:prstGeom prst="ellipse">
            <a:avLst/>
          </a:prstGeom>
          <a:solidFill>
            <a:srgbClr val="F6C3C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Oval 46">
            <a:extLst>
              <a:ext uri="{FF2B5EF4-FFF2-40B4-BE49-F238E27FC236}">
                <a16:creationId xmlns:a16="http://schemas.microsoft.com/office/drawing/2014/main" id="{9B130CEB-3D74-B647-BA6B-32F7D70FD354}"/>
              </a:ext>
            </a:extLst>
          </p:cNvPr>
          <p:cNvSpPr/>
          <p:nvPr userDrawn="1"/>
        </p:nvSpPr>
        <p:spPr>
          <a:xfrm>
            <a:off x="10792754" y="5249769"/>
            <a:ext cx="830997" cy="830997"/>
          </a:xfrm>
          <a:prstGeom prst="ellipse">
            <a:avLst/>
          </a:prstGeom>
          <a:solidFill>
            <a:srgbClr val="FFF07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1" name="Текст 37">
            <a:extLst>
              <a:ext uri="{FF2B5EF4-FFF2-40B4-BE49-F238E27FC236}">
                <a16:creationId xmlns:a16="http://schemas.microsoft.com/office/drawing/2014/main" id="{800F6957-CEFF-924E-B258-5B51A5196DEB}"/>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2" name="Текст 39">
            <a:extLst>
              <a:ext uri="{FF2B5EF4-FFF2-40B4-BE49-F238E27FC236}">
                <a16:creationId xmlns:a16="http://schemas.microsoft.com/office/drawing/2014/main" id="{8FD4982C-EBD6-6D4D-A16B-212CB048938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3" name="Текст 39">
            <a:extLst>
              <a:ext uri="{FF2B5EF4-FFF2-40B4-BE49-F238E27FC236}">
                <a16:creationId xmlns:a16="http://schemas.microsoft.com/office/drawing/2014/main" id="{733D5CDE-163B-C148-A20F-A808E0652336}"/>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86705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чистый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A7FA04E4-3213-8F41-B068-4DC28144142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938052A0-3DF0-DC47-B7E0-C20EF981C230}"/>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8C6147F0-3CA1-264C-B2B2-F88597196943}"/>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2CDF50E-4D58-AF4A-ABFD-140AF88B3681}"/>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2171D1-2A5B-7A4A-9760-17CCE51B980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3C71A0C3-CD3E-0748-98E5-6B2507CAB296}"/>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7">
            <a:extLst>
              <a:ext uri="{FF2B5EF4-FFF2-40B4-BE49-F238E27FC236}">
                <a16:creationId xmlns:a16="http://schemas.microsoft.com/office/drawing/2014/main" id="{C0A1CB46-D6D6-5E48-B4F7-CCED4525C46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1" name="Текст 39">
            <a:extLst>
              <a:ext uri="{FF2B5EF4-FFF2-40B4-BE49-F238E27FC236}">
                <a16:creationId xmlns:a16="http://schemas.microsoft.com/office/drawing/2014/main" id="{25D35A19-1AA8-204A-BFCA-83B65D59CFF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3557077C-F503-0B4A-82A2-54D21547E589}"/>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1952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чисты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9D694F-3582-1641-94D9-87F2A3453FC3}"/>
              </a:ext>
            </a:extLst>
          </p:cNvPr>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RU"/>
          </a:p>
        </p:txBody>
      </p:sp>
      <p:pic>
        <p:nvPicPr>
          <p:cNvPr id="4" name="Picture 3" descr="A blue circle with white text&#10;&#10;Description automatically generated with low confidence">
            <a:extLst>
              <a:ext uri="{FF2B5EF4-FFF2-40B4-BE49-F238E27FC236}">
                <a16:creationId xmlns:a16="http://schemas.microsoft.com/office/drawing/2014/main" id="{CFAE9005-17A7-5047-B315-642E9FB4F328}"/>
              </a:ext>
            </a:extLst>
          </p:cNvPr>
          <p:cNvPicPr>
            <a:picLocks noChangeAspect="1"/>
          </p:cNvPicPr>
          <p:nvPr userDrawn="1"/>
        </p:nvPicPr>
        <p:blipFill>
          <a:blip r:embed="rId3"/>
          <a:stretch>
            <a:fillRect/>
          </a:stretch>
        </p:blipFill>
        <p:spPr>
          <a:xfrm>
            <a:off x="5310809" y="2643809"/>
            <a:ext cx="1570383" cy="1570383"/>
          </a:xfrm>
          <a:prstGeom prst="rect">
            <a:avLst/>
          </a:prstGeom>
        </p:spPr>
      </p:pic>
    </p:spTree>
    <p:extLst>
      <p:ext uri="{BB962C8B-B14F-4D97-AF65-F5344CB8AC3E}">
        <p14:creationId xmlns:p14="http://schemas.microsoft.com/office/powerpoint/2010/main" val="138706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4A1436AC-5F96-2A4F-BFC7-B3442083EBE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11" name="Straight Connector 19">
            <a:extLst>
              <a:ext uri="{FF2B5EF4-FFF2-40B4-BE49-F238E27FC236}">
                <a16:creationId xmlns:a16="http://schemas.microsoft.com/office/drawing/2014/main" id="{067DD2ED-246D-7D41-B51F-FED98BF873F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a:extLst>
              <a:ext uri="{FF2B5EF4-FFF2-40B4-BE49-F238E27FC236}">
                <a16:creationId xmlns:a16="http://schemas.microsoft.com/office/drawing/2014/main" id="{68E8C250-D449-A743-8975-B5BFB04D9744}"/>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a16="http://schemas.microsoft.com/office/drawing/2014/main" id="{DD1C71CA-B883-AF42-959D-BCA5690AAA4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D3A12E-0E10-C441-81D2-C3C1EB6A053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9" name="Straight Connector 59">
            <a:extLst>
              <a:ext uri="{FF2B5EF4-FFF2-40B4-BE49-F238E27FC236}">
                <a16:creationId xmlns:a16="http://schemas.microsoft.com/office/drawing/2014/main" id="{3447008E-4F3B-FC4E-B96D-3927FAE1ED1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a:extLst>
              <a:ext uri="{FF2B5EF4-FFF2-40B4-BE49-F238E27FC236}">
                <a16:creationId xmlns:a16="http://schemas.microsoft.com/office/drawing/2014/main" id="{61115A7A-23E5-E442-9551-F72F1CDA57B9}"/>
              </a:ext>
            </a:extLst>
          </p:cNvPr>
          <p:cNvSpPr>
            <a:spLocks noGrp="1"/>
          </p:cNvSpPr>
          <p:nvPr>
            <p:ph type="pic" sz="quarter" idx="10" hasCustomPrompt="1"/>
          </p:nvPr>
        </p:nvSpPr>
        <p:spPr>
          <a:xfrm>
            <a:off x="6684653" y="1447790"/>
            <a:ext cx="4325167" cy="4325107"/>
          </a:xfrm>
          <a:prstGeom prst="rect">
            <a:avLst/>
          </a:prstGeom>
          <a:solidFill>
            <a:srgbClr val="D9D9D9"/>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lumMod val="10000"/>
                  </a:schemeClr>
                </a:solidFill>
              </a:defRPr>
            </a:lvl1pPr>
          </a:lstStyle>
          <a:p>
            <a:pPr algn="ctr"/>
            <a:r>
              <a:rPr lang="en-US" sz="2800" dirty="0">
                <a:solidFill>
                  <a:schemeClr val="tx1"/>
                </a:solidFill>
                <a:latin typeface="HSE Sans" panose="02000000000000000000" pitchFamily="2" charset="0"/>
              </a:rPr>
              <a:t>You can place an illustration or photograph here so that your slide doesn’t look empty</a:t>
            </a:r>
            <a:endParaRPr lang="en-RU" sz="2800" dirty="0">
              <a:solidFill>
                <a:schemeClr val="tx1"/>
              </a:solidFill>
              <a:latin typeface="HSE Sans" panose="02000000000000000000" pitchFamily="2" charset="0"/>
            </a:endParaRPr>
          </a:p>
        </p:txBody>
      </p:sp>
      <p:sp>
        <p:nvSpPr>
          <p:cNvPr id="32" name="Заголовок 31">
            <a:extLst>
              <a:ext uri="{FF2B5EF4-FFF2-40B4-BE49-F238E27FC236}">
                <a16:creationId xmlns:a16="http://schemas.microsoft.com/office/drawing/2014/main" id="{9ED7AA97-D972-DF4F-B662-A65F2A544CC5}"/>
              </a:ext>
            </a:extLst>
          </p:cNvPr>
          <p:cNvSpPr>
            <a:spLocks noGrp="1"/>
          </p:cNvSpPr>
          <p:nvPr>
            <p:ph type="title" hasCustomPrompt="1"/>
          </p:nvPr>
        </p:nvSpPr>
        <p:spPr>
          <a:xfrm>
            <a:off x="585898" y="1447790"/>
            <a:ext cx="524556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36" name="Текст 35">
            <a:extLst>
              <a:ext uri="{FF2B5EF4-FFF2-40B4-BE49-F238E27FC236}">
                <a16:creationId xmlns:a16="http://schemas.microsoft.com/office/drawing/2014/main" id="{69E35E54-2B19-7441-876F-1C6A84F4F156}"/>
              </a:ext>
            </a:extLst>
          </p:cNvPr>
          <p:cNvSpPr>
            <a:spLocks noGrp="1"/>
          </p:cNvSpPr>
          <p:nvPr>
            <p:ph type="body" sz="quarter" idx="12" hasCustomPrompt="1"/>
          </p:nvPr>
        </p:nvSpPr>
        <p:spPr>
          <a:xfrm>
            <a:off x="585897" y="2379663"/>
            <a:ext cx="5245561" cy="3393234"/>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Moderately sized bits of text can be presented in a single column, but they shouldn’t take up the whole screen. A text that is arranged in a long line might be too hard to read; always bear in mind the perspective of those who will be viewing your presentation. Try to limit each line to seven to 10 words. More than that might put your audience to sleep. </a:t>
            </a:r>
            <a:r>
              <a:rPr lang="en-US" sz="1300" i="1" dirty="0">
                <a:latin typeface="HSE Sans" panose="02000000000000000000" pitchFamily="2" charset="0"/>
              </a:rPr>
              <a:t>If you have space left and wish to make your slide more visual, you can include a small image nearby, which should illustrate or supplement your text.</a:t>
            </a:r>
            <a:endParaRPr lang="ru-RU" sz="1300" i="1" dirty="0">
              <a:latin typeface="HSE Sans" panose="02000000000000000000" pitchFamily="2" charset="0"/>
            </a:endParaRPr>
          </a:p>
        </p:txBody>
      </p:sp>
      <p:sp>
        <p:nvSpPr>
          <p:cNvPr id="38" name="Текст 37">
            <a:extLst>
              <a:ext uri="{FF2B5EF4-FFF2-40B4-BE49-F238E27FC236}">
                <a16:creationId xmlns:a16="http://schemas.microsoft.com/office/drawing/2014/main" id="{7FB4A275-856E-364D-8AA4-2071AADC6AAA}"/>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0" name="Текст 39">
            <a:extLst>
              <a:ext uri="{FF2B5EF4-FFF2-40B4-BE49-F238E27FC236}">
                <a16:creationId xmlns:a16="http://schemas.microsoft.com/office/drawing/2014/main" id="{58FBA0EA-8BE0-A643-B258-4E5C34467172}"/>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1" name="Текст 39">
            <a:extLst>
              <a:ext uri="{FF2B5EF4-FFF2-40B4-BE49-F238E27FC236}">
                <a16:creationId xmlns:a16="http://schemas.microsoft.com/office/drawing/2014/main" id="{0BEC062F-1BEB-DE4C-B7EE-C552C9D45F13}"/>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134128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кст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FDC66DB8-29BC-5940-A721-40F10021456A}"/>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DE27C859-478F-3648-8A9D-2C85DBDCAC0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58EA1144-CFD8-1D47-B430-7014F576043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96EDC73C-5A3C-014E-8E52-04CAFCA9B20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5E88681-53A8-3B45-B80A-372EDFB53883}"/>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EDA7D8BF-DF37-704F-B77F-7E40752ACE25}"/>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31">
            <a:extLst>
              <a:ext uri="{FF2B5EF4-FFF2-40B4-BE49-F238E27FC236}">
                <a16:creationId xmlns:a16="http://schemas.microsoft.com/office/drawing/2014/main" id="{76942483-EB13-0A4B-8060-DB65024C294E}"/>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7" name="Текст 35">
            <a:extLst>
              <a:ext uri="{FF2B5EF4-FFF2-40B4-BE49-F238E27FC236}">
                <a16:creationId xmlns:a16="http://schemas.microsoft.com/office/drawing/2014/main" id="{66FAD63B-F743-0F47-BBE3-D7731766705A}"/>
              </a:ext>
            </a:extLst>
          </p:cNvPr>
          <p:cNvSpPr>
            <a:spLocks noGrp="1"/>
          </p:cNvSpPr>
          <p:nvPr>
            <p:ph type="body" sz="quarter" idx="12" hasCustomPrompt="1"/>
          </p:nvPr>
        </p:nvSpPr>
        <p:spPr>
          <a:xfrm>
            <a:off x="585897" y="2379663"/>
            <a:ext cx="11057971" cy="3745092"/>
          </a:xfrm>
          <a:prstGeom prst="rect">
            <a:avLst/>
          </a:prstGeom>
        </p:spPr>
        <p:txBody>
          <a:bodyPr lIns="0" tIns="0" rIns="0" numCol="3" spcCol="25200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a:t>
            </a:r>
          </a:p>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a:t>
            </a:r>
            <a:endParaRPr lang="ru-RU" sz="1300" dirty="0">
              <a:latin typeface="HSE Sans" panose="02000000000000000000" pitchFamily="2" charset="0"/>
            </a:endParaRPr>
          </a:p>
        </p:txBody>
      </p:sp>
      <p:sp>
        <p:nvSpPr>
          <p:cNvPr id="21" name="Текст 37">
            <a:extLst>
              <a:ext uri="{FF2B5EF4-FFF2-40B4-BE49-F238E27FC236}">
                <a16:creationId xmlns:a16="http://schemas.microsoft.com/office/drawing/2014/main" id="{45421580-30B9-AE44-9576-3890C98F5E8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78A6943-08BD-8C4D-A524-728A4340014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EB90A960-EE54-5742-BBB0-8536917AD4C0}"/>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52718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0E78CA68-7A0C-CF41-9AC6-A547FB9EC3B0}"/>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45DC512A-A23B-B24D-A1F6-6793976867CF}"/>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21F91649-DF0F-5F45-A43B-2CED9ACDD04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3137B760-1A50-1845-B7F2-1EF31C71C72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ECCF8F-5855-7943-B503-5573887A534D}"/>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FB81B23D-CDD8-E64C-9887-3540F7EE1C4B}"/>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Текст 35">
            <a:extLst>
              <a:ext uri="{FF2B5EF4-FFF2-40B4-BE49-F238E27FC236}">
                <a16:creationId xmlns:a16="http://schemas.microsoft.com/office/drawing/2014/main" id="{5163BE0A-A745-414A-AF21-D968BD69D2DA}"/>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300"/>
              </a:spcBef>
            </a:pPr>
            <a:r>
              <a:rPr lang="en-US" sz="1300" dirty="0">
                <a:latin typeface="HSE Sans" panose="02000000000000000000" pitchFamily="2" charset="0"/>
              </a:rPr>
              <a:t>Here I am, a regular text as seen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 Here I am, a regular text as described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a:t>
            </a:r>
            <a:endParaRPr lang="ru-RU" sz="1300" dirty="0">
              <a:latin typeface="HSE Sans" panose="02000000000000000000" pitchFamily="2" charset="0"/>
            </a:endParaRPr>
          </a:p>
        </p:txBody>
      </p:sp>
      <p:sp>
        <p:nvSpPr>
          <p:cNvPr id="20" name="Текст 35">
            <a:extLst>
              <a:ext uri="{FF2B5EF4-FFF2-40B4-BE49-F238E27FC236}">
                <a16:creationId xmlns:a16="http://schemas.microsoft.com/office/drawing/2014/main" id="{B3D47CF6-5FC1-2346-8894-A7CC39063DE3}"/>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3" name="Текст 22">
            <a:extLst>
              <a:ext uri="{FF2B5EF4-FFF2-40B4-BE49-F238E27FC236}">
                <a16:creationId xmlns:a16="http://schemas.microsoft.com/office/drawing/2014/main" id="{CD14B8F3-89C2-9F45-809E-D1EAF85AC566}"/>
              </a:ext>
            </a:extLst>
          </p:cNvPr>
          <p:cNvSpPr>
            <a:spLocks noGrp="1"/>
          </p:cNvSpPr>
          <p:nvPr>
            <p:ph type="body" sz="quarter" idx="18" hasCustomPrompt="1"/>
          </p:nvPr>
        </p:nvSpPr>
        <p:spPr>
          <a:xfrm>
            <a:off x="6259892" y="2379663"/>
            <a:ext cx="5383968" cy="3451794"/>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rgbClr val="0E2D69"/>
                </a:solidFill>
                <a:latin typeface="HSE Sans" panose="02000000000000000000" pitchFamily="2" charset="0"/>
              </a:defRPr>
            </a:lvl1pPr>
          </a:lstStyle>
          <a:p>
            <a:r>
              <a:rPr lang="en-US" sz="3200" dirty="0">
                <a:solidFill>
                  <a:srgbClr val="102D69"/>
                </a:solidFill>
                <a:latin typeface="HSE Sans" panose="02000000000000000000" pitchFamily="2" charset="0"/>
              </a:rPr>
              <a:t>Short phrase with important information can have a larger font size than normal, but we don’t recommend doing this often.</a:t>
            </a:r>
            <a:endParaRPr lang="ru-RU" sz="3200" dirty="0">
              <a:solidFill>
                <a:srgbClr val="102D69"/>
              </a:solidFill>
              <a:latin typeface="HSE Sans" panose="02000000000000000000" pitchFamily="2" charset="0"/>
            </a:endParaRPr>
          </a:p>
        </p:txBody>
      </p:sp>
      <p:sp>
        <p:nvSpPr>
          <p:cNvPr id="25" name="Заголовок 31">
            <a:extLst>
              <a:ext uri="{FF2B5EF4-FFF2-40B4-BE49-F238E27FC236}">
                <a16:creationId xmlns:a16="http://schemas.microsoft.com/office/drawing/2014/main" id="{B32DC3D4-97A5-3E4F-A29B-422D5E3129B7}"/>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5" name="Текст 37">
            <a:extLst>
              <a:ext uri="{FF2B5EF4-FFF2-40B4-BE49-F238E27FC236}">
                <a16:creationId xmlns:a16="http://schemas.microsoft.com/office/drawing/2014/main" id="{87E14987-3496-B241-A4C9-88FACDD837F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6" name="Текст 39">
            <a:extLst>
              <a:ext uri="{FF2B5EF4-FFF2-40B4-BE49-F238E27FC236}">
                <a16:creationId xmlns:a16="http://schemas.microsoft.com/office/drawing/2014/main" id="{3DAEB9AB-245D-774E-9656-B80FCC7A20BB}"/>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98145217-7421-9C4F-9483-5AEA3D2895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66379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График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E89D752-CAC6-0943-9A3D-4C52DBF50CE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64D89E64-93BB-044D-B3D4-8F2679C5CA4C}"/>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D0C3B169-866D-C645-AF76-00F8C2A97E9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FDDF48AB-D8AE-0E42-A544-8EA5B8744778}"/>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DF89EC-1E7C-3B40-85F4-6D19A7D29AC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019D6862-BD52-734D-9E19-38C147CA2D2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B3F16318-C9C3-B948-A508-4BC53D0B7716}"/>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8" name="Текст 35">
            <a:extLst>
              <a:ext uri="{FF2B5EF4-FFF2-40B4-BE49-F238E27FC236}">
                <a16:creationId xmlns:a16="http://schemas.microsoft.com/office/drawing/2014/main" id="{23B3E5FB-BBCE-4149-AD9A-8CAB06CC9FCF}"/>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9" name="Текст 35">
            <a:extLst>
              <a:ext uri="{FF2B5EF4-FFF2-40B4-BE49-F238E27FC236}">
                <a16:creationId xmlns:a16="http://schemas.microsoft.com/office/drawing/2014/main" id="{658542D3-7E45-6E46-8039-27C4C43DD617}"/>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57965DCA-4776-7546-97FD-A69317A34CF2}"/>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15" name="Текст 37">
            <a:extLst>
              <a:ext uri="{FF2B5EF4-FFF2-40B4-BE49-F238E27FC236}">
                <a16:creationId xmlns:a16="http://schemas.microsoft.com/office/drawing/2014/main" id="{F0037DB7-9A83-3348-8DAE-CC70560E4099}"/>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4007716A-CF6E-BC4E-83BE-CC4A3F1F2008}"/>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4921AC85-F824-C54B-91ED-6AB495D80D7A}"/>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50711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График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11D7C3EB-CCEB-E142-9753-8B2D75A0A80D}"/>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527C9F89-51CC-D243-9351-73AB081DB944}"/>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F09EE119-6C80-E846-95F9-BB3907664128}"/>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C0A681B-44BF-6A46-98D8-483EF13B9114}"/>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5A5D7C-EB12-9D4D-A99A-4B26C81B738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D4C3D74D-BE91-9547-ADCA-ACCE93C1878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5">
            <a:extLst>
              <a:ext uri="{FF2B5EF4-FFF2-40B4-BE49-F238E27FC236}">
                <a16:creationId xmlns:a16="http://schemas.microsoft.com/office/drawing/2014/main" id="{5812BF3C-1D24-3640-84D2-BFFCA525AE5F}"/>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BCBBDD44-9DC9-F74E-979F-120A7BBD4EE1}"/>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23" name="Текст 22">
            <a:extLst>
              <a:ext uri="{FF2B5EF4-FFF2-40B4-BE49-F238E27FC236}">
                <a16:creationId xmlns:a16="http://schemas.microsoft.com/office/drawing/2014/main" id="{7C68DF7B-E804-E44B-83DF-5DC36AF76F43}"/>
              </a:ext>
            </a:extLst>
          </p:cNvPr>
          <p:cNvSpPr>
            <a:spLocks noGrp="1"/>
          </p:cNvSpPr>
          <p:nvPr>
            <p:ph type="body" sz="quarter" idx="17" hasCustomPrompt="1"/>
          </p:nvPr>
        </p:nvSpPr>
        <p:spPr>
          <a:xfrm>
            <a:off x="585788" y="1447064"/>
            <a:ext cx="4322762" cy="703205"/>
          </a:xfrm>
          <a:prstGeom prst="rect">
            <a:avLst/>
          </a:prstGeom>
        </p:spPr>
        <p:txBody>
          <a:bodyPr>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GB" sz="1600" dirty="0">
                <a:solidFill>
                  <a:srgbClr val="102D69"/>
                </a:solidFill>
                <a:latin typeface="HSE Sans" panose="02000000000000000000" pitchFamily="2" charset="0"/>
              </a:rPr>
              <a:t>Name of graph. Please note that table titles should be smaller than headlines (16 </a:t>
            </a:r>
            <a:r>
              <a:rPr lang="en-GB" sz="1600" dirty="0" err="1">
                <a:solidFill>
                  <a:srgbClr val="102D69"/>
                </a:solidFill>
                <a:latin typeface="HSE Sans" panose="02000000000000000000" pitchFamily="2" charset="0"/>
              </a:rPr>
              <a:t>pt</a:t>
            </a:r>
            <a:r>
              <a:rPr lang="en-GB"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28" name="Текст 35">
            <a:extLst>
              <a:ext uri="{FF2B5EF4-FFF2-40B4-BE49-F238E27FC236}">
                <a16:creationId xmlns:a16="http://schemas.microsoft.com/office/drawing/2014/main" id="{89E931D8-2901-A54D-86EA-096E47B81880}"/>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EB05FE86-9EEC-B64C-A6A4-0EF1E57F548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897B1CBC-D3E1-5F42-9E46-5C5D5982A1A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364269E6-245A-D54E-A8AD-14E29A03FAC1}"/>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7648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ифр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Icon&#10;&#10;Description automatically generated">
            <a:extLst>
              <a:ext uri="{FF2B5EF4-FFF2-40B4-BE49-F238E27FC236}">
                <a16:creationId xmlns:a16="http://schemas.microsoft.com/office/drawing/2014/main" id="{E9A64721-E55E-8749-B29E-51DD8955936F}"/>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7" name="Straight Connector 19">
            <a:extLst>
              <a:ext uri="{FF2B5EF4-FFF2-40B4-BE49-F238E27FC236}">
                <a16:creationId xmlns:a16="http://schemas.microsoft.com/office/drawing/2014/main" id="{B0C162B7-B84F-874A-960E-31F512518C6E}"/>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1">
            <a:extLst>
              <a:ext uri="{FF2B5EF4-FFF2-40B4-BE49-F238E27FC236}">
                <a16:creationId xmlns:a16="http://schemas.microsoft.com/office/drawing/2014/main" id="{1CB321BB-9FE3-294F-85D8-AA7DC75CA4AF}"/>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5">
            <a:extLst>
              <a:ext uri="{FF2B5EF4-FFF2-40B4-BE49-F238E27FC236}">
                <a16:creationId xmlns:a16="http://schemas.microsoft.com/office/drawing/2014/main" id="{0A610A45-8712-8A45-AFB3-931CF468EC3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460EF6-ECAD-8941-8132-1B3E005D606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1" name="Straight Connector 59">
            <a:extLst>
              <a:ext uri="{FF2B5EF4-FFF2-40B4-BE49-F238E27FC236}">
                <a16:creationId xmlns:a16="http://schemas.microsoft.com/office/drawing/2014/main" id="{41AE56A2-5FAA-FD44-AE1A-338E1E304184}"/>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3B28B62E-5EE9-834C-9BB6-BD66079B8164}"/>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24" name="Текст 35">
            <a:extLst>
              <a:ext uri="{FF2B5EF4-FFF2-40B4-BE49-F238E27FC236}">
                <a16:creationId xmlns:a16="http://schemas.microsoft.com/office/drawing/2014/main" id="{621215DE-C1FD-2B4C-B236-AF679CF906BE}"/>
              </a:ext>
            </a:extLst>
          </p:cNvPr>
          <p:cNvSpPr>
            <a:spLocks noGrp="1"/>
          </p:cNvSpPr>
          <p:nvPr>
            <p:ph type="body" sz="quarter" idx="12" hasCustomPrompt="1"/>
          </p:nvPr>
        </p:nvSpPr>
        <p:spPr>
          <a:xfrm>
            <a:off x="575076" y="4103994"/>
            <a:ext cx="2758143"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5" name="Текст 35">
            <a:extLst>
              <a:ext uri="{FF2B5EF4-FFF2-40B4-BE49-F238E27FC236}">
                <a16:creationId xmlns:a16="http://schemas.microsoft.com/office/drawing/2014/main" id="{8BC2F90D-0CE0-574C-A7C1-EAA3E6F1AB56}"/>
              </a:ext>
            </a:extLst>
          </p:cNvPr>
          <p:cNvSpPr>
            <a:spLocks noGrp="1"/>
          </p:cNvSpPr>
          <p:nvPr>
            <p:ph type="body" sz="quarter" idx="16" hasCustomPrompt="1"/>
          </p:nvPr>
        </p:nvSpPr>
        <p:spPr>
          <a:xfrm>
            <a:off x="4047007"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6" name="Текст 35">
            <a:extLst>
              <a:ext uri="{FF2B5EF4-FFF2-40B4-BE49-F238E27FC236}">
                <a16:creationId xmlns:a16="http://schemas.microsoft.com/office/drawing/2014/main" id="{239E188B-2696-8A48-9F8A-36223EEF61E9}"/>
              </a:ext>
            </a:extLst>
          </p:cNvPr>
          <p:cNvSpPr>
            <a:spLocks noGrp="1"/>
          </p:cNvSpPr>
          <p:nvPr>
            <p:ph type="body" sz="quarter" idx="17" hasCustomPrompt="1"/>
          </p:nvPr>
        </p:nvSpPr>
        <p:spPr>
          <a:xfrm>
            <a:off x="7518938"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8" name="Текст 27">
            <a:extLst>
              <a:ext uri="{FF2B5EF4-FFF2-40B4-BE49-F238E27FC236}">
                <a16:creationId xmlns:a16="http://schemas.microsoft.com/office/drawing/2014/main" id="{379BF4C6-F899-294C-B88E-8363AFBEEC2A}"/>
              </a:ext>
            </a:extLst>
          </p:cNvPr>
          <p:cNvSpPr>
            <a:spLocks noGrp="1"/>
          </p:cNvSpPr>
          <p:nvPr>
            <p:ph type="body" sz="quarter" idx="18" hasCustomPrompt="1"/>
          </p:nvPr>
        </p:nvSpPr>
        <p:spPr>
          <a:xfrm>
            <a:off x="575076"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152</a:t>
            </a:r>
            <a:endParaRPr lang="ru-RU" dirty="0"/>
          </a:p>
        </p:txBody>
      </p:sp>
      <p:sp>
        <p:nvSpPr>
          <p:cNvPr id="29" name="Текст 27">
            <a:extLst>
              <a:ext uri="{FF2B5EF4-FFF2-40B4-BE49-F238E27FC236}">
                <a16:creationId xmlns:a16="http://schemas.microsoft.com/office/drawing/2014/main" id="{DE7F352B-F6D9-B545-A835-443A55956E74}"/>
              </a:ext>
            </a:extLst>
          </p:cNvPr>
          <p:cNvSpPr>
            <a:spLocks noGrp="1"/>
          </p:cNvSpPr>
          <p:nvPr>
            <p:ph type="body" sz="quarter" idx="19" hasCustomPrompt="1"/>
          </p:nvPr>
        </p:nvSpPr>
        <p:spPr>
          <a:xfrm>
            <a:off x="4047007"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95</a:t>
            </a:r>
            <a:endParaRPr lang="ru-RU" dirty="0"/>
          </a:p>
        </p:txBody>
      </p:sp>
      <p:sp>
        <p:nvSpPr>
          <p:cNvPr id="30" name="Текст 27">
            <a:extLst>
              <a:ext uri="{FF2B5EF4-FFF2-40B4-BE49-F238E27FC236}">
                <a16:creationId xmlns:a16="http://schemas.microsoft.com/office/drawing/2014/main" id="{D1D5AF9F-C1B0-7842-8789-1DB8963D981B}"/>
              </a:ext>
            </a:extLst>
          </p:cNvPr>
          <p:cNvSpPr>
            <a:spLocks noGrp="1"/>
          </p:cNvSpPr>
          <p:nvPr>
            <p:ph type="body" sz="quarter" idx="20" hasCustomPrompt="1"/>
          </p:nvPr>
        </p:nvSpPr>
        <p:spPr>
          <a:xfrm>
            <a:off x="7518938"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284</a:t>
            </a:r>
            <a:endParaRPr lang="ru-RU" dirty="0"/>
          </a:p>
        </p:txBody>
      </p:sp>
      <p:sp>
        <p:nvSpPr>
          <p:cNvPr id="18" name="Текст 37">
            <a:extLst>
              <a:ext uri="{FF2B5EF4-FFF2-40B4-BE49-F238E27FC236}">
                <a16:creationId xmlns:a16="http://schemas.microsoft.com/office/drawing/2014/main" id="{37B4962B-A5BA-AB4F-AFB3-5BF3A0AD0352}"/>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78AD85C2-6CFD-A94C-8134-2B3392A33196}"/>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C50CF571-E523-5440-B1C9-D74160206AED}"/>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05705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аблица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5425806-16DD-844E-927C-26E7143A9ED8}"/>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6" name="Straight Connector 19">
            <a:extLst>
              <a:ext uri="{FF2B5EF4-FFF2-40B4-BE49-F238E27FC236}">
                <a16:creationId xmlns:a16="http://schemas.microsoft.com/office/drawing/2014/main" id="{479746FF-3282-DF46-9D7C-D80431604A55}"/>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51B44297-B0E7-D74D-B291-D39A0D468B42}"/>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5">
            <a:extLst>
              <a:ext uri="{FF2B5EF4-FFF2-40B4-BE49-F238E27FC236}">
                <a16:creationId xmlns:a16="http://schemas.microsoft.com/office/drawing/2014/main" id="{0EA4A057-F0CB-E04F-B472-4A1ABFB64C66}"/>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4502F5-56EE-354B-A3B1-E79F8B00517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0" name="Straight Connector 59">
            <a:extLst>
              <a:ext uri="{FF2B5EF4-FFF2-40B4-BE49-F238E27FC236}">
                <a16:creationId xmlns:a16="http://schemas.microsoft.com/office/drawing/2014/main" id="{A80E0956-5C10-CC40-A426-CBD2E0C4158E}"/>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5" name="Текст 22">
            <a:extLst>
              <a:ext uri="{FF2B5EF4-FFF2-40B4-BE49-F238E27FC236}">
                <a16:creationId xmlns:a16="http://schemas.microsoft.com/office/drawing/2014/main" id="{51340CB4-0355-3640-A212-F684523CDCCF}"/>
              </a:ext>
            </a:extLst>
          </p:cNvPr>
          <p:cNvSpPr>
            <a:spLocks noGrp="1"/>
          </p:cNvSpPr>
          <p:nvPr>
            <p:ph type="body" sz="quarter" idx="17" hasCustomPrompt="1"/>
          </p:nvPr>
        </p:nvSpPr>
        <p:spPr>
          <a:xfrm>
            <a:off x="585787" y="1447065"/>
            <a:ext cx="11058065" cy="307778"/>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7" name="Текст 16">
            <a:extLst>
              <a:ext uri="{FF2B5EF4-FFF2-40B4-BE49-F238E27FC236}">
                <a16:creationId xmlns:a16="http://schemas.microsoft.com/office/drawing/2014/main" id="{8C6F2EA4-CEDC-324C-9C06-8713118041EB}"/>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19" name="Таблица 18">
            <a:extLst>
              <a:ext uri="{FF2B5EF4-FFF2-40B4-BE49-F238E27FC236}">
                <a16:creationId xmlns:a16="http://schemas.microsoft.com/office/drawing/2014/main" id="{7B291085-A9B9-D842-B1A7-96258FAF012C}"/>
              </a:ext>
            </a:extLst>
          </p:cNvPr>
          <p:cNvSpPr>
            <a:spLocks noGrp="1"/>
          </p:cNvSpPr>
          <p:nvPr>
            <p:ph type="tbl" sz="quarter" idx="19"/>
          </p:nvPr>
        </p:nvSpPr>
        <p:spPr>
          <a:xfrm>
            <a:off x="585787" y="1984076"/>
            <a:ext cx="11058527" cy="3519576"/>
          </a:xfrm>
          <a:prstGeom prst="rect">
            <a:avLst/>
          </a:prstGeom>
        </p:spPr>
        <p:txBody>
          <a:bodyPr/>
          <a:lstStyle/>
          <a:p>
            <a:endParaRPr lang="ru-RU"/>
          </a:p>
        </p:txBody>
      </p:sp>
      <p:sp>
        <p:nvSpPr>
          <p:cNvPr id="16" name="Текст 37">
            <a:extLst>
              <a:ext uri="{FF2B5EF4-FFF2-40B4-BE49-F238E27FC236}">
                <a16:creationId xmlns:a16="http://schemas.microsoft.com/office/drawing/2014/main" id="{252B365F-6D89-0045-99CC-0F0D3EF2DA0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C9CC4AE0-EDCC-9A4F-97C4-4CAFF1F1EBCF}"/>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185F6674-A1EC-1846-AEB5-DA4959807147}"/>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44016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аблица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259ABC72-D738-1143-BF2A-D85AE9A4F73B}"/>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237A1E42-2FC3-8841-8C41-992C5BC2368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47503EA0-3883-E24D-9EB8-7B617518292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E0144DF2-9891-324D-B34E-AFA025FBCBF9}"/>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3F65D6-1072-F140-B6A5-758D7B595A9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5F1F09D4-22FA-7B4B-9488-F8FDDCC2D44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8" name="Текст 22">
            <a:extLst>
              <a:ext uri="{FF2B5EF4-FFF2-40B4-BE49-F238E27FC236}">
                <a16:creationId xmlns:a16="http://schemas.microsoft.com/office/drawing/2014/main" id="{4D940599-2B77-CE47-91E6-CDB51ADE1840}"/>
              </a:ext>
            </a:extLst>
          </p:cNvPr>
          <p:cNvSpPr>
            <a:spLocks noGrp="1"/>
          </p:cNvSpPr>
          <p:nvPr>
            <p:ph type="body" sz="quarter" idx="17" hasCustomPrompt="1"/>
          </p:nvPr>
        </p:nvSpPr>
        <p:spPr>
          <a:xfrm>
            <a:off x="585787" y="1447064"/>
            <a:ext cx="7617877" cy="537011"/>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9" name="Текст 16">
            <a:extLst>
              <a:ext uri="{FF2B5EF4-FFF2-40B4-BE49-F238E27FC236}">
                <a16:creationId xmlns:a16="http://schemas.microsoft.com/office/drawing/2014/main" id="{A7333712-9DED-4F4B-B209-2F13075EDB3F}"/>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20" name="Таблица 18">
            <a:extLst>
              <a:ext uri="{FF2B5EF4-FFF2-40B4-BE49-F238E27FC236}">
                <a16:creationId xmlns:a16="http://schemas.microsoft.com/office/drawing/2014/main" id="{DD467C42-8209-B740-8419-DBB6A6F7D5EE}"/>
              </a:ext>
            </a:extLst>
          </p:cNvPr>
          <p:cNvSpPr>
            <a:spLocks noGrp="1"/>
          </p:cNvSpPr>
          <p:nvPr>
            <p:ph type="tbl" sz="quarter" idx="19"/>
          </p:nvPr>
        </p:nvSpPr>
        <p:spPr>
          <a:xfrm>
            <a:off x="585787" y="2208362"/>
            <a:ext cx="7617895" cy="3295290"/>
          </a:xfrm>
          <a:prstGeom prst="rect">
            <a:avLst/>
          </a:prstGeom>
        </p:spPr>
        <p:txBody>
          <a:bodyPr/>
          <a:lstStyle/>
          <a:p>
            <a:endParaRPr lang="ru-RU"/>
          </a:p>
        </p:txBody>
      </p:sp>
      <p:sp>
        <p:nvSpPr>
          <p:cNvPr id="21" name="Текст 35">
            <a:extLst>
              <a:ext uri="{FF2B5EF4-FFF2-40B4-BE49-F238E27FC236}">
                <a16:creationId xmlns:a16="http://schemas.microsoft.com/office/drawing/2014/main" id="{B4309850-76EA-224C-A9E2-B6BBDBF99DE2}"/>
              </a:ext>
            </a:extLst>
          </p:cNvPr>
          <p:cNvSpPr>
            <a:spLocks noGrp="1"/>
          </p:cNvSpPr>
          <p:nvPr>
            <p:ph type="body" sz="quarter" idx="12" hasCustomPrompt="1"/>
          </p:nvPr>
        </p:nvSpPr>
        <p:spPr>
          <a:xfrm>
            <a:off x="8686807" y="2208363"/>
            <a:ext cx="2930666" cy="2570672"/>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6809E15B-CD0E-2F47-B500-B457A9CCBB37}"/>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E0B9771-35DC-D24C-B598-648DE6F8DE6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5B1ACD18-BD14-2B4B-BA0A-46A5167E2C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2367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5060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4" r:id="rId7"/>
    <p:sldLayoutId id="2147483655" r:id="rId8"/>
    <p:sldLayoutId id="2147483656" r:id="rId9"/>
    <p:sldLayoutId id="2147483658" r:id="rId10"/>
    <p:sldLayoutId id="2147483657"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757A51-BBC2-9047-B199-AE90EB17B4D4}"/>
              </a:ext>
            </a:extLst>
          </p:cNvPr>
          <p:cNvSpPr>
            <a:spLocks noGrp="1"/>
          </p:cNvSpPr>
          <p:nvPr>
            <p:ph type="title"/>
          </p:nvPr>
        </p:nvSpPr>
        <p:spPr>
          <a:xfrm>
            <a:off x="1027968" y="2404670"/>
            <a:ext cx="7509516" cy="1978323"/>
          </a:xfrm>
        </p:spPr>
        <p:txBody>
          <a:bodyPr/>
          <a:lstStyle/>
          <a:p>
            <a:r>
              <a:rPr lang="en" b="1" dirty="0"/>
              <a:t>Wealth and Rebellion</a:t>
            </a:r>
            <a:r>
              <a:rPr lang="en" dirty="0"/>
              <a:t>: </a:t>
            </a:r>
            <a:br>
              <a:rPr lang="en" dirty="0"/>
            </a:br>
            <a:r>
              <a:rPr lang="en" dirty="0"/>
              <a:t>A Dualistic Perspective on Income Level and Revolutions</a:t>
            </a:r>
            <a:endParaRPr lang="ru-RU" dirty="0"/>
          </a:p>
        </p:txBody>
      </p:sp>
      <p:sp>
        <p:nvSpPr>
          <p:cNvPr id="3" name="Текст 2">
            <a:extLst>
              <a:ext uri="{FF2B5EF4-FFF2-40B4-BE49-F238E27FC236}">
                <a16:creationId xmlns:a16="http://schemas.microsoft.com/office/drawing/2014/main" id="{268EB560-A246-394A-858C-3B1CFBF03B46}"/>
              </a:ext>
            </a:extLst>
          </p:cNvPr>
          <p:cNvSpPr>
            <a:spLocks noGrp="1"/>
          </p:cNvSpPr>
          <p:nvPr>
            <p:ph type="body" sz="quarter" idx="10"/>
          </p:nvPr>
        </p:nvSpPr>
        <p:spPr/>
        <p:txBody>
          <a:bodyPr/>
          <a:lstStyle/>
          <a:p>
            <a:r>
              <a:rPr lang="en-US" dirty="0"/>
              <a:t>Faculty of Social Science</a:t>
            </a:r>
            <a:endParaRPr lang="ru-RU" dirty="0"/>
          </a:p>
        </p:txBody>
      </p:sp>
      <p:sp>
        <p:nvSpPr>
          <p:cNvPr id="4" name="Текст 3">
            <a:extLst>
              <a:ext uri="{FF2B5EF4-FFF2-40B4-BE49-F238E27FC236}">
                <a16:creationId xmlns:a16="http://schemas.microsoft.com/office/drawing/2014/main" id="{83B3283F-BF0F-3744-BA57-1A19F8F76332}"/>
              </a:ext>
            </a:extLst>
          </p:cNvPr>
          <p:cNvSpPr>
            <a:spLocks noGrp="1"/>
          </p:cNvSpPr>
          <p:nvPr>
            <p:ph type="body" sz="quarter" idx="11"/>
          </p:nvPr>
        </p:nvSpPr>
        <p:spPr/>
        <p:txBody>
          <a:bodyPr>
            <a:normAutofit/>
          </a:bodyPr>
          <a:lstStyle/>
          <a:p>
            <a:r>
              <a:rPr lang="en-US" dirty="0"/>
              <a:t>Center for Stability and Risk Analysis</a:t>
            </a:r>
            <a:endParaRPr lang="ru-RU" dirty="0"/>
          </a:p>
        </p:txBody>
      </p:sp>
      <p:sp>
        <p:nvSpPr>
          <p:cNvPr id="5" name="Текст 4">
            <a:extLst>
              <a:ext uri="{FF2B5EF4-FFF2-40B4-BE49-F238E27FC236}">
                <a16:creationId xmlns:a16="http://schemas.microsoft.com/office/drawing/2014/main" id="{CC6432FC-CD29-4D47-A915-D2737E0BEA33}"/>
              </a:ext>
            </a:extLst>
          </p:cNvPr>
          <p:cNvSpPr>
            <a:spLocks noGrp="1"/>
          </p:cNvSpPr>
          <p:nvPr>
            <p:ph type="body" idx="12"/>
          </p:nvPr>
        </p:nvSpPr>
        <p:spPr/>
        <p:txBody>
          <a:bodyPr/>
          <a:lstStyle/>
          <a:p>
            <a:r>
              <a:rPr lang="en-US" dirty="0"/>
              <a:t>Moscow,</a:t>
            </a:r>
          </a:p>
          <a:p>
            <a:r>
              <a:rPr lang="en-US" dirty="0"/>
              <a:t>2024</a:t>
            </a:r>
            <a:endParaRPr lang="ru-RU" dirty="0"/>
          </a:p>
        </p:txBody>
      </p:sp>
      <p:sp>
        <p:nvSpPr>
          <p:cNvPr id="6" name="Текст 5">
            <a:extLst>
              <a:ext uri="{FF2B5EF4-FFF2-40B4-BE49-F238E27FC236}">
                <a16:creationId xmlns:a16="http://schemas.microsoft.com/office/drawing/2014/main" id="{B32B7800-48A3-394E-A464-7BA3AE15CECB}"/>
              </a:ext>
            </a:extLst>
          </p:cNvPr>
          <p:cNvSpPr>
            <a:spLocks noGrp="1"/>
          </p:cNvSpPr>
          <p:nvPr>
            <p:ph type="body" sz="quarter" idx="13"/>
          </p:nvPr>
        </p:nvSpPr>
        <p:spPr>
          <a:xfrm>
            <a:off x="1027967" y="4827181"/>
            <a:ext cx="7625267" cy="856990"/>
          </a:xfrm>
        </p:spPr>
        <p:txBody>
          <a:bodyPr>
            <a:normAutofit fontScale="92500" lnSpcReduction="10000"/>
          </a:bodyPr>
          <a:lstStyle/>
          <a:p>
            <a:endParaRPr lang="en-US" dirty="0"/>
          </a:p>
          <a:p>
            <a:r>
              <a:rPr lang="en-US" b="1" dirty="0" err="1"/>
              <a:t>Ustyuzhanin</a:t>
            </a:r>
            <a:r>
              <a:rPr lang="en-US" b="1" dirty="0"/>
              <a:t> Vadim</a:t>
            </a:r>
          </a:p>
          <a:p>
            <a:r>
              <a:rPr lang="en-US" dirty="0"/>
              <a:t>Junior research fellow</a:t>
            </a:r>
            <a:endParaRPr lang="ru-RU" dirty="0"/>
          </a:p>
          <a:p>
            <a:r>
              <a:rPr lang="en-US" dirty="0"/>
              <a:t>Center for Stability and Risk Analysis</a:t>
            </a:r>
          </a:p>
        </p:txBody>
      </p:sp>
    </p:spTree>
    <p:extLst>
      <p:ext uri="{BB962C8B-B14F-4D97-AF65-F5344CB8AC3E}">
        <p14:creationId xmlns:p14="http://schemas.microsoft.com/office/powerpoint/2010/main" val="1452210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lstStyle/>
          <a:p>
            <a:r>
              <a:rPr lang="en-US" dirty="0"/>
              <a:t>Results-2</a:t>
            </a:r>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pic>
        <p:nvPicPr>
          <p:cNvPr id="4" name="Рисунок 3">
            <a:extLst>
              <a:ext uri="{FF2B5EF4-FFF2-40B4-BE49-F238E27FC236}">
                <a16:creationId xmlns:a16="http://schemas.microsoft.com/office/drawing/2014/main" id="{8D616714-6576-9EDE-3B57-9B51BE461E18}"/>
              </a:ext>
            </a:extLst>
          </p:cNvPr>
          <p:cNvPicPr>
            <a:picLocks noChangeAspect="1"/>
          </p:cNvPicPr>
          <p:nvPr/>
        </p:nvPicPr>
        <p:blipFill>
          <a:blip r:embed="rId2"/>
          <a:stretch>
            <a:fillRect/>
          </a:stretch>
        </p:blipFill>
        <p:spPr>
          <a:xfrm>
            <a:off x="4205177" y="1978542"/>
            <a:ext cx="7772400" cy="3886200"/>
          </a:xfrm>
          <a:prstGeom prst="rect">
            <a:avLst/>
          </a:prstGeom>
        </p:spPr>
      </p:pic>
      <p:sp>
        <p:nvSpPr>
          <p:cNvPr id="8" name="TextBox 7">
            <a:extLst>
              <a:ext uri="{FF2B5EF4-FFF2-40B4-BE49-F238E27FC236}">
                <a16:creationId xmlns:a16="http://schemas.microsoft.com/office/drawing/2014/main" id="{83EB065D-DF64-34DD-A377-930D0CEB155E}"/>
              </a:ext>
            </a:extLst>
          </p:cNvPr>
          <p:cNvSpPr txBox="1"/>
          <p:nvPr/>
        </p:nvSpPr>
        <p:spPr>
          <a:xfrm>
            <a:off x="549373" y="2377222"/>
            <a:ext cx="3118860" cy="338554"/>
          </a:xfrm>
          <a:prstGeom prst="rect">
            <a:avLst/>
          </a:prstGeom>
          <a:noFill/>
        </p:spPr>
        <p:txBody>
          <a:bodyPr wrap="square" rtlCol="0">
            <a:spAutoFit/>
          </a:bodyPr>
          <a:lstStyle/>
          <a:p>
            <a:pPr algn="l"/>
            <a:r>
              <a:rPr lang="en-US" sz="1600" b="1" dirty="0">
                <a:latin typeface="HSE Sans" panose="02000000000000000000" pitchFamily="2" charset="0"/>
              </a:rPr>
              <a:t>Adjusted Predictions of GDP pc, ln</a:t>
            </a:r>
            <a:endParaRPr lang="ru-RU" sz="1600" b="1" dirty="0">
              <a:latin typeface="HSE Sans" panose="02000000000000000000" pitchFamily="2" charset="0"/>
            </a:endParaRPr>
          </a:p>
        </p:txBody>
      </p:sp>
      <p:sp>
        <p:nvSpPr>
          <p:cNvPr id="9" name="TextBox 8">
            <a:extLst>
              <a:ext uri="{FF2B5EF4-FFF2-40B4-BE49-F238E27FC236}">
                <a16:creationId xmlns:a16="http://schemas.microsoft.com/office/drawing/2014/main" id="{72D7AF65-660A-FB99-7D95-3837F80352DA}"/>
              </a:ext>
            </a:extLst>
          </p:cNvPr>
          <p:cNvSpPr txBox="1"/>
          <p:nvPr/>
        </p:nvSpPr>
        <p:spPr>
          <a:xfrm>
            <a:off x="505034" y="3037482"/>
            <a:ext cx="3365218" cy="830997"/>
          </a:xfrm>
          <a:prstGeom prst="rect">
            <a:avLst/>
          </a:prstGeom>
          <a:noFill/>
        </p:spPr>
        <p:txBody>
          <a:bodyPr wrap="square" rtlCol="0">
            <a:spAutoFit/>
          </a:bodyPr>
          <a:lstStyle/>
          <a:p>
            <a:pPr algn="l"/>
            <a:r>
              <a:rPr lang="en-US" sz="1600" b="1" dirty="0">
                <a:solidFill>
                  <a:srgbClr val="E61F3D"/>
                </a:solidFill>
                <a:latin typeface="HSE Sans" panose="02000000000000000000" pitchFamily="2" charset="0"/>
              </a:rPr>
              <a:t>Red</a:t>
            </a:r>
            <a:r>
              <a:rPr lang="en-US" sz="1600" dirty="0">
                <a:latin typeface="HSE Sans" panose="02000000000000000000" pitchFamily="2" charset="0"/>
              </a:rPr>
              <a:t> – initial estimates (n = 6361)</a:t>
            </a:r>
          </a:p>
          <a:p>
            <a:pPr algn="l"/>
            <a:r>
              <a:rPr lang="en-US" sz="1600" b="1" dirty="0">
                <a:solidFill>
                  <a:schemeClr val="tx1">
                    <a:lumMod val="60000"/>
                    <a:lumOff val="40000"/>
                  </a:schemeClr>
                </a:solidFill>
                <a:latin typeface="HSE Sans" panose="02000000000000000000" pitchFamily="2" charset="0"/>
              </a:rPr>
              <a:t>Blue</a:t>
            </a:r>
            <a:r>
              <a:rPr lang="en-US" sz="1600" dirty="0">
                <a:latin typeface="HSE Sans" panose="02000000000000000000" pitchFamily="2" charset="0"/>
              </a:rPr>
              <a:t> – Multiple imputation (100 datasets, n = 9472)</a:t>
            </a:r>
            <a:endParaRPr lang="ru-RU" sz="1600" dirty="0">
              <a:latin typeface="HSE Sans" panose="02000000000000000000" pitchFamily="2" charset="0"/>
            </a:endParaRPr>
          </a:p>
        </p:txBody>
      </p:sp>
    </p:spTree>
    <p:extLst>
      <p:ext uri="{BB962C8B-B14F-4D97-AF65-F5344CB8AC3E}">
        <p14:creationId xmlns:p14="http://schemas.microsoft.com/office/powerpoint/2010/main" val="2902602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lstStyle/>
          <a:p>
            <a:r>
              <a:rPr lang="en-US" dirty="0"/>
              <a:t>Results-3</a:t>
            </a:r>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pic>
        <p:nvPicPr>
          <p:cNvPr id="12" name="Рисунок 11">
            <a:extLst>
              <a:ext uri="{FF2B5EF4-FFF2-40B4-BE49-F238E27FC236}">
                <a16:creationId xmlns:a16="http://schemas.microsoft.com/office/drawing/2014/main" id="{BBE5EEBA-D010-E428-11EC-599CB34B113F}"/>
              </a:ext>
            </a:extLst>
          </p:cNvPr>
          <p:cNvPicPr>
            <a:picLocks noChangeAspect="1"/>
          </p:cNvPicPr>
          <p:nvPr/>
        </p:nvPicPr>
        <p:blipFill>
          <a:blip r:embed="rId2"/>
          <a:stretch>
            <a:fillRect/>
          </a:stretch>
        </p:blipFill>
        <p:spPr>
          <a:xfrm>
            <a:off x="4205177" y="1925379"/>
            <a:ext cx="7772400" cy="3886200"/>
          </a:xfrm>
          <a:prstGeom prst="rect">
            <a:avLst/>
          </a:prstGeom>
        </p:spPr>
      </p:pic>
      <p:sp>
        <p:nvSpPr>
          <p:cNvPr id="2" name="TextBox 1">
            <a:extLst>
              <a:ext uri="{FF2B5EF4-FFF2-40B4-BE49-F238E27FC236}">
                <a16:creationId xmlns:a16="http://schemas.microsoft.com/office/drawing/2014/main" id="{0686B3B9-9567-BCB3-8723-64D6A9E11E12}"/>
              </a:ext>
            </a:extLst>
          </p:cNvPr>
          <p:cNvSpPr txBox="1"/>
          <p:nvPr/>
        </p:nvSpPr>
        <p:spPr>
          <a:xfrm>
            <a:off x="505034" y="3037482"/>
            <a:ext cx="3365218" cy="830997"/>
          </a:xfrm>
          <a:prstGeom prst="rect">
            <a:avLst/>
          </a:prstGeom>
          <a:noFill/>
        </p:spPr>
        <p:txBody>
          <a:bodyPr wrap="square" rtlCol="0">
            <a:spAutoFit/>
          </a:bodyPr>
          <a:lstStyle/>
          <a:p>
            <a:pPr algn="l"/>
            <a:r>
              <a:rPr lang="en-US" sz="1600" b="1" dirty="0">
                <a:solidFill>
                  <a:srgbClr val="E61F3D"/>
                </a:solidFill>
                <a:latin typeface="HSE Sans" panose="02000000000000000000" pitchFamily="2" charset="0"/>
              </a:rPr>
              <a:t>Red</a:t>
            </a:r>
            <a:r>
              <a:rPr lang="en-US" sz="1600" dirty="0">
                <a:latin typeface="HSE Sans" panose="02000000000000000000" pitchFamily="2" charset="0"/>
              </a:rPr>
              <a:t> – initial estimates (n = 6361)</a:t>
            </a:r>
          </a:p>
          <a:p>
            <a:pPr algn="l"/>
            <a:r>
              <a:rPr lang="en-US" sz="1600" b="1" dirty="0">
                <a:solidFill>
                  <a:schemeClr val="tx1">
                    <a:lumMod val="60000"/>
                    <a:lumOff val="40000"/>
                  </a:schemeClr>
                </a:solidFill>
                <a:latin typeface="HSE Sans" panose="02000000000000000000" pitchFamily="2" charset="0"/>
              </a:rPr>
              <a:t>Blue</a:t>
            </a:r>
            <a:r>
              <a:rPr lang="en-US" sz="1600" dirty="0">
                <a:latin typeface="HSE Sans" panose="02000000000000000000" pitchFamily="2" charset="0"/>
              </a:rPr>
              <a:t> – Multiple imputation (100 datasets, n = 9472)</a:t>
            </a:r>
            <a:endParaRPr lang="ru-RU" sz="1600" dirty="0">
              <a:latin typeface="HSE Sans" panose="02000000000000000000" pitchFamily="2" charset="0"/>
            </a:endParaRPr>
          </a:p>
        </p:txBody>
      </p:sp>
      <p:sp>
        <p:nvSpPr>
          <p:cNvPr id="4" name="TextBox 3">
            <a:extLst>
              <a:ext uri="{FF2B5EF4-FFF2-40B4-BE49-F238E27FC236}">
                <a16:creationId xmlns:a16="http://schemas.microsoft.com/office/drawing/2014/main" id="{1DE1D895-FCC1-CC40-8D4A-8F106326F0B4}"/>
              </a:ext>
            </a:extLst>
          </p:cNvPr>
          <p:cNvSpPr txBox="1"/>
          <p:nvPr/>
        </p:nvSpPr>
        <p:spPr>
          <a:xfrm>
            <a:off x="505034" y="2411657"/>
            <a:ext cx="2615609" cy="338554"/>
          </a:xfrm>
          <a:prstGeom prst="rect">
            <a:avLst/>
          </a:prstGeom>
          <a:noFill/>
        </p:spPr>
        <p:txBody>
          <a:bodyPr wrap="square" rtlCol="0">
            <a:spAutoFit/>
          </a:bodyPr>
          <a:lstStyle/>
          <a:p>
            <a:pPr algn="l"/>
            <a:r>
              <a:rPr lang="en-US" sz="1600" b="1" dirty="0">
                <a:latin typeface="HSE Sans" panose="02000000000000000000" pitchFamily="2" charset="0"/>
              </a:rPr>
              <a:t>Marginal Effect of GDP pc, ln</a:t>
            </a:r>
            <a:endParaRPr lang="ru-RU" sz="1600" b="1" dirty="0">
              <a:latin typeface="HSE Sans" panose="02000000000000000000" pitchFamily="2" charset="0"/>
            </a:endParaRPr>
          </a:p>
        </p:txBody>
      </p:sp>
    </p:spTree>
    <p:extLst>
      <p:ext uri="{BB962C8B-B14F-4D97-AF65-F5344CB8AC3E}">
        <p14:creationId xmlns:p14="http://schemas.microsoft.com/office/powerpoint/2010/main" val="2291753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lstStyle/>
          <a:p>
            <a:r>
              <a:rPr lang="en-US" dirty="0"/>
              <a:t>Results-4</a:t>
            </a:r>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pic>
        <p:nvPicPr>
          <p:cNvPr id="4" name="Рисунок 3">
            <a:extLst>
              <a:ext uri="{FF2B5EF4-FFF2-40B4-BE49-F238E27FC236}">
                <a16:creationId xmlns:a16="http://schemas.microsoft.com/office/drawing/2014/main" id="{4951B2D1-CFAA-7431-B3AD-4F83691090D3}"/>
              </a:ext>
            </a:extLst>
          </p:cNvPr>
          <p:cNvPicPr>
            <a:picLocks noChangeAspect="1"/>
          </p:cNvPicPr>
          <p:nvPr/>
        </p:nvPicPr>
        <p:blipFill>
          <a:blip r:embed="rId2"/>
          <a:stretch>
            <a:fillRect/>
          </a:stretch>
        </p:blipFill>
        <p:spPr>
          <a:xfrm>
            <a:off x="4141382" y="1836302"/>
            <a:ext cx="7772400" cy="3886200"/>
          </a:xfrm>
          <a:prstGeom prst="rect">
            <a:avLst/>
          </a:prstGeom>
        </p:spPr>
      </p:pic>
      <p:sp>
        <p:nvSpPr>
          <p:cNvPr id="10" name="TextBox 9">
            <a:extLst>
              <a:ext uri="{FF2B5EF4-FFF2-40B4-BE49-F238E27FC236}">
                <a16:creationId xmlns:a16="http://schemas.microsoft.com/office/drawing/2014/main" id="{7ADA9276-2D48-DDB3-D4AA-0E6711D7DC8C}"/>
              </a:ext>
            </a:extLst>
          </p:cNvPr>
          <p:cNvSpPr txBox="1"/>
          <p:nvPr/>
        </p:nvSpPr>
        <p:spPr>
          <a:xfrm>
            <a:off x="585898" y="2392326"/>
            <a:ext cx="2540074" cy="584775"/>
          </a:xfrm>
          <a:prstGeom prst="rect">
            <a:avLst/>
          </a:prstGeom>
          <a:noFill/>
        </p:spPr>
        <p:txBody>
          <a:bodyPr wrap="square" rtlCol="0">
            <a:spAutoFit/>
          </a:bodyPr>
          <a:lstStyle/>
          <a:p>
            <a:pPr algn="l"/>
            <a:r>
              <a:rPr lang="en" sz="1600" b="1" dirty="0">
                <a:latin typeface="HSE Sans" panose="02000000000000000000" pitchFamily="2" charset="0"/>
              </a:rPr>
              <a:t>Partial Effect of GDP pc, ln (Random Forest RFQ)</a:t>
            </a:r>
            <a:endParaRPr lang="ru-RU" sz="1600" b="1" dirty="0">
              <a:latin typeface="HSE Sans" panose="02000000000000000000" pitchFamily="2" charset="0"/>
            </a:endParaRPr>
          </a:p>
        </p:txBody>
      </p:sp>
      <p:sp>
        <p:nvSpPr>
          <p:cNvPr id="13" name="TextBox 12">
            <a:extLst>
              <a:ext uri="{FF2B5EF4-FFF2-40B4-BE49-F238E27FC236}">
                <a16:creationId xmlns:a16="http://schemas.microsoft.com/office/drawing/2014/main" id="{2A077F64-7823-0A72-366D-04BCF735ADA2}"/>
              </a:ext>
            </a:extLst>
          </p:cNvPr>
          <p:cNvSpPr txBox="1"/>
          <p:nvPr/>
        </p:nvSpPr>
        <p:spPr>
          <a:xfrm>
            <a:off x="585898" y="3144612"/>
            <a:ext cx="3365218" cy="830997"/>
          </a:xfrm>
          <a:prstGeom prst="rect">
            <a:avLst/>
          </a:prstGeom>
          <a:noFill/>
        </p:spPr>
        <p:txBody>
          <a:bodyPr wrap="square" rtlCol="0">
            <a:spAutoFit/>
          </a:bodyPr>
          <a:lstStyle/>
          <a:p>
            <a:pPr algn="l"/>
            <a:r>
              <a:rPr lang="en-US" sz="1600" b="1" dirty="0">
                <a:solidFill>
                  <a:srgbClr val="E61F3D"/>
                </a:solidFill>
                <a:latin typeface="HSE Sans" panose="02000000000000000000" pitchFamily="2" charset="0"/>
              </a:rPr>
              <a:t>Red</a:t>
            </a:r>
            <a:r>
              <a:rPr lang="en-US" sz="1600" dirty="0">
                <a:latin typeface="HSE Sans" panose="02000000000000000000" pitchFamily="2" charset="0"/>
              </a:rPr>
              <a:t> – initial estimates (n = 6361)</a:t>
            </a:r>
          </a:p>
          <a:p>
            <a:pPr algn="l"/>
            <a:r>
              <a:rPr lang="en-US" sz="1600" b="1" dirty="0">
                <a:solidFill>
                  <a:schemeClr val="tx1">
                    <a:lumMod val="50000"/>
                  </a:schemeClr>
                </a:solidFill>
                <a:latin typeface="HSE Sans" panose="02000000000000000000" pitchFamily="2" charset="0"/>
              </a:rPr>
              <a:t>Black</a:t>
            </a:r>
            <a:r>
              <a:rPr lang="en-US" sz="1600" dirty="0">
                <a:latin typeface="HSE Sans" panose="02000000000000000000" pitchFamily="2" charset="0"/>
              </a:rPr>
              <a:t> – Multiple imputation (100 datasets, n = 9472)</a:t>
            </a:r>
            <a:endParaRPr lang="ru-RU" sz="1600" dirty="0">
              <a:latin typeface="HSE Sans" panose="02000000000000000000" pitchFamily="2" charset="0"/>
            </a:endParaRPr>
          </a:p>
        </p:txBody>
      </p:sp>
    </p:spTree>
    <p:extLst>
      <p:ext uri="{BB962C8B-B14F-4D97-AF65-F5344CB8AC3E}">
        <p14:creationId xmlns:p14="http://schemas.microsoft.com/office/powerpoint/2010/main" val="2568835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lstStyle/>
          <a:p>
            <a:r>
              <a:rPr lang="en-US" dirty="0"/>
              <a:t>Robustness 1 – Extreme Boundary Analysis</a:t>
            </a:r>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sp>
        <p:nvSpPr>
          <p:cNvPr id="9" name="TextBox 8">
            <a:extLst>
              <a:ext uri="{FF2B5EF4-FFF2-40B4-BE49-F238E27FC236}">
                <a16:creationId xmlns:a16="http://schemas.microsoft.com/office/drawing/2014/main" id="{5C110B20-C07F-5DD6-E3E7-2311E5F99A7E}"/>
              </a:ext>
            </a:extLst>
          </p:cNvPr>
          <p:cNvSpPr txBox="1"/>
          <p:nvPr/>
        </p:nvSpPr>
        <p:spPr>
          <a:xfrm>
            <a:off x="487926" y="2715776"/>
            <a:ext cx="3380046" cy="1569660"/>
          </a:xfrm>
          <a:prstGeom prst="rect">
            <a:avLst/>
          </a:prstGeom>
          <a:noFill/>
        </p:spPr>
        <p:txBody>
          <a:bodyPr wrap="square" rtlCol="0">
            <a:spAutoFit/>
          </a:bodyPr>
          <a:lstStyle/>
          <a:p>
            <a:pPr algn="l"/>
            <a:r>
              <a:rPr lang="en-US" sz="1600" dirty="0">
                <a:latin typeface="HSE Sans" panose="02000000000000000000" pitchFamily="2" charset="0"/>
              </a:rPr>
              <a:t>Idea – run set of regressions with all possible controls combinations</a:t>
            </a:r>
          </a:p>
          <a:p>
            <a:pPr algn="l"/>
            <a:endParaRPr lang="en-US" sz="1600" b="1" dirty="0">
              <a:latin typeface="HSE Sans" panose="02000000000000000000" pitchFamily="2" charset="0"/>
            </a:endParaRPr>
          </a:p>
          <a:p>
            <a:pPr algn="l"/>
            <a:endParaRPr lang="en-US" sz="1600" b="1" dirty="0">
              <a:latin typeface="HSE Sans" panose="02000000000000000000" pitchFamily="2" charset="0"/>
            </a:endParaRPr>
          </a:p>
          <a:p>
            <a:pPr algn="l"/>
            <a:r>
              <a:rPr lang="en-US" sz="1600" b="1" dirty="0">
                <a:latin typeface="HSE Sans" panose="02000000000000000000" pitchFamily="2" charset="0"/>
              </a:rPr>
              <a:t>Check for selection bias + omitted factors</a:t>
            </a:r>
          </a:p>
        </p:txBody>
      </p:sp>
      <p:pic>
        <p:nvPicPr>
          <p:cNvPr id="4" name="Рисунок 3">
            <a:extLst>
              <a:ext uri="{FF2B5EF4-FFF2-40B4-BE49-F238E27FC236}">
                <a16:creationId xmlns:a16="http://schemas.microsoft.com/office/drawing/2014/main" id="{F7D7B5C1-DE54-6B2A-AC8E-BFF440D73707}"/>
              </a:ext>
            </a:extLst>
          </p:cNvPr>
          <p:cNvPicPr>
            <a:picLocks noChangeAspect="1"/>
          </p:cNvPicPr>
          <p:nvPr/>
        </p:nvPicPr>
        <p:blipFill>
          <a:blip r:embed="rId2"/>
          <a:stretch>
            <a:fillRect/>
          </a:stretch>
        </p:blipFill>
        <p:spPr>
          <a:xfrm>
            <a:off x="4110282" y="1956044"/>
            <a:ext cx="7772400" cy="3886200"/>
          </a:xfrm>
          <a:prstGeom prst="rect">
            <a:avLst/>
          </a:prstGeom>
        </p:spPr>
      </p:pic>
    </p:spTree>
    <p:extLst>
      <p:ext uri="{BB962C8B-B14F-4D97-AF65-F5344CB8AC3E}">
        <p14:creationId xmlns:p14="http://schemas.microsoft.com/office/powerpoint/2010/main" val="2744388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lstStyle/>
          <a:p>
            <a:r>
              <a:rPr lang="en-US" dirty="0"/>
              <a:t>Robustness 2 – Matching </a:t>
            </a:r>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sp>
        <p:nvSpPr>
          <p:cNvPr id="9" name="TextBox 8">
            <a:extLst>
              <a:ext uri="{FF2B5EF4-FFF2-40B4-BE49-F238E27FC236}">
                <a16:creationId xmlns:a16="http://schemas.microsoft.com/office/drawing/2014/main" id="{5C110B20-C07F-5DD6-E3E7-2311E5F99A7E}"/>
              </a:ext>
            </a:extLst>
          </p:cNvPr>
          <p:cNvSpPr txBox="1"/>
          <p:nvPr/>
        </p:nvSpPr>
        <p:spPr>
          <a:xfrm>
            <a:off x="585898" y="2224815"/>
            <a:ext cx="3380046" cy="1815882"/>
          </a:xfrm>
          <a:prstGeom prst="rect">
            <a:avLst/>
          </a:prstGeom>
          <a:noFill/>
        </p:spPr>
        <p:txBody>
          <a:bodyPr wrap="square" rtlCol="0">
            <a:spAutoFit/>
          </a:bodyPr>
          <a:lstStyle/>
          <a:p>
            <a:pPr algn="l"/>
            <a:endParaRPr lang="en-US" sz="1600" dirty="0">
              <a:latin typeface="HSE Sans" panose="02000000000000000000" pitchFamily="2" charset="0"/>
            </a:endParaRPr>
          </a:p>
          <a:p>
            <a:pPr algn="l"/>
            <a:r>
              <a:rPr lang="en-US" sz="1600" dirty="0">
                <a:latin typeface="HSE Sans" panose="02000000000000000000" pitchFamily="2" charset="0"/>
              </a:rPr>
              <a:t>Idea – make balanced “case-control” quasi-random sample </a:t>
            </a:r>
          </a:p>
          <a:p>
            <a:pPr algn="l"/>
            <a:endParaRPr lang="en-US" sz="1600" b="1" dirty="0">
              <a:latin typeface="HSE Sans" panose="02000000000000000000" pitchFamily="2" charset="0"/>
            </a:endParaRPr>
          </a:p>
          <a:p>
            <a:pPr algn="l"/>
            <a:endParaRPr lang="en-US" sz="1600" b="1" dirty="0">
              <a:latin typeface="HSE Sans" panose="02000000000000000000" pitchFamily="2" charset="0"/>
            </a:endParaRPr>
          </a:p>
          <a:p>
            <a:pPr algn="l"/>
            <a:r>
              <a:rPr lang="en-US" sz="1600" b="1" dirty="0">
                <a:latin typeface="HSE Sans" panose="02000000000000000000" pitchFamily="2" charset="0"/>
              </a:rPr>
              <a:t>Check for sensitivity</a:t>
            </a:r>
          </a:p>
          <a:p>
            <a:pPr algn="l"/>
            <a:endParaRPr lang="en-US" sz="1600" b="1" dirty="0">
              <a:latin typeface="HSE Sans" panose="02000000000000000000" pitchFamily="2" charset="0"/>
            </a:endParaRPr>
          </a:p>
        </p:txBody>
      </p:sp>
      <p:pic>
        <p:nvPicPr>
          <p:cNvPr id="8" name="Рисунок 7">
            <a:extLst>
              <a:ext uri="{FF2B5EF4-FFF2-40B4-BE49-F238E27FC236}">
                <a16:creationId xmlns:a16="http://schemas.microsoft.com/office/drawing/2014/main" id="{0DCE0A18-436F-CFD5-4706-DB2A92DA86C2}"/>
              </a:ext>
            </a:extLst>
          </p:cNvPr>
          <p:cNvPicPr>
            <a:picLocks noChangeAspect="1"/>
          </p:cNvPicPr>
          <p:nvPr/>
        </p:nvPicPr>
        <p:blipFill>
          <a:blip r:embed="rId2"/>
          <a:stretch>
            <a:fillRect/>
          </a:stretch>
        </p:blipFill>
        <p:spPr>
          <a:xfrm>
            <a:off x="4826565" y="2097597"/>
            <a:ext cx="7169492" cy="3584746"/>
          </a:xfrm>
          <a:prstGeom prst="rect">
            <a:avLst/>
          </a:prstGeom>
        </p:spPr>
      </p:pic>
    </p:spTree>
    <p:extLst>
      <p:ext uri="{BB962C8B-B14F-4D97-AF65-F5344CB8AC3E}">
        <p14:creationId xmlns:p14="http://schemas.microsoft.com/office/powerpoint/2010/main" val="1243944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lstStyle/>
          <a:p>
            <a:r>
              <a:rPr lang="en-US" dirty="0"/>
              <a:t>Discussion – Technical issues</a:t>
            </a:r>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sp>
        <p:nvSpPr>
          <p:cNvPr id="2" name="TextBox 1">
            <a:extLst>
              <a:ext uri="{FF2B5EF4-FFF2-40B4-BE49-F238E27FC236}">
                <a16:creationId xmlns:a16="http://schemas.microsoft.com/office/drawing/2014/main" id="{0A692990-5750-2A2C-D8EE-130BE77D3C38}"/>
              </a:ext>
            </a:extLst>
          </p:cNvPr>
          <p:cNvSpPr txBox="1"/>
          <p:nvPr/>
        </p:nvSpPr>
        <p:spPr>
          <a:xfrm>
            <a:off x="585898" y="2224815"/>
            <a:ext cx="4060530" cy="1631216"/>
          </a:xfrm>
          <a:prstGeom prst="rect">
            <a:avLst/>
          </a:prstGeom>
          <a:noFill/>
        </p:spPr>
        <p:txBody>
          <a:bodyPr wrap="square" rtlCol="0">
            <a:spAutoFit/>
          </a:bodyPr>
          <a:lstStyle/>
          <a:p>
            <a:pPr algn="l"/>
            <a:r>
              <a:rPr lang="en-US" sz="2000" b="1" dirty="0">
                <a:latin typeface="HSE Sans" panose="02000000000000000000" pitchFamily="2" charset="0"/>
              </a:rPr>
              <a:t>Endogeneity? </a:t>
            </a:r>
          </a:p>
          <a:p>
            <a:pPr marL="342900" indent="-342900" algn="l">
              <a:buAutoNum type="arabicPeriod"/>
            </a:pPr>
            <a:r>
              <a:rPr lang="en-US" sz="1600" dirty="0">
                <a:latin typeface="HSE Sans" panose="02000000000000000000" pitchFamily="2" charset="0"/>
              </a:rPr>
              <a:t>Reverse causality - variables at t-1</a:t>
            </a:r>
          </a:p>
          <a:p>
            <a:pPr marL="342900" indent="-342900" algn="l">
              <a:buAutoNum type="arabicPeriod"/>
            </a:pPr>
            <a:r>
              <a:rPr lang="en-US" sz="1600" dirty="0">
                <a:latin typeface="HSE Sans" panose="02000000000000000000" pitchFamily="2" charset="0"/>
              </a:rPr>
              <a:t>Omitted variables – lots of controls</a:t>
            </a:r>
          </a:p>
          <a:p>
            <a:pPr marL="342900" indent="-342900" algn="l">
              <a:buAutoNum type="arabicPeriod"/>
            </a:pPr>
            <a:r>
              <a:rPr lang="en-US" sz="1600" dirty="0">
                <a:latin typeface="HSE Sans" panose="02000000000000000000" pitchFamily="2" charset="0"/>
              </a:rPr>
              <a:t>Time-variant variance is blocked by FE </a:t>
            </a:r>
          </a:p>
          <a:p>
            <a:pPr marL="342900" indent="-342900" algn="l">
              <a:buAutoNum type="arabicPeriod"/>
            </a:pPr>
            <a:r>
              <a:rPr lang="en-US" sz="1600" dirty="0">
                <a:latin typeface="HSE Sans" panose="02000000000000000000" pitchFamily="2" charset="0"/>
              </a:rPr>
              <a:t>Selection bias/missings bias – Multiple Imputations</a:t>
            </a:r>
            <a:endParaRPr lang="ru-RU" sz="1600" dirty="0">
              <a:latin typeface="HSE Sans" panose="02000000000000000000" pitchFamily="2" charset="0"/>
            </a:endParaRPr>
          </a:p>
        </p:txBody>
      </p:sp>
      <p:sp>
        <p:nvSpPr>
          <p:cNvPr id="4" name="TextBox 3">
            <a:extLst>
              <a:ext uri="{FF2B5EF4-FFF2-40B4-BE49-F238E27FC236}">
                <a16:creationId xmlns:a16="http://schemas.microsoft.com/office/drawing/2014/main" id="{1403B1C6-9AE9-A4BC-2DF6-4EE85A47990A}"/>
              </a:ext>
            </a:extLst>
          </p:cNvPr>
          <p:cNvSpPr txBox="1"/>
          <p:nvPr/>
        </p:nvSpPr>
        <p:spPr>
          <a:xfrm>
            <a:off x="585898" y="4517658"/>
            <a:ext cx="3794716" cy="892552"/>
          </a:xfrm>
          <a:prstGeom prst="rect">
            <a:avLst/>
          </a:prstGeom>
          <a:noFill/>
        </p:spPr>
        <p:txBody>
          <a:bodyPr wrap="square" rtlCol="0">
            <a:spAutoFit/>
          </a:bodyPr>
          <a:lstStyle/>
          <a:p>
            <a:pPr algn="l"/>
            <a:r>
              <a:rPr lang="en-US" sz="2000" b="1" dirty="0">
                <a:latin typeface="HSE Sans" panose="02000000000000000000" pitchFamily="2" charset="0"/>
              </a:rPr>
              <a:t>Operationalization?</a:t>
            </a:r>
          </a:p>
          <a:p>
            <a:pPr marL="342900" indent="-342900" algn="l">
              <a:buAutoNum type="arabicPeriod"/>
            </a:pPr>
            <a:r>
              <a:rPr lang="en-US" sz="1600" dirty="0">
                <a:latin typeface="HSE Sans" panose="02000000000000000000" pitchFamily="2" charset="0"/>
              </a:rPr>
              <a:t>Just 1 operationalization of IV</a:t>
            </a:r>
          </a:p>
          <a:p>
            <a:pPr marL="342900" indent="-342900" algn="l">
              <a:buAutoNum type="arabicPeriod"/>
            </a:pPr>
            <a:r>
              <a:rPr lang="en-US" sz="1600" dirty="0">
                <a:latin typeface="HSE Sans" panose="02000000000000000000" pitchFamily="2" charset="0"/>
              </a:rPr>
              <a:t>2 operationalization of DV</a:t>
            </a:r>
            <a:endParaRPr lang="ru-RU" sz="1600" dirty="0">
              <a:latin typeface="HSE Sans" panose="02000000000000000000" pitchFamily="2" charset="0"/>
            </a:endParaRPr>
          </a:p>
        </p:txBody>
      </p:sp>
      <p:sp>
        <p:nvSpPr>
          <p:cNvPr id="10" name="TextBox 9">
            <a:extLst>
              <a:ext uri="{FF2B5EF4-FFF2-40B4-BE49-F238E27FC236}">
                <a16:creationId xmlns:a16="http://schemas.microsoft.com/office/drawing/2014/main" id="{106703A5-0823-0858-9E98-528E7F334B0C}"/>
              </a:ext>
            </a:extLst>
          </p:cNvPr>
          <p:cNvSpPr txBox="1"/>
          <p:nvPr/>
        </p:nvSpPr>
        <p:spPr>
          <a:xfrm>
            <a:off x="6373601" y="2347925"/>
            <a:ext cx="3912781" cy="1138773"/>
          </a:xfrm>
          <a:prstGeom prst="rect">
            <a:avLst/>
          </a:prstGeom>
          <a:noFill/>
        </p:spPr>
        <p:txBody>
          <a:bodyPr wrap="square" rtlCol="0">
            <a:spAutoFit/>
          </a:bodyPr>
          <a:lstStyle/>
          <a:p>
            <a:pPr algn="l"/>
            <a:r>
              <a:rPr lang="en-US" sz="2000" b="1" dirty="0">
                <a:latin typeface="HSE Sans" panose="02000000000000000000" pitchFamily="2" charset="0"/>
              </a:rPr>
              <a:t>Robust?</a:t>
            </a:r>
          </a:p>
          <a:p>
            <a:pPr marL="228600" indent="-228600" algn="l">
              <a:buAutoNum type="arabicPeriod"/>
            </a:pPr>
            <a:r>
              <a:rPr lang="en-US" sz="1600" dirty="0">
                <a:latin typeface="HSE Sans" panose="02000000000000000000" pitchFamily="2" charset="0"/>
              </a:rPr>
              <a:t>Multiple imputation</a:t>
            </a:r>
          </a:p>
          <a:p>
            <a:pPr marL="228600" indent="-228600" algn="l">
              <a:buAutoNum type="arabicPeriod"/>
            </a:pPr>
            <a:r>
              <a:rPr lang="en-US" sz="1600" dirty="0">
                <a:latin typeface="HSE Sans" panose="02000000000000000000" pitchFamily="2" charset="0"/>
              </a:rPr>
              <a:t>Extreme boundary analysis</a:t>
            </a:r>
          </a:p>
          <a:p>
            <a:pPr marL="228600" indent="-228600" algn="l">
              <a:buAutoNum type="arabicPeriod"/>
            </a:pPr>
            <a:r>
              <a:rPr lang="en-US" sz="1600" dirty="0">
                <a:latin typeface="HSE Sans" panose="02000000000000000000" pitchFamily="2" charset="0"/>
              </a:rPr>
              <a:t>Parametric and Non-parametric methods</a:t>
            </a:r>
            <a:endParaRPr lang="ru-RU" sz="1600" dirty="0">
              <a:latin typeface="HSE Sans" panose="02000000000000000000" pitchFamily="2" charset="0"/>
            </a:endParaRPr>
          </a:p>
        </p:txBody>
      </p:sp>
      <p:sp>
        <p:nvSpPr>
          <p:cNvPr id="13" name="TextBox 12">
            <a:extLst>
              <a:ext uri="{FF2B5EF4-FFF2-40B4-BE49-F238E27FC236}">
                <a16:creationId xmlns:a16="http://schemas.microsoft.com/office/drawing/2014/main" id="{E3281AAF-C161-3971-9482-6189F672D8E0}"/>
              </a:ext>
            </a:extLst>
          </p:cNvPr>
          <p:cNvSpPr txBox="1"/>
          <p:nvPr/>
        </p:nvSpPr>
        <p:spPr>
          <a:xfrm>
            <a:off x="6373600" y="4271436"/>
            <a:ext cx="3912781" cy="1384995"/>
          </a:xfrm>
          <a:prstGeom prst="rect">
            <a:avLst/>
          </a:prstGeom>
          <a:noFill/>
        </p:spPr>
        <p:txBody>
          <a:bodyPr wrap="square" rtlCol="0">
            <a:spAutoFit/>
          </a:bodyPr>
          <a:lstStyle/>
          <a:p>
            <a:pPr algn="l"/>
            <a:r>
              <a:rPr lang="en-US" sz="2000" b="1" dirty="0">
                <a:latin typeface="HSE Sans" panose="02000000000000000000" pitchFamily="2" charset="0"/>
              </a:rPr>
              <a:t>U-shape?</a:t>
            </a:r>
          </a:p>
          <a:p>
            <a:pPr marL="228600" indent="-228600" algn="l">
              <a:buAutoNum type="arabicPeriod"/>
            </a:pPr>
            <a:r>
              <a:rPr lang="en-US" sz="1600" dirty="0">
                <a:latin typeface="HSE Sans" panose="02000000000000000000" pitchFamily="2" charset="0"/>
              </a:rPr>
              <a:t>Marginal effect to check areas of significance</a:t>
            </a:r>
          </a:p>
          <a:p>
            <a:pPr marL="228600" indent="-228600" algn="l">
              <a:buAutoNum type="arabicPeriod"/>
            </a:pPr>
            <a:r>
              <a:rPr lang="en-US" sz="1600" dirty="0">
                <a:latin typeface="HSE Sans" panose="02000000000000000000" pitchFamily="2" charset="0"/>
              </a:rPr>
              <a:t>Non-parametric procedure without assumptions</a:t>
            </a:r>
            <a:endParaRPr lang="ru-RU" sz="1600" dirty="0">
              <a:latin typeface="HSE Sans" panose="02000000000000000000" pitchFamily="2" charset="0"/>
            </a:endParaRPr>
          </a:p>
        </p:txBody>
      </p:sp>
    </p:spTree>
    <p:extLst>
      <p:ext uri="{BB962C8B-B14F-4D97-AF65-F5344CB8AC3E}">
        <p14:creationId xmlns:p14="http://schemas.microsoft.com/office/powerpoint/2010/main" val="908296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lstStyle/>
          <a:p>
            <a:r>
              <a:rPr lang="en-US" dirty="0"/>
              <a:t>Discussion – Theoretical issues</a:t>
            </a:r>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sp>
        <p:nvSpPr>
          <p:cNvPr id="13" name="TextBox 12">
            <a:extLst>
              <a:ext uri="{FF2B5EF4-FFF2-40B4-BE49-F238E27FC236}">
                <a16:creationId xmlns:a16="http://schemas.microsoft.com/office/drawing/2014/main" id="{E3281AAF-C161-3971-9482-6189F672D8E0}"/>
              </a:ext>
            </a:extLst>
          </p:cNvPr>
          <p:cNvSpPr txBox="1"/>
          <p:nvPr/>
        </p:nvSpPr>
        <p:spPr>
          <a:xfrm>
            <a:off x="539861" y="2899917"/>
            <a:ext cx="3912781" cy="2154436"/>
          </a:xfrm>
          <a:prstGeom prst="rect">
            <a:avLst/>
          </a:prstGeom>
          <a:noFill/>
        </p:spPr>
        <p:txBody>
          <a:bodyPr wrap="square" rtlCol="0">
            <a:spAutoFit/>
          </a:bodyPr>
          <a:lstStyle/>
          <a:p>
            <a:pPr algn="l"/>
            <a:r>
              <a:rPr lang="en-US" sz="2000" b="1" dirty="0">
                <a:latin typeface="HSE Sans" panose="02000000000000000000" pitchFamily="2" charset="0"/>
              </a:rPr>
              <a:t>In-line with democratization studies:</a:t>
            </a:r>
          </a:p>
          <a:p>
            <a:pPr algn="l"/>
            <a:endParaRPr lang="en-US" sz="2000" b="1" dirty="0">
              <a:effectLst/>
              <a:latin typeface="HSE Sans" panose="02000000000000000000" pitchFamily="2" charset="0"/>
              <a:ea typeface="Calibri" panose="020F0502020204030204" pitchFamily="34" charset="0"/>
            </a:endParaRPr>
          </a:p>
          <a:p>
            <a:pPr algn="l"/>
            <a:r>
              <a:rPr lang="en-US" sz="1800" dirty="0" err="1">
                <a:effectLst/>
                <a:latin typeface="Times New Roman" panose="02020603050405020304" pitchFamily="18" charset="0"/>
                <a:ea typeface="Calibri" panose="020F0502020204030204" pitchFamily="34" charset="0"/>
              </a:rPr>
              <a:t>Przeworski</a:t>
            </a:r>
            <a:r>
              <a:rPr lang="en-US" sz="1800" dirty="0">
                <a:effectLst/>
                <a:latin typeface="Times New Roman" panose="02020603050405020304" pitchFamily="18" charset="0"/>
                <a:ea typeface="Calibri" panose="020F0502020204030204" pitchFamily="34" charset="0"/>
              </a:rPr>
              <a:t> and colleagues (2000): democratic transition is more probable at the middle level of development. </a:t>
            </a:r>
            <a:endParaRPr lang="en-US" sz="2000" b="1" dirty="0">
              <a:latin typeface="HSE Sans" panose="02000000000000000000" pitchFamily="2" charset="0"/>
            </a:endParaRPr>
          </a:p>
          <a:p>
            <a:pPr algn="l"/>
            <a:endParaRPr lang="en-US" sz="2000" b="1" dirty="0">
              <a:latin typeface="HSE Sans" panose="02000000000000000000" pitchFamily="2" charset="0"/>
            </a:endParaRPr>
          </a:p>
        </p:txBody>
      </p:sp>
      <p:sp>
        <p:nvSpPr>
          <p:cNvPr id="8" name="TextBox 7">
            <a:extLst>
              <a:ext uri="{FF2B5EF4-FFF2-40B4-BE49-F238E27FC236}">
                <a16:creationId xmlns:a16="http://schemas.microsoft.com/office/drawing/2014/main" id="{0F565A0D-CF67-BD66-56EA-350D1E9C6F06}"/>
              </a:ext>
            </a:extLst>
          </p:cNvPr>
          <p:cNvSpPr txBox="1"/>
          <p:nvPr/>
        </p:nvSpPr>
        <p:spPr>
          <a:xfrm>
            <a:off x="7014888" y="2899917"/>
            <a:ext cx="3912781" cy="1631216"/>
          </a:xfrm>
          <a:prstGeom prst="rect">
            <a:avLst/>
          </a:prstGeom>
          <a:noFill/>
        </p:spPr>
        <p:txBody>
          <a:bodyPr wrap="square" rtlCol="0">
            <a:spAutoFit/>
          </a:bodyPr>
          <a:lstStyle/>
          <a:p>
            <a:pPr algn="l"/>
            <a:r>
              <a:rPr lang="en-US" sz="2000" b="1" dirty="0">
                <a:latin typeface="HSE Sans" panose="02000000000000000000" pitchFamily="2" charset="0"/>
              </a:rPr>
              <a:t>Is violent vs. nonviolent dichotomy correct?  </a:t>
            </a:r>
          </a:p>
          <a:p>
            <a:pPr algn="l"/>
            <a:endParaRPr lang="en-US" sz="2000" b="1" dirty="0">
              <a:effectLst/>
              <a:latin typeface="HSE Sans" panose="02000000000000000000" pitchFamily="2" charset="0"/>
              <a:ea typeface="Calibri" panose="020F0502020204030204" pitchFamily="34" charset="0"/>
            </a:endParaRPr>
          </a:p>
          <a:p>
            <a:pPr algn="l"/>
            <a:r>
              <a:rPr lang="en-US" sz="2000" dirty="0">
                <a:latin typeface="HSE Sans" panose="02000000000000000000" pitchFamily="2" charset="0"/>
              </a:rPr>
              <a:t>Not at all, nonviolent revolutions are heterogenous – limitation</a:t>
            </a:r>
          </a:p>
        </p:txBody>
      </p:sp>
    </p:spTree>
    <p:extLst>
      <p:ext uri="{BB962C8B-B14F-4D97-AF65-F5344CB8AC3E}">
        <p14:creationId xmlns:p14="http://schemas.microsoft.com/office/powerpoint/2010/main" val="32620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lstStyle/>
          <a:p>
            <a:r>
              <a:rPr lang="en-US" dirty="0"/>
              <a:t>Conclusion </a:t>
            </a:r>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sp>
        <p:nvSpPr>
          <p:cNvPr id="13" name="TextBox 12">
            <a:extLst>
              <a:ext uri="{FF2B5EF4-FFF2-40B4-BE49-F238E27FC236}">
                <a16:creationId xmlns:a16="http://schemas.microsoft.com/office/drawing/2014/main" id="{E3281AAF-C161-3971-9482-6189F672D8E0}"/>
              </a:ext>
            </a:extLst>
          </p:cNvPr>
          <p:cNvSpPr txBox="1"/>
          <p:nvPr/>
        </p:nvSpPr>
        <p:spPr>
          <a:xfrm>
            <a:off x="581432" y="2239830"/>
            <a:ext cx="5245560" cy="2369880"/>
          </a:xfrm>
          <a:prstGeom prst="rect">
            <a:avLst/>
          </a:prstGeom>
          <a:noFill/>
        </p:spPr>
        <p:txBody>
          <a:bodyPr wrap="square" rtlCol="0">
            <a:spAutoFit/>
          </a:bodyPr>
          <a:lstStyle/>
          <a:p>
            <a:pPr algn="l"/>
            <a:r>
              <a:rPr lang="en-US" sz="2000" b="1" dirty="0">
                <a:latin typeface="HSE Sans" panose="02000000000000000000" pitchFamily="2" charset="0"/>
              </a:rPr>
              <a:t>U-shape hypothesis is supported </a:t>
            </a:r>
          </a:p>
          <a:p>
            <a:pPr algn="l"/>
            <a:endParaRPr lang="en-US" sz="2000" b="1" dirty="0">
              <a:latin typeface="HSE Sans" panose="02000000000000000000" pitchFamily="2" charset="0"/>
            </a:endParaRPr>
          </a:p>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Two contradictory trends in economic development:</a:t>
            </a:r>
          </a:p>
          <a:p>
            <a:pPr marL="342900" indent="-342900">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tate-capacity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decreases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odds of nonviolent revolution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Opportunity-costs </a:t>
            </a:r>
            <a:r>
              <a:rPr lang="en-US" b="1" dirty="0">
                <a:latin typeface="Times New Roman" panose="02020603050405020304" pitchFamily="18" charset="0"/>
                <a:ea typeface="Calibri" panose="020F0502020204030204" pitchFamily="34" charset="0"/>
                <a:cs typeface="Times New Roman" panose="02020603050405020304" pitchFamily="18" charset="0"/>
              </a:rPr>
              <a:t>in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creases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odds of nonviolent revolution </a:t>
            </a:r>
          </a:p>
        </p:txBody>
      </p:sp>
      <p:cxnSp>
        <p:nvCxnSpPr>
          <p:cNvPr id="2" name="Прямая со стрелкой 1">
            <a:extLst>
              <a:ext uri="{FF2B5EF4-FFF2-40B4-BE49-F238E27FC236}">
                <a16:creationId xmlns:a16="http://schemas.microsoft.com/office/drawing/2014/main" id="{5833B6E9-1694-696E-956E-4E1991678DCE}"/>
              </a:ext>
            </a:extLst>
          </p:cNvPr>
          <p:cNvCxnSpPr>
            <a:cxnSpLocks/>
          </p:cNvCxnSpPr>
          <p:nvPr/>
        </p:nvCxnSpPr>
        <p:spPr>
          <a:xfrm>
            <a:off x="5988204" y="3570557"/>
            <a:ext cx="11597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7818518-EDBD-6738-B374-AE7996010A09}"/>
              </a:ext>
            </a:extLst>
          </p:cNvPr>
          <p:cNvSpPr txBox="1"/>
          <p:nvPr/>
        </p:nvSpPr>
        <p:spPr>
          <a:xfrm>
            <a:off x="7309144" y="2963104"/>
            <a:ext cx="4062761" cy="1754326"/>
          </a:xfrm>
          <a:prstGeom prst="rect">
            <a:avLst/>
          </a:prstGeom>
          <a:noFill/>
        </p:spPr>
        <p:txBody>
          <a:bodyPr wrap="square" rtlCol="0">
            <a:spAutoFit/>
          </a:bodyPr>
          <a:lstStyle/>
          <a:p>
            <a:pPr algn="l"/>
            <a:r>
              <a:rPr lang="en-US" b="1" dirty="0">
                <a:latin typeface="Times New Roman" panose="02020603050405020304" pitchFamily="18" charset="0"/>
                <a:ea typeface="Calibri" panose="020F0502020204030204" pitchFamily="34" charset="0"/>
              </a:rPr>
              <a:t>T</a:t>
            </a:r>
            <a:r>
              <a:rPr lang="en-US" sz="1800" b="1" dirty="0">
                <a:effectLst/>
                <a:latin typeface="Times New Roman" panose="02020603050405020304" pitchFamily="18" charset="0"/>
                <a:ea typeface="Calibri" panose="020F0502020204030204" pitchFamily="34" charset="0"/>
              </a:rPr>
              <a:t>he probability of unarmed revolutions:</a:t>
            </a:r>
          </a:p>
          <a:p>
            <a:pPr marL="342900" indent="-342900" algn="l">
              <a:buAutoNum type="arabicPeriod"/>
            </a:pPr>
            <a:r>
              <a:rPr lang="en-US" dirty="0">
                <a:latin typeface="Times New Roman" panose="02020603050405020304" pitchFamily="18" charset="0"/>
                <a:ea typeface="Calibri" panose="020F0502020204030204" pitchFamily="34" charset="0"/>
              </a:rPr>
              <a:t>L</a:t>
            </a:r>
            <a:r>
              <a:rPr lang="en-US" sz="1800" dirty="0">
                <a:effectLst/>
                <a:latin typeface="Times New Roman" panose="02020603050405020304" pitchFamily="18" charset="0"/>
                <a:ea typeface="Calibri" panose="020F0502020204030204" pitchFamily="34" charset="0"/>
              </a:rPr>
              <a:t>ow in </a:t>
            </a:r>
            <a:r>
              <a:rPr lang="en-US" sz="1800" b="1" dirty="0">
                <a:effectLst/>
                <a:latin typeface="Times New Roman" panose="02020603050405020304" pitchFamily="18" charset="0"/>
                <a:ea typeface="Calibri" panose="020F0502020204030204" pitchFamily="34" charset="0"/>
              </a:rPr>
              <a:t>low-income</a:t>
            </a:r>
            <a:r>
              <a:rPr lang="en-US" sz="1800" dirty="0">
                <a:effectLst/>
                <a:latin typeface="Times New Roman" panose="02020603050405020304" pitchFamily="18" charset="0"/>
                <a:ea typeface="Calibri" panose="020F0502020204030204" pitchFamily="34" charset="0"/>
              </a:rPr>
              <a:t> and </a:t>
            </a:r>
            <a:r>
              <a:rPr lang="en-US" sz="1800" b="1" dirty="0">
                <a:effectLst/>
                <a:latin typeface="Times New Roman" panose="02020603050405020304" pitchFamily="18" charset="0"/>
                <a:ea typeface="Calibri" panose="020F0502020204030204" pitchFamily="34" charset="0"/>
              </a:rPr>
              <a:t>high-income</a:t>
            </a:r>
            <a:r>
              <a:rPr lang="en-US" sz="1800" dirty="0">
                <a:effectLst/>
                <a:latin typeface="Times New Roman" panose="02020603050405020304" pitchFamily="18" charset="0"/>
                <a:ea typeface="Calibri" panose="020F0502020204030204" pitchFamily="34" charset="0"/>
              </a:rPr>
              <a:t> countries</a:t>
            </a:r>
            <a:endParaRPr lang="en-US" dirty="0">
              <a:latin typeface="Times New Roman" panose="02020603050405020304" pitchFamily="18" charset="0"/>
              <a:ea typeface="Calibri" panose="020F0502020204030204" pitchFamily="34" charset="0"/>
            </a:endParaRPr>
          </a:p>
          <a:p>
            <a:pPr marL="342900" indent="-342900" algn="l">
              <a:buAutoNum type="arabicPeriod"/>
            </a:pPr>
            <a:r>
              <a:rPr lang="en-US" sz="1800" dirty="0">
                <a:effectLst/>
                <a:latin typeface="Times New Roman" panose="02020603050405020304" pitchFamily="18" charset="0"/>
                <a:ea typeface="Calibri" panose="020F0502020204030204" pitchFamily="34" charset="0"/>
              </a:rPr>
              <a:t>The highest</a:t>
            </a:r>
            <a:r>
              <a:rPr lang="en-US" dirty="0">
                <a:latin typeface="Times New Roman" panose="02020603050405020304" pitchFamily="18" charset="0"/>
                <a:ea typeface="Calibri" panose="020F0502020204030204" pitchFamily="34" charset="0"/>
              </a:rPr>
              <a:t> in the middle-income countries</a:t>
            </a:r>
            <a:r>
              <a:rPr lang="en-US" sz="1800" dirty="0">
                <a:effectLst/>
                <a:latin typeface="Times New Roman" panose="02020603050405020304" pitchFamily="18" charset="0"/>
                <a:ea typeface="Calibri" panose="020F0502020204030204" pitchFamily="34" charset="0"/>
              </a:rPr>
              <a:t> </a:t>
            </a:r>
            <a:endParaRPr lang="ru-RU" sz="1000" dirty="0">
              <a:latin typeface="HSE Sans" panose="02000000000000000000" pitchFamily="2" charset="0"/>
            </a:endParaRPr>
          </a:p>
        </p:txBody>
      </p:sp>
      <p:sp>
        <p:nvSpPr>
          <p:cNvPr id="11" name="TextBox 10">
            <a:extLst>
              <a:ext uri="{FF2B5EF4-FFF2-40B4-BE49-F238E27FC236}">
                <a16:creationId xmlns:a16="http://schemas.microsoft.com/office/drawing/2014/main" id="{73B37B89-111B-E898-254F-0BCFECFB56A4}"/>
              </a:ext>
            </a:extLst>
          </p:cNvPr>
          <p:cNvSpPr txBox="1"/>
          <p:nvPr/>
        </p:nvSpPr>
        <p:spPr>
          <a:xfrm>
            <a:off x="581432" y="5318461"/>
            <a:ext cx="6099716" cy="369332"/>
          </a:xfrm>
          <a:prstGeom prst="rect">
            <a:avLst/>
          </a:prstGeom>
          <a:noFill/>
        </p:spPr>
        <p:txBody>
          <a:bodyPr wrap="square">
            <a:spAutoFit/>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New view on the “middle-income trap” problem</a:t>
            </a:r>
          </a:p>
        </p:txBody>
      </p:sp>
    </p:spTree>
    <p:extLst>
      <p:ext uri="{BB962C8B-B14F-4D97-AF65-F5344CB8AC3E}">
        <p14:creationId xmlns:p14="http://schemas.microsoft.com/office/powerpoint/2010/main" val="410517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161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251847"/>
            <a:ext cx="5245560" cy="777025"/>
          </a:xfrm>
        </p:spPr>
        <p:txBody>
          <a:bodyPr/>
          <a:lstStyle/>
          <a:p>
            <a:r>
              <a:rPr lang="en-US" dirty="0"/>
              <a:t>Novelty (I)</a:t>
            </a:r>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sp>
        <p:nvSpPr>
          <p:cNvPr id="11" name="Текст 3">
            <a:extLst>
              <a:ext uri="{FF2B5EF4-FFF2-40B4-BE49-F238E27FC236}">
                <a16:creationId xmlns:a16="http://schemas.microsoft.com/office/drawing/2014/main" id="{F0B4B747-6304-D842-EDDC-BBE28BBB63B2}"/>
              </a:ext>
            </a:extLst>
          </p:cNvPr>
          <p:cNvSpPr>
            <a:spLocks noGrp="1"/>
          </p:cNvSpPr>
          <p:nvPr>
            <p:ph type="body" sz="quarter" idx="12"/>
          </p:nvPr>
        </p:nvSpPr>
        <p:spPr>
          <a:xfrm>
            <a:off x="585898" y="1956801"/>
            <a:ext cx="4704560" cy="2872328"/>
          </a:xfrm>
        </p:spPr>
        <p:txBody>
          <a:bodyPr>
            <a:normAutofit lnSpcReduction="10000"/>
          </a:bodyPr>
          <a:lstStyle/>
          <a:p>
            <a:r>
              <a:rPr lang="en-US" sz="1800" b="1" dirty="0">
                <a:latin typeface="Times New Roman" panose="02020603050405020304" pitchFamily="18" charset="0"/>
                <a:cs typeface="Times New Roman" panose="02020603050405020304" pitchFamily="18" charset="0"/>
              </a:rPr>
              <a:t>Classics’ views:</a:t>
            </a:r>
          </a:p>
          <a:p>
            <a:pPr marL="342900" indent="-342900">
              <a:buAutoNum type="arabicPeriod"/>
            </a:pPr>
            <a:r>
              <a:rPr lang="en-US" sz="1800" dirty="0">
                <a:latin typeface="Times New Roman" panose="02020603050405020304" pitchFamily="18" charset="0"/>
                <a:cs typeface="Times New Roman" panose="02020603050405020304" pitchFamily="18" charset="0"/>
              </a:rPr>
              <a:t>Countries with low income are unstable (</a:t>
            </a:r>
            <a:r>
              <a:rPr lang="en-US" sz="1800" dirty="0" err="1">
                <a:latin typeface="Times New Roman" panose="02020603050405020304" pitchFamily="18" charset="0"/>
                <a:cs typeface="Times New Roman" panose="02020603050405020304" pitchFamily="18" charset="0"/>
              </a:rPr>
              <a:t>Przeworski</a:t>
            </a:r>
            <a:r>
              <a:rPr lang="en-US" sz="1800" dirty="0">
                <a:latin typeface="Times New Roman" panose="02020603050405020304" pitchFamily="18" charset="0"/>
                <a:cs typeface="Times New Roman" panose="02020603050405020304" pitchFamily="18" charset="0"/>
              </a:rPr>
              <a:t> &amp; </a:t>
            </a:r>
            <a:r>
              <a:rPr lang="en-US" sz="1800" dirty="0" err="1">
                <a:latin typeface="Times New Roman" panose="02020603050405020304" pitchFamily="18" charset="0"/>
                <a:cs typeface="Times New Roman" panose="02020603050405020304" pitchFamily="18" charset="0"/>
              </a:rPr>
              <a:t>Limongi</a:t>
            </a:r>
            <a:r>
              <a:rPr lang="en-US" sz="1800" dirty="0">
                <a:latin typeface="Times New Roman" panose="02020603050405020304" pitchFamily="18" charset="0"/>
                <a:cs typeface="Times New Roman" panose="02020603050405020304" pitchFamily="18" charset="0"/>
              </a:rPr>
              <a:t>, 1997)</a:t>
            </a:r>
          </a:p>
          <a:p>
            <a:pPr marL="342900" indent="-342900">
              <a:buAutoNum type="arabicPeriod"/>
            </a:pPr>
            <a:r>
              <a:rPr lang="en-US" sz="1800" dirty="0">
                <a:latin typeface="Times New Roman" panose="02020603050405020304" pitchFamily="18" charset="0"/>
                <a:cs typeface="Times New Roman" panose="02020603050405020304" pitchFamily="18" charset="0"/>
              </a:rPr>
              <a:t>Countries with high income are more prone to protests (</a:t>
            </a:r>
            <a:r>
              <a:rPr lang="en-US" sz="1800" dirty="0">
                <a:effectLst/>
                <a:latin typeface="Times New Roman" panose="02020603050405020304" pitchFamily="18" charset="0"/>
                <a:ea typeface="Calibri" panose="020F0502020204030204" pitchFamily="34" charset="0"/>
              </a:rPr>
              <a:t>Inglehart &amp; </a:t>
            </a:r>
            <a:r>
              <a:rPr lang="en-US" sz="1800" dirty="0" err="1">
                <a:effectLst/>
                <a:latin typeface="Times New Roman" panose="02020603050405020304" pitchFamily="18" charset="0"/>
                <a:ea typeface="Calibri" panose="020F0502020204030204" pitchFamily="34" charset="0"/>
              </a:rPr>
              <a:t>Welzel</a:t>
            </a:r>
            <a:r>
              <a:rPr lang="en-US" sz="1800" dirty="0">
                <a:latin typeface="Times New Roman" panose="02020603050405020304" pitchFamily="18" charset="0"/>
                <a:ea typeface="Calibri" panose="020F0502020204030204" pitchFamily="34" charset="0"/>
              </a:rPr>
              <a:t>, 2005</a:t>
            </a:r>
            <a:r>
              <a:rPr lang="en-US" sz="1800" dirty="0">
                <a:latin typeface="Times New Roman" panose="02020603050405020304" pitchFamily="18" charset="0"/>
                <a:cs typeface="Times New Roman" panose="02020603050405020304" pitchFamily="18" charset="0"/>
              </a:rPr>
              <a:t>)</a:t>
            </a:r>
          </a:p>
          <a:p>
            <a:pPr marL="342900" indent="-342900">
              <a:buAutoNum type="arabicPeriod"/>
            </a:pPr>
            <a:r>
              <a:rPr lang="en-US" sz="1800" dirty="0">
                <a:effectLst/>
                <a:latin typeface="Times New Roman" panose="02020603050405020304" pitchFamily="18" charset="0"/>
                <a:ea typeface="Calibri" panose="020F0502020204030204" pitchFamily="34" charset="0"/>
              </a:rPr>
              <a:t>Revolution “is most likely to occur in societies which have experienced some social and economic development” (Huntington, 1968: 265)</a:t>
            </a:r>
            <a:endParaRPr lang="en-US" sz="1800" dirty="0">
              <a:latin typeface="Times New Roman" panose="02020603050405020304" pitchFamily="18" charset="0"/>
              <a:cs typeface="Times New Roman" panose="02020603050405020304" pitchFamily="18" charset="0"/>
            </a:endParaRPr>
          </a:p>
          <a:p>
            <a:endParaRPr lang="en-US" sz="1800" dirty="0">
              <a:effectLst/>
              <a:latin typeface="Times New Roman" panose="02020603050405020304" pitchFamily="18" charset="0"/>
              <a:cs typeface="Times New Roman" panose="02020603050405020304" pitchFamily="18" charset="0"/>
            </a:endParaRPr>
          </a:p>
          <a:p>
            <a:pPr marL="342900" indent="-342900">
              <a:buAutoNum type="arabicPeriod"/>
            </a:pPr>
            <a:endParaRPr lang="en-US" sz="2400" dirty="0">
              <a:effectLst/>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pPr marL="342900" indent="-342900">
              <a:buAutoNum type="arabicPeriod"/>
            </a:pPr>
            <a:endParaRPr lang="ru-RU" dirty="0">
              <a:latin typeface="Times New Roman" panose="02020603050405020304" pitchFamily="18" charset="0"/>
              <a:cs typeface="Times New Roman" panose="02020603050405020304" pitchFamily="18" charset="0"/>
            </a:endParaRPr>
          </a:p>
        </p:txBody>
      </p:sp>
      <p:sp>
        <p:nvSpPr>
          <p:cNvPr id="12" name="Текст 3">
            <a:extLst>
              <a:ext uri="{FF2B5EF4-FFF2-40B4-BE49-F238E27FC236}">
                <a16:creationId xmlns:a16="http://schemas.microsoft.com/office/drawing/2014/main" id="{A8F81B36-40CD-61E9-58BF-0E64BB6DB586}"/>
              </a:ext>
            </a:extLst>
          </p:cNvPr>
          <p:cNvSpPr txBox="1">
            <a:spLocks/>
          </p:cNvSpPr>
          <p:nvPr/>
        </p:nvSpPr>
        <p:spPr>
          <a:xfrm>
            <a:off x="6485954" y="2028872"/>
            <a:ext cx="4606589" cy="2800257"/>
          </a:xfrm>
          <a:prstGeom prst="rect">
            <a:avLst/>
          </a:prstGeom>
        </p:spPr>
        <p:txBody>
          <a:bodyPr lIns="0" tIns="0" rIns="0">
            <a:normAutofit lnSpcReduction="10000"/>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Times New Roman" panose="02020603050405020304" pitchFamily="18" charset="0"/>
                <a:cs typeface="Times New Roman" panose="02020603050405020304" pitchFamily="18" charset="0"/>
              </a:rPr>
              <a:t>Contemporary research:</a:t>
            </a:r>
          </a:p>
          <a:p>
            <a:r>
              <a:rPr lang="en-US" sz="1800" dirty="0">
                <a:latin typeface="Times New Roman" panose="02020603050405020304" pitchFamily="18" charset="0"/>
                <a:cs typeface="Times New Roman" panose="02020603050405020304" pitchFamily="18" charset="0"/>
              </a:rPr>
              <a:t>The effect of Economic Development on revolutions is mixed:</a:t>
            </a:r>
          </a:p>
          <a:p>
            <a:pPr marL="342900" indent="-342900">
              <a:buFont typeface="Arial" panose="020B0604020202020204" pitchFamily="34" charset="0"/>
              <a:buAutoNum type="arabicPeriod"/>
            </a:pPr>
            <a:r>
              <a:rPr lang="en-US" sz="1800" b="1" dirty="0">
                <a:latin typeface="Times New Roman" panose="02020603050405020304" pitchFamily="18" charset="0"/>
                <a:cs typeface="Times New Roman" panose="02020603050405020304" pitchFamily="18" charset="0"/>
              </a:rPr>
              <a:t>Positive</a:t>
            </a:r>
            <a:r>
              <a:rPr lang="en-US" sz="1800" dirty="0">
                <a:latin typeface="Times New Roman" panose="02020603050405020304" pitchFamily="18" charset="0"/>
                <a:cs typeface="Times New Roman" panose="02020603050405020304" pitchFamily="18" charset="0"/>
              </a:rPr>
              <a:t>: Albrecht &amp; Koehler (2020)</a:t>
            </a:r>
          </a:p>
          <a:p>
            <a:pPr marL="342900" indent="-342900">
              <a:buFont typeface="Arial" panose="020B0604020202020204" pitchFamily="34" charset="0"/>
              <a:buAutoNum type="arabicPeriod"/>
            </a:pPr>
            <a:r>
              <a:rPr lang="en-US" sz="1800" b="1" dirty="0">
                <a:latin typeface="Times New Roman" panose="02020603050405020304" pitchFamily="18" charset="0"/>
                <a:cs typeface="Times New Roman" panose="02020603050405020304" pitchFamily="18" charset="0"/>
              </a:rPr>
              <a:t>Negative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Knutsen</a:t>
            </a:r>
            <a:r>
              <a:rPr lang="en-US" sz="1800" dirty="0">
                <a:latin typeface="Times New Roman" panose="02020603050405020304" pitchFamily="18" charset="0"/>
                <a:cs typeface="Times New Roman" panose="02020603050405020304" pitchFamily="18" charset="0"/>
              </a:rPr>
              <a:t> (2014), </a:t>
            </a:r>
            <a:r>
              <a:rPr lang="en-US" sz="1800" dirty="0" err="1">
                <a:latin typeface="Times New Roman" panose="02020603050405020304" pitchFamily="18" charset="0"/>
                <a:cs typeface="Times New Roman" panose="02020603050405020304" pitchFamily="18" charset="0"/>
              </a:rPr>
              <a:t>Djuve</a:t>
            </a:r>
            <a:r>
              <a:rPr lang="en-US" sz="1800" dirty="0">
                <a:latin typeface="Times New Roman" panose="02020603050405020304" pitchFamily="18" charset="0"/>
                <a:cs typeface="Times New Roman" panose="02020603050405020304" pitchFamily="18" charset="0"/>
              </a:rPr>
              <a:t> et al. (2020)</a:t>
            </a:r>
          </a:p>
          <a:p>
            <a:pPr marL="342900" indent="-342900">
              <a:buFont typeface="Arial" panose="020B0604020202020204" pitchFamily="34" charset="0"/>
              <a:buAutoNum type="arabicPeriod"/>
            </a:pPr>
            <a:r>
              <a:rPr lang="en-US" sz="1800" b="1" dirty="0">
                <a:latin typeface="Times New Roman" panose="02020603050405020304" pitchFamily="18" charset="0"/>
                <a:cs typeface="Times New Roman" panose="02020603050405020304" pitchFamily="18" charset="0"/>
              </a:rPr>
              <a:t>No direct effect: </a:t>
            </a:r>
            <a:r>
              <a:rPr lang="en-US" sz="1800" dirty="0">
                <a:latin typeface="Times New Roman" panose="02020603050405020304" pitchFamily="18" charset="0"/>
                <a:cs typeface="Times New Roman" panose="02020603050405020304" pitchFamily="18" charset="0"/>
              </a:rPr>
              <a:t>Keller (2012), Beissinger (2022)</a:t>
            </a:r>
          </a:p>
          <a:p>
            <a:r>
              <a:rPr lang="en-US" sz="18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AutoNum type="arabicPeriod"/>
            </a:pPr>
            <a:endParaRPr lang="en-US" sz="24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AutoNum type="arabicPeriod"/>
            </a:pPr>
            <a:endParaRPr lang="ru-RU"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D556B99-B7A5-B84A-4F36-A5397D99A514}"/>
              </a:ext>
            </a:extLst>
          </p:cNvPr>
          <p:cNvSpPr txBox="1"/>
          <p:nvPr/>
        </p:nvSpPr>
        <p:spPr>
          <a:xfrm>
            <a:off x="3257759" y="5424118"/>
            <a:ext cx="6004265" cy="477054"/>
          </a:xfrm>
          <a:prstGeom prst="rect">
            <a:avLst/>
          </a:prstGeom>
          <a:noFill/>
        </p:spPr>
        <p:txBody>
          <a:bodyPr wrap="square" rtlCol="0">
            <a:spAutoFit/>
          </a:bodyPr>
          <a:lstStyle/>
          <a:p>
            <a:pPr algn="l"/>
            <a:r>
              <a:rPr lang="en-US" sz="2500" b="1" dirty="0">
                <a:latin typeface="HSE Sans" panose="02000000000000000000" pitchFamily="2" charset="0"/>
              </a:rPr>
              <a:t>What is the reason for such discrepancies? </a:t>
            </a:r>
            <a:endParaRPr lang="ru-RU" sz="2500" b="1" dirty="0">
              <a:latin typeface="HSE Sans" panose="02000000000000000000" pitchFamily="2" charset="0"/>
            </a:endParaRPr>
          </a:p>
        </p:txBody>
      </p:sp>
    </p:spTree>
    <p:extLst>
      <p:ext uri="{BB962C8B-B14F-4D97-AF65-F5344CB8AC3E}">
        <p14:creationId xmlns:p14="http://schemas.microsoft.com/office/powerpoint/2010/main" val="2613851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C1657578-5B49-FB42-9E68-EF4E3D607FF9}"/>
              </a:ext>
            </a:extLst>
          </p:cNvPr>
          <p:cNvSpPr>
            <a:spLocks noGrp="1"/>
          </p:cNvSpPr>
          <p:nvPr>
            <p:ph type="title"/>
          </p:nvPr>
        </p:nvSpPr>
        <p:spPr/>
        <p:txBody>
          <a:bodyPr/>
          <a:lstStyle/>
          <a:p>
            <a:r>
              <a:rPr lang="en-US" b="1" dirty="0"/>
              <a:t>Conceptualization</a:t>
            </a:r>
            <a:endParaRPr lang="ru-RU" b="1" dirty="0"/>
          </a:p>
        </p:txBody>
      </p:sp>
      <p:sp>
        <p:nvSpPr>
          <p:cNvPr id="17" name="Текст 16">
            <a:extLst>
              <a:ext uri="{FF2B5EF4-FFF2-40B4-BE49-F238E27FC236}">
                <a16:creationId xmlns:a16="http://schemas.microsoft.com/office/drawing/2014/main" id="{12BD20DF-BD74-4B4E-BFCB-0201711B214C}"/>
              </a:ext>
            </a:extLst>
          </p:cNvPr>
          <p:cNvSpPr>
            <a:spLocks noGrp="1"/>
          </p:cNvSpPr>
          <p:nvPr>
            <p:ph type="body" sz="quarter" idx="13"/>
          </p:nvPr>
        </p:nvSpPr>
        <p:spPr/>
        <p:txBody>
          <a:bodyPr/>
          <a:lstStyle/>
          <a:p>
            <a:endParaRPr lang="ru-RU"/>
          </a:p>
        </p:txBody>
      </p:sp>
      <p:sp>
        <p:nvSpPr>
          <p:cNvPr id="18" name="Текст 17">
            <a:extLst>
              <a:ext uri="{FF2B5EF4-FFF2-40B4-BE49-F238E27FC236}">
                <a16:creationId xmlns:a16="http://schemas.microsoft.com/office/drawing/2014/main" id="{AB20B420-8F92-714B-B774-4CCFF071FC96}"/>
              </a:ext>
            </a:extLst>
          </p:cNvPr>
          <p:cNvSpPr>
            <a:spLocks noGrp="1"/>
          </p:cNvSpPr>
          <p:nvPr>
            <p:ph type="body" sz="quarter" idx="14"/>
          </p:nvPr>
        </p:nvSpPr>
        <p:spPr/>
        <p:txBody>
          <a:bodyPr/>
          <a:lstStyle/>
          <a:p>
            <a:endParaRPr lang="ru-RU"/>
          </a:p>
        </p:txBody>
      </p:sp>
      <p:sp>
        <p:nvSpPr>
          <p:cNvPr id="19" name="Текст 18">
            <a:extLst>
              <a:ext uri="{FF2B5EF4-FFF2-40B4-BE49-F238E27FC236}">
                <a16:creationId xmlns:a16="http://schemas.microsoft.com/office/drawing/2014/main" id="{E28F3689-1426-FC44-97DB-4AC538FC64CC}"/>
              </a:ext>
            </a:extLst>
          </p:cNvPr>
          <p:cNvSpPr>
            <a:spLocks noGrp="1"/>
          </p:cNvSpPr>
          <p:nvPr>
            <p:ph type="body" sz="quarter" idx="15"/>
          </p:nvPr>
        </p:nvSpPr>
        <p:spPr/>
        <p:txBody>
          <a:bodyPr/>
          <a:lstStyle/>
          <a:p>
            <a:endParaRPr lang="ru-RU"/>
          </a:p>
        </p:txBody>
      </p:sp>
      <p:sp>
        <p:nvSpPr>
          <p:cNvPr id="7" name="TextBox 6">
            <a:extLst>
              <a:ext uri="{FF2B5EF4-FFF2-40B4-BE49-F238E27FC236}">
                <a16:creationId xmlns:a16="http://schemas.microsoft.com/office/drawing/2014/main" id="{E0F0FACA-005E-0B28-1D5C-0450123A6264}"/>
              </a:ext>
            </a:extLst>
          </p:cNvPr>
          <p:cNvSpPr txBox="1"/>
          <p:nvPr/>
        </p:nvSpPr>
        <p:spPr>
          <a:xfrm>
            <a:off x="486853" y="1986288"/>
            <a:ext cx="4943364" cy="477054"/>
          </a:xfrm>
          <a:prstGeom prst="rect">
            <a:avLst/>
          </a:prstGeom>
          <a:noFill/>
        </p:spPr>
        <p:txBody>
          <a:bodyPr wrap="square" rtlCol="0">
            <a:spAutoFit/>
          </a:bodyPr>
          <a:lstStyle/>
          <a:p>
            <a:pPr algn="l"/>
            <a:r>
              <a:rPr lang="en-US" sz="2500" dirty="0">
                <a:latin typeface="HSE Sans" panose="02000000000000000000" pitchFamily="2" charset="0"/>
              </a:rPr>
              <a:t>What is </a:t>
            </a:r>
            <a:r>
              <a:rPr lang="en-US" sz="2500" b="1" dirty="0">
                <a:latin typeface="HSE Sans" panose="02000000000000000000" pitchFamily="2" charset="0"/>
              </a:rPr>
              <a:t>revolution</a:t>
            </a:r>
            <a:r>
              <a:rPr lang="en-US" sz="2500" dirty="0">
                <a:latin typeface="HSE Sans" panose="02000000000000000000" pitchFamily="2" charset="0"/>
              </a:rPr>
              <a:t>? </a:t>
            </a:r>
            <a:endParaRPr lang="ru-RU" sz="2500" dirty="0">
              <a:latin typeface="HSE Sans" panose="02000000000000000000" pitchFamily="2" charset="0"/>
            </a:endParaRPr>
          </a:p>
        </p:txBody>
      </p:sp>
      <p:sp>
        <p:nvSpPr>
          <p:cNvPr id="8" name="Текст 15">
            <a:extLst>
              <a:ext uri="{FF2B5EF4-FFF2-40B4-BE49-F238E27FC236}">
                <a16:creationId xmlns:a16="http://schemas.microsoft.com/office/drawing/2014/main" id="{0C00E6C1-9056-16BD-A3B1-70E45D81C06E}"/>
              </a:ext>
            </a:extLst>
          </p:cNvPr>
          <p:cNvSpPr>
            <a:spLocks noGrp="1"/>
          </p:cNvSpPr>
          <p:nvPr>
            <p:ph type="body" sz="quarter" idx="12"/>
          </p:nvPr>
        </p:nvSpPr>
        <p:spPr>
          <a:xfrm>
            <a:off x="585899" y="4081885"/>
            <a:ext cx="4322531" cy="1199686"/>
          </a:xfrm>
        </p:spPr>
        <p:txBody>
          <a:bodyPr>
            <a:normAutofit/>
          </a:bodyPr>
          <a:lstStyle/>
          <a:p>
            <a:pPr marL="342900" indent="-342900">
              <a:buAutoNum type="arabicPeriod"/>
            </a:pPr>
            <a:r>
              <a:rPr lang="en-US" sz="1600" b="1" dirty="0"/>
              <a:t>Mass mobilization </a:t>
            </a:r>
          </a:p>
          <a:p>
            <a:pPr marL="342900" indent="-342900">
              <a:buAutoNum type="arabicPeriod"/>
            </a:pPr>
            <a:r>
              <a:rPr lang="en" sz="1600" b="1" dirty="0"/>
              <a:t>An attempt to overthrow or replace the existing government</a:t>
            </a:r>
            <a:endParaRPr lang="ru-RU" sz="1600" b="1" dirty="0"/>
          </a:p>
        </p:txBody>
      </p:sp>
      <p:sp>
        <p:nvSpPr>
          <p:cNvPr id="9" name="TextBox 8">
            <a:extLst>
              <a:ext uri="{FF2B5EF4-FFF2-40B4-BE49-F238E27FC236}">
                <a16:creationId xmlns:a16="http://schemas.microsoft.com/office/drawing/2014/main" id="{1FBEBD42-8DBC-525C-5145-C6B7C69C8E7C}"/>
              </a:ext>
            </a:extLst>
          </p:cNvPr>
          <p:cNvSpPr txBox="1"/>
          <p:nvPr/>
        </p:nvSpPr>
        <p:spPr>
          <a:xfrm>
            <a:off x="573831" y="2800303"/>
            <a:ext cx="4943365" cy="1384995"/>
          </a:xfrm>
          <a:prstGeom prst="rect">
            <a:avLst/>
          </a:prstGeom>
          <a:noFill/>
        </p:spPr>
        <p:txBody>
          <a:bodyPr wrap="square" rtlCol="0">
            <a:spAutoFit/>
          </a:bodyPr>
          <a:lstStyle/>
          <a:p>
            <a:pPr algn="l"/>
            <a:r>
              <a:rPr lang="en" sz="1600" i="1" dirty="0">
                <a:latin typeface="HSE Sans" panose="02000000000000000000" pitchFamily="2" charset="0"/>
              </a:rPr>
              <a:t>“Revolution is a collective mobilization that attempts to quickly and forcibly overthrow an existing regime in order to transform political, economic and symbolic relations” </a:t>
            </a:r>
            <a:r>
              <a:rPr lang="en" sz="1600" dirty="0">
                <a:latin typeface="HSE Sans" panose="02000000000000000000" pitchFamily="2" charset="0"/>
              </a:rPr>
              <a:t>(Lawson, 2019, p. 5) </a:t>
            </a:r>
          </a:p>
          <a:p>
            <a:pPr algn="l"/>
            <a:endParaRPr lang="en" sz="1000" dirty="0">
              <a:latin typeface="HSE Sans" panose="02000000000000000000" pitchFamily="2" charset="0"/>
            </a:endParaRPr>
          </a:p>
          <a:p>
            <a:pPr algn="l"/>
            <a:endParaRPr lang="ru-RU" sz="1000" dirty="0">
              <a:latin typeface="HSE Sans" panose="02000000000000000000" pitchFamily="2" charset="0"/>
            </a:endParaRPr>
          </a:p>
        </p:txBody>
      </p:sp>
      <p:sp>
        <p:nvSpPr>
          <p:cNvPr id="2" name="TextBox 1">
            <a:extLst>
              <a:ext uri="{FF2B5EF4-FFF2-40B4-BE49-F238E27FC236}">
                <a16:creationId xmlns:a16="http://schemas.microsoft.com/office/drawing/2014/main" id="{6EE07F82-C88E-8700-5575-73792B1BCCE6}"/>
              </a:ext>
            </a:extLst>
          </p:cNvPr>
          <p:cNvSpPr txBox="1"/>
          <p:nvPr/>
        </p:nvSpPr>
        <p:spPr>
          <a:xfrm>
            <a:off x="6572214" y="1986288"/>
            <a:ext cx="4943364" cy="477054"/>
          </a:xfrm>
          <a:prstGeom prst="rect">
            <a:avLst/>
          </a:prstGeom>
          <a:noFill/>
        </p:spPr>
        <p:txBody>
          <a:bodyPr wrap="square" rtlCol="0">
            <a:spAutoFit/>
          </a:bodyPr>
          <a:lstStyle/>
          <a:p>
            <a:pPr algn="l"/>
            <a:r>
              <a:rPr lang="en-US" sz="2500" dirty="0">
                <a:latin typeface="HSE Sans" panose="02000000000000000000" pitchFamily="2" charset="0"/>
              </a:rPr>
              <a:t>What is </a:t>
            </a:r>
            <a:r>
              <a:rPr lang="en-US" sz="2500" b="1" dirty="0">
                <a:latin typeface="HSE Sans" panose="02000000000000000000" pitchFamily="2" charset="0"/>
              </a:rPr>
              <a:t>income level</a:t>
            </a:r>
            <a:r>
              <a:rPr lang="en-US" sz="2500" dirty="0">
                <a:latin typeface="HSE Sans" panose="02000000000000000000" pitchFamily="2" charset="0"/>
              </a:rPr>
              <a:t>? </a:t>
            </a:r>
            <a:endParaRPr lang="ru-RU" sz="2500" dirty="0">
              <a:latin typeface="HSE Sans" panose="02000000000000000000" pitchFamily="2" charset="0"/>
            </a:endParaRPr>
          </a:p>
        </p:txBody>
      </p:sp>
      <p:sp>
        <p:nvSpPr>
          <p:cNvPr id="3" name="TextBox 2">
            <a:extLst>
              <a:ext uri="{FF2B5EF4-FFF2-40B4-BE49-F238E27FC236}">
                <a16:creationId xmlns:a16="http://schemas.microsoft.com/office/drawing/2014/main" id="{EB845711-52EF-F0CF-B7B7-8C50AF85CD61}"/>
              </a:ext>
            </a:extLst>
          </p:cNvPr>
          <p:cNvSpPr txBox="1"/>
          <p:nvPr/>
        </p:nvSpPr>
        <p:spPr>
          <a:xfrm>
            <a:off x="6674804" y="2736502"/>
            <a:ext cx="4943365" cy="1384995"/>
          </a:xfrm>
          <a:prstGeom prst="rect">
            <a:avLst/>
          </a:prstGeom>
          <a:noFill/>
        </p:spPr>
        <p:txBody>
          <a:bodyPr wrap="square" rtlCol="0">
            <a:spAutoFit/>
          </a:bodyPr>
          <a:lstStyle/>
          <a:p>
            <a:pPr algn="l"/>
            <a:r>
              <a:rPr lang="en" sz="1600" dirty="0">
                <a:latin typeface="HSE Sans" panose="02000000000000000000" pitchFamily="2" charset="0"/>
              </a:rPr>
              <a:t>Usual operationalization – </a:t>
            </a:r>
            <a:r>
              <a:rPr lang="en" sz="1600" b="1" dirty="0">
                <a:latin typeface="HSE Sans" panose="02000000000000000000" pitchFamily="2" charset="0"/>
              </a:rPr>
              <a:t>GDP per capita </a:t>
            </a:r>
          </a:p>
          <a:p>
            <a:pPr algn="l"/>
            <a:endParaRPr lang="en" sz="1600" dirty="0">
              <a:latin typeface="HSE Sans" panose="02000000000000000000" pitchFamily="2" charset="0"/>
            </a:endParaRPr>
          </a:p>
          <a:p>
            <a:pPr marL="342900" indent="-342900" algn="l">
              <a:buAutoNum type="arabicPeriod"/>
            </a:pPr>
            <a:r>
              <a:rPr lang="en" sz="1600" dirty="0">
                <a:latin typeface="HSE Sans" panose="02000000000000000000" pitchFamily="2" charset="0"/>
              </a:rPr>
              <a:t>PPP – catch consumption, not production </a:t>
            </a:r>
          </a:p>
          <a:p>
            <a:pPr marL="342900" indent="-342900" algn="l">
              <a:buAutoNum type="arabicPeriod"/>
            </a:pPr>
            <a:r>
              <a:rPr lang="en" sz="1600" dirty="0">
                <a:latin typeface="HSE Sans" panose="02000000000000000000" pitchFamily="2" charset="0"/>
              </a:rPr>
              <a:t>Constant dollars – remove inflation </a:t>
            </a:r>
          </a:p>
          <a:p>
            <a:pPr algn="l"/>
            <a:endParaRPr lang="en" sz="1000" dirty="0">
              <a:latin typeface="HSE Sans" panose="02000000000000000000" pitchFamily="2" charset="0"/>
            </a:endParaRPr>
          </a:p>
          <a:p>
            <a:pPr algn="l"/>
            <a:endParaRPr lang="ru-RU" sz="1000" dirty="0">
              <a:latin typeface="HSE Sans" panose="02000000000000000000" pitchFamily="2" charset="0"/>
            </a:endParaRPr>
          </a:p>
        </p:txBody>
      </p:sp>
    </p:spTree>
    <p:extLst>
      <p:ext uri="{BB962C8B-B14F-4D97-AF65-F5344CB8AC3E}">
        <p14:creationId xmlns:p14="http://schemas.microsoft.com/office/powerpoint/2010/main" val="353338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lstStyle/>
          <a:p>
            <a:r>
              <a:rPr lang="en-US" dirty="0"/>
              <a:t>Novelty (II)</a:t>
            </a:r>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sp>
        <p:nvSpPr>
          <p:cNvPr id="11" name="Текст 3">
            <a:extLst>
              <a:ext uri="{FF2B5EF4-FFF2-40B4-BE49-F238E27FC236}">
                <a16:creationId xmlns:a16="http://schemas.microsoft.com/office/drawing/2014/main" id="{F0B4B747-6304-D842-EDDC-BBE28BBB63B2}"/>
              </a:ext>
            </a:extLst>
          </p:cNvPr>
          <p:cNvSpPr>
            <a:spLocks noGrp="1"/>
          </p:cNvSpPr>
          <p:nvPr>
            <p:ph type="body" sz="quarter" idx="12"/>
          </p:nvPr>
        </p:nvSpPr>
        <p:spPr>
          <a:xfrm>
            <a:off x="754403" y="2333166"/>
            <a:ext cx="3980885" cy="3113830"/>
          </a:xfrm>
        </p:spPr>
        <p:txBody>
          <a:bodyPr>
            <a:normAutofit fontScale="92500" lnSpcReduction="10000"/>
          </a:bodyPr>
          <a:lstStyle/>
          <a:p>
            <a:r>
              <a:rPr lang="en-US" sz="1800" b="1" dirty="0">
                <a:effectLst/>
                <a:latin typeface="Times New Roman" panose="02020603050405020304" pitchFamily="18" charset="0"/>
                <a:cs typeface="Times New Roman" panose="02020603050405020304" pitchFamily="18" charset="0"/>
              </a:rPr>
              <a:t>Violent vs. Nonviolent problem?</a:t>
            </a:r>
          </a:p>
          <a:p>
            <a:r>
              <a:rPr lang="en-US" sz="1800" b="1" dirty="0">
                <a:effectLst/>
                <a:latin typeface="Times New Roman" panose="02020603050405020304" pitchFamily="18" charset="0"/>
                <a:cs typeface="Times New Roman" panose="02020603050405020304" pitchFamily="18" charset="0"/>
              </a:rPr>
              <a:t>Violent and nonviolent </a:t>
            </a:r>
            <a:r>
              <a:rPr lang="en-US" sz="1800" b="1" dirty="0">
                <a:latin typeface="Times New Roman" panose="02020603050405020304" pitchFamily="18" charset="0"/>
                <a:cs typeface="Times New Roman" panose="02020603050405020304" pitchFamily="18" charset="0"/>
              </a:rPr>
              <a:t>revolution </a:t>
            </a:r>
            <a:r>
              <a:rPr lang="en-US" sz="1800" dirty="0">
                <a:latin typeface="Times New Roman" panose="02020603050405020304" pitchFamily="18" charset="0"/>
                <a:cs typeface="Times New Roman" panose="02020603050405020304" pitchFamily="18" charset="0"/>
              </a:rPr>
              <a:t>“</a:t>
            </a:r>
            <a:r>
              <a:rPr lang="en-US" sz="1800" b="1" dirty="0">
                <a:effectLst/>
                <a:latin typeface="Times New Roman" panose="02020603050405020304" pitchFamily="18" charset="0"/>
                <a:cs typeface="Times New Roman" panose="02020603050405020304" pitchFamily="18" charset="0"/>
              </a:rPr>
              <a:t>have different resource mobilization demands</a:t>
            </a:r>
            <a:r>
              <a:rPr lang="en-US" sz="1800" dirty="0">
                <a:effectLst/>
                <a:latin typeface="Times New Roman" panose="02020603050405020304" pitchFamily="18" charset="0"/>
                <a:cs typeface="Times New Roman" panose="02020603050405020304" pitchFamily="18" charset="0"/>
              </a:rPr>
              <a:t> and draw upon different social networks for this purpose” (Butcher and </a:t>
            </a:r>
            <a:r>
              <a:rPr lang="en-US" sz="1800" dirty="0" err="1">
                <a:effectLst/>
                <a:latin typeface="Times New Roman" panose="02020603050405020304" pitchFamily="18" charset="0"/>
                <a:cs typeface="Times New Roman" panose="02020603050405020304" pitchFamily="18" charset="0"/>
              </a:rPr>
              <a:t>Svensson</a:t>
            </a:r>
            <a:r>
              <a:rPr lang="en-US" sz="1800" dirty="0">
                <a:effectLst/>
                <a:latin typeface="Times New Roman" panose="02020603050405020304" pitchFamily="18" charset="0"/>
                <a:cs typeface="Times New Roman" panose="02020603050405020304" pitchFamily="18" charset="0"/>
              </a:rPr>
              <a:t> 2016, 312). </a:t>
            </a:r>
          </a:p>
          <a:p>
            <a:r>
              <a:rPr lang="en-US" sz="1800" dirty="0">
                <a:effectLst/>
                <a:latin typeface="Times New Roman" panose="02020603050405020304" pitchFamily="18" charset="0"/>
                <a:cs typeface="Times New Roman" panose="02020603050405020304" pitchFamily="18" charset="0"/>
              </a:rPr>
              <a:t>Chenoweth and Lewis: “perhaps the most striking is that </a:t>
            </a:r>
            <a:r>
              <a:rPr lang="en-US" sz="1800" b="1" dirty="0">
                <a:effectLst/>
                <a:latin typeface="Times New Roman" panose="02020603050405020304" pitchFamily="18" charset="0"/>
                <a:cs typeface="Times New Roman" panose="02020603050405020304" pitchFamily="18" charset="0"/>
              </a:rPr>
              <a:t>violent and nonviolent campaigns share only one determinant in common: population size</a:t>
            </a:r>
            <a:r>
              <a:rPr lang="en-US" sz="1800" dirty="0">
                <a:effectLst/>
                <a:latin typeface="Times New Roman" panose="02020603050405020304" pitchFamily="18" charset="0"/>
                <a:cs typeface="Times New Roman" panose="02020603050405020304" pitchFamily="18" charset="0"/>
              </a:rPr>
              <a:t>” (2013, 420).</a:t>
            </a:r>
          </a:p>
          <a:p>
            <a:r>
              <a:rPr lang="en-US" sz="1800" dirty="0">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p>
            <a:endParaRPr lang="en-US" sz="1800" dirty="0">
              <a:effectLst/>
              <a:latin typeface="Times New Roman" panose="02020603050405020304" pitchFamily="18" charset="0"/>
              <a:cs typeface="Times New Roman" panose="02020603050405020304" pitchFamily="18" charset="0"/>
            </a:endParaRPr>
          </a:p>
          <a:p>
            <a:pPr marL="342900" indent="-342900">
              <a:buAutoNum type="arabicPeriod"/>
            </a:pPr>
            <a:endParaRPr lang="en-US" sz="2400" dirty="0">
              <a:effectLst/>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pPr marL="342900" indent="-342900">
              <a:buAutoNum type="arabicPeriod"/>
            </a:pPr>
            <a:endParaRPr lang="ru-RU"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24B6ACD-81D3-BDCF-A11D-858D8CB472E7}"/>
              </a:ext>
            </a:extLst>
          </p:cNvPr>
          <p:cNvSpPr txBox="1"/>
          <p:nvPr/>
        </p:nvSpPr>
        <p:spPr>
          <a:xfrm>
            <a:off x="6761542" y="2224815"/>
            <a:ext cx="4253028" cy="1477328"/>
          </a:xfrm>
          <a:prstGeom prst="rect">
            <a:avLst/>
          </a:prstGeom>
          <a:noFill/>
        </p:spPr>
        <p:txBody>
          <a:bodyPr wrap="square">
            <a:spAutoFit/>
          </a:bodyPr>
          <a:lstStyle/>
          <a:p>
            <a:r>
              <a:rPr lang="en-US" sz="1800" dirty="0">
                <a:effectLst/>
                <a:latin typeface="Times New Roman" panose="02020603050405020304" pitchFamily="18" charset="0"/>
                <a:cs typeface="Times New Roman" panose="02020603050405020304" pitchFamily="18" charset="0"/>
              </a:rPr>
              <a:t>Economic development and </a:t>
            </a:r>
            <a:r>
              <a:rPr lang="en-US" sz="1800" b="1" dirty="0">
                <a:latin typeface="Times New Roman" panose="02020603050405020304" pitchFamily="18" charset="0"/>
                <a:cs typeface="Times New Roman" panose="02020603050405020304" pitchFamily="18" charset="0"/>
              </a:rPr>
              <a:t>violent revolutions</a:t>
            </a:r>
            <a:r>
              <a:rPr lang="en-US" sz="1800" dirty="0">
                <a:latin typeface="Times New Roman" panose="02020603050405020304" pitchFamily="18" charset="0"/>
                <a:cs typeface="Times New Roman" panose="02020603050405020304" pitchFamily="18" charset="0"/>
              </a:rPr>
              <a:t>:</a:t>
            </a:r>
          </a:p>
          <a:p>
            <a:r>
              <a:rPr lang="en-US" sz="1800" dirty="0">
                <a:latin typeface="Times New Roman" panose="02020603050405020304" pitchFamily="18" charset="0"/>
                <a:cs typeface="Times New Roman" panose="02020603050405020304" pitchFamily="18" charset="0"/>
              </a:rPr>
              <a:t>“There is now </a:t>
            </a:r>
            <a:r>
              <a:rPr lang="en-US" sz="1800" b="1" dirty="0">
                <a:latin typeface="Times New Roman" panose="02020603050405020304" pitchFamily="18" charset="0"/>
                <a:cs typeface="Times New Roman" panose="02020603050405020304" pitchFamily="18" charset="0"/>
              </a:rPr>
              <a:t>consensus</a:t>
            </a:r>
            <a:r>
              <a:rPr lang="en-US" sz="1800" dirty="0">
                <a:latin typeface="Times New Roman" panose="02020603050405020304" pitchFamily="18" charset="0"/>
                <a:cs typeface="Times New Roman" panose="02020603050405020304" pitchFamily="18" charset="0"/>
              </a:rPr>
              <a:t> that the risk of war decreases as average income increases” (</a:t>
            </a:r>
            <a:r>
              <a:rPr lang="en-US" sz="1800" dirty="0" err="1">
                <a:latin typeface="Times New Roman" panose="02020603050405020304" pitchFamily="18" charset="0"/>
                <a:cs typeface="Times New Roman" panose="02020603050405020304" pitchFamily="18" charset="0"/>
              </a:rPr>
              <a:t>Hegre</a:t>
            </a:r>
            <a:r>
              <a:rPr lang="en-US" sz="1800" dirty="0">
                <a:latin typeface="Times New Roman" panose="02020603050405020304" pitchFamily="18" charset="0"/>
                <a:cs typeface="Times New Roman" panose="02020603050405020304" pitchFamily="18" charset="0"/>
              </a:rPr>
              <a:t> and </a:t>
            </a:r>
            <a:r>
              <a:rPr lang="en-US" sz="1800" dirty="0" err="1">
                <a:latin typeface="Times New Roman" panose="02020603050405020304" pitchFamily="18" charset="0"/>
                <a:cs typeface="Times New Roman" panose="02020603050405020304" pitchFamily="18" charset="0"/>
              </a:rPr>
              <a:t>Sambanis</a:t>
            </a:r>
            <a:r>
              <a:rPr lang="en-US" sz="1800" dirty="0">
                <a:latin typeface="Times New Roman" panose="02020603050405020304" pitchFamily="18" charset="0"/>
                <a:cs typeface="Times New Roman" panose="02020603050405020304" pitchFamily="18" charset="0"/>
              </a:rPr>
              <a:t> 2006, 508–9).</a:t>
            </a:r>
          </a:p>
        </p:txBody>
      </p:sp>
      <p:sp>
        <p:nvSpPr>
          <p:cNvPr id="9" name="TextBox 8">
            <a:extLst>
              <a:ext uri="{FF2B5EF4-FFF2-40B4-BE49-F238E27FC236}">
                <a16:creationId xmlns:a16="http://schemas.microsoft.com/office/drawing/2014/main" id="{9D743138-08A8-98C3-613A-D7655D9B614C}"/>
              </a:ext>
            </a:extLst>
          </p:cNvPr>
          <p:cNvSpPr txBox="1"/>
          <p:nvPr/>
        </p:nvSpPr>
        <p:spPr>
          <a:xfrm>
            <a:off x="6761542" y="3890081"/>
            <a:ext cx="4253029" cy="1477328"/>
          </a:xfrm>
          <a:prstGeom prst="rect">
            <a:avLst/>
          </a:prstGeom>
          <a:noFill/>
        </p:spPr>
        <p:txBody>
          <a:bodyPr wrap="square">
            <a:spAutoFit/>
          </a:bodyPr>
          <a:lstStyle/>
          <a:p>
            <a:r>
              <a:rPr lang="en-US" sz="1800" dirty="0">
                <a:effectLst/>
                <a:latin typeface="Times New Roman" panose="02020603050405020304" pitchFamily="18" charset="0"/>
                <a:cs typeface="Times New Roman" panose="02020603050405020304" pitchFamily="18" charset="0"/>
              </a:rPr>
              <a:t>Economic development and </a:t>
            </a:r>
            <a:r>
              <a:rPr lang="en-US" sz="1800" b="1" dirty="0">
                <a:effectLst/>
                <a:latin typeface="Times New Roman" panose="02020603050405020304" pitchFamily="18" charset="0"/>
                <a:cs typeface="Times New Roman" panose="02020603050405020304" pitchFamily="18" charset="0"/>
              </a:rPr>
              <a:t>non</a:t>
            </a:r>
            <a:r>
              <a:rPr lang="en-US" sz="1800" b="1" dirty="0">
                <a:latin typeface="Times New Roman" panose="02020603050405020304" pitchFamily="18" charset="0"/>
                <a:cs typeface="Times New Roman" panose="02020603050405020304" pitchFamily="18" charset="0"/>
              </a:rPr>
              <a:t>violent revolutions</a:t>
            </a:r>
            <a:r>
              <a:rPr lang="en-US" sz="180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Totally insignificant results </a:t>
            </a:r>
            <a:r>
              <a:rPr lang="en-US" dirty="0">
                <a:latin typeface="Times New Roman" panose="02020603050405020304" pitchFamily="18" charset="0"/>
                <a:cs typeface="Times New Roman" panose="02020603050405020304" pitchFamily="18" charset="0"/>
              </a:rPr>
              <a:t>(Dahl et al. 2020; </a:t>
            </a:r>
            <a:r>
              <a:rPr lang="en-US" dirty="0" err="1">
                <a:latin typeface="Times New Roman" panose="02020603050405020304" pitchFamily="18" charset="0"/>
                <a:cs typeface="Times New Roman" panose="02020603050405020304" pitchFamily="18" charset="0"/>
              </a:rPr>
              <a:t>Gleditsch</a:t>
            </a:r>
            <a:r>
              <a:rPr lang="en-US" dirty="0">
                <a:latin typeface="Times New Roman" panose="02020603050405020304" pitchFamily="18" charset="0"/>
                <a:cs typeface="Times New Roman" panose="02020603050405020304" pitchFamily="18" charset="0"/>
              </a:rPr>
              <a:t> and Rivera 2017; </a:t>
            </a:r>
            <a:r>
              <a:rPr lang="en-US" dirty="0" err="1">
                <a:latin typeface="Times New Roman" panose="02020603050405020304" pitchFamily="18" charset="0"/>
                <a:cs typeface="Times New Roman" panose="02020603050405020304" pitchFamily="18" charset="0"/>
              </a:rPr>
              <a:t>Karakaya</a:t>
            </a:r>
            <a:r>
              <a:rPr lang="en-US" dirty="0">
                <a:latin typeface="Times New Roman" panose="02020603050405020304" pitchFamily="18" charset="0"/>
                <a:cs typeface="Times New Roman" panose="02020603050405020304" pitchFamily="18" charset="0"/>
              </a:rPr>
              <a:t> 2018; </a:t>
            </a:r>
            <a:r>
              <a:rPr lang="en-US" dirty="0" err="1">
                <a:latin typeface="Times New Roman" panose="02020603050405020304" pitchFamily="18" charset="0"/>
                <a:cs typeface="Times New Roman" panose="02020603050405020304" pitchFamily="18" charset="0"/>
              </a:rPr>
              <a:t>Rørbæk</a:t>
            </a:r>
            <a:r>
              <a:rPr lang="en-US" dirty="0">
                <a:latin typeface="Times New Roman" panose="02020603050405020304" pitchFamily="18" charset="0"/>
                <a:cs typeface="Times New Roman" panose="02020603050405020304" pitchFamily="18" charset="0"/>
              </a:rPr>
              <a:t> 2019; </a:t>
            </a:r>
            <a:r>
              <a:rPr lang="en-US" dirty="0" err="1">
                <a:latin typeface="Times New Roman" panose="02020603050405020304" pitchFamily="18" charset="0"/>
                <a:cs typeface="Times New Roman" panose="02020603050405020304" pitchFamily="18" charset="0"/>
              </a:rPr>
              <a:t>Schaftenaar</a:t>
            </a:r>
            <a:r>
              <a:rPr lang="en-US" dirty="0">
                <a:latin typeface="Times New Roman" panose="02020603050405020304" pitchFamily="18" charset="0"/>
                <a:cs typeface="Times New Roman" panose="02020603050405020304" pitchFamily="18" charset="0"/>
              </a:rPr>
              <a:t> 2017)</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4906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C1657578-5B49-FB42-9E68-EF4E3D607FF9}"/>
              </a:ext>
            </a:extLst>
          </p:cNvPr>
          <p:cNvSpPr>
            <a:spLocks noGrp="1"/>
          </p:cNvSpPr>
          <p:nvPr>
            <p:ph type="title"/>
          </p:nvPr>
        </p:nvSpPr>
        <p:spPr/>
        <p:txBody>
          <a:bodyPr/>
          <a:lstStyle/>
          <a:p>
            <a:r>
              <a:rPr lang="en-US" b="1" dirty="0"/>
              <a:t>Previous theories</a:t>
            </a:r>
            <a:endParaRPr lang="ru-RU" b="1" dirty="0"/>
          </a:p>
        </p:txBody>
      </p:sp>
      <p:sp>
        <p:nvSpPr>
          <p:cNvPr id="17" name="Текст 16">
            <a:extLst>
              <a:ext uri="{FF2B5EF4-FFF2-40B4-BE49-F238E27FC236}">
                <a16:creationId xmlns:a16="http://schemas.microsoft.com/office/drawing/2014/main" id="{12BD20DF-BD74-4B4E-BFCB-0201711B214C}"/>
              </a:ext>
            </a:extLst>
          </p:cNvPr>
          <p:cNvSpPr>
            <a:spLocks noGrp="1"/>
          </p:cNvSpPr>
          <p:nvPr>
            <p:ph type="body" sz="quarter" idx="13"/>
          </p:nvPr>
        </p:nvSpPr>
        <p:spPr/>
        <p:txBody>
          <a:bodyPr/>
          <a:lstStyle/>
          <a:p>
            <a:endParaRPr lang="ru-RU"/>
          </a:p>
        </p:txBody>
      </p:sp>
      <p:sp>
        <p:nvSpPr>
          <p:cNvPr id="18" name="Текст 17">
            <a:extLst>
              <a:ext uri="{FF2B5EF4-FFF2-40B4-BE49-F238E27FC236}">
                <a16:creationId xmlns:a16="http://schemas.microsoft.com/office/drawing/2014/main" id="{AB20B420-8F92-714B-B774-4CCFF071FC96}"/>
              </a:ext>
            </a:extLst>
          </p:cNvPr>
          <p:cNvSpPr>
            <a:spLocks noGrp="1"/>
          </p:cNvSpPr>
          <p:nvPr>
            <p:ph type="body" sz="quarter" idx="14"/>
          </p:nvPr>
        </p:nvSpPr>
        <p:spPr/>
        <p:txBody>
          <a:bodyPr/>
          <a:lstStyle/>
          <a:p>
            <a:endParaRPr lang="ru-RU"/>
          </a:p>
        </p:txBody>
      </p:sp>
      <p:sp>
        <p:nvSpPr>
          <p:cNvPr id="19" name="Текст 18">
            <a:extLst>
              <a:ext uri="{FF2B5EF4-FFF2-40B4-BE49-F238E27FC236}">
                <a16:creationId xmlns:a16="http://schemas.microsoft.com/office/drawing/2014/main" id="{E28F3689-1426-FC44-97DB-4AC538FC64CC}"/>
              </a:ext>
            </a:extLst>
          </p:cNvPr>
          <p:cNvSpPr>
            <a:spLocks noGrp="1"/>
          </p:cNvSpPr>
          <p:nvPr>
            <p:ph type="body" sz="quarter" idx="15"/>
          </p:nvPr>
        </p:nvSpPr>
        <p:spPr/>
        <p:txBody>
          <a:bodyPr/>
          <a:lstStyle/>
          <a:p>
            <a:endParaRPr lang="ru-RU"/>
          </a:p>
        </p:txBody>
      </p:sp>
      <p:sp>
        <p:nvSpPr>
          <p:cNvPr id="6" name="TextBox 5">
            <a:extLst>
              <a:ext uri="{FF2B5EF4-FFF2-40B4-BE49-F238E27FC236}">
                <a16:creationId xmlns:a16="http://schemas.microsoft.com/office/drawing/2014/main" id="{F40DF9E4-B908-C094-94FC-7C23EEB53313}"/>
              </a:ext>
            </a:extLst>
          </p:cNvPr>
          <p:cNvSpPr txBox="1"/>
          <p:nvPr/>
        </p:nvSpPr>
        <p:spPr>
          <a:xfrm>
            <a:off x="585898" y="2001792"/>
            <a:ext cx="4322529" cy="2031325"/>
          </a:xfrm>
          <a:prstGeom prst="rect">
            <a:avLst/>
          </a:prstGeom>
          <a:noFill/>
        </p:spPr>
        <p:txBody>
          <a:bodyPr wrap="square" rtlCol="0">
            <a:spAutoFit/>
          </a:bodyPr>
          <a:lstStyle/>
          <a:p>
            <a:pPr algn="l"/>
            <a:r>
              <a:rPr lang="en-US" dirty="0">
                <a:latin typeface="HSE Sans" panose="02000000000000000000" pitchFamily="2" charset="0"/>
              </a:rPr>
              <a:t>Rationale-choice optic from Civil Wars studies:</a:t>
            </a:r>
          </a:p>
          <a:p>
            <a:pPr marL="228600" indent="-228600" algn="l">
              <a:buAutoNum type="arabicPeriod"/>
            </a:pPr>
            <a:r>
              <a:rPr lang="en-US" dirty="0">
                <a:latin typeface="HSE Sans" panose="02000000000000000000" pitchFamily="2" charset="0"/>
              </a:rPr>
              <a:t>State-capacity </a:t>
            </a:r>
            <a:r>
              <a:rPr lang="en-US" sz="1400" dirty="0">
                <a:latin typeface="HSE Sans" panose="02000000000000000000" pitchFamily="2" charset="0"/>
              </a:rPr>
              <a:t>(Fearon and Latin 2003)</a:t>
            </a:r>
          </a:p>
          <a:p>
            <a:pPr marL="228600" indent="-228600" algn="l">
              <a:buAutoNum type="arabicPeriod"/>
            </a:pPr>
            <a:r>
              <a:rPr lang="en-US" dirty="0">
                <a:latin typeface="HSE Sans" panose="02000000000000000000" pitchFamily="2" charset="0"/>
              </a:rPr>
              <a:t>Opportunity-costs </a:t>
            </a:r>
            <a:r>
              <a:rPr lang="en-US" sz="1400" dirty="0">
                <a:latin typeface="HSE Sans" panose="02000000000000000000" pitchFamily="2" charset="0"/>
              </a:rPr>
              <a:t>(Collier and </a:t>
            </a:r>
            <a:r>
              <a:rPr lang="en-US" sz="1400" dirty="0" err="1">
                <a:latin typeface="HSE Sans" panose="02000000000000000000" pitchFamily="2" charset="0"/>
              </a:rPr>
              <a:t>Hoeffler</a:t>
            </a:r>
            <a:r>
              <a:rPr lang="en-US" sz="1400" dirty="0">
                <a:latin typeface="HSE Sans" panose="02000000000000000000" pitchFamily="2" charset="0"/>
              </a:rPr>
              <a:t> 2004)</a:t>
            </a:r>
          </a:p>
          <a:p>
            <a:pPr algn="l"/>
            <a:endParaRPr lang="en-US" dirty="0">
              <a:latin typeface="HSE Sans" panose="02000000000000000000" pitchFamily="2" charset="0"/>
            </a:endParaRPr>
          </a:p>
          <a:p>
            <a:pPr algn="l"/>
            <a:r>
              <a:rPr lang="en-US" b="1" dirty="0">
                <a:latin typeface="HSE Sans" panose="02000000000000000000" pitchFamily="2" charset="0"/>
              </a:rPr>
              <a:t>Both mechanisms linearly decrease the probability of armed revolutions </a:t>
            </a:r>
          </a:p>
        </p:txBody>
      </p:sp>
      <p:sp>
        <p:nvSpPr>
          <p:cNvPr id="11" name="TextBox 10">
            <a:extLst>
              <a:ext uri="{FF2B5EF4-FFF2-40B4-BE49-F238E27FC236}">
                <a16:creationId xmlns:a16="http://schemas.microsoft.com/office/drawing/2014/main" id="{251263D6-9846-8004-BD4D-E5AAD1959701}"/>
              </a:ext>
            </a:extLst>
          </p:cNvPr>
          <p:cNvSpPr txBox="1"/>
          <p:nvPr/>
        </p:nvSpPr>
        <p:spPr>
          <a:xfrm>
            <a:off x="6259892" y="2340180"/>
            <a:ext cx="4523337" cy="861774"/>
          </a:xfrm>
          <a:prstGeom prst="rect">
            <a:avLst/>
          </a:prstGeom>
          <a:noFill/>
        </p:spPr>
        <p:txBody>
          <a:bodyPr wrap="square">
            <a:spAutoFit/>
          </a:bodyPr>
          <a:lstStyle/>
          <a:p>
            <a:r>
              <a:rPr lang="en-US" sz="1800" i="1" dirty="0">
                <a:effectLst/>
                <a:latin typeface="Times New Roman" panose="02020603050405020304" pitchFamily="18" charset="0"/>
                <a:ea typeface="Calibri" panose="020F0502020204030204" pitchFamily="34" charset="0"/>
              </a:rPr>
              <a:t>“there is now consensus that the risk of war decreases as average income increases” </a:t>
            </a:r>
            <a:r>
              <a:rPr lang="en-US" sz="1400" dirty="0">
                <a:effectLst/>
                <a:latin typeface="Times New Roman" panose="02020603050405020304" pitchFamily="18" charset="0"/>
                <a:ea typeface="Calibri" panose="020F0502020204030204" pitchFamily="34" charset="0"/>
              </a:rPr>
              <a:t>(</a:t>
            </a:r>
            <a:r>
              <a:rPr lang="en-US" sz="1400" dirty="0" err="1">
                <a:effectLst/>
                <a:latin typeface="Times New Roman" panose="02020603050405020304" pitchFamily="18" charset="0"/>
                <a:ea typeface="Calibri" panose="020F0502020204030204" pitchFamily="34" charset="0"/>
              </a:rPr>
              <a:t>Hegre</a:t>
            </a:r>
            <a:r>
              <a:rPr lang="en-US" sz="1400" dirty="0">
                <a:effectLst/>
                <a:latin typeface="Times New Roman" panose="02020603050405020304" pitchFamily="18" charset="0"/>
                <a:ea typeface="Calibri" panose="020F0502020204030204" pitchFamily="34" charset="0"/>
              </a:rPr>
              <a:t> and </a:t>
            </a:r>
            <a:r>
              <a:rPr lang="en-US" sz="1400" dirty="0" err="1">
                <a:effectLst/>
                <a:latin typeface="Times New Roman" panose="02020603050405020304" pitchFamily="18" charset="0"/>
                <a:ea typeface="Calibri" panose="020F0502020204030204" pitchFamily="34" charset="0"/>
              </a:rPr>
              <a:t>Sambanis</a:t>
            </a:r>
            <a:r>
              <a:rPr lang="en-US" sz="1400" dirty="0">
                <a:effectLst/>
                <a:latin typeface="Times New Roman" panose="02020603050405020304" pitchFamily="18" charset="0"/>
                <a:ea typeface="Calibri" panose="020F0502020204030204" pitchFamily="34" charset="0"/>
              </a:rPr>
              <a:t> 2006, 508–9). </a:t>
            </a:r>
            <a:endParaRPr lang="ru-RU" sz="1400" dirty="0"/>
          </a:p>
        </p:txBody>
      </p:sp>
      <p:sp>
        <p:nvSpPr>
          <p:cNvPr id="13" name="TextBox 12">
            <a:extLst>
              <a:ext uri="{FF2B5EF4-FFF2-40B4-BE49-F238E27FC236}">
                <a16:creationId xmlns:a16="http://schemas.microsoft.com/office/drawing/2014/main" id="{38F8BA99-9B76-7049-83F0-4569FE37E5D7}"/>
              </a:ext>
            </a:extLst>
          </p:cNvPr>
          <p:cNvSpPr txBox="1"/>
          <p:nvPr/>
        </p:nvSpPr>
        <p:spPr>
          <a:xfrm>
            <a:off x="6259891" y="4871601"/>
            <a:ext cx="4523337" cy="1138773"/>
          </a:xfrm>
          <a:prstGeom prst="rect">
            <a:avLst/>
          </a:prstGeom>
          <a:noFill/>
        </p:spPr>
        <p:txBody>
          <a:bodyPr wrap="square">
            <a:spAutoFit/>
          </a:bodyPr>
          <a:lstStyle/>
          <a:p>
            <a:r>
              <a:rPr lang="en-US" sz="1800" i="1" dirty="0">
                <a:effectLst/>
                <a:latin typeface="Times New Roman" panose="02020603050405020304" pitchFamily="18" charset="0"/>
                <a:ea typeface="Calibri" panose="020F0502020204030204" pitchFamily="34" charset="0"/>
              </a:rPr>
              <a:t>“perhaps the most striking is that violent and nonviolent campaigns share only one determinant in common: population size” </a:t>
            </a:r>
            <a:r>
              <a:rPr lang="en-US" sz="1400" dirty="0">
                <a:effectLst/>
                <a:latin typeface="Times New Roman" panose="02020603050405020304" pitchFamily="18" charset="0"/>
                <a:ea typeface="Calibri" panose="020F0502020204030204" pitchFamily="34" charset="0"/>
              </a:rPr>
              <a:t>(Chenoweth and Lewis 2013, 420)</a:t>
            </a:r>
            <a:r>
              <a:rPr lang="ru-RU" sz="1400" dirty="0">
                <a:effectLst/>
              </a:rPr>
              <a:t> </a:t>
            </a:r>
            <a:endParaRPr lang="ru-RU" sz="1400" dirty="0"/>
          </a:p>
        </p:txBody>
      </p:sp>
      <p:sp>
        <p:nvSpPr>
          <p:cNvPr id="16" name="TextBox 15">
            <a:extLst>
              <a:ext uri="{FF2B5EF4-FFF2-40B4-BE49-F238E27FC236}">
                <a16:creationId xmlns:a16="http://schemas.microsoft.com/office/drawing/2014/main" id="{14F5C883-0421-3ADA-16DE-9975F10B03AE}"/>
              </a:ext>
            </a:extLst>
          </p:cNvPr>
          <p:cNvSpPr txBox="1"/>
          <p:nvPr/>
        </p:nvSpPr>
        <p:spPr>
          <a:xfrm>
            <a:off x="585898" y="4702324"/>
            <a:ext cx="4120144" cy="1477328"/>
          </a:xfrm>
          <a:prstGeom prst="rect">
            <a:avLst/>
          </a:prstGeom>
          <a:noFill/>
        </p:spPr>
        <p:txBody>
          <a:bodyPr wrap="square">
            <a:spAutoFit/>
          </a:bodyPr>
          <a:lstStyle/>
          <a:p>
            <a:pPr algn="l"/>
            <a:r>
              <a:rPr lang="en-US" sz="1800" b="1" dirty="0">
                <a:latin typeface="HSE Sans" panose="02000000000000000000" pitchFamily="2" charset="0"/>
              </a:rPr>
              <a:t>Linear Theories does not work with unarmed revolutions:</a:t>
            </a:r>
          </a:p>
          <a:p>
            <a:pPr marL="342900" indent="-342900" algn="l">
              <a:buAutoNum type="arabicPeriod"/>
            </a:pPr>
            <a:r>
              <a:rPr lang="en-US" sz="1800" dirty="0">
                <a:latin typeface="HSE Sans" panose="02000000000000000000" pitchFamily="2" charset="0"/>
              </a:rPr>
              <a:t>Color Revolutions - middle-income countries </a:t>
            </a:r>
            <a:endParaRPr lang="en-US" dirty="0">
              <a:latin typeface="HSE Sans" panose="02000000000000000000" pitchFamily="2" charset="0"/>
            </a:endParaRPr>
          </a:p>
          <a:p>
            <a:pPr marL="342900" indent="-342900" algn="l">
              <a:buAutoNum type="arabicPeriod"/>
            </a:pPr>
            <a:r>
              <a:rPr lang="en-US" sz="1800" dirty="0">
                <a:latin typeface="HSE Sans" panose="02000000000000000000" pitchFamily="2" charset="0"/>
              </a:rPr>
              <a:t>Arab Spring – middle-income countries </a:t>
            </a:r>
          </a:p>
        </p:txBody>
      </p:sp>
    </p:spTree>
    <p:extLst>
      <p:ext uri="{BB962C8B-B14F-4D97-AF65-F5344CB8AC3E}">
        <p14:creationId xmlns:p14="http://schemas.microsoft.com/office/powerpoint/2010/main" val="1681149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sp>
        <p:nvSpPr>
          <p:cNvPr id="2" name="Прямоугольник 1">
            <a:extLst>
              <a:ext uri="{FF2B5EF4-FFF2-40B4-BE49-F238E27FC236}">
                <a16:creationId xmlns:a16="http://schemas.microsoft.com/office/drawing/2014/main" id="{7E8A0298-A4F9-B677-3594-33BA6C47E9E9}"/>
              </a:ext>
            </a:extLst>
          </p:cNvPr>
          <p:cNvSpPr/>
          <p:nvPr/>
        </p:nvSpPr>
        <p:spPr>
          <a:xfrm>
            <a:off x="8571570" y="1458569"/>
            <a:ext cx="1862253" cy="4081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chemeClr val="tx1"/>
                </a:solidFill>
              </a:rPr>
              <a:t>Revolutions</a:t>
            </a:r>
            <a:endParaRPr lang="ru-RU" b="1" dirty="0">
              <a:ln w="0"/>
              <a:solidFill>
                <a:schemeClr val="tx1"/>
              </a:solidFill>
              <a:effectLst>
                <a:outerShdw blurRad="38100" dist="19050" dir="2700000" algn="tl" rotWithShape="0">
                  <a:schemeClr val="dk1">
                    <a:alpha val="40000"/>
                  </a:schemeClr>
                </a:outerShdw>
              </a:effectLst>
            </a:endParaRPr>
          </a:p>
        </p:txBody>
      </p:sp>
      <p:sp>
        <p:nvSpPr>
          <p:cNvPr id="3" name="Прямоугольник 2">
            <a:extLst>
              <a:ext uri="{FF2B5EF4-FFF2-40B4-BE49-F238E27FC236}">
                <a16:creationId xmlns:a16="http://schemas.microsoft.com/office/drawing/2014/main" id="{A67CABEA-5AFD-9577-E22D-0D0C71928604}"/>
              </a:ext>
            </a:extLst>
          </p:cNvPr>
          <p:cNvSpPr/>
          <p:nvPr/>
        </p:nvSpPr>
        <p:spPr>
          <a:xfrm>
            <a:off x="10019929" y="2921620"/>
            <a:ext cx="1862253" cy="408109"/>
          </a:xfrm>
          <a:prstGeom prst="rect">
            <a:avLst/>
          </a:prstGeom>
          <a:ln w="19050">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State capacity</a:t>
            </a:r>
            <a:endParaRPr lang="ru-RU" dirty="0">
              <a:ln w="0"/>
              <a:solidFill>
                <a:schemeClr val="tx1"/>
              </a:solidFill>
              <a:effectLst>
                <a:outerShdw blurRad="38100" dist="19050" dir="2700000" algn="tl" rotWithShape="0">
                  <a:schemeClr val="dk1">
                    <a:alpha val="40000"/>
                  </a:schemeClr>
                </a:outerShdw>
              </a:effectLst>
            </a:endParaRPr>
          </a:p>
        </p:txBody>
      </p:sp>
      <p:sp>
        <p:nvSpPr>
          <p:cNvPr id="4" name="Прямоугольник 3">
            <a:extLst>
              <a:ext uri="{FF2B5EF4-FFF2-40B4-BE49-F238E27FC236}">
                <a16:creationId xmlns:a16="http://schemas.microsoft.com/office/drawing/2014/main" id="{994E6C2E-1BF7-3FA9-B768-1A120D2810EE}"/>
              </a:ext>
            </a:extLst>
          </p:cNvPr>
          <p:cNvSpPr/>
          <p:nvPr/>
        </p:nvSpPr>
        <p:spPr>
          <a:xfrm>
            <a:off x="7659029" y="2921620"/>
            <a:ext cx="1862253" cy="408109"/>
          </a:xfrm>
          <a:prstGeom prst="rect">
            <a:avLst/>
          </a:prstGeom>
          <a:ln w="19050">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Costs</a:t>
            </a:r>
            <a:endParaRPr lang="ru-RU" dirty="0">
              <a:ln w="0"/>
              <a:solidFill>
                <a:schemeClr val="tx1"/>
              </a:solidFill>
              <a:effectLst>
                <a:outerShdw blurRad="38100" dist="19050" dir="2700000" algn="tl" rotWithShape="0">
                  <a:schemeClr val="dk1">
                    <a:alpha val="40000"/>
                  </a:schemeClr>
                </a:outerShdw>
              </a:effectLst>
            </a:endParaRPr>
          </a:p>
        </p:txBody>
      </p:sp>
      <p:sp>
        <p:nvSpPr>
          <p:cNvPr id="9" name="Прямоугольник 8">
            <a:extLst>
              <a:ext uri="{FF2B5EF4-FFF2-40B4-BE49-F238E27FC236}">
                <a16:creationId xmlns:a16="http://schemas.microsoft.com/office/drawing/2014/main" id="{8431BECD-2483-6803-0894-B9C1A80F63B8}"/>
              </a:ext>
            </a:extLst>
          </p:cNvPr>
          <p:cNvSpPr/>
          <p:nvPr/>
        </p:nvSpPr>
        <p:spPr>
          <a:xfrm>
            <a:off x="5518739" y="2923924"/>
            <a:ext cx="1862253" cy="408109"/>
          </a:xfrm>
          <a:prstGeom prst="rect">
            <a:avLst/>
          </a:prstGeom>
          <a:ln w="19050">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Opportunities</a:t>
            </a:r>
            <a:endParaRPr lang="ru-RU" dirty="0">
              <a:ln w="0"/>
              <a:solidFill>
                <a:schemeClr val="tx1"/>
              </a:solidFill>
              <a:effectLst>
                <a:outerShdw blurRad="38100" dist="19050" dir="2700000" algn="tl" rotWithShape="0">
                  <a:schemeClr val="dk1">
                    <a:alpha val="40000"/>
                  </a:schemeClr>
                </a:outerShdw>
              </a:effectLst>
            </a:endParaRPr>
          </a:p>
        </p:txBody>
      </p:sp>
      <p:cxnSp>
        <p:nvCxnSpPr>
          <p:cNvPr id="12" name="Прямая со стрелкой 11">
            <a:extLst>
              <a:ext uri="{FF2B5EF4-FFF2-40B4-BE49-F238E27FC236}">
                <a16:creationId xmlns:a16="http://schemas.microsoft.com/office/drawing/2014/main" id="{F54F51D7-802B-CE03-04E5-06AC8AC538EC}"/>
              </a:ext>
            </a:extLst>
          </p:cNvPr>
          <p:cNvCxnSpPr>
            <a:cxnSpLocks/>
            <a:stCxn id="9" idx="0"/>
            <a:endCxn id="2" idx="1"/>
          </p:cNvCxnSpPr>
          <p:nvPr/>
        </p:nvCxnSpPr>
        <p:spPr>
          <a:xfrm flipV="1">
            <a:off x="6449866" y="1662624"/>
            <a:ext cx="2121704" cy="1261300"/>
          </a:xfrm>
          <a:prstGeom prst="straightConnector1">
            <a:avLst/>
          </a:prstGeom>
          <a:ln w="1905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 name="Прямая со стрелкой 12">
            <a:extLst>
              <a:ext uri="{FF2B5EF4-FFF2-40B4-BE49-F238E27FC236}">
                <a16:creationId xmlns:a16="http://schemas.microsoft.com/office/drawing/2014/main" id="{ABE69B28-6546-8D76-314C-39691F3F78ED}"/>
              </a:ext>
            </a:extLst>
          </p:cNvPr>
          <p:cNvCxnSpPr>
            <a:cxnSpLocks/>
            <a:stCxn id="4" idx="0"/>
            <a:endCxn id="2" idx="2"/>
          </p:cNvCxnSpPr>
          <p:nvPr/>
        </p:nvCxnSpPr>
        <p:spPr>
          <a:xfrm flipV="1">
            <a:off x="8590156" y="1866678"/>
            <a:ext cx="912541" cy="1054942"/>
          </a:xfrm>
          <a:prstGeom prst="straightConnector1">
            <a:avLst/>
          </a:prstGeom>
          <a:ln w="1905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6" name="Прямая со стрелкой 15">
            <a:extLst>
              <a:ext uri="{FF2B5EF4-FFF2-40B4-BE49-F238E27FC236}">
                <a16:creationId xmlns:a16="http://schemas.microsoft.com/office/drawing/2014/main" id="{BA1026C8-17EF-1B26-672B-832ED1E35151}"/>
              </a:ext>
            </a:extLst>
          </p:cNvPr>
          <p:cNvCxnSpPr>
            <a:cxnSpLocks/>
            <a:stCxn id="3" idx="1"/>
            <a:endCxn id="4" idx="3"/>
          </p:cNvCxnSpPr>
          <p:nvPr/>
        </p:nvCxnSpPr>
        <p:spPr>
          <a:xfrm flipH="1">
            <a:off x="9521282" y="3125675"/>
            <a:ext cx="498647" cy="0"/>
          </a:xfrm>
          <a:prstGeom prst="straightConnector1">
            <a:avLst/>
          </a:prstGeom>
          <a:ln w="1905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0" name="Прямоугольник 19">
            <a:extLst>
              <a:ext uri="{FF2B5EF4-FFF2-40B4-BE49-F238E27FC236}">
                <a16:creationId xmlns:a16="http://schemas.microsoft.com/office/drawing/2014/main" id="{D52190CA-9F92-7723-4865-6F5B85F60E9B}"/>
              </a:ext>
            </a:extLst>
          </p:cNvPr>
          <p:cNvSpPr/>
          <p:nvPr/>
        </p:nvSpPr>
        <p:spPr>
          <a:xfrm>
            <a:off x="10019928" y="4758825"/>
            <a:ext cx="1862253" cy="4081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chemeClr val="tx1"/>
                </a:solidFill>
              </a:rPr>
              <a:t>Income level</a:t>
            </a:r>
            <a:endParaRPr lang="ru-RU" b="1" dirty="0">
              <a:ln w="0"/>
              <a:solidFill>
                <a:schemeClr val="tx1"/>
              </a:solidFill>
              <a:effectLst>
                <a:outerShdw blurRad="38100" dist="19050" dir="2700000" algn="tl" rotWithShape="0">
                  <a:schemeClr val="dk1">
                    <a:alpha val="40000"/>
                  </a:schemeClr>
                </a:outerShdw>
              </a:effectLst>
            </a:endParaRPr>
          </a:p>
        </p:txBody>
      </p:sp>
      <p:sp>
        <p:nvSpPr>
          <p:cNvPr id="21" name="Прямоугольник 20">
            <a:extLst>
              <a:ext uri="{FF2B5EF4-FFF2-40B4-BE49-F238E27FC236}">
                <a16:creationId xmlns:a16="http://schemas.microsoft.com/office/drawing/2014/main" id="{1ACDB555-2F5F-A444-EE8C-EF6278963AD2}"/>
              </a:ext>
            </a:extLst>
          </p:cNvPr>
          <p:cNvSpPr/>
          <p:nvPr/>
        </p:nvSpPr>
        <p:spPr>
          <a:xfrm>
            <a:off x="8571569" y="3840222"/>
            <a:ext cx="1862253" cy="408109"/>
          </a:xfrm>
          <a:prstGeom prst="rect">
            <a:avLst/>
          </a:prstGeom>
          <a:ln w="19050">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Well-being</a:t>
            </a:r>
            <a:endParaRPr lang="ru-RU" dirty="0">
              <a:ln w="0"/>
              <a:solidFill>
                <a:schemeClr val="tx1"/>
              </a:solidFill>
              <a:effectLst>
                <a:outerShdw blurRad="38100" dist="19050" dir="2700000" algn="tl" rotWithShape="0">
                  <a:schemeClr val="dk1">
                    <a:alpha val="40000"/>
                  </a:schemeClr>
                </a:outerShdw>
              </a:effectLst>
            </a:endParaRPr>
          </a:p>
        </p:txBody>
      </p:sp>
      <p:cxnSp>
        <p:nvCxnSpPr>
          <p:cNvPr id="23" name="Прямая со стрелкой 22">
            <a:extLst>
              <a:ext uri="{FF2B5EF4-FFF2-40B4-BE49-F238E27FC236}">
                <a16:creationId xmlns:a16="http://schemas.microsoft.com/office/drawing/2014/main" id="{C210544D-6E7D-AEED-A02D-5A0AA81B537B}"/>
              </a:ext>
            </a:extLst>
          </p:cNvPr>
          <p:cNvCxnSpPr>
            <a:cxnSpLocks/>
            <a:stCxn id="21" idx="0"/>
            <a:endCxn id="4" idx="2"/>
          </p:cNvCxnSpPr>
          <p:nvPr/>
        </p:nvCxnSpPr>
        <p:spPr>
          <a:xfrm flipH="1" flipV="1">
            <a:off x="8590156" y="3329729"/>
            <a:ext cx="912540" cy="510493"/>
          </a:xfrm>
          <a:prstGeom prst="straightConnector1">
            <a:avLst/>
          </a:prstGeom>
          <a:ln w="1905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6" name="Прямая со стрелкой 25">
            <a:extLst>
              <a:ext uri="{FF2B5EF4-FFF2-40B4-BE49-F238E27FC236}">
                <a16:creationId xmlns:a16="http://schemas.microsoft.com/office/drawing/2014/main" id="{D6846067-A220-46BB-B619-8D250D18362E}"/>
              </a:ext>
            </a:extLst>
          </p:cNvPr>
          <p:cNvCxnSpPr>
            <a:cxnSpLocks/>
            <a:stCxn id="21" idx="1"/>
            <a:endCxn id="34" idx="3"/>
          </p:cNvCxnSpPr>
          <p:nvPr/>
        </p:nvCxnSpPr>
        <p:spPr>
          <a:xfrm flipH="1">
            <a:off x="8072923" y="4044277"/>
            <a:ext cx="498646" cy="0"/>
          </a:xfrm>
          <a:prstGeom prst="straightConnector1">
            <a:avLst/>
          </a:prstGeom>
          <a:ln w="1905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4" name="Прямоугольник 33">
            <a:extLst>
              <a:ext uri="{FF2B5EF4-FFF2-40B4-BE49-F238E27FC236}">
                <a16:creationId xmlns:a16="http://schemas.microsoft.com/office/drawing/2014/main" id="{AA89379E-33E7-CA68-6B33-C7C7C8832F0D}"/>
              </a:ext>
            </a:extLst>
          </p:cNvPr>
          <p:cNvSpPr/>
          <p:nvPr/>
        </p:nvSpPr>
        <p:spPr>
          <a:xfrm>
            <a:off x="6210670" y="3840222"/>
            <a:ext cx="1862253" cy="408109"/>
          </a:xfrm>
          <a:prstGeom prst="rect">
            <a:avLst/>
          </a:prstGeom>
          <a:ln w="19050">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Values</a:t>
            </a:r>
            <a:endParaRPr lang="ru-RU" dirty="0">
              <a:ln w="0"/>
              <a:solidFill>
                <a:schemeClr val="tx1"/>
              </a:solidFill>
              <a:effectLst>
                <a:outerShdw blurRad="38100" dist="19050" dir="2700000" algn="tl" rotWithShape="0">
                  <a:schemeClr val="dk1">
                    <a:alpha val="40000"/>
                  </a:schemeClr>
                </a:outerShdw>
              </a:effectLst>
            </a:endParaRPr>
          </a:p>
        </p:txBody>
      </p:sp>
      <p:cxnSp>
        <p:nvCxnSpPr>
          <p:cNvPr id="37" name="Прямая со стрелкой 36">
            <a:extLst>
              <a:ext uri="{FF2B5EF4-FFF2-40B4-BE49-F238E27FC236}">
                <a16:creationId xmlns:a16="http://schemas.microsoft.com/office/drawing/2014/main" id="{9437D703-ADBF-67D6-367A-72FD303E452A}"/>
              </a:ext>
            </a:extLst>
          </p:cNvPr>
          <p:cNvCxnSpPr>
            <a:cxnSpLocks/>
            <a:stCxn id="34" idx="0"/>
            <a:endCxn id="9" idx="2"/>
          </p:cNvCxnSpPr>
          <p:nvPr/>
        </p:nvCxnSpPr>
        <p:spPr>
          <a:xfrm flipH="1" flipV="1">
            <a:off x="6449866" y="3332033"/>
            <a:ext cx="691931" cy="508189"/>
          </a:xfrm>
          <a:prstGeom prst="straightConnector1">
            <a:avLst/>
          </a:prstGeom>
          <a:ln w="1905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0" name="Прямая со стрелкой 39">
            <a:extLst>
              <a:ext uri="{FF2B5EF4-FFF2-40B4-BE49-F238E27FC236}">
                <a16:creationId xmlns:a16="http://schemas.microsoft.com/office/drawing/2014/main" id="{5CBD8278-3903-5E19-9557-F721FA0258A8}"/>
              </a:ext>
            </a:extLst>
          </p:cNvPr>
          <p:cNvCxnSpPr>
            <a:cxnSpLocks/>
            <a:stCxn id="20" idx="0"/>
            <a:endCxn id="3" idx="2"/>
          </p:cNvCxnSpPr>
          <p:nvPr/>
        </p:nvCxnSpPr>
        <p:spPr>
          <a:xfrm flipV="1">
            <a:off x="10951055" y="3329729"/>
            <a:ext cx="1" cy="1429096"/>
          </a:xfrm>
          <a:prstGeom prst="straightConnector1">
            <a:avLst/>
          </a:prstGeom>
          <a:ln w="1905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3" name="Прямая со стрелкой 42">
            <a:extLst>
              <a:ext uri="{FF2B5EF4-FFF2-40B4-BE49-F238E27FC236}">
                <a16:creationId xmlns:a16="http://schemas.microsoft.com/office/drawing/2014/main" id="{5EC1EDC1-CC64-F7FA-8FF7-30F106C7C98B}"/>
              </a:ext>
            </a:extLst>
          </p:cNvPr>
          <p:cNvCxnSpPr>
            <a:cxnSpLocks/>
            <a:stCxn id="20" idx="0"/>
            <a:endCxn id="21" idx="2"/>
          </p:cNvCxnSpPr>
          <p:nvPr/>
        </p:nvCxnSpPr>
        <p:spPr>
          <a:xfrm flipH="1" flipV="1">
            <a:off x="9502696" y="4248331"/>
            <a:ext cx="1448359" cy="510494"/>
          </a:xfrm>
          <a:prstGeom prst="straightConnector1">
            <a:avLst/>
          </a:prstGeom>
          <a:ln w="1905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F4E21D58-A42B-5055-1CF8-AB8AD323849C}"/>
              </a:ext>
            </a:extLst>
          </p:cNvPr>
          <p:cNvSpPr txBox="1"/>
          <p:nvPr/>
        </p:nvSpPr>
        <p:spPr>
          <a:xfrm>
            <a:off x="504592" y="1913588"/>
            <a:ext cx="2687444" cy="1200329"/>
          </a:xfrm>
          <a:prstGeom prst="rect">
            <a:avLst/>
          </a:prstGeom>
          <a:noFill/>
        </p:spPr>
        <p:txBody>
          <a:bodyPr wrap="square" rtlCol="0">
            <a:spAutoFit/>
          </a:bodyPr>
          <a:lstStyle/>
          <a:p>
            <a:pPr algn="l"/>
            <a:r>
              <a:rPr lang="en-US" b="1" dirty="0">
                <a:latin typeface="HSE Sans" panose="02000000000000000000" pitchFamily="2" charset="0"/>
              </a:rPr>
              <a:t>Act in revolution (Y) </a:t>
            </a:r>
          </a:p>
          <a:p>
            <a:pPr marL="342900" indent="-342900" algn="l">
              <a:buAutoNum type="arabicPeriod"/>
            </a:pPr>
            <a:r>
              <a:rPr lang="en-US" dirty="0">
                <a:latin typeface="HSE Sans" panose="02000000000000000000" pitchFamily="2" charset="0"/>
              </a:rPr>
              <a:t>opportunities from redistribution (+)</a:t>
            </a:r>
          </a:p>
          <a:p>
            <a:pPr marL="342900" indent="-342900" algn="l">
              <a:buAutoNum type="arabicPeriod"/>
            </a:pPr>
            <a:r>
              <a:rPr lang="en-US" dirty="0">
                <a:latin typeface="HSE Sans" panose="02000000000000000000" pitchFamily="2" charset="0"/>
              </a:rPr>
              <a:t>costs of revolution (-)</a:t>
            </a:r>
            <a:endParaRPr lang="ru-RU" dirty="0">
              <a:latin typeface="HSE Sans" panose="02000000000000000000" pitchFamily="2" charset="0"/>
            </a:endParaRPr>
          </a:p>
        </p:txBody>
      </p:sp>
      <p:sp>
        <p:nvSpPr>
          <p:cNvPr id="49" name="TextBox 48">
            <a:extLst>
              <a:ext uri="{FF2B5EF4-FFF2-40B4-BE49-F238E27FC236}">
                <a16:creationId xmlns:a16="http://schemas.microsoft.com/office/drawing/2014/main" id="{1EE7FCE1-8E91-F5D6-EF24-6D4616D6321A}"/>
              </a:ext>
            </a:extLst>
          </p:cNvPr>
          <p:cNvSpPr txBox="1"/>
          <p:nvPr/>
        </p:nvSpPr>
        <p:spPr>
          <a:xfrm>
            <a:off x="309449" y="3608663"/>
            <a:ext cx="3813714" cy="2646878"/>
          </a:xfrm>
          <a:prstGeom prst="rect">
            <a:avLst/>
          </a:prstGeom>
          <a:noFill/>
        </p:spPr>
        <p:txBody>
          <a:bodyPr wrap="square" rtlCol="0">
            <a:spAutoFit/>
          </a:bodyPr>
          <a:lstStyle/>
          <a:p>
            <a:pPr algn="l"/>
            <a:r>
              <a:rPr lang="en-US" dirty="0">
                <a:latin typeface="Times New Roman" panose="02020603050405020304" pitchFamily="18" charset="0"/>
                <a:ea typeface="Calibri" panose="020F0502020204030204" pitchFamily="34" charset="0"/>
                <a:cs typeface="Times New Roman" panose="02020603050405020304" pitchFamily="18" charset="0"/>
              </a:rPr>
              <a:t>T</a:t>
            </a:r>
            <a:r>
              <a:rPr lang="en-US" dirty="0">
                <a:effectLst/>
                <a:latin typeface="Times New Roman" panose="02020603050405020304" pitchFamily="18" charset="0"/>
                <a:ea typeface="Calibri" panose="020F0502020204030204" pitchFamily="34" charset="0"/>
                <a:cs typeface="Times New Roman" panose="02020603050405020304" pitchFamily="18" charset="0"/>
              </a:rPr>
              <a:t>wo </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contradictory</a:t>
            </a:r>
            <a:r>
              <a:rPr lang="en-US" dirty="0">
                <a:effectLst/>
                <a:latin typeface="Times New Roman" panose="02020603050405020304" pitchFamily="18" charset="0"/>
                <a:ea typeface="Calibri" panose="020F0502020204030204" pitchFamily="34" charset="0"/>
                <a:cs typeface="Times New Roman" panose="02020603050405020304" pitchFamily="18" charset="0"/>
              </a:rPr>
              <a:t> trends in economic development:</a:t>
            </a:r>
          </a:p>
          <a:p>
            <a:pPr algn="l"/>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lgn="l">
              <a:buAutoNum type="arabicPeriod"/>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Increases the </a:t>
            </a:r>
            <a:r>
              <a:rPr lang="en-US" sz="1600" b="1" dirty="0">
                <a:latin typeface="Times New Roman" panose="02020603050405020304" pitchFamily="18" charset="0"/>
                <a:ea typeface="Calibri" panose="020F0502020204030204" pitchFamily="34" charset="0"/>
                <a:cs typeface="Times New Roman" panose="02020603050405020304" pitchFamily="18" charset="0"/>
              </a:rPr>
              <a:t>potential</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to prevent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illegal displacement and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makes revolt costly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for rebels</a:t>
            </a:r>
          </a:p>
          <a:p>
            <a:pPr marL="228600" indent="-228600" algn="l">
              <a:buAutoNum type="arabicPeriod"/>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lgn="l">
              <a:buAutoNum type="arabicPeriod"/>
            </a:pPr>
            <a:r>
              <a:rPr lang="en-US" sz="1600" b="1" dirty="0">
                <a:latin typeface="Times New Roman" panose="02020603050405020304" pitchFamily="18" charset="0"/>
                <a:ea typeface="Calibri" panose="020F0502020204030204" pitchFamily="34" charset="0"/>
                <a:cs typeface="Times New Roman" panose="02020603050405020304" pitchFamily="18" charset="0"/>
              </a:rPr>
              <a:t>Increases</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resources for resistance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and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gives rise to the politicization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and the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demand for political rights</a:t>
            </a:r>
            <a:endParaRPr lang="ru-RU" sz="1000" b="1" dirty="0">
              <a:latin typeface="HSE Sans" panose="02000000000000000000" pitchFamily="2" charset="0"/>
            </a:endParaRPr>
          </a:p>
        </p:txBody>
      </p:sp>
      <p:sp>
        <p:nvSpPr>
          <p:cNvPr id="94" name="TextBox 93">
            <a:extLst>
              <a:ext uri="{FF2B5EF4-FFF2-40B4-BE49-F238E27FC236}">
                <a16:creationId xmlns:a16="http://schemas.microsoft.com/office/drawing/2014/main" id="{8FC1B9E0-9C40-B2C0-AA42-AE4FD19AE4E0}"/>
              </a:ext>
            </a:extLst>
          </p:cNvPr>
          <p:cNvSpPr txBox="1"/>
          <p:nvPr/>
        </p:nvSpPr>
        <p:spPr>
          <a:xfrm>
            <a:off x="9934901" y="5700093"/>
            <a:ext cx="1945330" cy="276999"/>
          </a:xfrm>
          <a:prstGeom prst="rect">
            <a:avLst/>
          </a:prstGeom>
          <a:noFill/>
        </p:spPr>
        <p:txBody>
          <a:bodyPr wrap="square" rtlCol="0">
            <a:spAutoFit/>
          </a:bodyPr>
          <a:lstStyle/>
          <a:p>
            <a:pPr algn="l"/>
            <a:r>
              <a:rPr lang="en-US" sz="1200" b="1" dirty="0">
                <a:latin typeface="HSE Sans" panose="02000000000000000000" pitchFamily="2" charset="0"/>
              </a:rPr>
              <a:t>Direct Acyclic Causal Graph</a:t>
            </a:r>
            <a:endParaRPr lang="ru-RU" sz="1200" b="1" dirty="0">
              <a:latin typeface="HSE Sans" panose="02000000000000000000" pitchFamily="2" charset="0"/>
            </a:endParaRPr>
          </a:p>
        </p:txBody>
      </p:sp>
      <p:sp>
        <p:nvSpPr>
          <p:cNvPr id="95" name="Прямоугольник 94">
            <a:extLst>
              <a:ext uri="{FF2B5EF4-FFF2-40B4-BE49-F238E27FC236}">
                <a16:creationId xmlns:a16="http://schemas.microsoft.com/office/drawing/2014/main" id="{0FC60DB5-76E3-FF38-AA7C-41BF1306226A}"/>
              </a:ext>
            </a:extLst>
          </p:cNvPr>
          <p:cNvSpPr/>
          <p:nvPr/>
        </p:nvSpPr>
        <p:spPr>
          <a:xfrm>
            <a:off x="5881803" y="5634539"/>
            <a:ext cx="1862253" cy="4081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chemeClr val="tx1"/>
                </a:solidFill>
              </a:rPr>
              <a:t>Observed</a:t>
            </a:r>
            <a:endParaRPr lang="ru-RU" b="1" dirty="0">
              <a:ln w="0"/>
              <a:solidFill>
                <a:schemeClr val="tx1"/>
              </a:solidFill>
              <a:effectLst>
                <a:outerShdw blurRad="38100" dist="19050" dir="2700000" algn="tl" rotWithShape="0">
                  <a:schemeClr val="dk1">
                    <a:alpha val="40000"/>
                  </a:schemeClr>
                </a:outerShdw>
              </a:effectLst>
            </a:endParaRPr>
          </a:p>
        </p:txBody>
      </p:sp>
      <p:sp>
        <p:nvSpPr>
          <p:cNvPr id="96" name="Прямоугольник 95">
            <a:extLst>
              <a:ext uri="{FF2B5EF4-FFF2-40B4-BE49-F238E27FC236}">
                <a16:creationId xmlns:a16="http://schemas.microsoft.com/office/drawing/2014/main" id="{58D59B7B-29B3-1672-7411-B6D2B8DD3357}"/>
              </a:ext>
            </a:extLst>
          </p:cNvPr>
          <p:cNvSpPr/>
          <p:nvPr/>
        </p:nvSpPr>
        <p:spPr>
          <a:xfrm>
            <a:off x="7908352" y="5634539"/>
            <a:ext cx="1862253" cy="408109"/>
          </a:xfrm>
          <a:prstGeom prst="rect">
            <a:avLst/>
          </a:prstGeom>
          <a:ln w="19050">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dirty="0">
                <a:ln w="0"/>
                <a:solidFill>
                  <a:sysClr val="windowText" lastClr="000000"/>
                </a:solidFill>
                <a:effectLst>
                  <a:outerShdw blurRad="38100" dist="19050" dir="2700000" algn="tl" rotWithShape="0">
                    <a:schemeClr val="dk1">
                      <a:alpha val="40000"/>
                    </a:schemeClr>
                  </a:outerShdw>
                </a:effectLst>
              </a:rPr>
              <a:t>Latent</a:t>
            </a:r>
            <a:endParaRPr lang="ru-RU" dirty="0">
              <a:ln w="0"/>
              <a:solidFill>
                <a:sysClr val="windowText" lastClr="0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72850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472895" y="1274966"/>
            <a:ext cx="6043502" cy="777025"/>
          </a:xfrm>
        </p:spPr>
        <p:txBody>
          <a:bodyPr/>
          <a:lstStyle/>
          <a:p>
            <a:r>
              <a:rPr lang="en-US" dirty="0"/>
              <a:t>How economic well-being affects revolutions?</a:t>
            </a:r>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sp>
        <p:nvSpPr>
          <p:cNvPr id="10" name="TextBox 9">
            <a:extLst>
              <a:ext uri="{FF2B5EF4-FFF2-40B4-BE49-F238E27FC236}">
                <a16:creationId xmlns:a16="http://schemas.microsoft.com/office/drawing/2014/main" id="{C504C387-DF5F-9622-3085-ECF37BBD940E}"/>
              </a:ext>
            </a:extLst>
          </p:cNvPr>
          <p:cNvSpPr txBox="1"/>
          <p:nvPr/>
        </p:nvSpPr>
        <p:spPr>
          <a:xfrm>
            <a:off x="361864" y="2683275"/>
            <a:ext cx="5367300" cy="2631490"/>
          </a:xfrm>
          <a:prstGeom prst="rect">
            <a:avLst/>
          </a:prstGeom>
          <a:noFill/>
        </p:spPr>
        <p:txBody>
          <a:bodyPr wrap="square" rtlCol="0">
            <a:spAutoFit/>
          </a:bodyPr>
          <a:lstStyle/>
          <a:p>
            <a:pPr algn="l"/>
            <a:r>
              <a:rPr lang="en-US" sz="1500" b="1" dirty="0">
                <a:latin typeface="HSE Sans" panose="02000000000000000000" pitchFamily="2" charset="0"/>
              </a:rPr>
              <a:t>H: GDP per capita has hump-shaped association with risks of nonviolent revolutions onset</a:t>
            </a:r>
          </a:p>
          <a:p>
            <a:pPr algn="l"/>
            <a:endParaRPr lang="en-US" sz="1500" b="1" dirty="0">
              <a:latin typeface="HSE Sans" panose="02000000000000000000" pitchFamily="2" charset="0"/>
            </a:endParaRPr>
          </a:p>
          <a:p>
            <a:pPr marL="228600" indent="-228600" algn="l">
              <a:buAutoNum type="arabicPeriod"/>
            </a:pPr>
            <a:r>
              <a:rPr lang="en-US" sz="1500" b="1" dirty="0">
                <a:latin typeface="HSE Sans" panose="02000000000000000000" pitchFamily="2" charset="0"/>
              </a:rPr>
              <a:t>Modernization theory + relative deprivation</a:t>
            </a:r>
            <a:r>
              <a:rPr lang="en-US" sz="1500" dirty="0">
                <a:latin typeface="HSE Sans" panose="02000000000000000000" pitchFamily="2" charset="0"/>
              </a:rPr>
              <a:t>: in societies in modernization risks of instability are higher (Huntington; </a:t>
            </a:r>
            <a:r>
              <a:rPr lang="en-US" sz="1500" dirty="0" err="1">
                <a:latin typeface="HSE Sans" panose="02000000000000000000" pitchFamily="2" charset="0"/>
              </a:rPr>
              <a:t>Gurr</a:t>
            </a:r>
            <a:r>
              <a:rPr lang="en-US" sz="1500" dirty="0">
                <a:latin typeface="HSE Sans" panose="02000000000000000000" pitchFamily="2" charset="0"/>
              </a:rPr>
              <a:t> 1970; </a:t>
            </a:r>
            <a:r>
              <a:rPr lang="en" sz="1500" dirty="0"/>
              <a:t>Butcher &amp; </a:t>
            </a:r>
            <a:r>
              <a:rPr lang="en" sz="1500" dirty="0" err="1"/>
              <a:t>Svensson</a:t>
            </a:r>
            <a:r>
              <a:rPr lang="en" sz="1500" dirty="0"/>
              <a:t> 2016</a:t>
            </a:r>
            <a:r>
              <a:rPr lang="en-US" sz="1500" dirty="0">
                <a:latin typeface="HSE Sans" panose="02000000000000000000" pitchFamily="2" charset="0"/>
              </a:rPr>
              <a:t>)</a:t>
            </a:r>
          </a:p>
          <a:p>
            <a:pPr marL="228600" indent="-228600" algn="l">
              <a:buAutoNum type="arabicPeriod"/>
            </a:pPr>
            <a:r>
              <a:rPr lang="en-US" sz="1500" b="1" dirty="0">
                <a:latin typeface="HSE Sans" panose="02000000000000000000" pitchFamily="2" charset="0"/>
              </a:rPr>
              <a:t>Rationale choice theory </a:t>
            </a:r>
            <a:r>
              <a:rPr lang="en-US" sz="1500" dirty="0">
                <a:latin typeface="HSE Sans" panose="02000000000000000000" pitchFamily="2" charset="0"/>
              </a:rPr>
              <a:t>(“has nothing to loose but chains” -&gt; “want more”)</a:t>
            </a:r>
          </a:p>
          <a:p>
            <a:pPr marL="228600" indent="-228600" algn="l">
              <a:buAutoNum type="arabicPeriod"/>
            </a:pPr>
            <a:r>
              <a:rPr lang="en-US" sz="1500" b="1" dirty="0">
                <a:latin typeface="HSE Sans" panose="02000000000000000000" pitchFamily="2" charset="0"/>
              </a:rPr>
              <a:t>Survival -&gt; Self-expression</a:t>
            </a:r>
            <a:r>
              <a:rPr lang="en-US" sz="1500" dirty="0">
                <a:latin typeface="HSE Sans" panose="02000000000000000000" pitchFamily="2" charset="0"/>
              </a:rPr>
              <a:t> -&gt; Middle class wants rights (</a:t>
            </a:r>
            <a:r>
              <a:rPr lang="en" sz="1500" dirty="0"/>
              <a:t>Inglehart and </a:t>
            </a:r>
            <a:r>
              <a:rPr lang="en" sz="1500" dirty="0" err="1"/>
              <a:t>Welzel</a:t>
            </a:r>
            <a:r>
              <a:rPr lang="en" sz="1500" dirty="0"/>
              <a:t> 2005</a:t>
            </a:r>
            <a:r>
              <a:rPr lang="en-US" sz="1500" dirty="0">
                <a:latin typeface="HSE Sans" panose="02000000000000000000" pitchFamily="2" charset="0"/>
              </a:rPr>
              <a:t>)</a:t>
            </a:r>
          </a:p>
          <a:p>
            <a:pPr marL="228600" indent="-228600" algn="l">
              <a:buAutoNum type="arabicPeriod"/>
            </a:pPr>
            <a:r>
              <a:rPr lang="en-US" sz="1500" b="1" dirty="0">
                <a:latin typeface="HSE Sans" panose="02000000000000000000" pitchFamily="2" charset="0"/>
              </a:rPr>
              <a:t>State capacity </a:t>
            </a:r>
            <a:r>
              <a:rPr lang="en-US" sz="1500" dirty="0">
                <a:latin typeface="HSE Sans" panose="02000000000000000000" pitchFamily="2" charset="0"/>
              </a:rPr>
              <a:t>(</a:t>
            </a:r>
            <a:r>
              <a:rPr lang="en" sz="1500" dirty="0" err="1"/>
              <a:t>Wimmer</a:t>
            </a:r>
            <a:r>
              <a:rPr lang="en" sz="1500" dirty="0"/>
              <a:t>, </a:t>
            </a:r>
            <a:r>
              <a:rPr lang="en" sz="1500" dirty="0" err="1"/>
              <a:t>Cederman</a:t>
            </a:r>
            <a:r>
              <a:rPr lang="en" sz="1500" dirty="0"/>
              <a:t>, and Min 2009</a:t>
            </a:r>
            <a:r>
              <a:rPr lang="en-US" sz="1500" dirty="0">
                <a:latin typeface="HSE Sans" panose="02000000000000000000" pitchFamily="2" charset="0"/>
              </a:rPr>
              <a:t>)</a:t>
            </a:r>
          </a:p>
        </p:txBody>
      </p:sp>
      <p:pic>
        <p:nvPicPr>
          <p:cNvPr id="14" name="Рисунок 13">
            <a:extLst>
              <a:ext uri="{FF2B5EF4-FFF2-40B4-BE49-F238E27FC236}">
                <a16:creationId xmlns:a16="http://schemas.microsoft.com/office/drawing/2014/main" id="{7C80BF9F-7569-9F5F-6388-F6C9FC7A393B}"/>
              </a:ext>
            </a:extLst>
          </p:cNvPr>
          <p:cNvPicPr>
            <a:picLocks noChangeAspect="1"/>
          </p:cNvPicPr>
          <p:nvPr/>
        </p:nvPicPr>
        <p:blipFill>
          <a:blip r:embed="rId2"/>
          <a:stretch>
            <a:fillRect/>
          </a:stretch>
        </p:blipFill>
        <p:spPr>
          <a:xfrm>
            <a:off x="5729164" y="2141528"/>
            <a:ext cx="6166575" cy="3714985"/>
          </a:xfrm>
          <a:prstGeom prst="rect">
            <a:avLst/>
          </a:prstGeom>
        </p:spPr>
      </p:pic>
    </p:spTree>
    <p:extLst>
      <p:ext uri="{BB962C8B-B14F-4D97-AF65-F5344CB8AC3E}">
        <p14:creationId xmlns:p14="http://schemas.microsoft.com/office/powerpoint/2010/main" val="1099604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lstStyle/>
          <a:p>
            <a:r>
              <a:rPr lang="en-US" dirty="0"/>
              <a:t>Materials &amp; Methods</a:t>
            </a:r>
            <a:endParaRPr lang="ru-RU" dirty="0"/>
          </a:p>
        </p:txBody>
      </p:sp>
      <p:sp>
        <p:nvSpPr>
          <p:cNvPr id="4" name="Текст 3">
            <a:extLst>
              <a:ext uri="{FF2B5EF4-FFF2-40B4-BE49-F238E27FC236}">
                <a16:creationId xmlns:a16="http://schemas.microsoft.com/office/drawing/2014/main" id="{985EFA28-570A-F647-B2F7-A43359726B4F}"/>
              </a:ext>
            </a:extLst>
          </p:cNvPr>
          <p:cNvSpPr>
            <a:spLocks noGrp="1"/>
          </p:cNvSpPr>
          <p:nvPr>
            <p:ph type="body" sz="quarter" idx="12"/>
          </p:nvPr>
        </p:nvSpPr>
        <p:spPr>
          <a:xfrm>
            <a:off x="585896" y="4486805"/>
            <a:ext cx="5137171" cy="1601757"/>
          </a:xfrm>
        </p:spPr>
        <p:txBody>
          <a:bodyPr>
            <a:noAutofit/>
          </a:bodyPr>
          <a:lstStyle/>
          <a:p>
            <a:r>
              <a:rPr lang="en-US" sz="1600" b="1" dirty="0">
                <a:effectLst/>
                <a:latin typeface="Times New Roman" panose="02020603050405020304" pitchFamily="18" charset="0"/>
                <a:cs typeface="Times New Roman" panose="02020603050405020304" pitchFamily="18" charset="0"/>
              </a:rPr>
              <a:t>Data</a:t>
            </a:r>
          </a:p>
          <a:p>
            <a:r>
              <a:rPr lang="en-US" sz="1600" dirty="0">
                <a:latin typeface="Times New Roman" panose="02020603050405020304" pitchFamily="18" charset="0"/>
                <a:cs typeface="Times New Roman" panose="02020603050405020304" pitchFamily="18" charset="0"/>
              </a:rPr>
              <a:t>Panel data with country-year as a unit of analysis</a:t>
            </a:r>
          </a:p>
          <a:p>
            <a:r>
              <a:rPr lang="en-US" sz="1600" dirty="0">
                <a:effectLst/>
                <a:latin typeface="Times New Roman" panose="02020603050405020304" pitchFamily="18" charset="0"/>
                <a:cs typeface="Times New Roman" panose="02020603050405020304" pitchFamily="18" charset="0"/>
              </a:rPr>
              <a:t>All countries, 1950-2019 (~9000 n)</a:t>
            </a:r>
          </a:p>
          <a:p>
            <a:r>
              <a:rPr lang="en-US" sz="1600" b="1" dirty="0">
                <a:latin typeface="Times New Roman" panose="02020603050405020304" pitchFamily="18" charset="0"/>
                <a:cs typeface="Times New Roman" panose="02020603050405020304" pitchFamily="18" charset="0"/>
              </a:rPr>
              <a:t>Controls</a:t>
            </a:r>
            <a:r>
              <a:rPr lang="en-US" sz="1600" dirty="0">
                <a:latin typeface="Times New Roman" panose="02020603050405020304" pitchFamily="18" charset="0"/>
                <a:cs typeface="Times New Roman" panose="02020603050405020304" pitchFamily="18" charset="0"/>
              </a:rPr>
              <a:t>: democracy</a:t>
            </a:r>
            <a:r>
              <a:rPr lang="en-US" sz="1600" baseline="30000" dirty="0">
                <a:latin typeface="Times New Roman" panose="020206030504050203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rPr>
              <a:t>, oil wealth</a:t>
            </a:r>
            <a:r>
              <a:rPr lang="en-US" sz="1600" baseline="30000" dirty="0">
                <a:latin typeface="Times New Roman" panose="020206030504050203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demography</a:t>
            </a:r>
            <a:r>
              <a:rPr lang="en-US" sz="1600" baseline="30000" dirty="0">
                <a:latin typeface="Times New Roman" panose="02020603050405020304" pitchFamily="18" charset="0"/>
                <a:cs typeface="Times New Roman" panose="02020603050405020304" pitchFamily="18" charset="0"/>
              </a:rPr>
              <a:t>5</a:t>
            </a:r>
            <a:r>
              <a:rPr lang="en-US" sz="1600" dirty="0">
                <a:latin typeface="Times New Roman" panose="02020603050405020304" pitchFamily="18" charset="0"/>
                <a:cs typeface="Times New Roman" panose="02020603050405020304" pitchFamily="18" charset="0"/>
              </a:rPr>
              <a:t>, education</a:t>
            </a:r>
            <a:r>
              <a:rPr lang="en-US" sz="1600" baseline="30000" dirty="0">
                <a:latin typeface="Times New Roman" panose="02020603050405020304" pitchFamily="18" charset="0"/>
                <a:cs typeface="Times New Roman" panose="02020603050405020304" pitchFamily="18" charset="0"/>
              </a:rPr>
              <a:t>6</a:t>
            </a:r>
            <a:r>
              <a:rPr lang="en-US" sz="1600" dirty="0">
                <a:latin typeface="Times New Roman" panose="02020603050405020304" pitchFamily="18" charset="0"/>
                <a:cs typeface="Times New Roman" panose="02020603050405020304" pitchFamily="18" charset="0"/>
              </a:rPr>
              <a:t>, revolution tradition</a:t>
            </a:r>
            <a:r>
              <a:rPr lang="en-US" sz="1600" baseline="30000" dirty="0">
                <a:latin typeface="Times New Roman" panose="02020603050405020304" pitchFamily="18" charset="0"/>
                <a:cs typeface="Times New Roman" panose="02020603050405020304" pitchFamily="18" charset="0"/>
              </a:rPr>
              <a:t>7</a:t>
            </a:r>
            <a:r>
              <a:rPr lang="en-US" sz="1600" dirty="0">
                <a:latin typeface="Times New Roman" panose="02020603050405020304" pitchFamily="18" charset="0"/>
                <a:cs typeface="Times New Roman" panose="02020603050405020304" pitchFamily="18" charset="0"/>
              </a:rPr>
              <a:t>, corruption</a:t>
            </a:r>
            <a:r>
              <a:rPr lang="en-US" sz="1600" baseline="30000" dirty="0">
                <a:latin typeface="Times New Roman" panose="02020603050405020304" pitchFamily="18" charset="0"/>
                <a:cs typeface="Times New Roman" panose="02020603050405020304" pitchFamily="18" charset="0"/>
              </a:rPr>
              <a:t>8</a:t>
            </a:r>
            <a:r>
              <a:rPr lang="en-US" sz="1600" dirty="0">
                <a:latin typeface="Times New Roman" panose="02020603050405020304" pitchFamily="18" charset="0"/>
                <a:cs typeface="Times New Roman" panose="02020603050405020304" pitchFamily="18" charset="0"/>
              </a:rPr>
              <a:t>, urbanization</a:t>
            </a:r>
            <a:r>
              <a:rPr lang="en-US" sz="1600" baseline="30000" dirty="0">
                <a:latin typeface="Times New Roman" panose="02020603050405020304" pitchFamily="18" charset="0"/>
                <a:cs typeface="Times New Roman" panose="02020603050405020304" pitchFamily="18" charset="0"/>
              </a:rPr>
              <a:t>9</a:t>
            </a:r>
            <a:r>
              <a:rPr lang="en-US" sz="1600" dirty="0">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cs typeface="Times New Roman" panose="02020603050405020304" pitchFamily="18" charset="0"/>
            </a:endParaRPr>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sp>
        <p:nvSpPr>
          <p:cNvPr id="8" name="Текст 3">
            <a:extLst>
              <a:ext uri="{FF2B5EF4-FFF2-40B4-BE49-F238E27FC236}">
                <a16:creationId xmlns:a16="http://schemas.microsoft.com/office/drawing/2014/main" id="{2F0E35CA-1234-05DE-2617-24D3ECFCE8F5}"/>
              </a:ext>
            </a:extLst>
          </p:cNvPr>
          <p:cNvSpPr txBox="1">
            <a:spLocks/>
          </p:cNvSpPr>
          <p:nvPr/>
        </p:nvSpPr>
        <p:spPr>
          <a:xfrm>
            <a:off x="585896" y="2146386"/>
            <a:ext cx="4443304" cy="777025"/>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Times New Roman" panose="02020603050405020304" pitchFamily="18" charset="0"/>
                <a:cs typeface="Times New Roman" panose="02020603050405020304" pitchFamily="18" charset="0"/>
              </a:rPr>
              <a:t>Dependent variable</a:t>
            </a:r>
          </a:p>
          <a:p>
            <a:r>
              <a:rPr lang="en-US" sz="1800" dirty="0">
                <a:latin typeface="Times New Roman" panose="02020603050405020304" pitchFamily="18" charset="0"/>
                <a:cs typeface="Times New Roman" panose="02020603050405020304" pitchFamily="18" charset="0"/>
              </a:rPr>
              <a:t>Start of unarmed revolution</a:t>
            </a:r>
            <a:r>
              <a:rPr lang="en-US" sz="1800" baseline="30000" dirty="0">
                <a:latin typeface="Times New Roman" panose="02020603050405020304" pitchFamily="18" charset="0"/>
                <a:cs typeface="Times New Roman" panose="02020603050405020304" pitchFamily="18" charset="0"/>
              </a:rPr>
              <a:t>1</a:t>
            </a:r>
            <a:r>
              <a:rPr lang="en-US" sz="1800" dirty="0">
                <a:latin typeface="Times New Roman" panose="02020603050405020304" pitchFamily="18" charset="0"/>
                <a:cs typeface="Times New Roman" panose="02020603050405020304" pitchFamily="18" charset="0"/>
              </a:rPr>
              <a:t> =&gt; binary indicator </a:t>
            </a:r>
          </a:p>
        </p:txBody>
      </p:sp>
      <p:sp>
        <p:nvSpPr>
          <p:cNvPr id="10" name="TextBox 9">
            <a:extLst>
              <a:ext uri="{FF2B5EF4-FFF2-40B4-BE49-F238E27FC236}">
                <a16:creationId xmlns:a16="http://schemas.microsoft.com/office/drawing/2014/main" id="{4332736C-CDD1-8300-84A5-0B5AF8C7B8F2}"/>
              </a:ext>
            </a:extLst>
          </p:cNvPr>
          <p:cNvSpPr txBox="1"/>
          <p:nvPr/>
        </p:nvSpPr>
        <p:spPr>
          <a:xfrm>
            <a:off x="466165" y="3412328"/>
            <a:ext cx="4830664" cy="923330"/>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Independent variable </a:t>
            </a:r>
          </a:p>
          <a:p>
            <a:r>
              <a:rPr lang="en-US" sz="1800" dirty="0">
                <a:latin typeface="Times New Roman" panose="02020603050405020304" pitchFamily="18" charset="0"/>
                <a:cs typeface="Times New Roman" panose="02020603050405020304" pitchFamily="18" charset="0"/>
              </a:rPr>
              <a:t>GDP per capita (PPP, 2017$)</a:t>
            </a:r>
            <a:r>
              <a:rPr lang="en-US" sz="1800" baseline="30000" dirty="0">
                <a:latin typeface="Times New Roman" panose="02020603050405020304" pitchFamily="18" charset="0"/>
                <a:cs typeface="Times New Roman" panose="02020603050405020304" pitchFamily="18" charset="0"/>
              </a:rPr>
              <a:t>2</a:t>
            </a:r>
            <a:r>
              <a:rPr lang="en-US" sz="1800" dirty="0">
                <a:latin typeface="Times New Roman" panose="02020603050405020304" pitchFamily="18" charset="0"/>
                <a:cs typeface="Times New Roman" panose="02020603050405020304" pitchFamily="18" charset="0"/>
              </a:rPr>
              <a:t> =&gt; continuous variable</a:t>
            </a:r>
          </a:p>
        </p:txBody>
      </p:sp>
      <p:cxnSp>
        <p:nvCxnSpPr>
          <p:cNvPr id="12" name="Прямая со стрелкой 11">
            <a:extLst>
              <a:ext uri="{FF2B5EF4-FFF2-40B4-BE49-F238E27FC236}">
                <a16:creationId xmlns:a16="http://schemas.microsoft.com/office/drawing/2014/main" id="{74AE4E82-AADB-6B88-8A3B-0786CE1D047A}"/>
              </a:ext>
            </a:extLst>
          </p:cNvPr>
          <p:cNvCxnSpPr>
            <a:cxnSpLocks/>
          </p:cNvCxnSpPr>
          <p:nvPr/>
        </p:nvCxnSpPr>
        <p:spPr>
          <a:xfrm>
            <a:off x="5296829" y="2522342"/>
            <a:ext cx="198491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Текст 3">
            <a:extLst>
              <a:ext uri="{FF2B5EF4-FFF2-40B4-BE49-F238E27FC236}">
                <a16:creationId xmlns:a16="http://schemas.microsoft.com/office/drawing/2014/main" id="{8E697AB7-EFD8-2F44-9190-A0E38C5D1E6B}"/>
              </a:ext>
            </a:extLst>
          </p:cNvPr>
          <p:cNvSpPr txBox="1">
            <a:spLocks/>
          </p:cNvSpPr>
          <p:nvPr/>
        </p:nvSpPr>
        <p:spPr>
          <a:xfrm>
            <a:off x="7482469" y="2007460"/>
            <a:ext cx="3824868" cy="1109257"/>
          </a:xfrm>
          <a:prstGeom prst="rect">
            <a:avLst/>
          </a:prstGeom>
        </p:spPr>
        <p:txBody>
          <a:bodyPr lIns="0" tIns="0" r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800" b="1" dirty="0">
                <a:latin typeface="Times New Roman" panose="02020603050405020304" pitchFamily="18" charset="0"/>
                <a:cs typeface="Times New Roman" panose="02020603050405020304" pitchFamily="18" charset="0"/>
              </a:rPr>
              <a:t>Estimator</a:t>
            </a:r>
          </a:p>
          <a:p>
            <a:pPr lvl="1"/>
            <a:r>
              <a:rPr lang="en-US" sz="1800" dirty="0">
                <a:latin typeface="Times New Roman" panose="02020603050405020304" pitchFamily="18" charset="0"/>
                <a:cs typeface="Times New Roman" panose="02020603050405020304" pitchFamily="18" charset="0"/>
              </a:rPr>
              <a:t>Logistic regression with special estimator (ML fails, see Firth 1993)</a:t>
            </a:r>
          </a:p>
        </p:txBody>
      </p:sp>
      <p:sp>
        <p:nvSpPr>
          <p:cNvPr id="21" name="Текст 3">
            <a:extLst>
              <a:ext uri="{FF2B5EF4-FFF2-40B4-BE49-F238E27FC236}">
                <a16:creationId xmlns:a16="http://schemas.microsoft.com/office/drawing/2014/main" id="{9959F020-1A08-7D70-6989-1D221A9111BB}"/>
              </a:ext>
            </a:extLst>
          </p:cNvPr>
          <p:cNvSpPr txBox="1">
            <a:spLocks/>
          </p:cNvSpPr>
          <p:nvPr/>
        </p:nvSpPr>
        <p:spPr>
          <a:xfrm>
            <a:off x="7482469" y="4854767"/>
            <a:ext cx="3824868" cy="777025"/>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800" dirty="0">
                <a:latin typeface="Times New Roman" panose="02020603050405020304" pitchFamily="18" charset="0"/>
                <a:cs typeface="Times New Roman" panose="02020603050405020304" pitchFamily="18" charset="0"/>
              </a:rPr>
              <a:t>Fixed effects (years)</a:t>
            </a:r>
          </a:p>
          <a:p>
            <a:pPr lvl="1"/>
            <a:r>
              <a:rPr lang="en-US" sz="1800" dirty="0">
                <a:latin typeface="Times New Roman" panose="02020603050405020304" pitchFamily="18" charset="0"/>
                <a:cs typeface="Times New Roman" panose="02020603050405020304" pitchFamily="18" charset="0"/>
              </a:rPr>
              <a:t>Clustered SE (countries)</a:t>
            </a:r>
          </a:p>
        </p:txBody>
      </p:sp>
      <p:cxnSp>
        <p:nvCxnSpPr>
          <p:cNvPr id="22" name="Прямая со стрелкой 21">
            <a:extLst>
              <a:ext uri="{FF2B5EF4-FFF2-40B4-BE49-F238E27FC236}">
                <a16:creationId xmlns:a16="http://schemas.microsoft.com/office/drawing/2014/main" id="{1BD2EA93-9D58-3F19-9F0D-00D039555ECD}"/>
              </a:ext>
            </a:extLst>
          </p:cNvPr>
          <p:cNvCxnSpPr>
            <a:cxnSpLocks/>
          </p:cNvCxnSpPr>
          <p:nvPr/>
        </p:nvCxnSpPr>
        <p:spPr>
          <a:xfrm>
            <a:off x="5397190" y="5243280"/>
            <a:ext cx="198491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a:extLst>
              <a:ext uri="{FF2B5EF4-FFF2-40B4-BE49-F238E27FC236}">
                <a16:creationId xmlns:a16="http://schemas.microsoft.com/office/drawing/2014/main" id="{B577E18C-937B-4909-CA58-0D0AA5AE0164}"/>
              </a:ext>
            </a:extLst>
          </p:cNvPr>
          <p:cNvCxnSpPr>
            <a:cxnSpLocks/>
          </p:cNvCxnSpPr>
          <p:nvPr/>
        </p:nvCxnSpPr>
        <p:spPr>
          <a:xfrm>
            <a:off x="5267433" y="3894745"/>
            <a:ext cx="198491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Текст 3">
            <a:extLst>
              <a:ext uri="{FF2B5EF4-FFF2-40B4-BE49-F238E27FC236}">
                <a16:creationId xmlns:a16="http://schemas.microsoft.com/office/drawing/2014/main" id="{9313936E-782F-922E-28CD-CB91514F7CD1}"/>
              </a:ext>
            </a:extLst>
          </p:cNvPr>
          <p:cNvSpPr txBox="1">
            <a:spLocks/>
          </p:cNvSpPr>
          <p:nvPr/>
        </p:nvSpPr>
        <p:spPr>
          <a:xfrm>
            <a:off x="7482469" y="3685003"/>
            <a:ext cx="3824868" cy="777025"/>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800" dirty="0">
                <a:latin typeface="Times New Roman" panose="02020603050405020304" pitchFamily="18" charset="0"/>
                <a:cs typeface="Times New Roman" panose="02020603050405020304" pitchFamily="18" charset="0"/>
              </a:rPr>
              <a:t>Second degree polynomial to produce “U-shape”</a:t>
            </a:r>
          </a:p>
        </p:txBody>
      </p:sp>
      <p:sp>
        <p:nvSpPr>
          <p:cNvPr id="27" name="TextBox 26">
            <a:extLst>
              <a:ext uri="{FF2B5EF4-FFF2-40B4-BE49-F238E27FC236}">
                <a16:creationId xmlns:a16="http://schemas.microsoft.com/office/drawing/2014/main" id="{9D21DC77-0486-2B50-A2A2-57FD851B114A}"/>
              </a:ext>
            </a:extLst>
          </p:cNvPr>
          <p:cNvSpPr txBox="1"/>
          <p:nvPr/>
        </p:nvSpPr>
        <p:spPr>
          <a:xfrm>
            <a:off x="6648665" y="6200075"/>
            <a:ext cx="2493816" cy="461665"/>
          </a:xfrm>
          <a:prstGeom prst="rect">
            <a:avLst/>
          </a:prstGeom>
          <a:noFill/>
        </p:spPr>
        <p:txBody>
          <a:bodyPr wrap="square" rtlCol="0">
            <a:spAutoFit/>
          </a:bodyPr>
          <a:lstStyle/>
          <a:p>
            <a:pPr algn="l"/>
            <a:r>
              <a:rPr lang="en-US" sz="1200" baseline="30000" dirty="0">
                <a:latin typeface="HSE Sans" panose="02000000000000000000" pitchFamily="2" charset="0"/>
              </a:rPr>
              <a:t>1</a:t>
            </a:r>
            <a:r>
              <a:rPr lang="en-US" sz="1200" dirty="0">
                <a:latin typeface="HSE Sans" panose="02000000000000000000" pitchFamily="2" charset="0"/>
              </a:rPr>
              <a:t>NAVCO 1.3, Beissinger &amp; Goldstone</a:t>
            </a:r>
          </a:p>
          <a:p>
            <a:pPr algn="l"/>
            <a:r>
              <a:rPr lang="en-US" sz="1200" baseline="30000" dirty="0">
                <a:latin typeface="HSE Sans" panose="02000000000000000000" pitchFamily="2" charset="0"/>
              </a:rPr>
              <a:t>2</a:t>
            </a:r>
            <a:r>
              <a:rPr lang="en-US" sz="1200" dirty="0">
                <a:latin typeface="HSE Sans" panose="02000000000000000000" pitchFamily="2" charset="0"/>
              </a:rPr>
              <a:t>Gapmider</a:t>
            </a:r>
            <a:endParaRPr lang="ru-RU" sz="1200" baseline="30000" dirty="0">
              <a:latin typeface="HSE Sans" panose="02000000000000000000" pitchFamily="2" charset="0"/>
            </a:endParaRPr>
          </a:p>
        </p:txBody>
      </p:sp>
      <p:sp>
        <p:nvSpPr>
          <p:cNvPr id="28" name="TextBox 27">
            <a:extLst>
              <a:ext uri="{FF2B5EF4-FFF2-40B4-BE49-F238E27FC236}">
                <a16:creationId xmlns:a16="http://schemas.microsoft.com/office/drawing/2014/main" id="{04968D55-BD04-002D-5E7F-D2F07C0234AE}"/>
              </a:ext>
            </a:extLst>
          </p:cNvPr>
          <p:cNvSpPr txBox="1"/>
          <p:nvPr/>
        </p:nvSpPr>
        <p:spPr>
          <a:xfrm>
            <a:off x="9082668" y="6200077"/>
            <a:ext cx="3735658" cy="461665"/>
          </a:xfrm>
          <a:prstGeom prst="rect">
            <a:avLst/>
          </a:prstGeom>
          <a:noFill/>
        </p:spPr>
        <p:txBody>
          <a:bodyPr wrap="square" rtlCol="0">
            <a:spAutoFit/>
          </a:bodyPr>
          <a:lstStyle/>
          <a:p>
            <a:pPr algn="l"/>
            <a:r>
              <a:rPr lang="en-US" sz="1200" baseline="30000" dirty="0">
                <a:latin typeface="HSE Sans" panose="02000000000000000000" pitchFamily="2" charset="0"/>
              </a:rPr>
              <a:t>3</a:t>
            </a:r>
            <a:r>
              <a:rPr lang="en-US" sz="1200" dirty="0">
                <a:latin typeface="HSE Sans" panose="02000000000000000000" pitchFamily="2" charset="0"/>
              </a:rPr>
              <a:t>Polity-V; </a:t>
            </a:r>
            <a:r>
              <a:rPr lang="en-US" sz="1200" baseline="30000" dirty="0">
                <a:latin typeface="HSE Sans" panose="02000000000000000000" pitchFamily="2" charset="0"/>
              </a:rPr>
              <a:t>4</a:t>
            </a:r>
            <a:r>
              <a:rPr lang="en-US" sz="1200" dirty="0">
                <a:latin typeface="HSE Sans" panose="02000000000000000000" pitchFamily="2" charset="0"/>
              </a:rPr>
              <a:t>Our world in data; </a:t>
            </a:r>
            <a:r>
              <a:rPr lang="en-US" sz="1200" baseline="30000" dirty="0">
                <a:latin typeface="HSE Sans" panose="02000000000000000000" pitchFamily="2" charset="0"/>
              </a:rPr>
              <a:t>5</a:t>
            </a:r>
            <a:r>
              <a:rPr lang="en-US" sz="1200" dirty="0">
                <a:latin typeface="HSE Sans" panose="02000000000000000000" pitchFamily="2" charset="0"/>
              </a:rPr>
              <a:t>WPP; </a:t>
            </a:r>
          </a:p>
          <a:p>
            <a:pPr algn="l"/>
            <a:r>
              <a:rPr lang="en-US" sz="1200" baseline="30000" dirty="0">
                <a:latin typeface="HSE Sans" panose="02000000000000000000" pitchFamily="2" charset="0"/>
              </a:rPr>
              <a:t>6</a:t>
            </a:r>
            <a:r>
              <a:rPr lang="en-US" sz="1200" dirty="0">
                <a:latin typeface="HSE Sans" panose="02000000000000000000" pitchFamily="2" charset="0"/>
              </a:rPr>
              <a:t>UNDP; </a:t>
            </a:r>
            <a:r>
              <a:rPr lang="en-US" sz="1200" baseline="30000" dirty="0">
                <a:latin typeface="HSE Sans" panose="02000000000000000000" pitchFamily="2" charset="0"/>
              </a:rPr>
              <a:t>7</a:t>
            </a:r>
            <a:r>
              <a:rPr lang="en-US" sz="1200" dirty="0">
                <a:latin typeface="HSE Sans" panose="02000000000000000000" pitchFamily="2" charset="0"/>
              </a:rPr>
              <a:t>DV data; </a:t>
            </a:r>
            <a:r>
              <a:rPr lang="en-US" sz="1200" baseline="30000" dirty="0">
                <a:latin typeface="HSE Sans" panose="02000000000000000000" pitchFamily="2" charset="0"/>
              </a:rPr>
              <a:t>8</a:t>
            </a:r>
            <a:r>
              <a:rPr lang="en-US" sz="1200" dirty="0">
                <a:latin typeface="HSE Sans" panose="02000000000000000000" pitchFamily="2" charset="0"/>
              </a:rPr>
              <a:t>V-Dem; </a:t>
            </a:r>
            <a:r>
              <a:rPr lang="en-US" sz="1200" baseline="30000" dirty="0">
                <a:latin typeface="HSE Sans" panose="02000000000000000000" pitchFamily="2" charset="0"/>
              </a:rPr>
              <a:t>9</a:t>
            </a:r>
            <a:r>
              <a:rPr lang="en-US" sz="1200" dirty="0">
                <a:latin typeface="HSE Sans" panose="02000000000000000000" pitchFamily="2" charset="0"/>
              </a:rPr>
              <a:t>WB</a:t>
            </a:r>
          </a:p>
        </p:txBody>
      </p:sp>
      <p:sp>
        <p:nvSpPr>
          <p:cNvPr id="29" name="TextBox 28">
            <a:extLst>
              <a:ext uri="{FF2B5EF4-FFF2-40B4-BE49-F238E27FC236}">
                <a16:creationId xmlns:a16="http://schemas.microsoft.com/office/drawing/2014/main" id="{2E1A202F-7603-BC3D-1C10-B82E03B5ED4E}"/>
              </a:ext>
            </a:extLst>
          </p:cNvPr>
          <p:cNvSpPr txBox="1"/>
          <p:nvPr/>
        </p:nvSpPr>
        <p:spPr>
          <a:xfrm>
            <a:off x="5800492" y="6268650"/>
            <a:ext cx="977590" cy="323165"/>
          </a:xfrm>
          <a:prstGeom prst="rect">
            <a:avLst/>
          </a:prstGeom>
          <a:noFill/>
        </p:spPr>
        <p:txBody>
          <a:bodyPr wrap="square" rtlCol="0">
            <a:spAutoFit/>
          </a:bodyPr>
          <a:lstStyle/>
          <a:p>
            <a:pPr algn="l"/>
            <a:r>
              <a:rPr lang="en-US" sz="1500" b="1" dirty="0">
                <a:latin typeface="HSE Sans" panose="02000000000000000000" pitchFamily="2" charset="0"/>
              </a:rPr>
              <a:t>Sources:</a:t>
            </a:r>
            <a:endParaRPr lang="ru-RU" sz="1500" b="1" dirty="0">
              <a:latin typeface="HSE Sans" panose="02000000000000000000" pitchFamily="2" charset="0"/>
            </a:endParaRPr>
          </a:p>
        </p:txBody>
      </p:sp>
    </p:spTree>
    <p:extLst>
      <p:ext uri="{BB962C8B-B14F-4D97-AF65-F5344CB8AC3E}">
        <p14:creationId xmlns:p14="http://schemas.microsoft.com/office/powerpoint/2010/main" val="1355212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8" y="1188730"/>
            <a:ext cx="5245560" cy="777025"/>
          </a:xfrm>
        </p:spPr>
        <p:txBody>
          <a:bodyPr/>
          <a:lstStyle/>
          <a:p>
            <a:r>
              <a:rPr lang="en-US" dirty="0"/>
              <a:t>Results-1</a:t>
            </a:r>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graphicFrame>
        <p:nvGraphicFramePr>
          <p:cNvPr id="16" name="Таблица 15">
            <a:extLst>
              <a:ext uri="{FF2B5EF4-FFF2-40B4-BE49-F238E27FC236}">
                <a16:creationId xmlns:a16="http://schemas.microsoft.com/office/drawing/2014/main" id="{9148EC1C-14A5-404E-B29B-DE307CC143B2}"/>
              </a:ext>
            </a:extLst>
          </p:cNvPr>
          <p:cNvGraphicFramePr>
            <a:graphicFrameLocks noGrp="1"/>
          </p:cNvGraphicFramePr>
          <p:nvPr>
            <p:extLst>
              <p:ext uri="{D42A27DB-BD31-4B8C-83A1-F6EECF244321}">
                <p14:modId xmlns:p14="http://schemas.microsoft.com/office/powerpoint/2010/main" val="3549021251"/>
              </p:ext>
            </p:extLst>
          </p:nvPr>
        </p:nvGraphicFramePr>
        <p:xfrm>
          <a:off x="244549" y="1613844"/>
          <a:ext cx="9597653" cy="4935810"/>
        </p:xfrm>
        <a:graphic>
          <a:graphicData uri="http://schemas.openxmlformats.org/drawingml/2006/table">
            <a:tbl>
              <a:tblPr>
                <a:tableStyleId>{69012ECD-51FC-41F1-AA8D-1B2483CD663E}</a:tableStyleId>
              </a:tblPr>
              <a:tblGrid>
                <a:gridCol w="1986666">
                  <a:extLst>
                    <a:ext uri="{9D8B030D-6E8A-4147-A177-3AD203B41FA5}">
                      <a16:colId xmlns:a16="http://schemas.microsoft.com/office/drawing/2014/main" val="3578866798"/>
                    </a:ext>
                  </a:extLst>
                </a:gridCol>
                <a:gridCol w="1103340">
                  <a:extLst>
                    <a:ext uri="{9D8B030D-6E8A-4147-A177-3AD203B41FA5}">
                      <a16:colId xmlns:a16="http://schemas.microsoft.com/office/drawing/2014/main" val="2278667429"/>
                    </a:ext>
                  </a:extLst>
                </a:gridCol>
                <a:gridCol w="935868">
                  <a:extLst>
                    <a:ext uri="{9D8B030D-6E8A-4147-A177-3AD203B41FA5}">
                      <a16:colId xmlns:a16="http://schemas.microsoft.com/office/drawing/2014/main" val="3558058246"/>
                    </a:ext>
                  </a:extLst>
                </a:gridCol>
                <a:gridCol w="896462">
                  <a:extLst>
                    <a:ext uri="{9D8B030D-6E8A-4147-A177-3AD203B41FA5}">
                      <a16:colId xmlns:a16="http://schemas.microsoft.com/office/drawing/2014/main" val="1197995832"/>
                    </a:ext>
                  </a:extLst>
                </a:gridCol>
                <a:gridCol w="911787">
                  <a:extLst>
                    <a:ext uri="{9D8B030D-6E8A-4147-A177-3AD203B41FA5}">
                      <a16:colId xmlns:a16="http://schemas.microsoft.com/office/drawing/2014/main" val="847786597"/>
                    </a:ext>
                  </a:extLst>
                </a:gridCol>
                <a:gridCol w="940247">
                  <a:extLst>
                    <a:ext uri="{9D8B030D-6E8A-4147-A177-3AD203B41FA5}">
                      <a16:colId xmlns:a16="http://schemas.microsoft.com/office/drawing/2014/main" val="1929278033"/>
                    </a:ext>
                  </a:extLst>
                </a:gridCol>
                <a:gridCol w="926017">
                  <a:extLst>
                    <a:ext uri="{9D8B030D-6E8A-4147-A177-3AD203B41FA5}">
                      <a16:colId xmlns:a16="http://schemas.microsoft.com/office/drawing/2014/main" val="3832138328"/>
                    </a:ext>
                  </a:extLst>
                </a:gridCol>
                <a:gridCol w="837355">
                  <a:extLst>
                    <a:ext uri="{9D8B030D-6E8A-4147-A177-3AD203B41FA5}">
                      <a16:colId xmlns:a16="http://schemas.microsoft.com/office/drawing/2014/main" val="774357163"/>
                    </a:ext>
                  </a:extLst>
                </a:gridCol>
                <a:gridCol w="1059911">
                  <a:extLst>
                    <a:ext uri="{9D8B030D-6E8A-4147-A177-3AD203B41FA5}">
                      <a16:colId xmlns:a16="http://schemas.microsoft.com/office/drawing/2014/main" val="3765609710"/>
                    </a:ext>
                  </a:extLst>
                </a:gridCol>
              </a:tblGrid>
              <a:tr h="230646">
                <a:tc rowSpan="2">
                  <a:txBody>
                    <a:bodyPr/>
                    <a:lstStyle/>
                    <a:p>
                      <a:pPr algn="ctr" fontAlgn="ctr"/>
                      <a:r>
                        <a:rPr lang="en" sz="1400" u="none" strike="noStrike" dirty="0">
                          <a:effectLst/>
                        </a:rPr>
                        <a:t>Variable</a:t>
                      </a:r>
                      <a:endParaRPr lang="en" sz="1400" b="0" i="0" u="none" strike="noStrike" dirty="0">
                        <a:solidFill>
                          <a:srgbClr val="000000"/>
                        </a:solidFill>
                        <a:effectLst/>
                        <a:latin typeface="Calibri" panose="020F0502020204030204" pitchFamily="34" charset="0"/>
                      </a:endParaRPr>
                    </a:p>
                  </a:txBody>
                  <a:tcPr marL="8079" marR="8079" marT="8079" marB="0" anchor="ctr">
                    <a:lnL w="6350" cap="flat" cmpd="sng" algn="ctr">
                      <a:noFill/>
                      <a:prstDash val="solid"/>
                      <a:miter lim="800000"/>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b"/>
                      <a:r>
                        <a:rPr lang="en" sz="1400" u="none" strike="noStrike" dirty="0">
                          <a:effectLst/>
                        </a:rPr>
                        <a:t>NAVCO 1.3</a:t>
                      </a:r>
                      <a:endParaRPr lang="en" sz="1400" b="0" i="0" u="none" strike="noStrike" dirty="0">
                        <a:solidFill>
                          <a:srgbClr val="000000"/>
                        </a:solidFill>
                        <a:effectLst/>
                        <a:latin typeface="Calibri" panose="020F0502020204030204" pitchFamily="34" charset="0"/>
                      </a:endParaRPr>
                    </a:p>
                  </a:txBody>
                  <a:tcPr marL="8079" marR="8079" marT="8079" marB="0" anchor="b">
                    <a:lnL>
                      <a:noFill/>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b"/>
                      <a:r>
                        <a:rPr lang="en" sz="1400" u="none" strike="noStrike" dirty="0" err="1">
                          <a:effectLst/>
                        </a:rPr>
                        <a:t>Beissinger's</a:t>
                      </a:r>
                      <a:r>
                        <a:rPr lang="en" sz="1400" u="none" strike="noStrike" dirty="0">
                          <a:effectLst/>
                        </a:rPr>
                        <a:t> Data</a:t>
                      </a:r>
                      <a:endParaRPr lang="en" sz="1400" b="0" i="0" u="none" strike="noStrike" dirty="0">
                        <a:solidFill>
                          <a:srgbClr val="000000"/>
                        </a:solidFill>
                        <a:effectLst/>
                        <a:latin typeface="Calibri" panose="020F0502020204030204" pitchFamily="34" charset="0"/>
                      </a:endParaRPr>
                    </a:p>
                  </a:txBody>
                  <a:tcPr marL="8079" marR="8079" marT="8079" marB="0" anchor="b">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409682746"/>
                  </a:ext>
                </a:extLst>
              </a:tr>
              <a:tr h="230646">
                <a:tc vMerge="1">
                  <a:txBody>
                    <a:bodyPr/>
                    <a:lstStyle/>
                    <a:p>
                      <a:endParaRPr lang="ru-RU"/>
                    </a:p>
                  </a:txBody>
                  <a:tcPr/>
                </a:tc>
                <a:tc>
                  <a:txBody>
                    <a:bodyPr/>
                    <a:lstStyle/>
                    <a:p>
                      <a:pPr algn="ctr" fontAlgn="b"/>
                      <a:r>
                        <a:rPr lang="en" sz="1400" u="none" strike="noStrike" dirty="0">
                          <a:effectLst/>
                        </a:rPr>
                        <a:t>b</a:t>
                      </a:r>
                      <a:endParaRPr lang="en" sz="1400" b="0" i="0" u="none" strike="noStrike" dirty="0">
                        <a:solidFill>
                          <a:srgbClr val="000000"/>
                        </a:solidFill>
                        <a:effectLst/>
                        <a:latin typeface="Calibri" panose="020F0502020204030204" pitchFamily="34" charset="0"/>
                      </a:endParaRPr>
                    </a:p>
                  </a:txBody>
                  <a:tcPr marL="8079" marR="8079" marT="8079"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 sz="1400" u="none" strike="noStrike" dirty="0">
                          <a:effectLst/>
                        </a:rPr>
                        <a:t>b MI</a:t>
                      </a:r>
                      <a:endParaRPr lang="en" sz="1400" b="0" i="0" u="none" strike="noStrike" dirty="0">
                        <a:solidFill>
                          <a:srgbClr val="000000"/>
                        </a:solidFill>
                        <a:effectLst/>
                        <a:latin typeface="Calibri" panose="020F0502020204030204" pitchFamily="34" charset="0"/>
                      </a:endParaRPr>
                    </a:p>
                  </a:txBody>
                  <a:tcPr marL="8079" marR="8079" marT="8079"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 sz="1400" u="none" strike="noStrike" dirty="0">
                          <a:effectLst/>
                        </a:rPr>
                        <a:t>z</a:t>
                      </a:r>
                      <a:endParaRPr lang="en" sz="1400" b="0" i="0" u="none" strike="noStrike" dirty="0">
                        <a:solidFill>
                          <a:srgbClr val="000000"/>
                        </a:solidFill>
                        <a:effectLst/>
                        <a:latin typeface="Calibri" panose="020F0502020204030204" pitchFamily="34" charset="0"/>
                      </a:endParaRPr>
                    </a:p>
                  </a:txBody>
                  <a:tcPr marL="8079" marR="8079" marT="8079"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 sz="1400" u="none" strike="noStrike" dirty="0">
                          <a:effectLst/>
                        </a:rPr>
                        <a:t>z MI</a:t>
                      </a:r>
                      <a:endParaRPr lang="en" sz="1400" b="0" i="0" u="none" strike="noStrike" dirty="0">
                        <a:solidFill>
                          <a:srgbClr val="000000"/>
                        </a:solidFill>
                        <a:effectLst/>
                        <a:latin typeface="Calibri" panose="020F0502020204030204" pitchFamily="34" charset="0"/>
                      </a:endParaRPr>
                    </a:p>
                  </a:txBody>
                  <a:tcPr marL="8079" marR="8079" marT="8079"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 sz="1400" u="none" strike="noStrike" dirty="0">
                          <a:effectLst/>
                        </a:rPr>
                        <a:t>b </a:t>
                      </a:r>
                      <a:endParaRPr lang="en" sz="1400" b="0" i="0" u="none" strike="noStrike" dirty="0">
                        <a:solidFill>
                          <a:srgbClr val="000000"/>
                        </a:solidFill>
                        <a:effectLst/>
                        <a:latin typeface="Calibri" panose="020F0502020204030204" pitchFamily="34" charset="0"/>
                      </a:endParaRPr>
                    </a:p>
                  </a:txBody>
                  <a:tcPr marL="8079" marR="8079" marT="8079"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 sz="1400" u="none" strike="noStrike" dirty="0">
                          <a:effectLst/>
                        </a:rPr>
                        <a:t>b MI</a:t>
                      </a:r>
                      <a:endParaRPr lang="en" sz="1400" b="0" i="0" u="none" strike="noStrike" dirty="0">
                        <a:solidFill>
                          <a:srgbClr val="000000"/>
                        </a:solidFill>
                        <a:effectLst/>
                        <a:latin typeface="Calibri" panose="020F0502020204030204" pitchFamily="34" charset="0"/>
                      </a:endParaRPr>
                    </a:p>
                  </a:txBody>
                  <a:tcPr marL="8079" marR="8079" marT="8079"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 sz="1400" u="none" strike="noStrike" dirty="0">
                          <a:effectLst/>
                        </a:rPr>
                        <a:t>z</a:t>
                      </a:r>
                      <a:endParaRPr lang="en" sz="1400" b="0" i="0" u="none" strike="noStrike" dirty="0">
                        <a:solidFill>
                          <a:srgbClr val="000000"/>
                        </a:solidFill>
                        <a:effectLst/>
                        <a:latin typeface="Calibri" panose="020F0502020204030204" pitchFamily="34" charset="0"/>
                      </a:endParaRPr>
                    </a:p>
                  </a:txBody>
                  <a:tcPr marL="8079" marR="8079" marT="8079"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 sz="1400" u="none" strike="noStrike" dirty="0">
                          <a:effectLst/>
                        </a:rPr>
                        <a:t>z MI</a:t>
                      </a:r>
                      <a:endParaRPr lang="en" sz="1400" b="0" i="0" u="none" strike="noStrike" dirty="0">
                        <a:solidFill>
                          <a:srgbClr val="000000"/>
                        </a:solidFill>
                        <a:effectLst/>
                        <a:latin typeface="Calibri" panose="020F0502020204030204" pitchFamily="34" charset="0"/>
                      </a:endParaRPr>
                    </a:p>
                  </a:txBody>
                  <a:tcPr marL="8079" marR="8079" marT="8079" marB="0" anchor="b">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8672095"/>
                  </a:ext>
                </a:extLst>
              </a:tr>
              <a:tr h="214773">
                <a:tc>
                  <a:txBody>
                    <a:bodyPr/>
                    <a:lstStyle/>
                    <a:p>
                      <a:pPr algn="l" fontAlgn="b"/>
                      <a:r>
                        <a:rPr lang="en" sz="1300" u="none" strike="noStrike" dirty="0">
                          <a:effectLst/>
                        </a:rPr>
                        <a:t>(Intercept)</a:t>
                      </a:r>
                      <a:endParaRPr lang="en" sz="1300" b="0"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ru-RU" sz="1300" u="none" strike="noStrike" dirty="0">
                          <a:effectLst/>
                        </a:rPr>
                        <a:t>-28.440</a:t>
                      </a:r>
                      <a:endParaRPr lang="ru-RU" sz="1300" b="0" i="0" u="none" strike="noStrike" dirty="0">
                        <a:solidFill>
                          <a:srgbClr val="000000"/>
                        </a:solidFill>
                        <a:effectLst/>
                        <a:latin typeface="Calibri" panose="020F0502020204030204" pitchFamily="34" charset="0"/>
                      </a:endParaRPr>
                    </a:p>
                  </a:txBody>
                  <a:tcPr marL="8079" marR="8079" marT="8079" marB="0" anchor="ctr">
                    <a:lnT w="12700" cap="flat" cmpd="sng" algn="ctr">
                      <a:solidFill>
                        <a:schemeClr val="tx1"/>
                      </a:solidFill>
                      <a:prstDash val="solid"/>
                      <a:round/>
                      <a:headEnd type="none" w="med" len="med"/>
                      <a:tailEnd type="none" w="med" len="med"/>
                    </a:lnT>
                  </a:tcPr>
                </a:tc>
                <a:tc>
                  <a:txBody>
                    <a:bodyPr/>
                    <a:lstStyle/>
                    <a:p>
                      <a:pPr algn="ctr" fontAlgn="b"/>
                      <a:r>
                        <a:rPr lang="ru-RU" sz="1300" u="none" strike="noStrike">
                          <a:effectLst/>
                        </a:rPr>
                        <a:t>-29.644</a:t>
                      </a:r>
                      <a:endParaRPr lang="ru-RU" sz="1300" b="0" i="0" u="none" strike="noStrike">
                        <a:solidFill>
                          <a:srgbClr val="000000"/>
                        </a:solidFill>
                        <a:effectLst/>
                        <a:latin typeface="Calibri" panose="020F0502020204030204" pitchFamily="34" charset="0"/>
                      </a:endParaRPr>
                    </a:p>
                  </a:txBody>
                  <a:tcPr marL="8079" marR="8079" marT="8079" marB="0" anchor="ctr">
                    <a:lnT w="12700" cap="flat" cmpd="sng" algn="ctr">
                      <a:solidFill>
                        <a:schemeClr val="tx1"/>
                      </a:solidFill>
                      <a:prstDash val="solid"/>
                      <a:round/>
                      <a:headEnd type="none" w="med" len="med"/>
                      <a:tailEnd type="none" w="med" len="med"/>
                    </a:lnT>
                  </a:tcPr>
                </a:tc>
                <a:tc>
                  <a:txBody>
                    <a:bodyPr/>
                    <a:lstStyle/>
                    <a:p>
                      <a:pPr algn="ctr" fontAlgn="b"/>
                      <a:r>
                        <a:rPr lang="ru-RU" sz="1300" u="none" strike="noStrike" dirty="0">
                          <a:effectLst/>
                        </a:rPr>
                        <a:t>-5.76</a:t>
                      </a:r>
                      <a:endParaRPr lang="ru-RU" sz="1300" b="0" i="0" u="none" strike="noStrike" dirty="0">
                        <a:solidFill>
                          <a:srgbClr val="000000"/>
                        </a:solidFill>
                        <a:effectLst/>
                        <a:latin typeface="Calibri" panose="020F0502020204030204" pitchFamily="34" charset="0"/>
                      </a:endParaRPr>
                    </a:p>
                  </a:txBody>
                  <a:tcPr marL="8079" marR="8079" marT="8079" marB="0" anchor="ctr">
                    <a:lnT w="12700" cap="flat" cmpd="sng" algn="ctr">
                      <a:solidFill>
                        <a:schemeClr val="tx1"/>
                      </a:solidFill>
                      <a:prstDash val="solid"/>
                      <a:round/>
                      <a:headEnd type="none" w="med" len="med"/>
                      <a:tailEnd type="none" w="med" len="med"/>
                    </a:lnT>
                  </a:tcPr>
                </a:tc>
                <a:tc>
                  <a:txBody>
                    <a:bodyPr/>
                    <a:lstStyle/>
                    <a:p>
                      <a:pPr algn="ctr" fontAlgn="b"/>
                      <a:r>
                        <a:rPr lang="ru-RU" sz="1300" b="1" u="none" strike="noStrike" dirty="0">
                          <a:effectLst/>
                        </a:rPr>
                        <a:t>-6.76</a:t>
                      </a:r>
                      <a:endParaRPr lang="ru-RU" sz="1300" b="1" i="0" u="none" strike="noStrike" dirty="0">
                        <a:solidFill>
                          <a:srgbClr val="000000"/>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ru-RU" sz="1300" u="none" strike="noStrike" dirty="0">
                          <a:effectLst/>
                        </a:rPr>
                        <a:t>-23.535</a:t>
                      </a:r>
                      <a:endParaRPr lang="ru-RU" sz="1300" b="0" i="0" u="none" strike="noStrike" dirty="0">
                        <a:solidFill>
                          <a:srgbClr val="000000"/>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ru-RU" sz="1300" u="none" strike="noStrike" dirty="0">
                          <a:effectLst/>
                        </a:rPr>
                        <a:t>-28.918</a:t>
                      </a:r>
                      <a:endParaRPr lang="ru-RU" sz="1300" b="0" i="0" u="none" strike="noStrike" dirty="0">
                        <a:solidFill>
                          <a:srgbClr val="000000"/>
                        </a:solidFill>
                        <a:effectLst/>
                        <a:latin typeface="Calibri" panose="020F0502020204030204" pitchFamily="34" charset="0"/>
                      </a:endParaRPr>
                    </a:p>
                  </a:txBody>
                  <a:tcPr marL="8079" marR="8079" marT="8079" marB="0" anchor="ctr">
                    <a:lnT w="12700" cap="flat" cmpd="sng" algn="ctr">
                      <a:solidFill>
                        <a:schemeClr val="tx1"/>
                      </a:solidFill>
                      <a:prstDash val="solid"/>
                      <a:round/>
                      <a:headEnd type="none" w="med" len="med"/>
                      <a:tailEnd type="none" w="med" len="med"/>
                    </a:lnT>
                  </a:tcPr>
                </a:tc>
                <a:tc>
                  <a:txBody>
                    <a:bodyPr/>
                    <a:lstStyle/>
                    <a:p>
                      <a:pPr algn="ctr" fontAlgn="b"/>
                      <a:r>
                        <a:rPr lang="ru-RU" sz="1300" u="none" strike="noStrike">
                          <a:effectLst/>
                        </a:rPr>
                        <a:t>-4.02</a:t>
                      </a:r>
                      <a:endParaRPr lang="ru-RU" sz="1300" b="0" i="0" u="none" strike="noStrike">
                        <a:solidFill>
                          <a:srgbClr val="000000"/>
                        </a:solidFill>
                        <a:effectLst/>
                        <a:latin typeface="Calibri" panose="020F0502020204030204" pitchFamily="34" charset="0"/>
                      </a:endParaRPr>
                    </a:p>
                  </a:txBody>
                  <a:tcPr marL="8079" marR="8079" marT="8079" marB="0" anchor="ctr">
                    <a:lnT w="12700" cap="flat" cmpd="sng" algn="ctr">
                      <a:solidFill>
                        <a:schemeClr val="tx1"/>
                      </a:solidFill>
                      <a:prstDash val="solid"/>
                      <a:round/>
                      <a:headEnd type="none" w="med" len="med"/>
                      <a:tailEnd type="none" w="med" len="med"/>
                    </a:lnT>
                  </a:tcPr>
                </a:tc>
                <a:tc>
                  <a:txBody>
                    <a:bodyPr/>
                    <a:lstStyle/>
                    <a:p>
                      <a:pPr algn="ctr" fontAlgn="b"/>
                      <a:r>
                        <a:rPr lang="ru-RU" sz="1300" b="1" u="none" strike="noStrike" dirty="0">
                          <a:effectLst/>
                        </a:rPr>
                        <a:t>-5.20</a:t>
                      </a:r>
                      <a:endParaRPr lang="ru-RU" sz="1300" b="1" i="0" u="none" strike="noStrike" dirty="0">
                        <a:solidFill>
                          <a:srgbClr val="000000"/>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11838736"/>
                  </a:ext>
                </a:extLst>
              </a:tr>
              <a:tr h="304619">
                <a:tc>
                  <a:txBody>
                    <a:bodyPr/>
                    <a:lstStyle/>
                    <a:p>
                      <a:pPr algn="l" fontAlgn="b"/>
                      <a:r>
                        <a:rPr lang="en" sz="1300" b="1" u="none" strike="noStrike" dirty="0">
                          <a:effectLst/>
                        </a:rPr>
                        <a:t>GDP pc, ln</a:t>
                      </a:r>
                      <a:endParaRPr lang="en" sz="1300" b="1"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b="1" u="none" strike="noStrike" dirty="0">
                          <a:solidFill>
                            <a:schemeClr val="accent2"/>
                          </a:solidFill>
                          <a:effectLst/>
                        </a:rPr>
                        <a:t>5.873</a:t>
                      </a:r>
                      <a:endParaRPr lang="ru-RU" sz="1300" b="1" i="0" u="none" strike="noStrike" dirty="0">
                        <a:solidFill>
                          <a:schemeClr val="accent2"/>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solidFill>
                            <a:schemeClr val="accent2"/>
                          </a:solidFill>
                          <a:effectLst/>
                        </a:rPr>
                        <a:t>5.555</a:t>
                      </a:r>
                      <a:endParaRPr lang="ru-RU" sz="1300" b="1" i="0" u="none" strike="noStrike" dirty="0">
                        <a:solidFill>
                          <a:schemeClr val="accent2"/>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solidFill>
                            <a:schemeClr val="accent2"/>
                          </a:solidFill>
                          <a:effectLst/>
                        </a:rPr>
                        <a:t>5.22</a:t>
                      </a:r>
                      <a:endParaRPr lang="ru-RU" sz="1300" b="1" i="0" u="none" strike="noStrike" dirty="0">
                        <a:solidFill>
                          <a:schemeClr val="accent2"/>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solidFill>
                            <a:schemeClr val="accent2"/>
                          </a:solidFill>
                          <a:effectLst/>
                        </a:rPr>
                        <a:t>5.40</a:t>
                      </a:r>
                      <a:endParaRPr lang="ru-RU" sz="1300" b="1" i="0" u="none" strike="noStrike" dirty="0">
                        <a:solidFill>
                          <a:schemeClr val="accent2"/>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b="1" u="none" strike="noStrike" dirty="0">
                          <a:solidFill>
                            <a:schemeClr val="accent2"/>
                          </a:solidFill>
                          <a:effectLst/>
                        </a:rPr>
                        <a:t>5.440</a:t>
                      </a:r>
                      <a:endParaRPr lang="ru-RU" sz="1300" b="1" i="0" u="none" strike="noStrike" dirty="0">
                        <a:solidFill>
                          <a:schemeClr val="accent2"/>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b="1" u="none" strike="noStrike">
                          <a:solidFill>
                            <a:schemeClr val="accent2"/>
                          </a:solidFill>
                          <a:effectLst/>
                        </a:rPr>
                        <a:t>5.837</a:t>
                      </a:r>
                      <a:endParaRPr lang="ru-RU" sz="1300" b="1" i="0" u="none" strike="noStrike">
                        <a:solidFill>
                          <a:schemeClr val="accent2"/>
                        </a:solidFill>
                        <a:effectLst/>
                        <a:latin typeface="Calibri" panose="020F0502020204030204" pitchFamily="34" charset="0"/>
                      </a:endParaRPr>
                    </a:p>
                  </a:txBody>
                  <a:tcPr marL="8079" marR="8079" marT="8079" marB="0" anchor="ctr"/>
                </a:tc>
                <a:tc>
                  <a:txBody>
                    <a:bodyPr/>
                    <a:lstStyle/>
                    <a:p>
                      <a:pPr algn="ctr" fontAlgn="b"/>
                      <a:r>
                        <a:rPr lang="ru-RU" sz="1300" b="1" u="none" strike="noStrike">
                          <a:solidFill>
                            <a:schemeClr val="accent2"/>
                          </a:solidFill>
                          <a:effectLst/>
                        </a:rPr>
                        <a:t>3.93</a:t>
                      </a:r>
                      <a:endParaRPr lang="ru-RU" sz="1300" b="1" i="0" u="none" strike="noStrike">
                        <a:solidFill>
                          <a:schemeClr val="accent2"/>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solidFill>
                            <a:schemeClr val="accent2"/>
                          </a:solidFill>
                          <a:effectLst/>
                        </a:rPr>
                        <a:t>4.60</a:t>
                      </a:r>
                      <a:endParaRPr lang="ru-RU" sz="1300" b="1" i="0" u="none" strike="noStrike" dirty="0">
                        <a:solidFill>
                          <a:schemeClr val="accent2"/>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1475697882"/>
                  </a:ext>
                </a:extLst>
              </a:tr>
              <a:tr h="304619">
                <a:tc>
                  <a:txBody>
                    <a:bodyPr/>
                    <a:lstStyle/>
                    <a:p>
                      <a:pPr algn="l" fontAlgn="b"/>
                      <a:r>
                        <a:rPr lang="en" sz="1300" b="1" u="none" strike="noStrike" dirty="0">
                          <a:effectLst/>
                        </a:rPr>
                        <a:t>GDP pc, ln, sq</a:t>
                      </a:r>
                      <a:endParaRPr lang="en" sz="1300" b="1"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b="1" u="none" strike="noStrike" dirty="0">
                          <a:solidFill>
                            <a:schemeClr val="accent2"/>
                          </a:solidFill>
                          <a:effectLst/>
                        </a:rPr>
                        <a:t>-0.356</a:t>
                      </a:r>
                      <a:endParaRPr lang="ru-RU" sz="1300" b="1" i="0" u="none" strike="noStrike" dirty="0">
                        <a:solidFill>
                          <a:schemeClr val="accent2"/>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solidFill>
                            <a:schemeClr val="accent2"/>
                          </a:solidFill>
                          <a:effectLst/>
                        </a:rPr>
                        <a:t>-0.316</a:t>
                      </a:r>
                      <a:endParaRPr lang="ru-RU" sz="1300" b="1" i="0" u="none" strike="noStrike" dirty="0">
                        <a:solidFill>
                          <a:schemeClr val="accent2"/>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solidFill>
                            <a:schemeClr val="accent2"/>
                          </a:solidFill>
                          <a:effectLst/>
                        </a:rPr>
                        <a:t>-5.51</a:t>
                      </a:r>
                      <a:endParaRPr lang="ru-RU" sz="1300" b="1" i="0" u="none" strike="noStrike" dirty="0">
                        <a:solidFill>
                          <a:schemeClr val="accent2"/>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solidFill>
                            <a:schemeClr val="accent2"/>
                          </a:solidFill>
                          <a:effectLst/>
                        </a:rPr>
                        <a:t>-5.37</a:t>
                      </a:r>
                      <a:endParaRPr lang="ru-RU" sz="1300" b="1" i="0" u="none" strike="noStrike" dirty="0">
                        <a:solidFill>
                          <a:schemeClr val="accent2"/>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b="1" u="none" strike="noStrike" dirty="0">
                          <a:solidFill>
                            <a:schemeClr val="accent2"/>
                          </a:solidFill>
                          <a:effectLst/>
                        </a:rPr>
                        <a:t>-0.333</a:t>
                      </a:r>
                      <a:endParaRPr lang="ru-RU" sz="1300" b="1" i="0" u="none" strike="noStrike" dirty="0">
                        <a:solidFill>
                          <a:schemeClr val="accent2"/>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b="1" u="none" strike="noStrike" dirty="0">
                          <a:solidFill>
                            <a:schemeClr val="accent2"/>
                          </a:solidFill>
                          <a:effectLst/>
                        </a:rPr>
                        <a:t>-0.337</a:t>
                      </a:r>
                      <a:endParaRPr lang="ru-RU" sz="1300" b="1" i="0" u="none" strike="noStrike" dirty="0">
                        <a:solidFill>
                          <a:schemeClr val="accent2"/>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solidFill>
                            <a:schemeClr val="accent2"/>
                          </a:solidFill>
                          <a:effectLst/>
                        </a:rPr>
                        <a:t>-3.94</a:t>
                      </a:r>
                      <a:endParaRPr lang="ru-RU" sz="1300" b="1" i="0" u="none" strike="noStrike" dirty="0">
                        <a:solidFill>
                          <a:schemeClr val="accent2"/>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solidFill>
                            <a:schemeClr val="accent2"/>
                          </a:solidFill>
                          <a:effectLst/>
                        </a:rPr>
                        <a:t>-4.54</a:t>
                      </a:r>
                      <a:endParaRPr lang="ru-RU" sz="1300" b="1" i="0" u="none" strike="noStrike" dirty="0">
                        <a:solidFill>
                          <a:schemeClr val="accent2"/>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1248618286"/>
                  </a:ext>
                </a:extLst>
              </a:tr>
              <a:tr h="214773">
                <a:tc>
                  <a:txBody>
                    <a:bodyPr/>
                    <a:lstStyle/>
                    <a:p>
                      <a:pPr algn="l" fontAlgn="b"/>
                      <a:r>
                        <a:rPr lang="en" sz="1300" u="none" strike="noStrike" dirty="0">
                          <a:effectLst/>
                        </a:rPr>
                        <a:t>Economic growth</a:t>
                      </a:r>
                      <a:endParaRPr lang="en" sz="1300" b="0"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u="none" strike="noStrike" dirty="0">
                          <a:effectLst/>
                        </a:rPr>
                        <a:t>-0.037</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-0.027</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-3.18</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effectLst/>
                        </a:rPr>
                        <a:t>-2.94</a:t>
                      </a:r>
                      <a:endParaRPr lang="ru-RU" sz="1300" b="1" i="0" u="none" strike="noStrike" dirty="0">
                        <a:solidFill>
                          <a:srgbClr val="000000"/>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u="none" strike="noStrike">
                          <a:effectLst/>
                        </a:rPr>
                        <a:t>-0.049</a:t>
                      </a:r>
                      <a:endParaRPr lang="ru-RU" sz="1300" b="0" i="0" u="none" strike="noStrike">
                        <a:solidFill>
                          <a:srgbClr val="000000"/>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u="none" strike="noStrike">
                          <a:effectLst/>
                        </a:rPr>
                        <a:t>-0.041</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-4.32</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effectLst/>
                        </a:rPr>
                        <a:t>-4.56</a:t>
                      </a:r>
                      <a:endParaRPr lang="ru-RU" sz="1300" b="1" i="0" u="none" strike="noStrike" dirty="0">
                        <a:solidFill>
                          <a:srgbClr val="000000"/>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144091644"/>
                  </a:ext>
                </a:extLst>
              </a:tr>
              <a:tr h="214773">
                <a:tc>
                  <a:txBody>
                    <a:bodyPr/>
                    <a:lstStyle/>
                    <a:p>
                      <a:pPr algn="l" fontAlgn="b"/>
                      <a:r>
                        <a:rPr lang="en" sz="1300" u="none" strike="noStrike" dirty="0">
                          <a:effectLst/>
                        </a:rPr>
                        <a:t>Population, ln</a:t>
                      </a:r>
                      <a:endParaRPr lang="en" sz="1300" b="0"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u="none" strike="noStrike" dirty="0">
                          <a:effectLst/>
                        </a:rPr>
                        <a:t>0.266</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0.306</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5.06</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effectLst/>
                        </a:rPr>
                        <a:t>7.07</a:t>
                      </a:r>
                      <a:endParaRPr lang="ru-RU" sz="1300" b="1" i="0" u="none" strike="noStrike" dirty="0">
                        <a:solidFill>
                          <a:srgbClr val="000000"/>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u="none" strike="noStrike">
                          <a:effectLst/>
                        </a:rPr>
                        <a:t>0.165</a:t>
                      </a:r>
                      <a:endParaRPr lang="ru-RU" sz="1300" b="0" i="0" u="none" strike="noStrike">
                        <a:solidFill>
                          <a:srgbClr val="000000"/>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u="none" strike="noStrike">
                          <a:effectLst/>
                        </a:rPr>
                        <a:t>0.241</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2.42</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effectLst/>
                        </a:rPr>
                        <a:t>3.81</a:t>
                      </a:r>
                      <a:endParaRPr lang="ru-RU" sz="1300" b="1" i="0" u="none" strike="noStrike" dirty="0">
                        <a:solidFill>
                          <a:srgbClr val="000000"/>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2417009499"/>
                  </a:ext>
                </a:extLst>
              </a:tr>
              <a:tr h="214773">
                <a:tc>
                  <a:txBody>
                    <a:bodyPr/>
                    <a:lstStyle/>
                    <a:p>
                      <a:pPr algn="l" fontAlgn="b"/>
                      <a:r>
                        <a:rPr lang="en" sz="1300" u="none" strike="noStrike" dirty="0">
                          <a:effectLst/>
                        </a:rPr>
                        <a:t>Polity</a:t>
                      </a:r>
                      <a:endParaRPr lang="en" sz="1300" b="0"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u="none" strike="noStrike" dirty="0">
                          <a:effectLst/>
                        </a:rPr>
                        <a:t>-0.007</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-0.009</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-0.45</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-0.64</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u="none" strike="noStrike">
                          <a:effectLst/>
                        </a:rPr>
                        <a:t>-0.016</a:t>
                      </a:r>
                      <a:endParaRPr lang="ru-RU" sz="1300" b="0" i="0" u="none" strike="noStrike">
                        <a:solidFill>
                          <a:srgbClr val="000000"/>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u="none" strike="noStrike" dirty="0">
                          <a:effectLst/>
                        </a:rPr>
                        <a:t>-0.017</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-0.82</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-0.92</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1785073868"/>
                  </a:ext>
                </a:extLst>
              </a:tr>
              <a:tr h="214773">
                <a:tc>
                  <a:txBody>
                    <a:bodyPr/>
                    <a:lstStyle/>
                    <a:p>
                      <a:pPr algn="l" fontAlgn="b"/>
                      <a:r>
                        <a:rPr lang="en" sz="1300" u="none" strike="noStrike" dirty="0">
                          <a:effectLst/>
                        </a:rPr>
                        <a:t>Polity sq</a:t>
                      </a:r>
                      <a:endParaRPr lang="en" sz="1300" b="0"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u="none" strike="noStrike">
                          <a:effectLst/>
                        </a:rPr>
                        <a:t>-0.010</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-0.010</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-2.73</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effectLst/>
                        </a:rPr>
                        <a:t>-3.63</a:t>
                      </a:r>
                      <a:endParaRPr lang="ru-RU" sz="1300" b="1" i="0" u="none" strike="noStrike" dirty="0">
                        <a:solidFill>
                          <a:srgbClr val="000000"/>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u="none" strike="noStrike">
                          <a:effectLst/>
                        </a:rPr>
                        <a:t>-0.010</a:t>
                      </a:r>
                      <a:endParaRPr lang="ru-RU" sz="1300" b="0" i="0" u="none" strike="noStrike">
                        <a:solidFill>
                          <a:srgbClr val="000000"/>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u="none" strike="noStrike">
                          <a:effectLst/>
                        </a:rPr>
                        <a:t>-0.010</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-2.77</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effectLst/>
                        </a:rPr>
                        <a:t>-3.15</a:t>
                      </a:r>
                      <a:endParaRPr lang="ru-RU" sz="1300" b="1" i="0" u="none" strike="noStrike" dirty="0">
                        <a:solidFill>
                          <a:srgbClr val="000000"/>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3275646121"/>
                  </a:ext>
                </a:extLst>
              </a:tr>
              <a:tr h="304619">
                <a:tc>
                  <a:txBody>
                    <a:bodyPr/>
                    <a:lstStyle/>
                    <a:p>
                      <a:pPr algn="l" fontAlgn="b"/>
                      <a:r>
                        <a:rPr lang="en" sz="1300" u="none" strike="noStrike" dirty="0">
                          <a:effectLst/>
                        </a:rPr>
                        <a:t>Regime’s Durability </a:t>
                      </a:r>
                      <a:endParaRPr lang="en" sz="1300" b="0"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u="none" strike="noStrike" dirty="0">
                          <a:effectLst/>
                        </a:rPr>
                        <a:t>-0.012</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-0.009</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-3.11</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effectLst/>
                        </a:rPr>
                        <a:t>-2.33</a:t>
                      </a:r>
                      <a:endParaRPr lang="ru-RU" sz="1300" b="1" i="0" u="none" strike="noStrike" dirty="0">
                        <a:solidFill>
                          <a:srgbClr val="000000"/>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u="none" strike="noStrike">
                          <a:effectLst/>
                        </a:rPr>
                        <a:t>-0.014</a:t>
                      </a:r>
                      <a:endParaRPr lang="ru-RU" sz="1300" b="0" i="0" u="none" strike="noStrike">
                        <a:solidFill>
                          <a:srgbClr val="000000"/>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u="none" strike="noStrike">
                          <a:effectLst/>
                        </a:rPr>
                        <a:t>-0.015</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-3.33</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effectLst/>
                        </a:rPr>
                        <a:t>-3.07</a:t>
                      </a:r>
                      <a:endParaRPr lang="ru-RU" sz="1300" b="1" i="0" u="none" strike="noStrike" dirty="0">
                        <a:solidFill>
                          <a:srgbClr val="000000"/>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2341331882"/>
                  </a:ext>
                </a:extLst>
              </a:tr>
              <a:tr h="452722">
                <a:tc>
                  <a:txBody>
                    <a:bodyPr/>
                    <a:lstStyle/>
                    <a:p>
                      <a:pPr algn="l" fontAlgn="b"/>
                      <a:r>
                        <a:rPr lang="en" sz="1300" u="none" strike="noStrike" dirty="0">
                          <a:effectLst/>
                        </a:rPr>
                        <a:t>Urbanization</a:t>
                      </a:r>
                      <a:endParaRPr lang="en" sz="1300" b="0"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u="none" strike="noStrike" dirty="0">
                          <a:effectLst/>
                        </a:rPr>
                        <a:t>-0.002</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-0.003</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-0.40</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-0.73</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u="none" strike="noStrike">
                          <a:effectLst/>
                        </a:rPr>
                        <a:t>0.001</a:t>
                      </a:r>
                      <a:endParaRPr lang="ru-RU" sz="1300" b="0" i="0" u="none" strike="noStrike">
                        <a:solidFill>
                          <a:srgbClr val="000000"/>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u="none" strike="noStrike" dirty="0">
                          <a:effectLst/>
                        </a:rPr>
                        <a:t>0.004</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0.29</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0.83</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2872251168"/>
                  </a:ext>
                </a:extLst>
              </a:tr>
              <a:tr h="304619">
                <a:tc>
                  <a:txBody>
                    <a:bodyPr/>
                    <a:lstStyle/>
                    <a:p>
                      <a:pPr algn="l" fontAlgn="b"/>
                      <a:r>
                        <a:rPr lang="en" sz="1300" u="none" strike="noStrike" dirty="0">
                          <a:effectLst/>
                        </a:rPr>
                        <a:t>Corruption</a:t>
                      </a:r>
                      <a:endParaRPr lang="en" sz="1300" b="0"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u="none" strike="noStrike" dirty="0">
                          <a:effectLst/>
                        </a:rPr>
                        <a:t>0.683</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0.672</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2.12</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effectLst/>
                        </a:rPr>
                        <a:t>2.27</a:t>
                      </a:r>
                      <a:endParaRPr lang="ru-RU" sz="1300" b="1" i="0" u="none" strike="noStrike" dirty="0">
                        <a:solidFill>
                          <a:srgbClr val="000000"/>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u="none" strike="noStrike" dirty="0">
                          <a:effectLst/>
                        </a:rPr>
                        <a:t>1.096</a:t>
                      </a:r>
                      <a:endParaRPr lang="ru-RU" sz="1300" b="0" i="0" u="none" strike="noStrike" dirty="0">
                        <a:solidFill>
                          <a:srgbClr val="000000"/>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u="none" strike="noStrike">
                          <a:effectLst/>
                        </a:rPr>
                        <a:t>1.036</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2.45</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effectLst/>
                        </a:rPr>
                        <a:t>2.58</a:t>
                      </a:r>
                      <a:endParaRPr lang="ru-RU" sz="1300" b="1" i="0" u="none" strike="noStrike" dirty="0">
                        <a:solidFill>
                          <a:srgbClr val="000000"/>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4177564328"/>
                  </a:ext>
                </a:extLst>
              </a:tr>
              <a:tr h="452722">
                <a:tc>
                  <a:txBody>
                    <a:bodyPr/>
                    <a:lstStyle/>
                    <a:p>
                      <a:pPr algn="l" fontAlgn="b"/>
                      <a:r>
                        <a:rPr lang="en" sz="1300" u="none" strike="noStrike" dirty="0">
                          <a:effectLst/>
                        </a:rPr>
                        <a:t>Mean years of schooling </a:t>
                      </a:r>
                      <a:endParaRPr lang="en" sz="1300" b="0"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u="none" strike="noStrike" dirty="0">
                          <a:effectLst/>
                        </a:rPr>
                        <a:t>0.021</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-0.010</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0.50</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-0.25</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u="none" strike="noStrike" dirty="0">
                          <a:effectLst/>
                        </a:rPr>
                        <a:t>-0.065</a:t>
                      </a:r>
                      <a:endParaRPr lang="ru-RU" sz="1300" b="0" i="0" u="none" strike="noStrike" dirty="0">
                        <a:solidFill>
                          <a:srgbClr val="000000"/>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u="none" strike="noStrike" dirty="0">
                          <a:effectLst/>
                        </a:rPr>
                        <a:t>-0.054</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-1.04</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-0.92</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2641292304"/>
                  </a:ext>
                </a:extLst>
              </a:tr>
              <a:tr h="452722">
                <a:tc>
                  <a:txBody>
                    <a:bodyPr/>
                    <a:lstStyle/>
                    <a:p>
                      <a:pPr algn="l" fontAlgn="b"/>
                      <a:r>
                        <a:rPr lang="en" sz="1300" u="none" strike="noStrike" dirty="0">
                          <a:effectLst/>
                        </a:rPr>
                        <a:t>Youth bulge</a:t>
                      </a:r>
                      <a:endParaRPr lang="en" sz="1300" b="0"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u="none" strike="noStrike" dirty="0">
                          <a:effectLst/>
                        </a:rPr>
                        <a:t>-7.166</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-5.229</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-3.99</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effectLst/>
                        </a:rPr>
                        <a:t>-3.31</a:t>
                      </a:r>
                      <a:endParaRPr lang="ru-RU" sz="1300" b="1" i="0" u="none" strike="noStrike" dirty="0">
                        <a:solidFill>
                          <a:srgbClr val="000000"/>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u="none" strike="noStrike" dirty="0">
                          <a:effectLst/>
                        </a:rPr>
                        <a:t>-13.474</a:t>
                      </a:r>
                      <a:endParaRPr lang="ru-RU" sz="1300" b="0" i="0" u="none" strike="noStrike" dirty="0">
                        <a:solidFill>
                          <a:srgbClr val="000000"/>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u="none" strike="noStrike" dirty="0">
                          <a:effectLst/>
                        </a:rPr>
                        <a:t>-8.976</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-6.00</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effectLst/>
                        </a:rPr>
                        <a:t>-4.62</a:t>
                      </a:r>
                      <a:endParaRPr lang="ru-RU" sz="1300" b="1" i="0" u="none" strike="noStrike" dirty="0">
                        <a:solidFill>
                          <a:srgbClr val="000000"/>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3913373970"/>
                  </a:ext>
                </a:extLst>
              </a:tr>
              <a:tr h="214773">
                <a:tc>
                  <a:txBody>
                    <a:bodyPr/>
                    <a:lstStyle/>
                    <a:p>
                      <a:pPr algn="l" fontAlgn="b"/>
                      <a:r>
                        <a:rPr lang="en" sz="1300" u="none" strike="noStrike" dirty="0">
                          <a:effectLst/>
                        </a:rPr>
                        <a:t>Oil production pc, ln</a:t>
                      </a:r>
                      <a:endParaRPr lang="en" sz="1300" b="0"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u="none" strike="noStrike">
                          <a:effectLst/>
                        </a:rPr>
                        <a:t>0.000</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-0.014</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0.02</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-0.96</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u="none" strike="noStrike">
                          <a:effectLst/>
                        </a:rPr>
                        <a:t>-0.034</a:t>
                      </a:r>
                      <a:endParaRPr lang="ru-RU" sz="1300" b="0" i="0" u="none" strike="noStrike">
                        <a:solidFill>
                          <a:srgbClr val="000000"/>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u="none" strike="noStrike" dirty="0">
                          <a:effectLst/>
                        </a:rPr>
                        <a:t>-0.055</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-1.74</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effectLst/>
                        </a:rPr>
                        <a:t>-2.84</a:t>
                      </a:r>
                      <a:endParaRPr lang="ru-RU" sz="1300" b="1" i="0" u="none" strike="noStrike" dirty="0">
                        <a:solidFill>
                          <a:srgbClr val="000000"/>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2538476213"/>
                  </a:ext>
                </a:extLst>
              </a:tr>
              <a:tr h="304619">
                <a:tc>
                  <a:txBody>
                    <a:bodyPr/>
                    <a:lstStyle/>
                    <a:p>
                      <a:pPr algn="l" fontAlgn="b"/>
                      <a:r>
                        <a:rPr lang="en" sz="1300" u="none" strike="noStrike" dirty="0">
                          <a:effectLst/>
                        </a:rPr>
                        <a:t>Region’s Revolutions, t</a:t>
                      </a:r>
                      <a:endParaRPr lang="en" sz="1300" b="0"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u="none" strike="noStrike" dirty="0">
                          <a:effectLst/>
                        </a:rPr>
                        <a:t>0.246</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0.339</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1.02</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1.45</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u="none" strike="noStrike">
                          <a:effectLst/>
                        </a:rPr>
                        <a:t>0.640</a:t>
                      </a:r>
                      <a:endParaRPr lang="ru-RU" sz="1300" b="0" i="0" u="none" strike="noStrike">
                        <a:solidFill>
                          <a:srgbClr val="000000"/>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u="none" strike="noStrike" dirty="0">
                          <a:effectLst/>
                        </a:rPr>
                        <a:t>0.525</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2.45</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effectLst/>
                        </a:rPr>
                        <a:t>2.06</a:t>
                      </a:r>
                      <a:endParaRPr lang="ru-RU" sz="1300" b="1" i="0" u="none" strike="noStrike" dirty="0">
                        <a:solidFill>
                          <a:srgbClr val="000000"/>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814387413"/>
                  </a:ext>
                </a:extLst>
              </a:tr>
              <a:tr h="304619">
                <a:tc>
                  <a:txBody>
                    <a:bodyPr/>
                    <a:lstStyle/>
                    <a:p>
                      <a:pPr algn="l" fontAlgn="b"/>
                      <a:r>
                        <a:rPr lang="en" sz="1300" u="none" strike="noStrike" dirty="0">
                          <a:effectLst/>
                        </a:rPr>
                        <a:t>Region’s Revolutions, t-1</a:t>
                      </a:r>
                      <a:endParaRPr lang="en" sz="1300" b="0"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u="none" strike="noStrike" dirty="0">
                          <a:effectLst/>
                        </a:rPr>
                        <a:t>0.517</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0.489</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3.37</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effectLst/>
                        </a:rPr>
                        <a:t>3.38</a:t>
                      </a:r>
                      <a:endParaRPr lang="ru-RU" sz="1300" b="1" i="0" u="none" strike="noStrike" dirty="0">
                        <a:solidFill>
                          <a:srgbClr val="000000"/>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u="none" strike="noStrike">
                          <a:effectLst/>
                        </a:rPr>
                        <a:t>0.220</a:t>
                      </a:r>
                      <a:endParaRPr lang="ru-RU" sz="1300" b="0" i="0" u="none" strike="noStrike">
                        <a:solidFill>
                          <a:srgbClr val="000000"/>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u="none" strike="noStrike" dirty="0">
                          <a:effectLst/>
                        </a:rPr>
                        <a:t>0.207</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1.33</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1.08</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3901783896"/>
                  </a:ext>
                </a:extLst>
              </a:tr>
            </a:tbl>
          </a:graphicData>
        </a:graphic>
      </p:graphicFrame>
      <p:sp>
        <p:nvSpPr>
          <p:cNvPr id="17" name="TextBox 16">
            <a:extLst>
              <a:ext uri="{FF2B5EF4-FFF2-40B4-BE49-F238E27FC236}">
                <a16:creationId xmlns:a16="http://schemas.microsoft.com/office/drawing/2014/main" id="{A3CE90CC-91D6-3A56-4C02-21748E6B57D9}"/>
              </a:ext>
            </a:extLst>
          </p:cNvPr>
          <p:cNvSpPr txBox="1"/>
          <p:nvPr/>
        </p:nvSpPr>
        <p:spPr>
          <a:xfrm>
            <a:off x="9906000" y="5397242"/>
            <a:ext cx="2041451" cy="1169551"/>
          </a:xfrm>
          <a:prstGeom prst="rect">
            <a:avLst/>
          </a:prstGeom>
          <a:noFill/>
        </p:spPr>
        <p:txBody>
          <a:bodyPr wrap="square" rtlCol="0">
            <a:spAutoFit/>
          </a:bodyPr>
          <a:lstStyle/>
          <a:p>
            <a:pPr algn="l"/>
            <a:r>
              <a:rPr lang="en-US" sz="1400" dirty="0">
                <a:latin typeface="HSE Sans" panose="02000000000000000000" pitchFamily="2" charset="0"/>
              </a:rPr>
              <a:t>N – 6361</a:t>
            </a:r>
          </a:p>
          <a:p>
            <a:pPr algn="l"/>
            <a:r>
              <a:rPr lang="en-US" sz="1400" dirty="0">
                <a:latin typeface="HSE Sans" panose="02000000000000000000" pitchFamily="2" charset="0"/>
              </a:rPr>
              <a:t>N MI – 9472</a:t>
            </a:r>
          </a:p>
          <a:p>
            <a:pPr algn="l"/>
            <a:r>
              <a:rPr lang="en-US" sz="1400" dirty="0">
                <a:latin typeface="HSE Sans" panose="02000000000000000000" pitchFamily="2" charset="0"/>
              </a:rPr>
              <a:t>Clustered SE (countries)</a:t>
            </a:r>
          </a:p>
          <a:p>
            <a:pPr algn="l"/>
            <a:r>
              <a:rPr lang="en-US" sz="1400" dirty="0">
                <a:latin typeface="HSE Sans" panose="02000000000000000000" pitchFamily="2" charset="0"/>
              </a:rPr>
              <a:t>FE on years (1950-2019)</a:t>
            </a:r>
          </a:p>
          <a:p>
            <a:pPr algn="l"/>
            <a:r>
              <a:rPr lang="en-US" sz="1400" dirty="0">
                <a:latin typeface="HSE Sans" panose="02000000000000000000" pitchFamily="2" charset="0"/>
              </a:rPr>
              <a:t>All variables at t-1</a:t>
            </a:r>
            <a:endParaRPr lang="ru-RU" sz="1400" dirty="0">
              <a:latin typeface="HSE Sans" panose="02000000000000000000" pitchFamily="2" charset="0"/>
            </a:endParaRPr>
          </a:p>
        </p:txBody>
      </p:sp>
    </p:spTree>
    <p:extLst>
      <p:ext uri="{BB962C8B-B14F-4D97-AF65-F5344CB8AC3E}">
        <p14:creationId xmlns:p14="http://schemas.microsoft.com/office/powerpoint/2010/main" val="561671124"/>
      </p:ext>
    </p:extLst>
  </p:cSld>
  <p:clrMapOvr>
    <a:masterClrMapping/>
  </p:clrMapOvr>
</p:sld>
</file>

<file path=ppt/theme/theme1.xml><?xml version="1.0" encoding="utf-8"?>
<a:theme xmlns:a="http://schemas.openxmlformats.org/drawingml/2006/main" name="Office Theme">
  <a:themeElements>
    <a:clrScheme name="Пользовательские 1">
      <a:dk1>
        <a:srgbClr val="0F2C6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000" dirty="0">
            <a:latin typeface="HSE Sans"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2A9C74E6E830D74E9B0FDDB4017A5417" ma:contentTypeVersion="13" ma:contentTypeDescription="Создание документа." ma:contentTypeScope="" ma:versionID="d4e423622451d608a8a05f4da7a1e1a2">
  <xsd:schema xmlns:xsd="http://www.w3.org/2001/XMLSchema" xmlns:xs="http://www.w3.org/2001/XMLSchema" xmlns:p="http://schemas.microsoft.com/office/2006/metadata/properties" xmlns:ns2="9875bd71-cde8-496c-a136-433f55d5e6d0" xmlns:ns3="e96afe77-3acb-4328-97fc-408e1bde3ecd" targetNamespace="http://schemas.microsoft.com/office/2006/metadata/properties" ma:root="true" ma:fieldsID="4831203c63c08b9f52ea6d3ee0d7a96e" ns2:_="" ns3:_="">
    <xsd:import namespace="9875bd71-cde8-496c-a136-433f55d5e6d0"/>
    <xsd:import namespace="e96afe77-3acb-4328-97fc-408e1bde3e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5bd71-cde8-496c-a136-433f55d5e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6afe77-3acb-4328-97fc-408e1bde3ecd" elementFormDefault="qualified">
    <xsd:import namespace="http://schemas.microsoft.com/office/2006/documentManagement/types"/>
    <xsd:import namespace="http://schemas.microsoft.com/office/infopath/2007/PartnerControls"/>
    <xsd:element name="SharedWithUsers" ma:index="18"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Совместно с подробностями"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3DAF31-D8A6-49A0-9A5D-8B2EA5B1C511}">
  <ds:schemaRefs>
    <ds:schemaRef ds:uri="http://purl.org/dc/elements/1.1/"/>
    <ds:schemaRef ds:uri="http://schemas.microsoft.com/office/2006/documentManagement/types"/>
    <ds:schemaRef ds:uri="http://schemas.microsoft.com/office/infopath/2007/PartnerControls"/>
    <ds:schemaRef ds:uri="http://purl.org/dc/dcmitype/"/>
    <ds:schemaRef ds:uri="e96afe77-3acb-4328-97fc-408e1bde3ecd"/>
    <ds:schemaRef ds:uri="http://schemas.microsoft.com/office/2006/metadata/properties"/>
    <ds:schemaRef ds:uri="http://purl.org/dc/terms/"/>
    <ds:schemaRef ds:uri="http://www.w3.org/XML/1998/namespace"/>
    <ds:schemaRef ds:uri="http://schemas.openxmlformats.org/package/2006/metadata/core-properties"/>
    <ds:schemaRef ds:uri="9875bd71-cde8-496c-a136-433f55d5e6d0"/>
  </ds:schemaRefs>
</ds:datastoreItem>
</file>

<file path=customXml/itemProps2.xml><?xml version="1.0" encoding="utf-8"?>
<ds:datastoreItem xmlns:ds="http://schemas.openxmlformats.org/officeDocument/2006/customXml" ds:itemID="{4D4651DD-DCCC-4759-B2F6-7F520BDCC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5bd71-cde8-496c-a136-433f55d5e6d0"/>
    <ds:schemaRef ds:uri="e96afe77-3acb-4328-97fc-408e1bde3e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4386AA-1848-4C75-B336-1053927CB0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2436</TotalTime>
  <Words>1313</Words>
  <Application>Microsoft Macintosh PowerPoint</Application>
  <PresentationFormat>Широкоэкранный</PresentationFormat>
  <Paragraphs>310</Paragraphs>
  <Slides>18</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Calibri</vt:lpstr>
      <vt:lpstr>HSE Sans</vt:lpstr>
      <vt:lpstr>Times New Roman</vt:lpstr>
      <vt:lpstr>Office Theme</vt:lpstr>
      <vt:lpstr>Wealth and Rebellion:  A Dualistic Perspective on Income Level and Revolutions</vt:lpstr>
      <vt:lpstr>Novelty (I)</vt:lpstr>
      <vt:lpstr>Conceptualization</vt:lpstr>
      <vt:lpstr>Novelty (II)</vt:lpstr>
      <vt:lpstr>Previous theories</vt:lpstr>
      <vt:lpstr>Презентация PowerPoint</vt:lpstr>
      <vt:lpstr>How economic well-being affects revolutions?</vt:lpstr>
      <vt:lpstr>Materials &amp; Methods</vt:lpstr>
      <vt:lpstr>Results-1</vt:lpstr>
      <vt:lpstr>Results-2</vt:lpstr>
      <vt:lpstr>Results-3</vt:lpstr>
      <vt:lpstr>Results-4</vt:lpstr>
      <vt:lpstr>Robustness 1 – Extreme Boundary Analysis</vt:lpstr>
      <vt:lpstr>Robustness 2 – Matching </vt:lpstr>
      <vt:lpstr>Discussion – Technical issues</vt:lpstr>
      <vt:lpstr>Discussion – Theoretical issues</vt:lpstr>
      <vt:lpstr>Conclusion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Кутьков Юрий Юрьевич</dc:creator>
  <cp:lastModifiedBy>Устюжанин Вадим</cp:lastModifiedBy>
  <cp:revision>30</cp:revision>
  <cp:lastPrinted>2021-11-11T13:08:42Z</cp:lastPrinted>
  <dcterms:created xsi:type="dcterms:W3CDTF">2021-11-11T08:52:47Z</dcterms:created>
  <dcterms:modified xsi:type="dcterms:W3CDTF">2024-05-28T12:42:00Z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0x0101002A9C74E6E830D74E9B0FDDB4017A5417</vt:lpwstr>
  </property>
</Properties>
</file>