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88" r:id="rId5"/>
    <p:sldId id="289" r:id="rId6"/>
    <p:sldId id="306" r:id="rId7"/>
    <p:sldId id="307" r:id="rId8"/>
    <p:sldId id="308" r:id="rId9"/>
    <p:sldId id="312" r:id="rId10"/>
    <p:sldId id="309" r:id="rId11"/>
    <p:sldId id="311" r:id="rId12"/>
    <p:sldId id="313" r:id="rId13"/>
    <p:sldId id="315" r:id="rId14"/>
    <p:sldId id="316" r:id="rId15"/>
    <p:sldId id="314" r:id="rId16"/>
    <p:sldId id="317" r:id="rId17"/>
    <p:sldId id="287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0" autoAdjust="0"/>
    <p:restoredTop sz="94660"/>
  </p:normalViewPr>
  <p:slideViewPr>
    <p:cSldViewPr snapToGrid="0">
      <p:cViewPr>
        <p:scale>
          <a:sx n="75" d="100"/>
          <a:sy n="75" d="100"/>
        </p:scale>
        <p:origin x="811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rgey Bogomazov" userId="fb9d56766dadb094" providerId="LiveId" clId="{82D1DB00-D047-4726-9912-746387145DF6}"/>
    <pc:docChg chg="custSel modSld">
      <pc:chgData name="Sergey Bogomazov" userId="fb9d56766dadb094" providerId="LiveId" clId="{82D1DB00-D047-4726-9912-746387145DF6}" dt="2024-05-28T07:45:45.293" v="1" actId="20577"/>
      <pc:docMkLst>
        <pc:docMk/>
      </pc:docMkLst>
      <pc:sldChg chg="modSp mod">
        <pc:chgData name="Sergey Bogomazov" userId="fb9d56766dadb094" providerId="LiveId" clId="{82D1DB00-D047-4726-9912-746387145DF6}" dt="2024-05-28T07:45:24.607" v="0" actId="313"/>
        <pc:sldMkLst>
          <pc:docMk/>
          <pc:sldMk cId="0" sldId="289"/>
        </pc:sldMkLst>
        <pc:spChg chg="mod">
          <ac:chgData name="Sergey Bogomazov" userId="fb9d56766dadb094" providerId="LiveId" clId="{82D1DB00-D047-4726-9912-746387145DF6}" dt="2024-05-28T07:45:24.607" v="0" actId="313"/>
          <ac:spMkLst>
            <pc:docMk/>
            <pc:sldMk cId="0" sldId="289"/>
            <ac:spMk id="3" creationId="{00000000-0000-0000-0000-000000000000}"/>
          </ac:spMkLst>
        </pc:spChg>
      </pc:sldChg>
      <pc:sldChg chg="modSp mod">
        <pc:chgData name="Sergey Bogomazov" userId="fb9d56766dadb094" providerId="LiveId" clId="{82D1DB00-D047-4726-9912-746387145DF6}" dt="2024-05-28T07:45:45.293" v="1" actId="20577"/>
        <pc:sldMkLst>
          <pc:docMk/>
          <pc:sldMk cId="4120154265" sldId="313"/>
        </pc:sldMkLst>
        <pc:spChg chg="mod">
          <ac:chgData name="Sergey Bogomazov" userId="fb9d56766dadb094" providerId="LiveId" clId="{82D1DB00-D047-4726-9912-746387145DF6}" dt="2024-05-28T07:45:45.293" v="1" actId="20577"/>
          <ac:spMkLst>
            <pc:docMk/>
            <pc:sldMk cId="4120154265" sldId="313"/>
            <ac:spMk id="3" creationId="{00000000-0000-0000-0000-000000000000}"/>
          </ac:spMkLst>
        </pc:spChg>
      </pc:sldChg>
    </pc:docChg>
  </pc:docChgLst>
  <pc:docChgLst>
    <pc:chgData name="Sergey Bogomazov" userId="fb9d56766dadb094" providerId="LiveId" clId="{18EE88EA-E949-4101-A310-508B165CB4F3}"/>
    <pc:docChg chg="undo custSel addSld delSld modSld sldOrd">
      <pc:chgData name="Sergey Bogomazov" userId="fb9d56766dadb094" providerId="LiveId" clId="{18EE88EA-E949-4101-A310-508B165CB4F3}" dt="2024-05-27T12:55:20.774" v="539" actId="5793"/>
      <pc:docMkLst>
        <pc:docMk/>
      </pc:docMkLst>
      <pc:sldChg chg="modSp mod">
        <pc:chgData name="Sergey Bogomazov" userId="fb9d56766dadb094" providerId="LiveId" clId="{18EE88EA-E949-4101-A310-508B165CB4F3}" dt="2024-05-27T12:55:20.774" v="539" actId="5793"/>
        <pc:sldMkLst>
          <pc:docMk/>
          <pc:sldMk cId="0" sldId="257"/>
        </pc:sldMkLst>
        <pc:spChg chg="mod">
          <ac:chgData name="Sergey Bogomazov" userId="fb9d56766dadb094" providerId="LiveId" clId="{18EE88EA-E949-4101-A310-508B165CB4F3}" dt="2024-05-27T12:55:20.774" v="539" actId="5793"/>
          <ac:spMkLst>
            <pc:docMk/>
            <pc:sldMk cId="0" sldId="257"/>
            <ac:spMk id="3" creationId="{00000000-0000-0000-0000-000000000000}"/>
          </ac:spMkLst>
        </pc:spChg>
      </pc:sldChg>
      <pc:sldChg chg="del">
        <pc:chgData name="Sergey Bogomazov" userId="fb9d56766dadb094" providerId="LiveId" clId="{18EE88EA-E949-4101-A310-508B165CB4F3}" dt="2024-05-27T12:43:40.652" v="3" actId="2696"/>
        <pc:sldMkLst>
          <pc:docMk/>
          <pc:sldMk cId="2850391686" sldId="310"/>
        </pc:sldMkLst>
      </pc:sldChg>
      <pc:sldChg chg="add del">
        <pc:chgData name="Sergey Bogomazov" userId="fb9d56766dadb094" providerId="LiveId" clId="{18EE88EA-E949-4101-A310-508B165CB4F3}" dt="2024-05-27T12:43:36.069" v="2" actId="2696"/>
        <pc:sldMkLst>
          <pc:docMk/>
          <pc:sldMk cId="2953114001" sldId="311"/>
        </pc:sldMkLst>
      </pc:sldChg>
      <pc:sldChg chg="add">
        <pc:chgData name="Sergey Bogomazov" userId="fb9d56766dadb094" providerId="LiveId" clId="{18EE88EA-E949-4101-A310-508B165CB4F3}" dt="2024-05-27T12:43:22.584" v="0" actId="2890"/>
        <pc:sldMkLst>
          <pc:docMk/>
          <pc:sldMk cId="8173847" sldId="312"/>
        </pc:sldMkLst>
      </pc:sldChg>
      <pc:sldChg chg="delSp modSp add mod ord">
        <pc:chgData name="Sergey Bogomazov" userId="fb9d56766dadb094" providerId="LiveId" clId="{18EE88EA-E949-4101-A310-508B165CB4F3}" dt="2024-05-27T12:54:51.353" v="537" actId="20577"/>
        <pc:sldMkLst>
          <pc:docMk/>
          <pc:sldMk cId="4120154265" sldId="313"/>
        </pc:sldMkLst>
        <pc:spChg chg="mod">
          <ac:chgData name="Sergey Bogomazov" userId="fb9d56766dadb094" providerId="LiveId" clId="{18EE88EA-E949-4101-A310-508B165CB4F3}" dt="2024-05-27T12:54:51.353" v="537" actId="20577"/>
          <ac:spMkLst>
            <pc:docMk/>
            <pc:sldMk cId="4120154265" sldId="313"/>
            <ac:spMk id="3" creationId="{00000000-0000-0000-0000-000000000000}"/>
          </ac:spMkLst>
        </pc:spChg>
        <pc:picChg chg="del">
          <ac:chgData name="Sergey Bogomazov" userId="fb9d56766dadb094" providerId="LiveId" clId="{18EE88EA-E949-4101-A310-508B165CB4F3}" dt="2024-05-27T12:48:27.813" v="98" actId="21"/>
          <ac:picMkLst>
            <pc:docMk/>
            <pc:sldMk cId="4120154265" sldId="313"/>
            <ac:picMk id="4" creationId="{B47BADED-05E3-0DDA-3E5B-AEA5E945E095}"/>
          </ac:picMkLst>
        </pc:picChg>
      </pc:sldChg>
    </pc:docChg>
  </pc:docChgLst>
  <pc:docChgLst>
    <pc:chgData name="Sergey" userId="fb9d56766dadb094" providerId="LiveId" clId="{18EE88EA-E949-4101-A310-508B165CB4F3}"/>
    <pc:docChg chg="undo custSel addSld delSld modSld sldOrd">
      <pc:chgData name="Sergey" userId="fb9d56766dadb094" providerId="LiveId" clId="{18EE88EA-E949-4101-A310-508B165CB4F3}" dt="2024-05-26T20:31:07.958" v="2319" actId="2890"/>
      <pc:docMkLst>
        <pc:docMk/>
      </pc:docMkLst>
      <pc:sldChg chg="del">
        <pc:chgData name="Sergey" userId="fb9d56766dadb094" providerId="LiveId" clId="{18EE88EA-E949-4101-A310-508B165CB4F3}" dt="2024-05-26T19:56:06.278" v="0" actId="2696"/>
        <pc:sldMkLst>
          <pc:docMk/>
          <pc:sldMk cId="2520735982" sldId="305"/>
        </pc:sldMkLst>
      </pc:sldChg>
      <pc:sldChg chg="addSp modSp add mod ord">
        <pc:chgData name="Sergey" userId="fb9d56766dadb094" providerId="LiveId" clId="{18EE88EA-E949-4101-A310-508B165CB4F3}" dt="2024-05-26T20:22:21.202" v="1560" actId="1076"/>
        <pc:sldMkLst>
          <pc:docMk/>
          <pc:sldMk cId="827777742" sldId="308"/>
        </pc:sldMkLst>
        <pc:spChg chg="mod">
          <ac:chgData name="Sergey" userId="fb9d56766dadb094" providerId="LiveId" clId="{18EE88EA-E949-4101-A310-508B165CB4F3}" dt="2024-05-26T20:22:21.202" v="1560" actId="1076"/>
          <ac:spMkLst>
            <pc:docMk/>
            <pc:sldMk cId="827777742" sldId="308"/>
            <ac:spMk id="3" creationId="{00000000-0000-0000-0000-000000000000}"/>
          </ac:spMkLst>
        </pc:spChg>
        <pc:picChg chg="add mod">
          <ac:chgData name="Sergey" userId="fb9d56766dadb094" providerId="LiveId" clId="{18EE88EA-E949-4101-A310-508B165CB4F3}" dt="2024-05-26T20:12:51.400" v="844" actId="14100"/>
          <ac:picMkLst>
            <pc:docMk/>
            <pc:sldMk cId="827777742" sldId="308"/>
            <ac:picMk id="4" creationId="{B47BADED-05E3-0DDA-3E5B-AEA5E945E095}"/>
          </ac:picMkLst>
        </pc:picChg>
      </pc:sldChg>
      <pc:sldChg chg="addSp delSp modSp add mod ord">
        <pc:chgData name="Sergey" userId="fb9d56766dadb094" providerId="LiveId" clId="{18EE88EA-E949-4101-A310-508B165CB4F3}" dt="2024-05-26T20:23:47.295" v="1724" actId="20577"/>
        <pc:sldMkLst>
          <pc:docMk/>
          <pc:sldMk cId="2673810562" sldId="309"/>
        </pc:sldMkLst>
        <pc:spChg chg="mod">
          <ac:chgData name="Sergey" userId="fb9d56766dadb094" providerId="LiveId" clId="{18EE88EA-E949-4101-A310-508B165CB4F3}" dt="2024-05-26T20:23:47.295" v="1724" actId="20577"/>
          <ac:spMkLst>
            <pc:docMk/>
            <pc:sldMk cId="2673810562" sldId="309"/>
            <ac:spMk id="3" creationId="{00000000-0000-0000-0000-000000000000}"/>
          </ac:spMkLst>
        </pc:spChg>
        <pc:picChg chg="del">
          <ac:chgData name="Sergey" userId="fb9d56766dadb094" providerId="LiveId" clId="{18EE88EA-E949-4101-A310-508B165CB4F3}" dt="2024-05-26T20:13:57.349" v="845" actId="478"/>
          <ac:picMkLst>
            <pc:docMk/>
            <pc:sldMk cId="2673810562" sldId="309"/>
            <ac:picMk id="4" creationId="{FC0F51F5-FC8D-67F4-4AE3-88786EA92614}"/>
          </ac:picMkLst>
        </pc:picChg>
        <pc:picChg chg="add del mod">
          <ac:chgData name="Sergey" userId="fb9d56766dadb094" providerId="LiveId" clId="{18EE88EA-E949-4101-A310-508B165CB4F3}" dt="2024-05-26T20:22:09.861" v="1554" actId="21"/>
          <ac:picMkLst>
            <pc:docMk/>
            <pc:sldMk cId="2673810562" sldId="309"/>
            <ac:picMk id="5" creationId="{863EBA9F-8A57-4052-CC3B-0E8C9680E2E5}"/>
          </ac:picMkLst>
        </pc:picChg>
      </pc:sldChg>
      <pc:sldChg chg="addSp modSp add mod">
        <pc:chgData name="Sergey" userId="fb9d56766dadb094" providerId="LiveId" clId="{18EE88EA-E949-4101-A310-508B165CB4F3}" dt="2024-05-26T20:29:57.827" v="2318" actId="20577"/>
        <pc:sldMkLst>
          <pc:docMk/>
          <pc:sldMk cId="2850391686" sldId="310"/>
        </pc:sldMkLst>
        <pc:spChg chg="mod">
          <ac:chgData name="Sergey" userId="fb9d56766dadb094" providerId="LiveId" clId="{18EE88EA-E949-4101-A310-508B165CB4F3}" dt="2024-05-26T20:29:57.827" v="2318" actId="20577"/>
          <ac:spMkLst>
            <pc:docMk/>
            <pc:sldMk cId="2850391686" sldId="310"/>
            <ac:spMk id="3" creationId="{00000000-0000-0000-0000-000000000000}"/>
          </ac:spMkLst>
        </pc:spChg>
        <pc:picChg chg="add mod">
          <ac:chgData name="Sergey" userId="fb9d56766dadb094" providerId="LiveId" clId="{18EE88EA-E949-4101-A310-508B165CB4F3}" dt="2024-05-26T20:28:09.233" v="2128" actId="1076"/>
          <ac:picMkLst>
            <pc:docMk/>
            <pc:sldMk cId="2850391686" sldId="310"/>
            <ac:picMk id="4" creationId="{7E9AE92A-C1D1-B061-7A85-E179E81361CD}"/>
          </ac:picMkLst>
        </pc:picChg>
      </pc:sldChg>
      <pc:sldChg chg="add">
        <pc:chgData name="Sergey" userId="fb9d56766dadb094" providerId="LiveId" clId="{18EE88EA-E949-4101-A310-508B165CB4F3}" dt="2024-05-26T20:31:07.958" v="2319" actId="2890"/>
        <pc:sldMkLst>
          <pc:docMk/>
          <pc:sldMk cId="2953114001" sldId="31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AA754F-A554-45BB-93E0-AEB0AE0CB5E8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47371B-2729-4FFF-BDFE-5CFB75FA9B1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7371B-2729-4FFF-BDFE-5CFB75FA9B13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7371B-2729-4FFF-BDFE-5CFB75FA9B1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347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7371B-2729-4FFF-BDFE-5CFB75FA9B1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4681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7371B-2729-4FFF-BDFE-5CFB75FA9B1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8180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7371B-2729-4FFF-BDFE-5CFB75FA9B1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318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7371B-2729-4FFF-BDFE-5CFB75FA9B1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038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7371B-2729-4FFF-BDFE-5CFB75FA9B13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7371B-2729-4FFF-BDFE-5CFB75FA9B13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7371B-2729-4FFF-BDFE-5CFB75FA9B1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626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7371B-2729-4FFF-BDFE-5CFB75FA9B1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723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7371B-2729-4FFF-BDFE-5CFB75FA9B1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068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7371B-2729-4FFF-BDFE-5CFB75FA9B1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065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7371B-2729-4FFF-BDFE-5CFB75FA9B1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816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7371B-2729-4FFF-BDFE-5CFB75FA9B1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614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26D3-755B-47EB-9ABC-25517924A5E5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178A-B7EB-4182-AE23-F95FC97F11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26D3-755B-47EB-9ABC-25517924A5E5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178A-B7EB-4182-AE23-F95FC97F11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26D3-755B-47EB-9ABC-25517924A5E5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178A-B7EB-4182-AE23-F95FC97F11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26D3-755B-47EB-9ABC-25517924A5E5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178A-B7EB-4182-AE23-F95FC97F11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26D3-755B-47EB-9ABC-25517924A5E5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178A-B7EB-4182-AE23-F95FC97F11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26D3-755B-47EB-9ABC-25517924A5E5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178A-B7EB-4182-AE23-F95FC97F11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26D3-755B-47EB-9ABC-25517924A5E5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178A-B7EB-4182-AE23-F95FC97F11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26D3-755B-47EB-9ABC-25517924A5E5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178A-B7EB-4182-AE23-F95FC97F11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26D3-755B-47EB-9ABC-25517924A5E5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178A-B7EB-4182-AE23-F95FC97F11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26D3-755B-47EB-9ABC-25517924A5E5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178A-B7EB-4182-AE23-F95FC97F11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26D3-755B-47EB-9ABC-25517924A5E5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178A-B7EB-4182-AE23-F95FC97F11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026D3-755B-47EB-9ABC-25517924A5E5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2178A-B7EB-4182-AE23-F95FC97F114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  <a:alpha val="2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>
            <a:noAutofit/>
          </a:bodyPr>
          <a:lstStyle/>
          <a:p>
            <a:r>
              <a:rPr lang="ru-RU" sz="4400" b="0" i="0" dirty="0">
                <a:solidFill>
                  <a:srgbClr val="000000"/>
                </a:solidFill>
                <a:effectLst/>
                <a:latin typeface="+mn-lt"/>
                <a:cs typeface="+mn-lt"/>
              </a:rPr>
              <a:t>«Представление результатов мониторинга GR-практик Приморского края (</a:t>
            </a:r>
            <a:r>
              <a:rPr lang="ru-RU" sz="4400" dirty="0">
                <a:solidFill>
                  <a:srgbClr val="000000"/>
                </a:solidFill>
                <a:latin typeface="+mn-lt"/>
                <a:cs typeface="+mn-lt"/>
              </a:rPr>
              <a:t>3</a:t>
            </a:r>
            <a:r>
              <a:rPr lang="ru-RU" sz="4400" b="0" i="0" dirty="0">
                <a:solidFill>
                  <a:srgbClr val="000000"/>
                </a:solidFill>
                <a:effectLst/>
                <a:latin typeface="+mn-lt"/>
                <a:cs typeface="+mn-lt"/>
              </a:rPr>
              <a:t> квартала 2023)»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63555" y="6395879"/>
            <a:ext cx="10520713" cy="1655762"/>
          </a:xfrm>
        </p:spPr>
        <p:txBody>
          <a:bodyPr/>
          <a:lstStyle/>
          <a:p>
            <a:r>
              <a:rPr lang="ru-RU" dirty="0"/>
              <a:t>Докладчики – Богомазов Сергей, </a:t>
            </a:r>
            <a:r>
              <a:rPr lang="ru-RU" dirty="0" err="1"/>
              <a:t>Клышко</a:t>
            </a:r>
            <a:r>
              <a:rPr lang="ru-RU" dirty="0"/>
              <a:t> Савелий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011" y="-411480"/>
            <a:ext cx="11792989" cy="72694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r>
              <a:rPr lang="ru-RU" i="1" dirty="0"/>
              <a:t>Прямое лоббирование интересов бизнеса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АНО (ПРО СПОРТ) о проекте «Строительство Владивостокского теннисного центра в районе ул. Русской, 57Г в г. Владивосток. 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Проектом предусмотрено создание в г. Владивостоке теннисного центра отвечающего всем современным требованиям: покрытие «Хард» сертифицированное и рекомендованное ФТР. Комфортные раздевалки, кафе для игроков, специализированный магазин теннисных товаров, учебные классы для теоретических занятий, подземная и наземная парковки.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Объём инвестиций 51,6 млн. рублей, среди которых 100% средств собственные исполнителя. </a:t>
            </a:r>
          </a:p>
          <a:p>
            <a:pPr algn="just">
              <a:buFontTx/>
              <a:buChar char="-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Срок реализации 3 квартал 2023 – 3 квартал 2026 гг. </a:t>
            </a:r>
          </a:p>
          <a:p>
            <a:pPr algn="just">
              <a:buFontTx/>
              <a:buChar char="-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Для реализации проекта необходимо признать его ПП и передать земельный участок в пользование </a:t>
            </a:r>
          </a:p>
          <a:p>
            <a:pPr marL="0" indent="0" algn="just">
              <a:buNone/>
            </a:pP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Проект был отправлен на доработку для согласования вопросов для согласования с министерством имущественной политики. </a:t>
            </a:r>
          </a:p>
          <a:p>
            <a:pPr marL="0" indent="0" algn="just">
              <a:buNone/>
            </a:pP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3810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011" y="-411480"/>
            <a:ext cx="11792989" cy="72694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r>
              <a:rPr lang="ru-RU" i="1" dirty="0"/>
              <a:t>Прямое лоббирование интересов бизнеса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ООО «АТМ» о проекте «Строительство гостиничного комплекса в целях развития бухты Лазурной» 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Проектом предусмотрено создание в г. Владивостоке передового гостиничного комплекса, который будет привлекать дополнительные туристические потоки в город. </a:t>
            </a:r>
          </a:p>
          <a:p>
            <a:pPr algn="just">
              <a:buFontTx/>
              <a:buChar char="-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Объём инвестиций составляет 82 млн. руб.</a:t>
            </a:r>
          </a:p>
          <a:p>
            <a:pPr algn="just">
              <a:buFontTx/>
              <a:buChar char="-"/>
            </a:pP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Ввиду недоработки проекта и отсутствия договорённостей с министерством имущественной политики, г. Владивостоком и Правительством в целом. </a:t>
            </a:r>
          </a:p>
          <a:p>
            <a:pPr marL="0" indent="0" algn="just">
              <a:buNone/>
            </a:pP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9AE92A-C1D1-B061-7A85-E179E8136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345" y="4206240"/>
            <a:ext cx="3733996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114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310" y="0"/>
            <a:ext cx="11975690" cy="71489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/>
              <a:t>Прямое лоббирование интересов бизнеса</a:t>
            </a:r>
            <a:endParaRPr lang="ru-RU" dirty="0"/>
          </a:p>
          <a:p>
            <a:pPr marL="0" indent="0">
              <a:buNone/>
            </a:pPr>
            <a:r>
              <a:rPr lang="ru-RU" u="sng" dirty="0"/>
              <a:t>Совет по привлечению инвестиций в экономику Приморского края при Губернаторе Приморского края </a:t>
            </a:r>
            <a:r>
              <a:rPr lang="ru-RU" b="1" u="sng" dirty="0"/>
              <a:t>8 сентября 2023 года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 algn="just">
              <a:buNone/>
            </a:pPr>
            <a:endParaRPr lang="ru-RU" sz="1050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Строительство производственно-логистического комплекса в составе морского порта по перевалке зерновых и навалочных грузок и завода по переработке соевых бобов. </a:t>
            </a:r>
            <a:r>
              <a:rPr lang="ru-RU" sz="2400" dirty="0">
                <a:solidFill>
                  <a:schemeClr val="accent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Одобрено 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Модернизация действующего оборудования Приморской ГРЭС» </a:t>
            </a:r>
            <a:r>
              <a:rPr lang="ru-RU" sz="2400" dirty="0">
                <a:solidFill>
                  <a:schemeClr val="accent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Одобрено 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Строительство транспортно-логистического центра «Угловая». </a:t>
            </a:r>
            <a:r>
              <a:rPr lang="ru-RU" sz="2400" dirty="0">
                <a:solidFill>
                  <a:schemeClr val="accent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Одобрено </a:t>
            </a:r>
          </a:p>
          <a:p>
            <a:pPr>
              <a:buFontTx/>
              <a:buChar char="-"/>
            </a:pP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154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567" y="108065"/>
            <a:ext cx="12017433" cy="7040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/>
              <a:t>Изменение нормативно-правовой базы в </a:t>
            </a:r>
            <a:r>
              <a:rPr lang="ru-RU" i="0" dirty="0">
                <a:solidFill>
                  <a:srgbClr val="333333"/>
                </a:solidFill>
                <a:effectLst/>
              </a:rPr>
              <a:t>Ⅲ</a:t>
            </a:r>
            <a:r>
              <a:rPr lang="ru-RU" b="0" i="0" dirty="0">
                <a:solidFill>
                  <a:srgbClr val="000000"/>
                </a:solidFill>
                <a:effectLst/>
              </a:rPr>
              <a:t> квартале 2023 года </a:t>
            </a:r>
          </a:p>
          <a:p>
            <a:pPr marL="0" indent="0">
              <a:buNone/>
            </a:pPr>
            <a:endParaRPr lang="ru-RU" sz="2400" b="1" dirty="0"/>
          </a:p>
          <a:p>
            <a:pPr marL="0" indent="0">
              <a:buNone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Законопроект "О внесении изменений в статью 2.1 Закона Приморского края "О налоге на имущество организаций« (Продление налоговых льгот для организаций, обеспечивающих теплоснабжение)</a:t>
            </a:r>
          </a:p>
          <a:p>
            <a:pPr>
              <a:buFontTx/>
              <a:buChar char="-"/>
            </a:pP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Законопроект О внесении изменений в Закон Приморского края «О налоге на имущество организаций» («Региональный протекционизм»: освобождение сельского хозяйства от налогообложения)</a:t>
            </a:r>
          </a:p>
          <a:p>
            <a:pPr>
              <a:buFontTx/>
              <a:buChar char="-"/>
            </a:pP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Законопроект "О внесении изменения в статью 2 Закона Приморского края "О налоге на игорный бизнес«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Продление минимальной ставки для игорного бизнеса до конца года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Законопроект "О внесении изменения в статью 1 Закона Приморского края "О поддержке организаций, оказывающих на территории Приморского края услуги по теплоснабжению объектов жилищно-коммунального хозяйства«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Улучшение системы теплоснабжения в Приморском крае, развитие сотрудничества с соответствующими организациями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Законопроект "О внесении изменений в Закон Приморского края «О развитии малого и среднего предпринимательства в Приморском крае»</a:t>
            </a:r>
          </a:p>
          <a:p>
            <a:pPr>
              <a:buFontTx/>
              <a:buChar char="-"/>
            </a:pPr>
            <a:endParaRPr lang="ru-RU" sz="1050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828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131" y="133004"/>
            <a:ext cx="11975869" cy="70159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/>
              <a:t>Деятельность бизнес – ассоциаций во </a:t>
            </a:r>
            <a:r>
              <a:rPr lang="ru-RU" i="0" dirty="0">
                <a:solidFill>
                  <a:srgbClr val="333333"/>
                </a:solidFill>
                <a:effectLst/>
              </a:rPr>
              <a:t>Ⅲ</a:t>
            </a:r>
            <a:r>
              <a:rPr lang="ru-RU" b="0" i="0" dirty="0">
                <a:solidFill>
                  <a:srgbClr val="000000"/>
                </a:solidFill>
                <a:effectLst/>
              </a:rPr>
              <a:t> квартале 2023 года </a:t>
            </a:r>
          </a:p>
          <a:p>
            <a:pPr marL="0" indent="0">
              <a:buNone/>
            </a:pPr>
            <a:endParaRPr lang="ru-RU" sz="2400" b="1" dirty="0"/>
          </a:p>
          <a:p>
            <a:pPr marL="0" indent="0">
              <a:buNone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Совместное заседание</a:t>
            </a:r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Правительства Приморского края и Деловой России (Обсуждение совершенствования путей регионального инвестиционного стандарта. Улучшение делового и инвестиционного климата в Приморском крае, совершенствование инструментов привлечения инвесторов.)</a:t>
            </a:r>
          </a:p>
          <a:p>
            <a:pPr>
              <a:buFontTx/>
              <a:buChar char="-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ТПП Приморского края: Межотраслевой совет потребителей по вопросам деятельности субъектов естественных монополий при Губернаторе Приморского края (Обсуждение результатов исполнения инвестиционных программ. Была отмечена необходимость в повышении информированности населения о программах развития энергетики и теплоснабжения Приморского края)</a:t>
            </a:r>
          </a:p>
          <a:p>
            <a:pPr>
              <a:buFontTx/>
              <a:buChar char="-"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Взаимодействие 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Минэкономразвития Приморского края и отделения Деловой России (Эксперты Деловой России провели работу по контролю внедрения и совершенствованию Регионального инвестиционного стандарта)</a:t>
            </a:r>
          </a:p>
          <a:p>
            <a:pPr>
              <a:buFontTx/>
              <a:buChar char="-"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Взаимодействие 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Правительства Приморского края и ТПП Приморского края (Продолжение работы по развитию МСП региона: Открытие «Центра семейного предпринимательства» Приморского края)</a:t>
            </a:r>
            <a:endParaRPr lang="en-US" sz="2400" dirty="0"/>
          </a:p>
          <a:p>
            <a:pPr marL="0" indent="0" algn="just">
              <a:buNone/>
            </a:pPr>
            <a:endParaRPr lang="ru-RU" sz="1050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310B05C-2F6C-4721-AC20-62F6084D1C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862" y="4584690"/>
            <a:ext cx="3566160" cy="195720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AA36492-8C0A-43CB-B98E-43DF7AF04D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80" y="4495928"/>
            <a:ext cx="2977343" cy="204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02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193" y="157942"/>
            <a:ext cx="12000807" cy="69910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/>
              <a:t>Взаимодействие власти с особыми группами предпринимателей ПК </a:t>
            </a:r>
            <a:r>
              <a:rPr lang="ru-RU" i="1" dirty="0" err="1"/>
              <a:t>в</a:t>
            </a:r>
            <a:r>
              <a:rPr lang="ru-RU" i="0" dirty="0" err="1">
                <a:solidFill>
                  <a:srgbClr val="333333"/>
                </a:solidFill>
                <a:effectLst/>
              </a:rPr>
              <a:t>Ⅲ</a:t>
            </a:r>
            <a:r>
              <a:rPr lang="ru-RU" b="0" i="0" dirty="0">
                <a:solidFill>
                  <a:srgbClr val="000000"/>
                </a:solidFill>
                <a:effectLst/>
              </a:rPr>
              <a:t> квартале 2023 года </a:t>
            </a:r>
          </a:p>
          <a:p>
            <a:pPr>
              <a:buFontTx/>
              <a:buChar char="-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Переговоры Олега Кожемяко с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DNS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Девелопмент (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Были проведены переговоры с представителями строительных компаний, которые готовы построить жилье для пострадавших от наводнения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Переговоры Олега Кожемяко с 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ЖСК “Остров” (Губернатор встретился с пайщиками ЖСК и потребовал от руководства довести благоустройство до конца. Также Губернатор заявил, что в случае срывов может подключить прокуратуру, а также пообещал оказать финансовую помощь в пределах полномочий.)</a:t>
            </a:r>
          </a:p>
          <a:p>
            <a:pPr>
              <a:buFontTx/>
              <a:buChar char="-"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 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Правительства Приморского края, “Мой бизнес” и “Пятерочки” (Поддержка региональных фермеров: открытие “фермерского островка” во Владивостоке)</a:t>
            </a:r>
          </a:p>
          <a:p>
            <a:pPr>
              <a:buFontTx/>
              <a:buChar char="-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губернатора с  «РЖД» (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Повышение </a:t>
            </a:r>
            <a:r>
              <a:rPr lang="ru-RU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медийности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РЖД в Приморском крае: открытие памятника-паровоза. Упоминание важности вклада РЖД в жизнь Приморского края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br>
              <a:rPr lang="ru-RU" sz="1200" dirty="0"/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050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EE044B3-CBD1-48F7-B6B4-15D9850309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3899130"/>
            <a:ext cx="3976947" cy="265129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D094F6C-892B-4849-BEC0-D8845303B9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155" y="3899130"/>
            <a:ext cx="4055912" cy="265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244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" y="257695"/>
            <a:ext cx="12009120" cy="6891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/>
              <a:t>Конфликты </a:t>
            </a:r>
            <a:r>
              <a:rPr lang="ru-RU" i="1" dirty="0" err="1"/>
              <a:t>в</a:t>
            </a:r>
            <a:r>
              <a:rPr lang="ru-RU" i="0" dirty="0" err="1">
                <a:solidFill>
                  <a:srgbClr val="333333"/>
                </a:solidFill>
                <a:effectLst/>
              </a:rPr>
              <a:t>Ⅲ</a:t>
            </a:r>
            <a:r>
              <a:rPr lang="ru-RU" b="0" i="0" dirty="0">
                <a:solidFill>
                  <a:srgbClr val="000000"/>
                </a:solidFill>
                <a:effectLst/>
              </a:rPr>
              <a:t> квартале 2023 года </a:t>
            </a:r>
          </a:p>
          <a:p>
            <a:pPr marL="0" indent="0">
              <a:buNone/>
            </a:pPr>
            <a:r>
              <a:rPr lang="ru-RU" sz="2600" u="sng" dirty="0">
                <a:solidFill>
                  <a:srgbClr val="000000"/>
                </a:solidFill>
              </a:rPr>
              <a:t>Губернатор Приморского края Олег Кожемяко и региональное отделение </a:t>
            </a:r>
            <a:r>
              <a:rPr lang="ru-RU" sz="2600" u="sng" dirty="0" err="1">
                <a:solidFill>
                  <a:srgbClr val="000000"/>
                </a:solidFill>
              </a:rPr>
              <a:t>Автодора</a:t>
            </a:r>
            <a:r>
              <a:rPr lang="ru-RU" sz="2600" u="sng" dirty="0">
                <a:solidFill>
                  <a:srgbClr val="000000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Губернатор провел проверку ремонта дороги и обратил внимание на плохое качество ремонта. Губернатор выразил недовольство в адрес руководства </a:t>
            </a:r>
            <a:r>
              <a:rPr lang="ru-RU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Примавтодора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и пообещал сделать некоторые выводы.</a:t>
            </a:r>
          </a:p>
          <a:p>
            <a:pPr>
              <a:buFontTx/>
              <a:buChar char="-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Ожидается, что руководство прислушается к словам Губернатора, и качество ремонта будет контролироваться</a:t>
            </a:r>
          </a:p>
          <a:p>
            <a:pPr>
              <a:buFontTx/>
              <a:buChar char="-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Губернатор заявил об увольнение директоров филиалов </a:t>
            </a:r>
            <a:r>
              <a:rPr lang="ru-RU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Примавтодора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“Надеждинский” и “Хасанский”. Также губернатор пообещал разобраться и с руководством компании.</a:t>
            </a:r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Увольнение директора </a:t>
            </a:r>
            <a:r>
              <a:rPr lang="ru-RU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Примавтодора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Алексея Ширшова</a:t>
            </a:r>
          </a:p>
          <a:p>
            <a:pPr>
              <a:buFontTx/>
              <a:buChar char="-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Кадровые перестановки в компании должны положительно сказаться на качестве ремонта дорог в Приморском крае</a:t>
            </a:r>
            <a:endParaRPr lang="ru-RU" b="0" i="0" dirty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br>
              <a:rPr lang="ru-RU" sz="1200" dirty="0"/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050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69A36D-3EC7-4F67-8F96-68700BC895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538" y="4289367"/>
            <a:ext cx="4448233" cy="250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32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2598003"/>
            <a:ext cx="12009121" cy="1660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/>
              <a:t>Спасибо за внимание! 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79" y="102306"/>
            <a:ext cx="12009121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Общий тренд </a:t>
            </a:r>
            <a:r>
              <a:rPr lang="en-US" sz="3200" b="1" dirty="0"/>
              <a:t>GR-</a:t>
            </a:r>
            <a:r>
              <a:rPr lang="ru-RU" sz="3200" b="1" dirty="0"/>
              <a:t>практик за июль, август, сентябрь. </a:t>
            </a:r>
            <a:endParaRPr lang="ru-RU" dirty="0"/>
          </a:p>
          <a:p>
            <a:pPr marL="342900" indent="-342900" algn="just">
              <a:buAutoNum type="arabicParenR"/>
            </a:pPr>
            <a:r>
              <a:rPr lang="ru-RU" sz="2400" dirty="0"/>
              <a:t>Продолжение эффективной работы Инвестиционного совета при Губернаторе Приморского края.</a:t>
            </a:r>
          </a:p>
          <a:p>
            <a:pPr marL="342900" indent="-342900" algn="just">
              <a:buAutoNum type="arabicParenR"/>
            </a:pPr>
            <a:r>
              <a:rPr lang="ru-RU" sz="2400" dirty="0"/>
              <a:t>Планомерное изменение нормативно-правовой базы, снижение административных барьеров для регионального бизнеса.</a:t>
            </a:r>
          </a:p>
          <a:p>
            <a:pPr marL="342900" indent="-342900" algn="just">
              <a:buFontTx/>
              <a:buAutoNum type="arabicParenR"/>
            </a:pPr>
            <a:r>
              <a:rPr lang="ru-RU" sz="2400" dirty="0"/>
              <a:t>Включение бизнес-ассоциаций в обсуждение с региональными властями решений, направленных на улучшение бизнес-среды.</a:t>
            </a:r>
          </a:p>
          <a:p>
            <a:pPr marL="342900" indent="-342900" algn="just">
              <a:buFontTx/>
              <a:buAutoNum type="arabicParenR"/>
            </a:pPr>
            <a:r>
              <a:rPr lang="ru-RU" sz="2400" dirty="0"/>
              <a:t>Активизация лично губернатора края в переговорных процессах с крупным бизнесом Приморья (взаимовыгодное сотрудничество, надзорный контроль со стороны губернатора, взаимодействию по решению кризисных задач региона).</a:t>
            </a:r>
          </a:p>
          <a:p>
            <a:pPr marL="342900" indent="-342900" algn="just">
              <a:buFontTx/>
              <a:buAutoNum type="arabicParenR"/>
            </a:pPr>
            <a:r>
              <a:rPr lang="ru-RU" sz="2400" dirty="0"/>
              <a:t>Развитие конфликта главы региона с приморскими «дорожниками» (кадровые перестановки)</a:t>
            </a:r>
          </a:p>
          <a:p>
            <a:pPr marL="342900" indent="-342900" algn="just">
              <a:buFontTx/>
              <a:buAutoNum type="arabicParenR"/>
            </a:pPr>
            <a:endParaRPr lang="ru-RU" sz="2400" dirty="0"/>
          </a:p>
          <a:p>
            <a:pPr marL="342900" indent="-342900" algn="just">
              <a:buFontTx/>
              <a:buAutoNum type="arabicParenR"/>
            </a:pPr>
            <a:endParaRPr lang="ru-RU" sz="2400" dirty="0"/>
          </a:p>
          <a:p>
            <a:pPr marL="342900" indent="-342900" algn="just">
              <a:buAutoNum type="arabicParenR"/>
            </a:pPr>
            <a:endParaRPr lang="ru-RU" sz="2400" dirty="0"/>
          </a:p>
          <a:p>
            <a:pPr algn="just"/>
            <a:endParaRPr lang="ru-RU" sz="2400" dirty="0"/>
          </a:p>
          <a:p>
            <a:pPr marL="342900" indent="-342900" algn="just">
              <a:buAutoNum type="arabicParenR"/>
            </a:pPr>
            <a:endParaRPr lang="ru-RU" sz="2400" dirty="0"/>
          </a:p>
          <a:p>
            <a:pPr marL="342900" indent="-342900" algn="just">
              <a:buAutoNum type="arabicParenR"/>
            </a:pPr>
            <a:endParaRPr lang="ru-RU" sz="2400" dirty="0"/>
          </a:p>
          <a:p>
            <a:pPr marL="342900" indent="-342900" algn="just">
              <a:buAutoNum type="arabicParenR"/>
            </a:pPr>
            <a:endParaRPr lang="ru-RU" sz="2400" dirty="0"/>
          </a:p>
          <a:p>
            <a:pPr marL="342900" indent="-342900" algn="just">
              <a:buAutoNum type="arabicParenR"/>
            </a:pPr>
            <a:endParaRPr lang="ru-RU" sz="2800" dirty="0"/>
          </a:p>
          <a:p>
            <a:pPr marL="342900" indent="-342900" algn="just">
              <a:buAutoNum type="arabicParenR"/>
            </a:pPr>
            <a:endParaRPr lang="ru-R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311" y="0"/>
            <a:ext cx="11975690" cy="71489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/>
              <a:t>Прямое лоббирование интересов бизнеса</a:t>
            </a:r>
            <a:endParaRPr lang="ru-RU" dirty="0"/>
          </a:p>
          <a:p>
            <a:pPr marL="0" indent="0">
              <a:buNone/>
            </a:pPr>
            <a:r>
              <a:rPr lang="ru-RU" u="sng" dirty="0"/>
              <a:t>Совет по привлечению инвестиций в экономику Приморского края при Губернаторе Приморского края </a:t>
            </a:r>
            <a:r>
              <a:rPr lang="ru-RU" b="1" u="sng" dirty="0"/>
              <a:t>13 июля 2023 года</a:t>
            </a:r>
            <a:endParaRPr lang="en-US" sz="2400" b="1" dirty="0"/>
          </a:p>
          <a:p>
            <a:pPr marL="0" indent="0">
              <a:buNone/>
            </a:pPr>
            <a:endParaRPr lang="ru-RU" sz="2400" dirty="0"/>
          </a:p>
          <a:p>
            <a:pPr marL="0" indent="0" algn="just">
              <a:buNone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ООО «Атлант» с проектом «Строительства транспортно-логистического центра в г. Владивосток».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рамках проекта будет осуществляться строительств 1-тажного склада класса «А» площадью 6 000 кв. м, строительство открытой площадки для хранения контейнеров на 3 000 кв. м, организация асфальтированной парковки на 30 машино-мест, а также благоустройство территории. </a:t>
            </a:r>
          </a:p>
          <a:p>
            <a:pPr algn="just">
              <a:buFontTx/>
              <a:buChar char="-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Срок реализации проекта составляет с 3 кв. 2023 г. – 3 кв. 2027 года. Стоимость реализации проекта составит 255. 753 млн. руб., из которых порядка 70 321 тыс. руб. собственные средства инвестора, а 163 848 тыс. руб. средства банка. </a:t>
            </a:r>
          </a:p>
          <a:p>
            <a:pPr algn="just">
              <a:buFontTx/>
              <a:buChar char="-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Количество рабочих мест, которые сможет предоставить проект для региона составит 30 человек. </a:t>
            </a:r>
          </a:p>
          <a:p>
            <a:pPr algn="just">
              <a:buFontTx/>
              <a:buChar char="-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Проект был признан приоритетным при условии реализации инвестиционного проекта до 2026 года включительно. «За» - 34; «Против» - 2; «Воздержались» - 1.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011" y="0"/>
            <a:ext cx="11792989" cy="502088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r>
              <a:rPr lang="ru-RU" i="1" dirty="0"/>
              <a:t>Прямое лоббирование интересов бизнеса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ООО «Терминал ФЕСКО Гайдамак» с инвестиционным проектом «Создание универсального погрузочного терминала» в г. Владивостоке».</a:t>
            </a:r>
          </a:p>
          <a:p>
            <a:pPr marL="0" indent="0" algn="just">
              <a:buNone/>
            </a:pP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рамках проекта предусмотрено создание универсального транспортного узла по перевалке и хранению различных видов грузов, состоящего из зернового элеватора, крытого склада и площадок открытого типа для приёма и хранения грузок. </a:t>
            </a:r>
          </a:p>
          <a:p>
            <a:pPr marL="0" indent="0" algn="just">
              <a:buNone/>
            </a:pP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Объём инвестиций составит 1 125 млн рублей, из которых 65% собственные средства, а 35% заёмные средства банка Локо Банк». </a:t>
            </a:r>
          </a:p>
          <a:p>
            <a:pPr algn="just">
              <a:buFontTx/>
              <a:buChar char="-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Срок реализации 2022-2024 (декабрь) </a:t>
            </a:r>
          </a:p>
          <a:p>
            <a:pPr algn="just">
              <a:buFontTx/>
              <a:buChar char="-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Увеличения грузооборота на 600-700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тыс.год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Проект был признан приоритетным  «За» - 33; «Против» - 1; «Воздержались» - 3.</a:t>
            </a:r>
          </a:p>
          <a:p>
            <a:pPr marL="0" indent="0" algn="just">
              <a:buNone/>
            </a:pP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C0F51F5-FC8D-67F4-4AE3-88786EA92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8962" y="4582739"/>
            <a:ext cx="4834076" cy="227526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886" y="-422787"/>
            <a:ext cx="11792989" cy="714894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r>
              <a:rPr lang="ru-RU" i="1" dirty="0"/>
              <a:t>Прямое лоббирование интересов бизнеса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ООО «СЗ «</a:t>
            </a:r>
            <a:r>
              <a:rPr lang="ru-RU" sz="22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ИнвестСтрой</a:t>
            </a:r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ДВ»  о повторном рассмотрении проекта «Строительство многоквартирного многоэтажного жилого дома (две башни) со встроенной автостоянкой и благоустроенной территорией в районе ул. Русская 59» в г. Владивостоке</a:t>
            </a:r>
          </a:p>
          <a:p>
            <a:pPr marL="0" indent="0" algn="just">
              <a:buNone/>
            </a:pP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Создание современных жилых домов со встроенное автостоянкой, придомовой территорией и разнообразными вариантами размещения гостей. </a:t>
            </a:r>
          </a:p>
          <a:p>
            <a:pPr marL="0" indent="0" algn="just">
              <a:buNone/>
            </a:pP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Объём инвестиций составляет 2 315 млн. руб., среди которых 0% собственные средства и 100% заёмные средства ПАО «Сбербанк» </a:t>
            </a:r>
          </a:p>
          <a:p>
            <a:pPr algn="just">
              <a:buFontTx/>
              <a:buChar char="-"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Срок реализации 30.12.2026 год. </a:t>
            </a:r>
          </a:p>
          <a:p>
            <a:pPr algn="just">
              <a:buFontTx/>
              <a:buChar char="-"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Для реализации необходимо получение ПП, предоставление технических условий и передача земельного участка без проведения торгов. </a:t>
            </a:r>
          </a:p>
          <a:p>
            <a:pPr marL="0" indent="0" algn="just">
              <a:buNone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Проект был признан приоритетным «За» - 32; «Против» - 3; 5 «Воздержались» - 2.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886" y="-422787"/>
            <a:ext cx="11792989" cy="714894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r>
              <a:rPr lang="ru-RU" i="1" dirty="0"/>
              <a:t>Прямое лоббирование интересов бизнеса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ООО «</a:t>
            </a:r>
            <a:r>
              <a:rPr lang="ru-RU" sz="22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ПримСтрой</a:t>
            </a:r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»  о  проекте «Строительство многоквартирного жилого комплекса со встроенными помещениями в районе ул. Ленина в городе Уссурийск»</a:t>
            </a:r>
          </a:p>
          <a:p>
            <a:pPr marL="0" indent="0" algn="just">
              <a:buNone/>
            </a:pP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Создание современного жилого комплекса (4 дома, 700 квартир) со встроенными коммерческими помещениями, местов для дневного прибивания детей, торговыми помещениями, парком, и развитой инфраструктурой. </a:t>
            </a:r>
          </a:p>
          <a:p>
            <a:pPr algn="just">
              <a:buFontTx/>
              <a:buChar char="-"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Общий объём инвестиций 3 667 млн. руб., среди которых 0% собственные средства, 100% заёмные средства ПАО «Сбер». </a:t>
            </a:r>
          </a:p>
          <a:p>
            <a:pPr algn="just">
              <a:buFontTx/>
              <a:buChar char="-"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Срок реализации 4 квартал 2026 года </a:t>
            </a:r>
          </a:p>
          <a:p>
            <a:pPr algn="just">
              <a:buFontTx/>
              <a:buChar char="-"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Для реализации необходимо предоставление статуса ПП, технических условий и расселение частных жилых домов. </a:t>
            </a:r>
          </a:p>
          <a:p>
            <a:pPr marL="0" indent="0" algn="just">
              <a:buNone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Проект был признан приоритетным «За» -31; «Против» - 2; «Воздержались» - 4.</a:t>
            </a:r>
          </a:p>
          <a:p>
            <a:pPr marL="0" indent="0" algn="just">
              <a:buNone/>
            </a:pP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014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886" y="-422787"/>
            <a:ext cx="11792989" cy="714894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r>
              <a:rPr lang="ru-RU" i="1" dirty="0"/>
              <a:t>Прямое лоббирование интересов бизнеса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ООО «ЮГ», ООО МАДО» и ООО «</a:t>
            </a:r>
            <a:r>
              <a:rPr lang="ru-RU" sz="22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Киндом</a:t>
            </a:r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Бэй  О проекте «Строительство </a:t>
            </a:r>
            <a:r>
              <a:rPr lang="ru-RU" sz="22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туристическо</a:t>
            </a:r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– рекреационных комплексов в районе бухта Лазурная </a:t>
            </a:r>
          </a:p>
          <a:p>
            <a:pPr marL="0" indent="0" algn="just">
              <a:buNone/>
            </a:pP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Строительство двух туристическо-рекреационных гостиничных комплексов с апартаментами. </a:t>
            </a:r>
          </a:p>
          <a:p>
            <a:pPr marL="0" indent="0" algn="just">
              <a:buNone/>
            </a:pP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Присвоение приоритетного статуса было отложено ввиду необходимости проработки дополнительных вопросов с муниципальным образованием города Владивосток, а также министерством имущественных и земельных отношений Приморского края. </a:t>
            </a:r>
          </a:p>
          <a:p>
            <a:pPr marL="0" indent="0" algn="just">
              <a:buNone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7217C5-5094-7C65-B3E7-192B715BF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77640"/>
            <a:ext cx="5760720" cy="288036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5F54038-F4E9-D47D-5598-25EC355DF5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0720" y="3543124"/>
            <a:ext cx="4648200" cy="331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74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310" y="0"/>
            <a:ext cx="11975690" cy="71489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/>
              <a:t>Прямое лоббирование интересов бизнеса</a:t>
            </a:r>
            <a:endParaRPr lang="ru-RU" dirty="0"/>
          </a:p>
          <a:p>
            <a:pPr marL="0" indent="0">
              <a:buNone/>
            </a:pPr>
            <a:r>
              <a:rPr lang="ru-RU" u="sng" dirty="0"/>
              <a:t>Совет по привлечению инвестиций в экономику Приморского края при Губернаторе Приморского края </a:t>
            </a:r>
            <a:r>
              <a:rPr lang="ru-RU" b="1" u="sng" dirty="0"/>
              <a:t>8 августа 2023 года</a:t>
            </a:r>
            <a:endParaRPr lang="en-US" sz="2400" b="1" dirty="0"/>
          </a:p>
          <a:p>
            <a:pPr marL="0" indent="0" algn="just">
              <a:buNone/>
            </a:pPr>
            <a:endParaRPr lang="ru-RU" sz="1050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ООО «Русские ярмарки Приморье» о проекте «Русские ярмарки на территории Владивостокского городского округа» </a:t>
            </a:r>
          </a:p>
          <a:p>
            <a:pPr marL="0" indent="0" algn="just">
              <a:buNone/>
            </a:pP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рамках проекта будет построен ярмарочный комплекс на 500 теремов, а также круглогодичная сельскохозяйственная и промышленная ярмарка. 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Бюджет проекта составляет 400 млн. руб. среди которых 20% собственные средства, 80% заёмные средства учредителя </a:t>
            </a:r>
          </a:p>
          <a:p>
            <a:pPr algn="just">
              <a:buFontTx/>
              <a:buChar char="-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Срок реализации 15.04.2023 – 01.10.2025. </a:t>
            </a:r>
          </a:p>
          <a:p>
            <a:pPr algn="just">
              <a:buFontTx/>
              <a:buChar char="-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Для реализации необходимо присвоение статуса ПП, передача земельного участка в аренду без торгов. 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Проект был признан приоритетным «ЗА» 27, «ПРОТИВ» 0, «ВОЗДЕРЖАЛИСЬ» - 5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7BADED-05E3-0DDA-3E5B-AEA5E945E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0784" y="5241524"/>
            <a:ext cx="6117739" cy="161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777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310" y="0"/>
            <a:ext cx="11975690" cy="71489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/>
              <a:t>Прямое лоббирование интересов бизнеса</a:t>
            </a:r>
            <a:endParaRPr lang="ru-RU" dirty="0"/>
          </a:p>
          <a:p>
            <a:pPr marL="0" indent="0">
              <a:buNone/>
            </a:pPr>
            <a:r>
              <a:rPr lang="ru-RU" u="sng" dirty="0"/>
              <a:t>Совет по привлечению инвестиций в экономику Приморского края при Губернаторе Приморского края </a:t>
            </a:r>
            <a:r>
              <a:rPr lang="ru-RU" b="1" u="sng" dirty="0"/>
              <a:t>8 августа 2023 года</a:t>
            </a:r>
            <a:endParaRPr lang="en-US" sz="2400" b="1" dirty="0"/>
          </a:p>
          <a:p>
            <a:pPr marL="0" indent="0" algn="just">
              <a:buNone/>
            </a:pPr>
            <a:endParaRPr lang="ru-RU" sz="1050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ООО «Русские ярмарки Приморье» о проекте «Русские ярмарки на территории Владивостокского городского округа» </a:t>
            </a:r>
          </a:p>
          <a:p>
            <a:pPr marL="0" indent="0" algn="just">
              <a:buNone/>
            </a:pP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рамках проекта будет построен ярмарочный комплекс на 500 теремов, а также круглогодичная сельскохозяйственная и промышленная ярмарка. 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Бюджет проекта составляет 400 млн. руб. среди которых 20% собственные средства, 80% заёмные средства учредителя </a:t>
            </a:r>
          </a:p>
          <a:p>
            <a:pPr algn="just">
              <a:buFontTx/>
              <a:buChar char="-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Срок реализации 15.04.2023 – 01.10.2025. </a:t>
            </a:r>
          </a:p>
          <a:p>
            <a:pPr algn="just">
              <a:buFontTx/>
              <a:buChar char="-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Для реализации необходимо присвоение статуса ПП, передача земельного участка в аренду без торгов. 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Проект был признан приоритетным «ЗА» 27, «ПРОТИВ» 0, «ВОЗДЕРЖАЛИСЬ» - 5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7BADED-05E3-0DDA-3E5B-AEA5E945E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0784" y="5241524"/>
            <a:ext cx="6117739" cy="161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38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1236</TotalTime>
  <Words>1733</Words>
  <Application>Microsoft Office PowerPoint</Application>
  <PresentationFormat>Широкоэкранный</PresentationFormat>
  <Paragraphs>149</Paragraphs>
  <Slides>17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«Представление результатов мониторинга GR-практик Приморского края (3 квартала 2023)»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Сухова Марина Сергеевна</dc:creator>
  <cp:lastModifiedBy>Sergey Bogomazov</cp:lastModifiedBy>
  <cp:revision>44</cp:revision>
  <dcterms:created xsi:type="dcterms:W3CDTF">2022-11-21T09:02:00Z</dcterms:created>
  <dcterms:modified xsi:type="dcterms:W3CDTF">2024-05-28T07:45:54Z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557D81D6F8704A9792E0B902358BCB12_12</vt:lpwstr>
  </property>
  <property fmtid="{D5CDD505-2E9C-101B-9397-08002B2CF9AE}" pid="3" name="KSOProductBuildVer">
    <vt:lpwstr>1049-12.2.0.13306</vt:lpwstr>
  </property>
</Properties>
</file>