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25">
          <p15:clr>
            <a:srgbClr val="A4A3A4"/>
          </p15:clr>
        </p15:guide>
        <p15:guide id="2" pos="1209">
          <p15:clr>
            <a:srgbClr val="A4A3A4"/>
          </p15:clr>
        </p15:guide>
        <p15:guide id="3" pos="2955">
          <p15:clr>
            <a:srgbClr val="A4A3A4"/>
          </p15:clr>
        </p15:guide>
        <p15:guide id="4" pos="2071">
          <p15:clr>
            <a:srgbClr val="A4A3A4"/>
          </p15:clr>
        </p15:guide>
        <p15:guide id="5" pos="3840">
          <p15:clr>
            <a:srgbClr val="A4A3A4"/>
          </p15:clr>
        </p15:guide>
        <p15:guide id="6" pos="4702">
          <p15:clr>
            <a:srgbClr val="A4A3A4"/>
          </p15:clr>
        </p15:guide>
        <p15:guide id="7" pos="5586">
          <p15:clr>
            <a:srgbClr val="A4A3A4"/>
          </p15:clr>
        </p15:guide>
        <p15:guide id="8" pos="7333">
          <p15:clr>
            <a:srgbClr val="A4A3A4"/>
          </p15:clr>
        </p15:guide>
        <p15:guide id="9" orient="horz" pos="3952">
          <p15:clr>
            <a:srgbClr val="A4A3A4"/>
          </p15:clr>
        </p15:guide>
        <p15:guide id="10" pos="6471">
          <p15:clr>
            <a:srgbClr val="A4A3A4"/>
          </p15:clr>
        </p15:guide>
        <p15:guide id="11" orient="horz" pos="913">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GoogleSlidesCustomDataVersion2">
      <go:slidesCustomData xmlns:go="http://customooxmlschemas.google.com/" r:id="rId25" roundtripDataSignature="AMtx7mib1Uf1mHFq25E5rtNcAr03/8ab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5"/>
        <p:guide pos="1209"/>
        <p:guide pos="2955"/>
        <p:guide pos="2071"/>
        <p:guide pos="3840"/>
        <p:guide pos="4702"/>
        <p:guide pos="5586"/>
        <p:guide pos="7333"/>
        <p:guide pos="3952" orient="horz"/>
        <p:guide pos="6471"/>
        <p:guide pos="913" orient="horz"/>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cf3b6ef981_0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cf3b6ef981_0_8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4" name="Google Shape;274;g2cf3b6ef981_0_8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cf3b6ef981_0_9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3" name="Google Shape;283;g2cf3b6ef981_0_9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4" name="Google Shape;284;g2cf3b6ef981_0_9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cf3b6ef981_0_1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g2cf3b6ef981_0_10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4" name="Google Shape;294;g2cf3b6ef981_0_10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cf3b6ef981_0_1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3" name="Google Shape;303;g2cf3b6ef981_0_1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4" name="Google Shape;304;g2cf3b6ef981_0_1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da822f0d08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g2da822f0d08_0_7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g2da822f0d08_0_7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da822f0d08_0_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3" name="Google Shape;323;g2da822f0d08_0_8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4" name="Google Shape;324;g2da822f0d08_0_8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da822f0d08_0_10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3" name="Google Shape;333;g2da822f0d08_0_10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4" name="Google Shape;334;g2da822f0d08_0_10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da822f0d08_0_1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g2da822f0d08_0_12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4" name="Google Shape;344;g2da822f0d08_0_12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2cf3b6ef981_0_1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3" name="Google Shape;353;g2cf3b6ef981_0_1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4" name="Google Shape;354;g2cf3b6ef981_0_12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5" name="Google Shape;36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8" name="Google Shape;18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cf3b6ef98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2cf3b6ef98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g2cf3b6ef98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da822f0d08_0_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2da822f0d08_0_5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8" name="Google Shape;208;g2da822f0d08_0_5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cf3b6ef981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g2cf3b6ef981_0_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8" name="Google Shape;218;g2cf3b6ef981_0_3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da822f0d08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g2da822f0d08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9" name="Google Shape;229;g2da822f0d08_0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cf3b6ef981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g2cf3b6ef981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g2cf3b6ef981_0_4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cf3b6ef981_0_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g2cf3b6ef981_0_5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cf3b6ef981_0_5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cf3b6ef981_0_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g2cf3b6ef981_0_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cf3b6ef981_0_2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ru-R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ложка">
  <p:cSld name="Обложка">
    <p:bg>
      <p:bgPr>
        <a:blipFill>
          <a:blip r:embed="rId2">
            <a:alphaModFix/>
          </a:blip>
          <a:stretch>
            <a:fillRect/>
          </a:stretch>
        </a:blipFill>
      </p:bgPr>
    </p:bg>
    <p:spTree>
      <p:nvGrpSpPr>
        <p:cNvPr id="15" name="Shape 15"/>
        <p:cNvGrpSpPr/>
        <p:nvPr/>
      </p:nvGrpSpPr>
      <p:grpSpPr>
        <a:xfrm>
          <a:off x="0" y="0"/>
          <a:ext cx="0" cy="0"/>
          <a:chOff x="0" y="0"/>
          <a:chExt cx="0" cy="0"/>
        </a:xfrm>
      </p:grpSpPr>
      <p:pic>
        <p:nvPicPr>
          <p:cNvPr descr="A blue circle with white text&#10;&#10;Description automatically generated with low confidence" id="16" name="Google Shape;16;p13"/>
          <p:cNvPicPr preferRelativeResize="0"/>
          <p:nvPr/>
        </p:nvPicPr>
        <p:blipFill rotWithShape="1">
          <a:blip r:embed="rId3">
            <a:alphaModFix/>
          </a:blip>
          <a:srcRect b="0" l="0" r="0" t="0"/>
          <a:stretch/>
        </p:blipFill>
        <p:spPr>
          <a:xfrm>
            <a:off x="1013859" y="962173"/>
            <a:ext cx="886499" cy="886499"/>
          </a:xfrm>
          <a:prstGeom prst="rect">
            <a:avLst/>
          </a:prstGeom>
          <a:noFill/>
          <a:ln>
            <a:noFill/>
          </a:ln>
        </p:spPr>
      </p:pic>
      <p:cxnSp>
        <p:nvCxnSpPr>
          <p:cNvPr id="17" name="Google Shape;17;p13"/>
          <p:cNvCxnSpPr/>
          <p:nvPr/>
        </p:nvCxnSpPr>
        <p:spPr>
          <a:xfrm>
            <a:off x="6090212" y="985336"/>
            <a:ext cx="0" cy="840173"/>
          </a:xfrm>
          <a:prstGeom prst="straightConnector1">
            <a:avLst/>
          </a:prstGeom>
          <a:noFill/>
          <a:ln cap="flat" cmpd="sng" w="12700">
            <a:solidFill>
              <a:srgbClr val="102D69"/>
            </a:solidFill>
            <a:prstDash val="solid"/>
            <a:miter lim="800000"/>
            <a:headEnd len="sm" w="sm" type="none"/>
            <a:tailEnd len="sm" w="sm" type="none"/>
          </a:ln>
        </p:spPr>
      </p:cxnSp>
      <p:cxnSp>
        <p:nvCxnSpPr>
          <p:cNvPr id="18" name="Google Shape;18;p13"/>
          <p:cNvCxnSpPr/>
          <p:nvPr/>
        </p:nvCxnSpPr>
        <p:spPr>
          <a:xfrm>
            <a:off x="8642581" y="985336"/>
            <a:ext cx="0" cy="840173"/>
          </a:xfrm>
          <a:prstGeom prst="straightConnector1">
            <a:avLst/>
          </a:prstGeom>
          <a:noFill/>
          <a:ln cap="flat" cmpd="sng" w="12700">
            <a:solidFill>
              <a:srgbClr val="102D69"/>
            </a:solidFill>
            <a:prstDash val="solid"/>
            <a:miter lim="800000"/>
            <a:headEnd len="sm" w="sm" type="none"/>
            <a:tailEnd len="sm" w="sm" type="none"/>
          </a:ln>
        </p:spPr>
      </p:cxnSp>
      <p:cxnSp>
        <p:nvCxnSpPr>
          <p:cNvPr id="19" name="Google Shape;19;p13"/>
          <p:cNvCxnSpPr/>
          <p:nvPr/>
        </p:nvCxnSpPr>
        <p:spPr>
          <a:xfrm>
            <a:off x="11179047" y="985336"/>
            <a:ext cx="0" cy="840173"/>
          </a:xfrm>
          <a:prstGeom prst="straightConnector1">
            <a:avLst/>
          </a:prstGeom>
          <a:noFill/>
          <a:ln cap="flat" cmpd="sng" w="12700">
            <a:solidFill>
              <a:srgbClr val="102D69"/>
            </a:solidFill>
            <a:prstDash val="solid"/>
            <a:miter lim="800000"/>
            <a:headEnd len="sm" w="sm" type="none"/>
            <a:tailEnd len="sm" w="sm" type="none"/>
          </a:ln>
        </p:spPr>
      </p:cxnSp>
      <p:sp>
        <p:nvSpPr>
          <p:cNvPr id="20" name="Google Shape;20;p13"/>
          <p:cNvSpPr txBox="1"/>
          <p:nvPr>
            <p:ph type="title"/>
          </p:nvPr>
        </p:nvSpPr>
        <p:spPr>
          <a:xfrm>
            <a:off x="1027967" y="2404670"/>
            <a:ext cx="7634059" cy="1978323"/>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0E2D69"/>
              </a:buClr>
              <a:buSzPts val="4300"/>
              <a:buFont typeface="Arial"/>
              <a:buNone/>
              <a:defRPr b="0" i="0" sz="4300">
                <a:solidFill>
                  <a:srgbClr val="0E2D69"/>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 type="body"/>
          </p:nvPr>
        </p:nvSpPr>
        <p:spPr>
          <a:xfrm>
            <a:off x="2074947" y="1187841"/>
            <a:ext cx="3848717" cy="435163"/>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1"/>
              </a:buClr>
              <a:buSzPts val="1600"/>
              <a:buNone/>
              <a:defRPr b="0" i="0" sz="1600">
                <a:latin typeface="Arial"/>
                <a:ea typeface="Arial"/>
                <a:cs typeface="Arial"/>
                <a:sym typeface="Arial"/>
              </a:defRPr>
            </a:lvl1pPr>
            <a:lvl2pPr indent="-228600" lvl="1" marL="914400" algn="l">
              <a:lnSpc>
                <a:spcPct val="90000"/>
              </a:lnSpc>
              <a:spcBef>
                <a:spcPts val="500"/>
              </a:spcBef>
              <a:spcAft>
                <a:spcPts val="0"/>
              </a:spcAft>
              <a:buClr>
                <a:schemeClr val="dk1"/>
              </a:buClr>
              <a:buSzPts val="1600"/>
              <a:buNone/>
              <a:defRPr b="0" i="0" sz="1600">
                <a:latin typeface="Arial"/>
                <a:ea typeface="Arial"/>
                <a:cs typeface="Arial"/>
                <a:sym typeface="Arial"/>
              </a:defRPr>
            </a:lvl2pPr>
            <a:lvl3pPr indent="-228600" lvl="2" marL="1371600" algn="l">
              <a:lnSpc>
                <a:spcPct val="90000"/>
              </a:lnSpc>
              <a:spcBef>
                <a:spcPts val="500"/>
              </a:spcBef>
              <a:spcAft>
                <a:spcPts val="0"/>
              </a:spcAft>
              <a:buClr>
                <a:schemeClr val="dk1"/>
              </a:buClr>
              <a:buSzPts val="1600"/>
              <a:buNone/>
              <a:defRPr b="0" i="0" sz="1600">
                <a:latin typeface="Arial"/>
                <a:ea typeface="Arial"/>
                <a:cs typeface="Arial"/>
                <a:sym typeface="Arial"/>
              </a:defRPr>
            </a:lvl3pPr>
            <a:lvl4pPr indent="-228600" lvl="3" marL="1828800" algn="l">
              <a:lnSpc>
                <a:spcPct val="90000"/>
              </a:lnSpc>
              <a:spcBef>
                <a:spcPts val="500"/>
              </a:spcBef>
              <a:spcAft>
                <a:spcPts val="0"/>
              </a:spcAft>
              <a:buClr>
                <a:schemeClr val="dk1"/>
              </a:buClr>
              <a:buSzPts val="1600"/>
              <a:buNone/>
              <a:defRPr b="0" i="0" sz="1600">
                <a:latin typeface="Arial"/>
                <a:ea typeface="Arial"/>
                <a:cs typeface="Arial"/>
                <a:sym typeface="Arial"/>
              </a:defRPr>
            </a:lvl4pPr>
            <a:lvl5pPr indent="-228600" lvl="4" marL="2286000" algn="l">
              <a:lnSpc>
                <a:spcPct val="90000"/>
              </a:lnSpc>
              <a:spcBef>
                <a:spcPts val="500"/>
              </a:spcBef>
              <a:spcAft>
                <a:spcPts val="0"/>
              </a:spcAft>
              <a:buClr>
                <a:schemeClr val="dk1"/>
              </a:buClr>
              <a:buSzPts val="1600"/>
              <a:buNone/>
              <a:defRPr b="0" i="0" sz="1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13"/>
          <p:cNvSpPr txBox="1"/>
          <p:nvPr>
            <p:ph idx="2" type="body"/>
          </p:nvPr>
        </p:nvSpPr>
        <p:spPr>
          <a:xfrm>
            <a:off x="6259420" y="1173829"/>
            <a:ext cx="2278063" cy="463186"/>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200"/>
              <a:buFont typeface="Arial"/>
              <a:buNone/>
              <a:defRPr b="0" i="0" sz="1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13"/>
          <p:cNvSpPr txBox="1"/>
          <p:nvPr>
            <p:ph idx="3" type="body"/>
          </p:nvPr>
        </p:nvSpPr>
        <p:spPr>
          <a:xfrm>
            <a:off x="8786720" y="1173829"/>
            <a:ext cx="2217738" cy="463186"/>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200"/>
              <a:buFont typeface="Arial"/>
              <a:buNone/>
              <a:defRPr b="0" i="0" sz="1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3"/>
          <p:cNvSpPr txBox="1"/>
          <p:nvPr>
            <p:ph idx="4" type="body"/>
          </p:nvPr>
        </p:nvSpPr>
        <p:spPr>
          <a:xfrm>
            <a:off x="1027967" y="4824914"/>
            <a:ext cx="7625267" cy="65286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600"/>
              <a:buFont typeface="Arial"/>
              <a:buNone/>
              <a:defRPr b="0" i="0" sz="16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вет">
  <p:cSld name="цвет">
    <p:bg>
      <p:bgPr>
        <a:blipFill>
          <a:blip r:embed="rId2">
            <a:alphaModFix/>
          </a:blip>
          <a:stretch>
            <a:fillRect/>
          </a:stretch>
        </a:blipFill>
      </p:bgPr>
    </p:bg>
    <p:spTree>
      <p:nvGrpSpPr>
        <p:cNvPr id="134" name="Shape 134"/>
        <p:cNvGrpSpPr/>
        <p:nvPr/>
      </p:nvGrpSpPr>
      <p:grpSpPr>
        <a:xfrm>
          <a:off x="0" y="0"/>
          <a:ext cx="0" cy="0"/>
          <a:chOff x="0" y="0"/>
          <a:chExt cx="0" cy="0"/>
        </a:xfrm>
      </p:grpSpPr>
      <p:pic>
        <p:nvPicPr>
          <p:cNvPr descr="Icon&#10;&#10;Description automatically generated" id="135" name="Google Shape;135;p22"/>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36" name="Google Shape;136;p22"/>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37" name="Google Shape;137;p22"/>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38" name="Google Shape;138;p22"/>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39" name="Google Shape;139;p22"/>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140" name="Google Shape;140;p22"/>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41" name="Google Shape;141;p22"/>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2" name="Google Shape;142;p22"/>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3" name="Google Shape;143;p22"/>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4" name="Google Shape;144;p22"/>
          <p:cNvSpPr txBox="1"/>
          <p:nvPr>
            <p:ph type="title"/>
          </p:nvPr>
        </p:nvSpPr>
        <p:spPr>
          <a:xfrm>
            <a:off x="585899" y="1447790"/>
            <a:ext cx="432253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22"/>
          <p:cNvSpPr txBox="1"/>
          <p:nvPr>
            <p:ph idx="4"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6" name="Google Shape;146;p22"/>
          <p:cNvSpPr/>
          <p:nvPr/>
        </p:nvSpPr>
        <p:spPr>
          <a:xfrm>
            <a:off x="5392982" y="1447790"/>
            <a:ext cx="830997" cy="830997"/>
          </a:xfrm>
          <a:prstGeom prst="ellipse">
            <a:avLst/>
          </a:prstGeom>
          <a:solidFill>
            <a:srgbClr val="0E2D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p22"/>
          <p:cNvSpPr/>
          <p:nvPr/>
        </p:nvSpPr>
        <p:spPr>
          <a:xfrm>
            <a:off x="6742925" y="1447790"/>
            <a:ext cx="830997" cy="830997"/>
          </a:xfrm>
          <a:prstGeom prst="ellipse">
            <a:avLst/>
          </a:prstGeom>
          <a:solidFill>
            <a:srgbClr val="234A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22"/>
          <p:cNvSpPr/>
          <p:nvPr/>
        </p:nvSpPr>
        <p:spPr>
          <a:xfrm>
            <a:off x="8092868" y="1447790"/>
            <a:ext cx="830997" cy="830997"/>
          </a:xfrm>
          <a:prstGeom prst="ellipse">
            <a:avLst/>
          </a:prstGeom>
          <a:solidFill>
            <a:srgbClr val="11A0D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9" name="Google Shape;149;p22"/>
          <p:cNvSpPr/>
          <p:nvPr/>
        </p:nvSpPr>
        <p:spPr>
          <a:xfrm>
            <a:off x="9442811" y="1447790"/>
            <a:ext cx="830997" cy="830997"/>
          </a:xfrm>
          <a:prstGeom prst="ellipse">
            <a:avLst/>
          </a:prstGeom>
          <a:solidFill>
            <a:srgbClr val="029C6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0" name="Google Shape;150;p22"/>
          <p:cNvSpPr/>
          <p:nvPr/>
        </p:nvSpPr>
        <p:spPr>
          <a:xfrm>
            <a:off x="10792754" y="1447790"/>
            <a:ext cx="830997" cy="830997"/>
          </a:xfrm>
          <a:prstGeom prst="ellipse">
            <a:avLst/>
          </a:prstGeom>
          <a:solidFill>
            <a:srgbClr val="EB681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1" name="Google Shape;151;p22"/>
          <p:cNvSpPr/>
          <p:nvPr/>
        </p:nvSpPr>
        <p:spPr>
          <a:xfrm>
            <a:off x="5392982" y="2708699"/>
            <a:ext cx="830997" cy="830997"/>
          </a:xfrm>
          <a:prstGeom prst="ellipse">
            <a:avLst/>
          </a:prstGeom>
          <a:solidFill>
            <a:srgbClr val="7D4E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2" name="Google Shape;152;p22"/>
          <p:cNvSpPr/>
          <p:nvPr/>
        </p:nvSpPr>
        <p:spPr>
          <a:xfrm>
            <a:off x="6742925" y="2708699"/>
            <a:ext cx="830997" cy="830997"/>
          </a:xfrm>
          <a:prstGeom prst="ellipse">
            <a:avLst/>
          </a:prstGeom>
          <a:solidFill>
            <a:srgbClr val="E61F3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3" name="Google Shape;153;p22"/>
          <p:cNvSpPr/>
          <p:nvPr/>
        </p:nvSpPr>
        <p:spPr>
          <a:xfrm>
            <a:off x="8092868" y="2708699"/>
            <a:ext cx="830997" cy="830997"/>
          </a:xfrm>
          <a:prstGeom prst="ellipse">
            <a:avLst/>
          </a:prstGeom>
          <a:solidFill>
            <a:srgbClr val="FBBA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4" name="Google Shape;154;p22"/>
          <p:cNvSpPr/>
          <p:nvPr/>
        </p:nvSpPr>
        <p:spPr>
          <a:xfrm>
            <a:off x="9442811" y="2708699"/>
            <a:ext cx="830997" cy="830997"/>
          </a:xfrm>
          <a:prstGeom prst="ellipse">
            <a:avLst/>
          </a:prstGeom>
          <a:solidFill>
            <a:srgbClr val="7DA0D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p22"/>
          <p:cNvSpPr/>
          <p:nvPr/>
        </p:nvSpPr>
        <p:spPr>
          <a:xfrm>
            <a:off x="10792754" y="2708699"/>
            <a:ext cx="830997" cy="830997"/>
          </a:xfrm>
          <a:prstGeom prst="ellipse">
            <a:avLst/>
          </a:prstGeom>
          <a:solidFill>
            <a:srgbClr val="47A0A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22"/>
          <p:cNvSpPr/>
          <p:nvPr/>
        </p:nvSpPr>
        <p:spPr>
          <a:xfrm>
            <a:off x="5392982" y="3969609"/>
            <a:ext cx="830997" cy="830997"/>
          </a:xfrm>
          <a:prstGeom prst="ellipse">
            <a:avLst/>
          </a:prstGeom>
          <a:solidFill>
            <a:srgbClr val="EB8C3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22"/>
          <p:cNvSpPr/>
          <p:nvPr/>
        </p:nvSpPr>
        <p:spPr>
          <a:xfrm>
            <a:off x="6742925" y="3969609"/>
            <a:ext cx="830997" cy="830997"/>
          </a:xfrm>
          <a:prstGeom prst="ellipse">
            <a:avLst/>
          </a:prstGeom>
          <a:solidFill>
            <a:srgbClr val="96628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22"/>
          <p:cNvSpPr/>
          <p:nvPr/>
        </p:nvSpPr>
        <p:spPr>
          <a:xfrm>
            <a:off x="8092868" y="3969609"/>
            <a:ext cx="830997" cy="830997"/>
          </a:xfrm>
          <a:prstGeom prst="ellipse">
            <a:avLst/>
          </a:prstGeom>
          <a:solidFill>
            <a:srgbClr val="CD5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22"/>
          <p:cNvSpPr/>
          <p:nvPr/>
        </p:nvSpPr>
        <p:spPr>
          <a:xfrm>
            <a:off x="9442811" y="3969609"/>
            <a:ext cx="830997" cy="830997"/>
          </a:xfrm>
          <a:prstGeom prst="ellipse">
            <a:avLst/>
          </a:prstGeom>
          <a:solidFill>
            <a:srgbClr val="FFD74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22"/>
          <p:cNvSpPr/>
          <p:nvPr/>
        </p:nvSpPr>
        <p:spPr>
          <a:xfrm>
            <a:off x="10792754" y="3969609"/>
            <a:ext cx="830997" cy="830997"/>
          </a:xfrm>
          <a:prstGeom prst="ellipse">
            <a:avLst/>
          </a:prstGeom>
          <a:solidFill>
            <a:srgbClr val="CDDD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22"/>
          <p:cNvSpPr/>
          <p:nvPr/>
        </p:nvSpPr>
        <p:spPr>
          <a:xfrm>
            <a:off x="5392982" y="5249769"/>
            <a:ext cx="830997" cy="830997"/>
          </a:xfrm>
          <a:prstGeom prst="ellipse">
            <a:avLst/>
          </a:prstGeom>
          <a:solidFill>
            <a:srgbClr val="D7E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22"/>
          <p:cNvSpPr/>
          <p:nvPr/>
        </p:nvSpPr>
        <p:spPr>
          <a:xfrm>
            <a:off x="6742925" y="5249769"/>
            <a:ext cx="830997" cy="830997"/>
          </a:xfrm>
          <a:prstGeom prst="ellipse">
            <a:avLst/>
          </a:prstGeom>
          <a:solidFill>
            <a:srgbClr val="FFDC9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22"/>
          <p:cNvSpPr/>
          <p:nvPr/>
        </p:nvSpPr>
        <p:spPr>
          <a:xfrm>
            <a:off x="8092868" y="5249769"/>
            <a:ext cx="830997" cy="830997"/>
          </a:xfrm>
          <a:prstGeom prst="ellipse">
            <a:avLst/>
          </a:prstGeom>
          <a:solidFill>
            <a:srgbClr val="D7C3F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22"/>
          <p:cNvSpPr/>
          <p:nvPr/>
        </p:nvSpPr>
        <p:spPr>
          <a:xfrm>
            <a:off x="9442811" y="5249769"/>
            <a:ext cx="830997" cy="830997"/>
          </a:xfrm>
          <a:prstGeom prst="ellipse">
            <a:avLst/>
          </a:prstGeom>
          <a:solidFill>
            <a:srgbClr val="F6C3C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22"/>
          <p:cNvSpPr/>
          <p:nvPr/>
        </p:nvSpPr>
        <p:spPr>
          <a:xfrm>
            <a:off x="10792754" y="5249769"/>
            <a:ext cx="830997" cy="830997"/>
          </a:xfrm>
          <a:prstGeom prst="ellipse">
            <a:avLst/>
          </a:prstGeom>
          <a:solidFill>
            <a:srgbClr val="FFF0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_2">
  <p:cSld name="чистый_2">
    <p:bg>
      <p:bgPr>
        <a:blipFill>
          <a:blip r:embed="rId2">
            <a:alphaModFix/>
          </a:blip>
          <a:stretch>
            <a:fillRect/>
          </a:stretch>
        </a:blipFill>
      </p:bgPr>
    </p:bg>
    <p:spTree>
      <p:nvGrpSpPr>
        <p:cNvPr id="166" name="Shape 166"/>
        <p:cNvGrpSpPr/>
        <p:nvPr/>
      </p:nvGrpSpPr>
      <p:grpSpPr>
        <a:xfrm>
          <a:off x="0" y="0"/>
          <a:ext cx="0" cy="0"/>
          <a:chOff x="0" y="0"/>
          <a:chExt cx="0" cy="0"/>
        </a:xfrm>
      </p:grpSpPr>
      <p:pic>
        <p:nvPicPr>
          <p:cNvPr descr="Icon&#10;&#10;Description automatically generated" id="167" name="Google Shape;167;p23"/>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68" name="Google Shape;168;p23"/>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69" name="Google Shape;169;p23"/>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70" name="Google Shape;170;p23"/>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71" name="Google Shape;171;p23"/>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172" name="Google Shape;172;p23"/>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73" name="Google Shape;173;p23"/>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4" name="Google Shape;174;p23"/>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5" name="Google Shape;175;p23"/>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
  <p:cSld name="чистый">
    <p:bg>
      <p:bgPr>
        <a:blipFill>
          <a:blip r:embed="rId2">
            <a:alphaModFix/>
          </a:blip>
          <a:stretch>
            <a:fillRect/>
          </a:stretch>
        </a:blipFill>
      </p:bgPr>
    </p:bg>
    <p:spTree>
      <p:nvGrpSpPr>
        <p:cNvPr id="176" name="Shape 17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1">
  <p:cSld name="График_1">
    <p:bg>
      <p:bgPr>
        <a:blipFill>
          <a:blip r:embed="rId2">
            <a:alphaModFix/>
          </a:blip>
          <a:stretch>
            <a:fillRect/>
          </a:stretch>
        </a:blipFill>
      </p:bgPr>
    </p:bg>
    <p:spTree>
      <p:nvGrpSpPr>
        <p:cNvPr id="25" name="Shape 25"/>
        <p:cNvGrpSpPr/>
        <p:nvPr/>
      </p:nvGrpSpPr>
      <p:grpSpPr>
        <a:xfrm>
          <a:off x="0" y="0"/>
          <a:ext cx="0" cy="0"/>
          <a:chOff x="0" y="0"/>
          <a:chExt cx="0" cy="0"/>
        </a:xfrm>
      </p:grpSpPr>
      <p:pic>
        <p:nvPicPr>
          <p:cNvPr descr="Icon&#10;&#10;Description automatically generated" id="26" name="Google Shape;26;p14"/>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27" name="Google Shape;27;p14"/>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28" name="Google Shape;28;p14"/>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29" name="Google Shape;29;p14"/>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30" name="Google Shape;30;p14"/>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31" name="Google Shape;31;p14"/>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32" name="Google Shape;32;p14"/>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4"/>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4"/>
          <p:cNvSpPr txBox="1"/>
          <p:nvPr>
            <p:ph type="title"/>
          </p:nvPr>
        </p:nvSpPr>
        <p:spPr>
          <a:xfrm>
            <a:off x="585899" y="1447790"/>
            <a:ext cx="432253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4"/>
          <p:cNvSpPr txBox="1"/>
          <p:nvPr>
            <p:ph idx="4"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4"/>
          <p:cNvSpPr txBox="1"/>
          <p:nvPr>
            <p:ph idx="5"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4"/>
          <p:cNvSpPr/>
          <p:nvPr>
            <p:ph idx="6" type="chart"/>
          </p:nvPr>
        </p:nvSpPr>
        <p:spPr>
          <a:xfrm>
            <a:off x="5272097" y="1447790"/>
            <a:ext cx="6371768" cy="4289457"/>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1">
  <p:cSld name="Текст_1">
    <p:bg>
      <p:bgPr>
        <a:blipFill>
          <a:blip r:embed="rId2">
            <a:alphaModFix/>
          </a:blip>
          <a:stretch>
            <a:fillRect/>
          </a:stretch>
        </a:blipFill>
      </p:bgPr>
    </p:bg>
    <p:spTree>
      <p:nvGrpSpPr>
        <p:cNvPr id="39" name="Shape 39"/>
        <p:cNvGrpSpPr/>
        <p:nvPr/>
      </p:nvGrpSpPr>
      <p:grpSpPr>
        <a:xfrm>
          <a:off x="0" y="0"/>
          <a:ext cx="0" cy="0"/>
          <a:chOff x="0" y="0"/>
          <a:chExt cx="0" cy="0"/>
        </a:xfrm>
      </p:grpSpPr>
      <p:pic>
        <p:nvPicPr>
          <p:cNvPr descr="Icon&#10;&#10;Description automatically generated" id="40" name="Google Shape;40;p15"/>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41" name="Google Shape;41;p15"/>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42" name="Google Shape;42;p15"/>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43" name="Google Shape;43;p15"/>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44" name="Google Shape;44;p15"/>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45" name="Google Shape;45;p15"/>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46" name="Google Shape;46;p15"/>
          <p:cNvSpPr/>
          <p:nvPr>
            <p:ph idx="2" type="pic"/>
          </p:nvPr>
        </p:nvSpPr>
        <p:spPr>
          <a:xfrm>
            <a:off x="6684653" y="1447790"/>
            <a:ext cx="4325167" cy="4325107"/>
          </a:xfrm>
          <a:prstGeom prst="rect">
            <a:avLst/>
          </a:prstGeom>
          <a:solidFill>
            <a:srgbClr val="D9D9D9"/>
          </a:solidFill>
          <a:ln>
            <a:noFill/>
          </a:ln>
        </p:spPr>
      </p:sp>
      <p:sp>
        <p:nvSpPr>
          <p:cNvPr id="47" name="Google Shape;47;p15"/>
          <p:cNvSpPr txBox="1"/>
          <p:nvPr>
            <p:ph type="title"/>
          </p:nvPr>
        </p:nvSpPr>
        <p:spPr>
          <a:xfrm>
            <a:off x="585898" y="1447790"/>
            <a:ext cx="524556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 type="body"/>
          </p:nvPr>
        </p:nvSpPr>
        <p:spPr>
          <a:xfrm>
            <a:off x="585897" y="2379663"/>
            <a:ext cx="5245561" cy="3393234"/>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5"/>
          <p:cNvSpPr txBox="1"/>
          <p:nvPr>
            <p:ph idx="3"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5"/>
          <p:cNvSpPr txBox="1"/>
          <p:nvPr>
            <p:ph idx="4"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5"/>
          <p:cNvSpPr txBox="1"/>
          <p:nvPr>
            <p:ph idx="5"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2">
  <p:cSld name="Текст_2">
    <p:bg>
      <p:bgPr>
        <a:blipFill>
          <a:blip r:embed="rId2">
            <a:alphaModFix/>
          </a:blip>
          <a:stretch>
            <a:fillRect/>
          </a:stretch>
        </a:blipFill>
      </p:bgPr>
    </p:bg>
    <p:spTree>
      <p:nvGrpSpPr>
        <p:cNvPr id="52" name="Shape 52"/>
        <p:cNvGrpSpPr/>
        <p:nvPr/>
      </p:nvGrpSpPr>
      <p:grpSpPr>
        <a:xfrm>
          <a:off x="0" y="0"/>
          <a:ext cx="0" cy="0"/>
          <a:chOff x="0" y="0"/>
          <a:chExt cx="0" cy="0"/>
        </a:xfrm>
      </p:grpSpPr>
      <p:pic>
        <p:nvPicPr>
          <p:cNvPr descr="Icon&#10;&#10;Description automatically generated" id="53" name="Google Shape;53;p16"/>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54" name="Google Shape;54;p16"/>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55" name="Google Shape;55;p16"/>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56" name="Google Shape;56;p16"/>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57" name="Google Shape;57;p16"/>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58" name="Google Shape;58;p16"/>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59" name="Google Shape;59;p16"/>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0" name="Google Shape;60;p16"/>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6"/>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6"/>
          <p:cNvSpPr txBox="1"/>
          <p:nvPr>
            <p:ph idx="3" type="body"/>
          </p:nvPr>
        </p:nvSpPr>
        <p:spPr>
          <a:xfrm>
            <a:off x="585897" y="2379663"/>
            <a:ext cx="11057971" cy="3745092"/>
          </a:xfrm>
          <a:prstGeom prst="rect">
            <a:avLst/>
          </a:prstGeom>
          <a:noFill/>
          <a:ln>
            <a:noFill/>
          </a:ln>
        </p:spPr>
        <p:txBody>
          <a:bodyPr anchorCtr="0" anchor="t" bIns="45700" lIns="0" spcFirstLastPara="1" rIns="0" wrap="square" tIns="0">
            <a:noAutofit/>
          </a:bodyPr>
          <a:lstStyle>
            <a:lvl1pPr indent="-228600" lvl="0" marL="457200" marR="0" algn="l">
              <a:lnSpc>
                <a:spcPct val="100000"/>
              </a:lnSpc>
              <a:spcBef>
                <a:spcPts val="12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16"/>
          <p:cNvSpPr txBox="1"/>
          <p:nvPr>
            <p:ph idx="4"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3">
  <p:cSld name="Текст_3">
    <p:bg>
      <p:bgPr>
        <a:blipFill>
          <a:blip r:embed="rId2">
            <a:alphaModFix/>
          </a:blip>
          <a:stretch>
            <a:fillRect/>
          </a:stretch>
        </a:blipFill>
      </p:bgPr>
    </p:bg>
    <p:spTree>
      <p:nvGrpSpPr>
        <p:cNvPr id="64" name="Shape 64"/>
        <p:cNvGrpSpPr/>
        <p:nvPr/>
      </p:nvGrpSpPr>
      <p:grpSpPr>
        <a:xfrm>
          <a:off x="0" y="0"/>
          <a:ext cx="0" cy="0"/>
          <a:chOff x="0" y="0"/>
          <a:chExt cx="0" cy="0"/>
        </a:xfrm>
      </p:grpSpPr>
      <p:pic>
        <p:nvPicPr>
          <p:cNvPr descr="Icon&#10;&#10;Description automatically generated" id="65" name="Google Shape;65;p17"/>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66" name="Google Shape;66;p17"/>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67" name="Google Shape;67;p17"/>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68" name="Google Shape;68;p17"/>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69" name="Google Shape;69;p17"/>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70" name="Google Shape;70;p17"/>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71" name="Google Shape;71;p17"/>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7"/>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7"/>
          <p:cNvSpPr txBox="1"/>
          <p:nvPr>
            <p:ph idx="3"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7"/>
          <p:cNvSpPr txBox="1"/>
          <p:nvPr>
            <p:ph idx="4"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7"/>
          <p:cNvSpPr txBox="1"/>
          <p:nvPr>
            <p:ph idx="5" type="body"/>
          </p:nvPr>
        </p:nvSpPr>
        <p:spPr>
          <a:xfrm>
            <a:off x="6259892" y="2379663"/>
            <a:ext cx="5383968" cy="3451794"/>
          </a:xfrm>
          <a:prstGeom prst="rect">
            <a:avLst/>
          </a:prstGeom>
          <a:noFill/>
          <a:ln>
            <a:noFill/>
          </a:ln>
        </p:spPr>
        <p:txBody>
          <a:bodyPr anchorCtr="0" anchor="t" bIns="0" lIns="0" spcFirstLastPara="1" rIns="0" wrap="square" tIns="0">
            <a:normAutofit/>
          </a:bodyPr>
          <a:lstStyle>
            <a:lvl1pPr indent="-228600" lvl="0" marL="457200" marR="0" algn="l">
              <a:lnSpc>
                <a:spcPct val="90000"/>
              </a:lnSpc>
              <a:spcBef>
                <a:spcPts val="1000"/>
              </a:spcBef>
              <a:spcAft>
                <a:spcPts val="0"/>
              </a:spcAft>
              <a:buClr>
                <a:srgbClr val="0E2D69"/>
              </a:buClr>
              <a:buSzPts val="3200"/>
              <a:buFont typeface="Arial"/>
              <a:buNone/>
              <a:defRPr b="0" i="0" sz="3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17"/>
          <p:cNvSpPr txBox="1"/>
          <p:nvPr>
            <p:ph idx="6"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2">
  <p:cSld name="График_2">
    <p:bg>
      <p:bgPr>
        <a:blipFill>
          <a:blip r:embed="rId2">
            <a:alphaModFix/>
          </a:blip>
          <a:stretch>
            <a:fillRect/>
          </a:stretch>
        </a:blipFill>
      </p:bgPr>
    </p:bg>
    <p:spTree>
      <p:nvGrpSpPr>
        <p:cNvPr id="78" name="Shape 78"/>
        <p:cNvGrpSpPr/>
        <p:nvPr/>
      </p:nvGrpSpPr>
      <p:grpSpPr>
        <a:xfrm>
          <a:off x="0" y="0"/>
          <a:ext cx="0" cy="0"/>
          <a:chOff x="0" y="0"/>
          <a:chExt cx="0" cy="0"/>
        </a:xfrm>
      </p:grpSpPr>
      <p:pic>
        <p:nvPicPr>
          <p:cNvPr descr="Icon&#10;&#10;Description automatically generated" id="79" name="Google Shape;79;p18"/>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80" name="Google Shape;80;p18"/>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81" name="Google Shape;81;p18"/>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82" name="Google Shape;82;p18"/>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83" name="Google Shape;83;p18"/>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84" name="Google Shape;84;p18"/>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85" name="Google Shape;85;p18"/>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18"/>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8"/>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18"/>
          <p:cNvSpPr txBox="1"/>
          <p:nvPr>
            <p:ph idx="4"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18"/>
          <p:cNvSpPr/>
          <p:nvPr>
            <p:ph idx="5" type="chart"/>
          </p:nvPr>
        </p:nvSpPr>
        <p:spPr>
          <a:xfrm>
            <a:off x="5272097" y="1447790"/>
            <a:ext cx="6371768" cy="4289457"/>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0" name="Google Shape;90;p18"/>
          <p:cNvSpPr txBox="1"/>
          <p:nvPr>
            <p:ph idx="6" type="body"/>
          </p:nvPr>
        </p:nvSpPr>
        <p:spPr>
          <a:xfrm>
            <a:off x="585788" y="1447064"/>
            <a:ext cx="4322762" cy="7032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18"/>
          <p:cNvSpPr txBox="1"/>
          <p:nvPr>
            <p:ph idx="7"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ифры">
  <p:cSld name="Цифры">
    <p:bg>
      <p:bgPr>
        <a:blipFill>
          <a:blip r:embed="rId2">
            <a:alphaModFix/>
          </a:blip>
          <a:stretch>
            <a:fillRect/>
          </a:stretch>
        </a:blipFill>
      </p:bgPr>
    </p:bg>
    <p:spTree>
      <p:nvGrpSpPr>
        <p:cNvPr id="92" name="Shape 92"/>
        <p:cNvGrpSpPr/>
        <p:nvPr/>
      </p:nvGrpSpPr>
      <p:grpSpPr>
        <a:xfrm>
          <a:off x="0" y="0"/>
          <a:ext cx="0" cy="0"/>
          <a:chOff x="0" y="0"/>
          <a:chExt cx="0" cy="0"/>
        </a:xfrm>
      </p:grpSpPr>
      <p:pic>
        <p:nvPicPr>
          <p:cNvPr descr="Icon&#10;&#10;Description automatically generated" id="93" name="Google Shape;93;p19"/>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94" name="Google Shape;94;p19"/>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95" name="Google Shape;95;p19"/>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96" name="Google Shape;96;p19"/>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97" name="Google Shape;97;p19"/>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98" name="Google Shape;98;p19"/>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99" name="Google Shape;99;p19"/>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19"/>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19"/>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19"/>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9"/>
          <p:cNvSpPr txBox="1"/>
          <p:nvPr>
            <p:ph idx="4" type="body"/>
          </p:nvPr>
        </p:nvSpPr>
        <p:spPr>
          <a:xfrm>
            <a:off x="575076" y="4103994"/>
            <a:ext cx="2758143"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9"/>
          <p:cNvSpPr txBox="1"/>
          <p:nvPr>
            <p:ph idx="5" type="body"/>
          </p:nvPr>
        </p:nvSpPr>
        <p:spPr>
          <a:xfrm>
            <a:off x="4047007" y="4103994"/>
            <a:ext cx="2757612"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19"/>
          <p:cNvSpPr txBox="1"/>
          <p:nvPr>
            <p:ph idx="6" type="body"/>
          </p:nvPr>
        </p:nvSpPr>
        <p:spPr>
          <a:xfrm>
            <a:off x="7518938" y="4103994"/>
            <a:ext cx="2757612"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19"/>
          <p:cNvSpPr txBox="1"/>
          <p:nvPr>
            <p:ph idx="7" type="body"/>
          </p:nvPr>
        </p:nvSpPr>
        <p:spPr>
          <a:xfrm>
            <a:off x="575076"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19"/>
          <p:cNvSpPr txBox="1"/>
          <p:nvPr>
            <p:ph idx="8" type="body"/>
          </p:nvPr>
        </p:nvSpPr>
        <p:spPr>
          <a:xfrm>
            <a:off x="4047007"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19"/>
          <p:cNvSpPr txBox="1"/>
          <p:nvPr>
            <p:ph idx="9" type="body"/>
          </p:nvPr>
        </p:nvSpPr>
        <p:spPr>
          <a:xfrm>
            <a:off x="7518938"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1">
  <p:cSld name="Таблица_1">
    <p:bg>
      <p:bgPr>
        <a:blipFill>
          <a:blip r:embed="rId2">
            <a:alphaModFix/>
          </a:blip>
          <a:stretch>
            <a:fillRect/>
          </a:stretch>
        </a:blipFill>
      </p:bgPr>
    </p:bg>
    <p:spTree>
      <p:nvGrpSpPr>
        <p:cNvPr id="109" name="Shape 109"/>
        <p:cNvGrpSpPr/>
        <p:nvPr/>
      </p:nvGrpSpPr>
      <p:grpSpPr>
        <a:xfrm>
          <a:off x="0" y="0"/>
          <a:ext cx="0" cy="0"/>
          <a:chOff x="0" y="0"/>
          <a:chExt cx="0" cy="0"/>
        </a:xfrm>
      </p:grpSpPr>
      <p:pic>
        <p:nvPicPr>
          <p:cNvPr descr="Icon&#10;&#10;Description automatically generated" id="110" name="Google Shape;110;p20"/>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11" name="Google Shape;111;p20"/>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12" name="Google Shape;112;p20"/>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13" name="Google Shape;113;p20"/>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14" name="Google Shape;114;p20"/>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115" name="Google Shape;115;p20"/>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16" name="Google Shape;116;p20"/>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20"/>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20"/>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20"/>
          <p:cNvSpPr txBox="1"/>
          <p:nvPr>
            <p:ph idx="4" type="body"/>
          </p:nvPr>
        </p:nvSpPr>
        <p:spPr>
          <a:xfrm>
            <a:off x="585787" y="1447065"/>
            <a:ext cx="11058065" cy="307778"/>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20"/>
          <p:cNvSpPr txBox="1"/>
          <p:nvPr>
            <p:ph idx="5" type="body"/>
          </p:nvPr>
        </p:nvSpPr>
        <p:spPr>
          <a:xfrm>
            <a:off x="585788" y="5739189"/>
            <a:ext cx="6824303" cy="703205"/>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6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311150" lvl="1" marL="9144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2pPr>
            <a:lvl3pPr indent="-311150" lvl="2" marL="13716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3pPr>
            <a:lvl4pPr indent="-311150" lvl="3" marL="18288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4pPr>
            <a:lvl5pPr indent="-311150" lvl="4" marL="22860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2">
  <p:cSld name="Таблица_2">
    <p:bg>
      <p:bgPr>
        <a:blipFill>
          <a:blip r:embed="rId2">
            <a:alphaModFix/>
          </a:blip>
          <a:stretch>
            <a:fillRect/>
          </a:stretch>
        </a:blipFill>
      </p:bgPr>
    </p:bg>
    <p:spTree>
      <p:nvGrpSpPr>
        <p:cNvPr id="121" name="Shape 121"/>
        <p:cNvGrpSpPr/>
        <p:nvPr/>
      </p:nvGrpSpPr>
      <p:grpSpPr>
        <a:xfrm>
          <a:off x="0" y="0"/>
          <a:ext cx="0" cy="0"/>
          <a:chOff x="0" y="0"/>
          <a:chExt cx="0" cy="0"/>
        </a:xfrm>
      </p:grpSpPr>
      <p:pic>
        <p:nvPicPr>
          <p:cNvPr descr="Icon&#10;&#10;Description automatically generated" id="122" name="Google Shape;122;p21"/>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23" name="Google Shape;123;p21"/>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24" name="Google Shape;124;p21"/>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25" name="Google Shape;125;p21"/>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26" name="Google Shape;126;p21"/>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fld id="{00000000-1234-1234-1234-123412341234}" type="slidenum">
              <a:rPr b="0" i="0" lang="ru-RU" sz="2000" u="none" cap="none" strike="noStrike">
                <a:solidFill>
                  <a:srgbClr val="102D69"/>
                </a:solidFill>
                <a:latin typeface="Arial"/>
                <a:ea typeface="Arial"/>
                <a:cs typeface="Arial"/>
                <a:sym typeface="Arial"/>
              </a:rPr>
              <a:t>‹#›</a:t>
            </a:fld>
            <a:endParaRPr b="0" i="0" sz="2000" u="none" cap="none" strike="noStrike">
              <a:solidFill>
                <a:srgbClr val="102D69"/>
              </a:solidFill>
              <a:latin typeface="Arial"/>
              <a:ea typeface="Arial"/>
              <a:cs typeface="Arial"/>
              <a:sym typeface="Arial"/>
            </a:endParaRPr>
          </a:p>
        </p:txBody>
      </p:sp>
      <p:cxnSp>
        <p:nvCxnSpPr>
          <p:cNvPr id="127" name="Google Shape;127;p21"/>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28" name="Google Shape;128;p21"/>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1"/>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21"/>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1" name="Google Shape;131;p21"/>
          <p:cNvSpPr txBox="1"/>
          <p:nvPr>
            <p:ph idx="4" type="body"/>
          </p:nvPr>
        </p:nvSpPr>
        <p:spPr>
          <a:xfrm>
            <a:off x="585787" y="1447064"/>
            <a:ext cx="7617877" cy="537011"/>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2" name="Google Shape;132;p21"/>
          <p:cNvSpPr txBox="1"/>
          <p:nvPr>
            <p:ph idx="5" type="body"/>
          </p:nvPr>
        </p:nvSpPr>
        <p:spPr>
          <a:xfrm>
            <a:off x="585788" y="5739189"/>
            <a:ext cx="6824303" cy="703205"/>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6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311150" lvl="1" marL="9144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2pPr>
            <a:lvl3pPr indent="-311150" lvl="2" marL="13716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3pPr>
            <a:lvl4pPr indent="-311150" lvl="3" marL="18288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4pPr>
            <a:lvl5pPr indent="-311150" lvl="4" marL="22860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3" name="Google Shape;133;p21"/>
          <p:cNvSpPr txBox="1"/>
          <p:nvPr>
            <p:ph idx="6" type="body"/>
          </p:nvPr>
        </p:nvSpPr>
        <p:spPr>
          <a:xfrm>
            <a:off x="8686807" y="2208363"/>
            <a:ext cx="2930666" cy="2570672"/>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C9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C9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C9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0" name="Shape 180"/>
        <p:cNvGrpSpPr/>
        <p:nvPr/>
      </p:nvGrpSpPr>
      <p:grpSpPr>
        <a:xfrm>
          <a:off x="0" y="0"/>
          <a:ext cx="0" cy="0"/>
          <a:chOff x="0" y="0"/>
          <a:chExt cx="0" cy="0"/>
        </a:xfrm>
      </p:grpSpPr>
      <p:sp>
        <p:nvSpPr>
          <p:cNvPr id="181" name="Google Shape;181;p1"/>
          <p:cNvSpPr txBox="1"/>
          <p:nvPr>
            <p:ph type="title"/>
          </p:nvPr>
        </p:nvSpPr>
        <p:spPr>
          <a:xfrm>
            <a:off x="983600" y="2224474"/>
            <a:ext cx="9661200" cy="1592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E2D69"/>
              </a:buClr>
              <a:buSzPts val="3600"/>
              <a:buFont typeface="Arial"/>
              <a:buNone/>
            </a:pPr>
            <a:r>
              <a:rPr b="1" lang="ru-RU" sz="3700"/>
              <a:t>Семинар </a:t>
            </a:r>
            <a:r>
              <a:rPr b="1" lang="ru-RU" sz="3700"/>
              <a:t>“</a:t>
            </a:r>
            <a:r>
              <a:rPr b="1" lang="ru-RU" sz="3700">
                <a:solidFill>
                  <a:schemeClr val="dk1"/>
                </a:solidFill>
              </a:rPr>
              <a:t>Феномен куволюции в странах Сахеля</a:t>
            </a:r>
            <a:r>
              <a:rPr b="1" lang="ru-RU" sz="3700">
                <a:solidFill>
                  <a:schemeClr val="dk1"/>
                </a:solidFill>
              </a:rPr>
              <a:t>”</a:t>
            </a:r>
            <a:endParaRPr b="1" sz="3700">
              <a:solidFill>
                <a:schemeClr val="dk1"/>
              </a:solidFill>
            </a:endParaRPr>
          </a:p>
          <a:p>
            <a:pPr indent="0" lvl="0" marL="0" rtl="0" algn="l">
              <a:lnSpc>
                <a:spcPct val="100000"/>
              </a:lnSpc>
              <a:spcBef>
                <a:spcPts val="0"/>
              </a:spcBef>
              <a:spcAft>
                <a:spcPts val="0"/>
              </a:spcAft>
              <a:buClr>
                <a:srgbClr val="0E2D69"/>
              </a:buClr>
              <a:buSzPts val="3600"/>
              <a:buFont typeface="Arial"/>
              <a:buNone/>
            </a:pPr>
            <a:r>
              <a:t/>
            </a:r>
            <a:endParaRPr b="1" sz="3600"/>
          </a:p>
        </p:txBody>
      </p:sp>
      <p:sp>
        <p:nvSpPr>
          <p:cNvPr id="182" name="Google Shape;182;p1"/>
          <p:cNvSpPr txBox="1"/>
          <p:nvPr>
            <p:ph idx="1" type="body"/>
          </p:nvPr>
        </p:nvSpPr>
        <p:spPr>
          <a:xfrm>
            <a:off x="2074947" y="1187841"/>
            <a:ext cx="3848717" cy="435163"/>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600"/>
              <a:buNone/>
            </a:pPr>
            <a:r>
              <a:rPr lang="ru-RU"/>
              <a:t>Факультет социальных наук</a:t>
            </a:r>
            <a:endParaRPr/>
          </a:p>
        </p:txBody>
      </p:sp>
      <p:sp>
        <p:nvSpPr>
          <p:cNvPr id="183" name="Google Shape;183;p1"/>
          <p:cNvSpPr txBox="1"/>
          <p:nvPr>
            <p:ph idx="2" type="body"/>
          </p:nvPr>
        </p:nvSpPr>
        <p:spPr>
          <a:xfrm>
            <a:off x="6259420" y="1173829"/>
            <a:ext cx="2278200" cy="4632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E2D69"/>
              </a:buClr>
              <a:buSzPts val="1400"/>
              <a:buFont typeface="Arial"/>
              <a:buNone/>
            </a:pPr>
            <a:r>
              <a:rPr lang="ru-RU" sz="1600"/>
              <a:t>08</a:t>
            </a:r>
            <a:r>
              <a:rPr lang="ru-RU" sz="1600"/>
              <a:t>.05.2024</a:t>
            </a:r>
            <a:endParaRPr sz="1600"/>
          </a:p>
          <a:p>
            <a:pPr indent="0" lvl="0" marL="0" marR="0" rtl="0" algn="ctr">
              <a:lnSpc>
                <a:spcPct val="100000"/>
              </a:lnSpc>
              <a:spcBef>
                <a:spcPts val="0"/>
              </a:spcBef>
              <a:spcAft>
                <a:spcPts val="0"/>
              </a:spcAft>
              <a:buClr>
                <a:srgbClr val="0E2D69"/>
              </a:buClr>
              <a:buSzPts val="1400"/>
              <a:buFont typeface="Arial"/>
              <a:buNone/>
            </a:pPr>
            <a:r>
              <a:t/>
            </a:r>
            <a:endParaRPr sz="1600"/>
          </a:p>
        </p:txBody>
      </p:sp>
      <p:sp>
        <p:nvSpPr>
          <p:cNvPr id="184" name="Google Shape;184;p1"/>
          <p:cNvSpPr txBox="1"/>
          <p:nvPr>
            <p:ph idx="3" type="body"/>
          </p:nvPr>
        </p:nvSpPr>
        <p:spPr>
          <a:xfrm>
            <a:off x="8786720" y="1173829"/>
            <a:ext cx="2217738" cy="463186"/>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1200"/>
              <a:buFont typeface="Arial"/>
              <a:buNone/>
            </a:pPr>
            <a:r>
              <a:rPr lang="ru-RU" sz="1600"/>
              <a:t>Москва</a:t>
            </a:r>
            <a:endParaRPr sz="1600"/>
          </a:p>
        </p:txBody>
      </p:sp>
      <p:sp>
        <p:nvSpPr>
          <p:cNvPr id="185" name="Google Shape;185;p1"/>
          <p:cNvSpPr txBox="1"/>
          <p:nvPr>
            <p:ph idx="4" type="body"/>
          </p:nvPr>
        </p:nvSpPr>
        <p:spPr>
          <a:xfrm>
            <a:off x="983600" y="3993764"/>
            <a:ext cx="9976500" cy="15921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1600"/>
              <a:buFont typeface="Arial"/>
              <a:buNone/>
            </a:pPr>
            <a:r>
              <a:rPr lang="ru-RU" sz="2300"/>
              <a:t>Файн Егор Денисович, м. н. с. Центра изучения стабильности и рисков ФСН НИУ ВШЭ</a:t>
            </a:r>
            <a:endParaRPr sz="2300"/>
          </a:p>
          <a:p>
            <a:pPr indent="0" lvl="0" marL="0" marR="0" rtl="0" algn="l">
              <a:lnSpc>
                <a:spcPct val="100000"/>
              </a:lnSpc>
              <a:spcBef>
                <a:spcPts val="0"/>
              </a:spcBef>
              <a:spcAft>
                <a:spcPts val="0"/>
              </a:spcAft>
              <a:buClr>
                <a:srgbClr val="0E2D69"/>
              </a:buClr>
              <a:buSzPts val="1600"/>
              <a:buFont typeface="Arial"/>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cf3b6ef981_0_83"/>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a:p>
            <a:pPr indent="0" lvl="0" marL="0" rtl="0" algn="l">
              <a:lnSpc>
                <a:spcPct val="100000"/>
              </a:lnSpc>
              <a:spcBef>
                <a:spcPts val="0"/>
              </a:spcBef>
              <a:spcAft>
                <a:spcPts val="0"/>
              </a:spcAft>
              <a:buSzPts val="1000"/>
              <a:buNone/>
            </a:pPr>
            <a:r>
              <a:t/>
            </a:r>
            <a:endParaRPr/>
          </a:p>
        </p:txBody>
      </p:sp>
      <p:sp>
        <p:nvSpPr>
          <p:cNvPr id="277" name="Google Shape;277;g2cf3b6ef981_0_83"/>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78" name="Google Shape;278;g2cf3b6ef981_0_83"/>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79" name="Google Shape;279;g2cf3b6ef981_0_83"/>
          <p:cNvSpPr txBox="1"/>
          <p:nvPr>
            <p:ph type="title"/>
          </p:nvPr>
        </p:nvSpPr>
        <p:spPr>
          <a:xfrm>
            <a:off x="585901" y="1447800"/>
            <a:ext cx="105414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Кейс-стади</a:t>
            </a:r>
            <a:endParaRPr b="1" sz="2800"/>
          </a:p>
        </p:txBody>
      </p:sp>
      <p:sp>
        <p:nvSpPr>
          <p:cNvPr id="280" name="Google Shape;280;g2cf3b6ef981_0_83"/>
          <p:cNvSpPr txBox="1"/>
          <p:nvPr>
            <p:ph idx="4" type="body"/>
          </p:nvPr>
        </p:nvSpPr>
        <p:spPr>
          <a:xfrm>
            <a:off x="585900" y="2229300"/>
            <a:ext cx="11055300" cy="4044600"/>
          </a:xfrm>
          <a:prstGeom prst="rect">
            <a:avLst/>
          </a:prstGeom>
          <a:noFill/>
          <a:ln>
            <a:noFill/>
          </a:ln>
        </p:spPr>
        <p:txBody>
          <a:bodyPr anchorCtr="0" anchor="t" bIns="45700" lIns="0" spcFirstLastPara="1" rIns="0" wrap="square" tIns="0">
            <a:normAutofit fontScale="92500" lnSpcReduction="10000"/>
          </a:bodyPr>
          <a:lstStyle/>
          <a:p>
            <a:pPr indent="0" lvl="0" marL="0" rtl="0" algn="l">
              <a:lnSpc>
                <a:spcPct val="100000"/>
              </a:lnSpc>
              <a:spcBef>
                <a:spcPts val="1000"/>
              </a:spcBef>
              <a:spcAft>
                <a:spcPts val="0"/>
              </a:spcAft>
              <a:buSzPct val="70270"/>
              <a:buNone/>
            </a:pPr>
            <a:r>
              <a:rPr lang="ru-RU" sz="2000">
                <a:solidFill>
                  <a:schemeClr val="dk1"/>
                </a:solidFill>
              </a:rPr>
              <a:t>Для всего обозначенного региона можно выделить общий фактор нестабильности.</a:t>
            </a:r>
            <a:endParaRPr sz="2000">
              <a:solidFill>
                <a:schemeClr val="dk1"/>
              </a:solidFill>
            </a:endParaRPr>
          </a:p>
          <a:p>
            <a:pPr indent="0" lvl="0" marL="0" rtl="0" algn="l">
              <a:lnSpc>
                <a:spcPct val="100000"/>
              </a:lnSpc>
              <a:spcBef>
                <a:spcPts val="1000"/>
              </a:spcBef>
              <a:spcAft>
                <a:spcPts val="0"/>
              </a:spcAft>
              <a:buSzPct val="70270"/>
              <a:buNone/>
            </a:pPr>
            <a:r>
              <a:t/>
            </a:r>
            <a:endParaRPr sz="2000">
              <a:solidFill>
                <a:schemeClr val="dk1"/>
              </a:solidFill>
            </a:endParaRPr>
          </a:p>
          <a:p>
            <a:pPr indent="0" lvl="0" marL="0" rtl="0" algn="l">
              <a:lnSpc>
                <a:spcPct val="115000"/>
              </a:lnSpc>
              <a:spcBef>
                <a:spcPts val="0"/>
              </a:spcBef>
              <a:spcAft>
                <a:spcPts val="0"/>
              </a:spcAft>
              <a:buSzPct val="70270"/>
              <a:buNone/>
            </a:pPr>
            <a:r>
              <a:rPr lang="ru-RU" sz="2000">
                <a:solidFill>
                  <a:schemeClr val="dk1"/>
                </a:solidFill>
              </a:rPr>
              <a:t>Механизмом дестабилизации Сахеля выступило падение режима Муаммара Каддафи, которое в свою очередь привело к усилению террористических группировок и туарегских сепаратистов в регионе.</a:t>
            </a:r>
            <a:endParaRPr sz="2000">
              <a:solidFill>
                <a:schemeClr val="dk1"/>
              </a:solidFill>
            </a:endParaRPr>
          </a:p>
          <a:p>
            <a:pPr indent="0" lvl="0" marL="0" rtl="0" algn="l">
              <a:lnSpc>
                <a:spcPct val="115000"/>
              </a:lnSpc>
              <a:spcBef>
                <a:spcPts val="1200"/>
              </a:spcBef>
              <a:spcAft>
                <a:spcPts val="0"/>
              </a:spcAft>
              <a:buSzPct val="70270"/>
              <a:buNone/>
            </a:pPr>
            <a:r>
              <a:rPr lang="ru-RU" sz="2000">
                <a:solidFill>
                  <a:schemeClr val="dk1"/>
                </a:solidFill>
              </a:rPr>
              <a:t>Начиная с конца XX века, режим Каддафи активно привлекал туарегов из Сахеля (в особенности, из Мали и Нигера) на наемную службу в ливийской армии. Существовали отряды туарегов, которые специально готовились для использования в боевых действиях против Мали и Чада. По некоторым данным, количество туарегов в ливийской армии достигло десятков тысяч человек. </a:t>
            </a:r>
            <a:endParaRPr sz="2000">
              <a:solidFill>
                <a:schemeClr val="dk1"/>
              </a:solidFill>
            </a:endParaRPr>
          </a:p>
          <a:p>
            <a:pPr indent="0" lvl="0" marL="0" rtl="0" algn="l">
              <a:lnSpc>
                <a:spcPct val="115000"/>
              </a:lnSpc>
              <a:spcBef>
                <a:spcPts val="1200"/>
              </a:spcBef>
              <a:spcAft>
                <a:spcPts val="0"/>
              </a:spcAft>
              <a:buSzPct val="70270"/>
              <a:buNone/>
            </a:pPr>
            <a:r>
              <a:rPr lang="ru-RU" sz="2000">
                <a:solidFill>
                  <a:schemeClr val="dk1"/>
                </a:solidFill>
              </a:rPr>
              <a:t>Были также целиком созданные из туарегов формирования, как например Исламский легион, который должен был участвовать в боевых действиях против Мали и Чада.</a:t>
            </a:r>
            <a:endParaRPr sz="2000">
              <a:solidFill>
                <a:schemeClr val="dk1"/>
              </a:solidFill>
            </a:endParaRPr>
          </a:p>
          <a:p>
            <a:pPr indent="0" lvl="0" marL="0" rtl="0" algn="l">
              <a:lnSpc>
                <a:spcPct val="115000"/>
              </a:lnSpc>
              <a:spcBef>
                <a:spcPts val="1200"/>
              </a:spcBef>
              <a:spcAft>
                <a:spcPts val="1200"/>
              </a:spcAft>
              <a:buSzPct val="82670"/>
              <a:buNone/>
            </a:pPr>
            <a:r>
              <a:t/>
            </a:r>
            <a:endParaRPr sz="17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2cf3b6ef981_0_94"/>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287" name="Google Shape;287;g2cf3b6ef981_0_94"/>
          <p:cNvSpPr txBox="1"/>
          <p:nvPr>
            <p:ph idx="2" type="body"/>
          </p:nvPr>
        </p:nvSpPr>
        <p:spPr>
          <a:xfrm>
            <a:off x="3459179"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88" name="Google Shape;288;g2cf3b6ef981_0_94"/>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89" name="Google Shape;289;g2cf3b6ef981_0_94"/>
          <p:cNvSpPr txBox="1"/>
          <p:nvPr>
            <p:ph type="title"/>
          </p:nvPr>
        </p:nvSpPr>
        <p:spPr>
          <a:xfrm>
            <a:off x="585901" y="1447800"/>
            <a:ext cx="98325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Кейс-стади. Буркина-Фасо</a:t>
            </a:r>
            <a:endParaRPr/>
          </a:p>
        </p:txBody>
      </p:sp>
      <p:sp>
        <p:nvSpPr>
          <p:cNvPr id="290" name="Google Shape;290;g2cf3b6ef981_0_94"/>
          <p:cNvSpPr txBox="1"/>
          <p:nvPr>
            <p:ph idx="4" type="body"/>
          </p:nvPr>
        </p:nvSpPr>
        <p:spPr>
          <a:xfrm>
            <a:off x="585900" y="2379675"/>
            <a:ext cx="11294400" cy="4059000"/>
          </a:xfrm>
          <a:prstGeom prst="rect">
            <a:avLst/>
          </a:prstGeom>
          <a:noFill/>
          <a:ln>
            <a:noFill/>
          </a:ln>
        </p:spPr>
        <p:txBody>
          <a:bodyPr anchorCtr="0" anchor="t" bIns="45700" lIns="0" spcFirstLastPara="1" rIns="0" wrap="square" tIns="0">
            <a:normAutofit fontScale="85000" lnSpcReduction="20000"/>
          </a:bodyPr>
          <a:lstStyle/>
          <a:p>
            <a:pPr indent="0" lvl="0" marL="0" rtl="0" algn="just">
              <a:lnSpc>
                <a:spcPct val="115000"/>
              </a:lnSpc>
              <a:spcBef>
                <a:spcPts val="0"/>
              </a:spcBef>
              <a:spcAft>
                <a:spcPts val="0"/>
              </a:spcAft>
              <a:buSzPct val="72829"/>
              <a:buNone/>
            </a:pPr>
            <a:r>
              <a:rPr lang="ru-RU" sz="2100">
                <a:solidFill>
                  <a:schemeClr val="dk1"/>
                </a:solidFill>
              </a:rPr>
              <a:t>Первые акции протеста начались весной 2014 года и продлились до сентября, собрав десятки тысяч человек в разных городах страны. Революционная ситуация и беспрецедентная волна протестов началась 21 октября, когда в Национальное собрание был направлен законопроект конституционных изменений, позволяющий президенту Блэзу Компаоре остаться на еще один срок.</a:t>
            </a:r>
            <a:endParaRPr sz="2100">
              <a:solidFill>
                <a:schemeClr val="dk1"/>
              </a:solidFill>
            </a:endParaRPr>
          </a:p>
          <a:p>
            <a:pPr indent="0" lvl="0" marL="0" rtl="0" algn="just">
              <a:lnSpc>
                <a:spcPct val="115000"/>
              </a:lnSpc>
              <a:spcBef>
                <a:spcPts val="1200"/>
              </a:spcBef>
              <a:spcAft>
                <a:spcPts val="0"/>
              </a:spcAft>
              <a:buSzPct val="72829"/>
              <a:buNone/>
            </a:pPr>
            <a:r>
              <a:rPr lang="ru-RU" sz="2100">
                <a:solidFill>
                  <a:schemeClr val="dk1"/>
                </a:solidFill>
              </a:rPr>
              <a:t>Демонстрации и протесты происходили во всех крупных городах страны и массово переходили в стычки и столкновения с силовиками. </a:t>
            </a:r>
            <a:endParaRPr sz="2100">
              <a:solidFill>
                <a:schemeClr val="dk1"/>
              </a:solidFill>
            </a:endParaRPr>
          </a:p>
          <a:p>
            <a:pPr indent="0" lvl="0" marL="0" rtl="0" algn="just">
              <a:lnSpc>
                <a:spcPct val="115000"/>
              </a:lnSpc>
              <a:spcBef>
                <a:spcPts val="1200"/>
              </a:spcBef>
              <a:spcAft>
                <a:spcPts val="0"/>
              </a:spcAft>
              <a:buSzPct val="72829"/>
              <a:buNone/>
            </a:pPr>
            <a:r>
              <a:rPr lang="ru-RU" sz="2100">
                <a:solidFill>
                  <a:schemeClr val="dk1"/>
                </a:solidFill>
              </a:rPr>
              <a:t>30 октября, генерал Оноре Траоре из Генерального штаба Вооруженных сил Буркина-Фасо заявил о роспуске парламента и правительства вместе с введением чрезвычайного положения и переходного периода в 12 месяцев для организации демократических выборов с целью собрать полностью новые органы власти.</a:t>
            </a:r>
            <a:endParaRPr sz="2100">
              <a:solidFill>
                <a:schemeClr val="dk1"/>
              </a:solidFill>
            </a:endParaRPr>
          </a:p>
          <a:p>
            <a:pPr indent="0" lvl="0" marL="0" rtl="0" algn="just">
              <a:lnSpc>
                <a:spcPct val="115000"/>
              </a:lnSpc>
              <a:spcBef>
                <a:spcPts val="1200"/>
              </a:spcBef>
              <a:spcAft>
                <a:spcPts val="0"/>
              </a:spcAft>
              <a:buSzPct val="76470"/>
              <a:buNone/>
            </a:pPr>
            <a:r>
              <a:t/>
            </a:r>
            <a:endParaRPr sz="2000">
              <a:solidFill>
                <a:schemeClr val="dk1"/>
              </a:solidFill>
            </a:endParaRPr>
          </a:p>
          <a:p>
            <a:pPr indent="0" lvl="0" marL="0" rtl="0" algn="just">
              <a:lnSpc>
                <a:spcPct val="115000"/>
              </a:lnSpc>
              <a:spcBef>
                <a:spcPts val="1200"/>
              </a:spcBef>
              <a:spcAft>
                <a:spcPts val="0"/>
              </a:spcAft>
              <a:buSzPct val="76470"/>
              <a:buNone/>
            </a:pPr>
            <a:r>
              <a:t/>
            </a:r>
            <a:endParaRPr sz="2000">
              <a:solidFill>
                <a:schemeClr val="dk1"/>
              </a:solidFill>
            </a:endParaRPr>
          </a:p>
          <a:p>
            <a:pPr indent="0" lvl="0" marL="0" rtl="0" algn="l">
              <a:lnSpc>
                <a:spcPct val="100000"/>
              </a:lnSpc>
              <a:spcBef>
                <a:spcPts val="1200"/>
              </a:spcBef>
              <a:spcAft>
                <a:spcPts val="0"/>
              </a:spcAft>
              <a:buSzPct val="117647"/>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g2cf3b6ef981_0_105"/>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SzPts val="1000"/>
              <a:buNone/>
            </a:pPr>
            <a:r>
              <a:rPr lang="ru-RU" sz="1200"/>
              <a:t>Факультет социальных наук</a:t>
            </a:r>
            <a:endParaRPr/>
          </a:p>
        </p:txBody>
      </p:sp>
      <p:sp>
        <p:nvSpPr>
          <p:cNvPr id="297" name="Google Shape;297;g2cf3b6ef981_0_105"/>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98" name="Google Shape;298;g2cf3b6ef981_0_105"/>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99" name="Google Shape;299;g2cf3b6ef981_0_105"/>
          <p:cNvSpPr txBox="1"/>
          <p:nvPr>
            <p:ph type="title"/>
          </p:nvPr>
        </p:nvSpPr>
        <p:spPr>
          <a:xfrm>
            <a:off x="585901" y="1447800"/>
            <a:ext cx="108072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Кейс-стади. Мали.</a:t>
            </a:r>
            <a:endParaRPr/>
          </a:p>
        </p:txBody>
      </p:sp>
      <p:sp>
        <p:nvSpPr>
          <p:cNvPr id="300" name="Google Shape;300;g2cf3b6ef981_0_105"/>
          <p:cNvSpPr txBox="1"/>
          <p:nvPr>
            <p:ph idx="4" type="body"/>
          </p:nvPr>
        </p:nvSpPr>
        <p:spPr>
          <a:xfrm>
            <a:off x="585900" y="2229300"/>
            <a:ext cx="10807200" cy="3677700"/>
          </a:xfrm>
          <a:prstGeom prst="rect">
            <a:avLst/>
          </a:prstGeom>
          <a:noFill/>
          <a:ln>
            <a:noFill/>
          </a:ln>
        </p:spPr>
        <p:txBody>
          <a:bodyPr anchorCtr="0" anchor="t" bIns="45700" lIns="0" spcFirstLastPara="1" rIns="0" wrap="square" tIns="0">
            <a:normAutofit/>
          </a:bodyPr>
          <a:lstStyle/>
          <a:p>
            <a:pPr indent="0" lvl="0" marL="0" rtl="0" algn="l">
              <a:lnSpc>
                <a:spcPct val="100000"/>
              </a:lnSpc>
              <a:spcBef>
                <a:spcPts val="1000"/>
              </a:spcBef>
              <a:spcAft>
                <a:spcPts val="0"/>
              </a:spcAft>
              <a:buSzPts val="1300"/>
              <a:buNone/>
            </a:pPr>
            <a:r>
              <a:rPr lang="ru-RU" sz="1800">
                <a:solidFill>
                  <a:schemeClr val="dk1"/>
                </a:solidFill>
              </a:rPr>
              <a:t>Грубые нарушения процедур в начале 2020 года, в частности отмена результатов выборов в парламент, стали изначальными причинами для протестов. Различные партии и движения объединили свои силы, и объединенная оппозиция объединилась в “Объединение патриотических сил”, также известное как М5. 17 августа лидеры оппозиции объявили о продолжении ежедневных акций протеста до тех пор, пока Кейта не уйдет в отставку</a:t>
            </a:r>
            <a:endParaRPr sz="1800">
              <a:solidFill>
                <a:schemeClr val="dk1"/>
              </a:solidFill>
            </a:endParaRPr>
          </a:p>
          <a:p>
            <a:pPr indent="0" lvl="0" marL="0" rtl="0" algn="l">
              <a:lnSpc>
                <a:spcPct val="100000"/>
              </a:lnSpc>
              <a:spcBef>
                <a:spcPts val="1000"/>
              </a:spcBef>
              <a:spcAft>
                <a:spcPts val="0"/>
              </a:spcAft>
              <a:buSzPts val="1300"/>
              <a:buNone/>
            </a:pPr>
            <a:r>
              <a:t/>
            </a:r>
            <a:endParaRPr sz="1800">
              <a:solidFill>
                <a:schemeClr val="dk1"/>
              </a:solidFill>
            </a:endParaRPr>
          </a:p>
          <a:p>
            <a:pPr indent="0" lvl="0" marL="0" rtl="0" algn="just">
              <a:lnSpc>
                <a:spcPct val="115000"/>
              </a:lnSpc>
              <a:spcBef>
                <a:spcPts val="0"/>
              </a:spcBef>
              <a:spcAft>
                <a:spcPts val="0"/>
              </a:spcAft>
              <a:buSzPts val="1300"/>
              <a:buNone/>
            </a:pPr>
            <a:r>
              <a:rPr lang="ru-RU" sz="1800">
                <a:solidFill>
                  <a:schemeClr val="dk1"/>
                </a:solidFill>
              </a:rPr>
              <a:t>8 августа 2020 года, президент Кейта и премьер-министр Бубу Сиссе были арестованы солдатами-повстанцами во главе с полковником спецназа Ассими Гоитой в ходе государственного переворота.</a:t>
            </a:r>
            <a:endParaRPr sz="1800">
              <a:solidFill>
                <a:schemeClr val="dk1"/>
              </a:solidFill>
            </a:endParaRPr>
          </a:p>
          <a:p>
            <a:pPr indent="0" lvl="0" marL="0" rtl="0" algn="l">
              <a:lnSpc>
                <a:spcPct val="115000"/>
              </a:lnSpc>
              <a:spcBef>
                <a:spcPts val="1200"/>
              </a:spcBef>
              <a:spcAft>
                <a:spcPts val="1200"/>
              </a:spcAft>
              <a:buSzPts val="1300"/>
              <a:buNone/>
            </a:pPr>
            <a:r>
              <a:t/>
            </a:r>
            <a:endParaRPr sz="18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g2cf3b6ef981_0_116"/>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307" name="Google Shape;307;g2cf3b6ef981_0_116"/>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308" name="Google Shape;308;g2cf3b6ef981_0_116"/>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309" name="Google Shape;309;g2cf3b6ef981_0_116"/>
          <p:cNvSpPr txBox="1"/>
          <p:nvPr>
            <p:ph type="title"/>
          </p:nvPr>
        </p:nvSpPr>
        <p:spPr>
          <a:xfrm>
            <a:off x="585901" y="1447800"/>
            <a:ext cx="102312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Кейс-стади. Нигер.</a:t>
            </a:r>
            <a:endParaRPr b="1" sz="2800"/>
          </a:p>
        </p:txBody>
      </p:sp>
      <p:sp>
        <p:nvSpPr>
          <p:cNvPr id="310" name="Google Shape;310;g2cf3b6ef981_0_116"/>
          <p:cNvSpPr txBox="1"/>
          <p:nvPr>
            <p:ph idx="4" type="body"/>
          </p:nvPr>
        </p:nvSpPr>
        <p:spPr>
          <a:xfrm>
            <a:off x="585900" y="2379675"/>
            <a:ext cx="11055300" cy="3894000"/>
          </a:xfrm>
          <a:prstGeom prst="rect">
            <a:avLst/>
          </a:prstGeom>
          <a:noFill/>
          <a:ln>
            <a:noFill/>
          </a:ln>
        </p:spPr>
        <p:txBody>
          <a:bodyPr anchorCtr="0" anchor="t" bIns="45700" lIns="0" spcFirstLastPara="1" rIns="0" wrap="square" tIns="0">
            <a:normAutofit/>
          </a:bodyPr>
          <a:lstStyle/>
          <a:p>
            <a:pPr indent="0" lvl="0" marL="0" rtl="0" algn="l">
              <a:lnSpc>
                <a:spcPct val="115000"/>
              </a:lnSpc>
              <a:spcBef>
                <a:spcPts val="0"/>
              </a:spcBef>
              <a:spcAft>
                <a:spcPts val="0"/>
              </a:spcAft>
              <a:buSzPts val="1300"/>
              <a:buNone/>
            </a:pPr>
            <a:r>
              <a:rPr lang="ru-RU" sz="1800">
                <a:solidFill>
                  <a:schemeClr val="dk1"/>
                </a:solidFill>
              </a:rPr>
              <a:t>Президент Мохаммед Базум был избран на свой пост в результате двух туров выборов. Легитимность выборов 2021 года широко оспаривалась. Еще один удар по легитимности Базума был нанесен 31 марта, за два дня до его инаугурации. Это была попытка государственного переворота.</a:t>
            </a:r>
            <a:endParaRPr sz="1800">
              <a:solidFill>
                <a:schemeClr val="dk1"/>
              </a:solidFill>
            </a:endParaRPr>
          </a:p>
          <a:p>
            <a:pPr indent="0" lvl="0" marL="0" rtl="0" algn="l">
              <a:lnSpc>
                <a:spcPct val="115000"/>
              </a:lnSpc>
              <a:spcBef>
                <a:spcPts val="1200"/>
              </a:spcBef>
              <a:spcAft>
                <a:spcPts val="0"/>
              </a:spcAft>
              <a:buSzPts val="1300"/>
              <a:buNone/>
            </a:pPr>
            <a:r>
              <a:rPr lang="ru-RU" sz="1800">
                <a:solidFill>
                  <a:schemeClr val="dk1"/>
                </a:solidFill>
              </a:rPr>
              <a:t>Однако наиболее резкий сдвиг в поддержке Мохаммеда Базума произошел в 2022 году. При Мохаммеде Базуме французским войскам было разрешено остаться в стране. Это событие непосредственно привело к рождению движения М62, которое начало протестные акции.</a:t>
            </a:r>
            <a:endParaRPr sz="1800">
              <a:solidFill>
                <a:schemeClr val="dk1"/>
              </a:solidFill>
            </a:endParaRPr>
          </a:p>
          <a:p>
            <a:pPr indent="0" lvl="0" marL="0" rtl="0" algn="l">
              <a:lnSpc>
                <a:spcPct val="115000"/>
              </a:lnSpc>
              <a:spcBef>
                <a:spcPts val="1200"/>
              </a:spcBef>
              <a:spcAft>
                <a:spcPts val="1200"/>
              </a:spcAft>
              <a:buSzPts val="1300"/>
              <a:buNone/>
            </a:pPr>
            <a:r>
              <a:rPr lang="ru-RU" sz="1800">
                <a:solidFill>
                  <a:schemeClr val="dk1"/>
                </a:solidFill>
              </a:rPr>
              <a:t>26 июля 2023 года генерал Абдурахман Тчиани, глава президентской гвардии, захватил президентский дворец. Мохаммед Базум и члены его семьи были задержаны. Государственный переворот был оправдан военными как инструмент предотвращения дальнейшего ухудшения политической ситуации и ситуации в области безопасности в стране.</a:t>
            </a:r>
            <a:endParaRPr sz="18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g2da822f0d08_0_73"/>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317" name="Google Shape;317;g2da822f0d08_0_73"/>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318" name="Google Shape;318;g2da822f0d08_0_73"/>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319" name="Google Shape;319;g2da822f0d08_0_73"/>
          <p:cNvSpPr txBox="1"/>
          <p:nvPr>
            <p:ph type="title"/>
          </p:nvPr>
        </p:nvSpPr>
        <p:spPr>
          <a:xfrm>
            <a:off x="585901" y="1447800"/>
            <a:ext cx="102312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Состояние трех стран</a:t>
            </a:r>
            <a:endParaRPr b="1" sz="2800"/>
          </a:p>
        </p:txBody>
      </p:sp>
      <p:sp>
        <p:nvSpPr>
          <p:cNvPr id="320" name="Google Shape;320;g2da822f0d08_0_73"/>
          <p:cNvSpPr txBox="1"/>
          <p:nvPr>
            <p:ph idx="4" type="body"/>
          </p:nvPr>
        </p:nvSpPr>
        <p:spPr>
          <a:xfrm>
            <a:off x="568350" y="2379800"/>
            <a:ext cx="11055300" cy="3894000"/>
          </a:xfrm>
          <a:prstGeom prst="rect">
            <a:avLst/>
          </a:prstGeom>
          <a:noFill/>
          <a:ln>
            <a:noFill/>
          </a:ln>
        </p:spPr>
        <p:txBody>
          <a:bodyPr anchorCtr="0" anchor="t" bIns="45700" lIns="0" spcFirstLastPara="1" rIns="0" wrap="square" tIns="0">
            <a:normAutofit lnSpcReduction="10000"/>
          </a:bodyPr>
          <a:lstStyle/>
          <a:p>
            <a:pPr indent="0" lvl="0" marL="0" rtl="0" algn="just">
              <a:lnSpc>
                <a:spcPct val="115000"/>
              </a:lnSpc>
              <a:spcBef>
                <a:spcPts val="1200"/>
              </a:spcBef>
              <a:spcAft>
                <a:spcPts val="0"/>
              </a:spcAft>
              <a:buSzPts val="1300"/>
              <a:buNone/>
            </a:pPr>
            <a:r>
              <a:rPr b="1" lang="ru-RU" sz="2100">
                <a:solidFill>
                  <a:schemeClr val="dk1"/>
                </a:solidFill>
              </a:rPr>
              <a:t>Индекс уязвимости</a:t>
            </a:r>
            <a:r>
              <a:rPr lang="ru-RU" sz="2100">
                <a:solidFill>
                  <a:schemeClr val="dk1"/>
                </a:solidFill>
              </a:rPr>
              <a:t>: Буркина-Фасо на 35 месте в 2013 году; на 36 месте перед куволюцией 2022 года и на 21 месте сейчас. Мали на 21 месте в 2019 году, на 13 сейчас. Нигер на 20 месте в 2022 году и на 24 месте сейчас. </a:t>
            </a:r>
            <a:endParaRPr sz="2100">
              <a:solidFill>
                <a:schemeClr val="dk1"/>
              </a:solidFill>
            </a:endParaRPr>
          </a:p>
          <a:p>
            <a:pPr indent="0" lvl="0" marL="0" rtl="0" algn="just">
              <a:lnSpc>
                <a:spcPct val="115000"/>
              </a:lnSpc>
              <a:spcBef>
                <a:spcPts val="1200"/>
              </a:spcBef>
              <a:spcAft>
                <a:spcPts val="0"/>
              </a:spcAft>
              <a:buSzPts val="1300"/>
              <a:buNone/>
            </a:pPr>
            <a:r>
              <a:rPr lang="ru-RU" sz="2100">
                <a:solidFill>
                  <a:schemeClr val="dk1"/>
                </a:solidFill>
              </a:rPr>
              <a:t>Сахель является одним из самых бедных регионов мира.</a:t>
            </a:r>
            <a:endParaRPr sz="2100">
              <a:solidFill>
                <a:schemeClr val="dk1"/>
              </a:solidFill>
            </a:endParaRPr>
          </a:p>
          <a:p>
            <a:pPr indent="0" lvl="0" marL="0" rtl="0" algn="just">
              <a:lnSpc>
                <a:spcPct val="115000"/>
              </a:lnSpc>
              <a:spcBef>
                <a:spcPts val="1200"/>
              </a:spcBef>
              <a:spcAft>
                <a:spcPts val="0"/>
              </a:spcAft>
              <a:buSzPts val="1300"/>
              <a:buNone/>
            </a:pPr>
            <a:r>
              <a:rPr b="1" lang="ru-RU" sz="2100">
                <a:solidFill>
                  <a:schemeClr val="dk1"/>
                </a:solidFill>
              </a:rPr>
              <a:t>Военные траты: </a:t>
            </a:r>
            <a:r>
              <a:rPr lang="ru-RU" sz="2100">
                <a:solidFill>
                  <a:schemeClr val="dk1"/>
                </a:solidFill>
              </a:rPr>
              <a:t>во всех трех случаях траты на армию начинают расти после переворотов.</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1200"/>
              </a:spcAft>
              <a:buSzPts val="1300"/>
              <a:buNone/>
            </a:pPr>
            <a:r>
              <a:t/>
            </a:r>
            <a:endParaRPr sz="21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g2da822f0d08_0_82"/>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327" name="Google Shape;327;g2da822f0d08_0_82"/>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328" name="Google Shape;328;g2da822f0d08_0_82"/>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329" name="Google Shape;329;g2da822f0d08_0_82"/>
          <p:cNvSpPr txBox="1"/>
          <p:nvPr>
            <p:ph idx="4" type="body"/>
          </p:nvPr>
        </p:nvSpPr>
        <p:spPr>
          <a:xfrm>
            <a:off x="585900" y="2379800"/>
            <a:ext cx="11055300" cy="3894000"/>
          </a:xfrm>
          <a:prstGeom prst="rect">
            <a:avLst/>
          </a:prstGeom>
          <a:noFill/>
          <a:ln>
            <a:noFill/>
          </a:ln>
        </p:spPr>
        <p:txBody>
          <a:bodyPr anchorCtr="0" anchor="t" bIns="45700" lIns="0" spcFirstLastPara="1" rIns="0" wrap="square" tIns="0">
            <a:normAutofit/>
          </a:bodyPr>
          <a:lstStyle/>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1200"/>
              </a:spcAft>
              <a:buSzPts val="1300"/>
              <a:buNone/>
            </a:pPr>
            <a:r>
              <a:t/>
            </a:r>
            <a:endParaRPr sz="2100">
              <a:solidFill>
                <a:schemeClr val="dk1"/>
              </a:solidFill>
            </a:endParaRPr>
          </a:p>
        </p:txBody>
      </p:sp>
      <p:pic>
        <p:nvPicPr>
          <p:cNvPr id="330" name="Google Shape;330;g2da822f0d08_0_82"/>
          <p:cNvPicPr preferRelativeResize="0"/>
          <p:nvPr/>
        </p:nvPicPr>
        <p:blipFill>
          <a:blip r:embed="rId3">
            <a:alphaModFix/>
          </a:blip>
          <a:stretch>
            <a:fillRect/>
          </a:stretch>
        </p:blipFill>
        <p:spPr>
          <a:xfrm>
            <a:off x="1143700" y="277450"/>
            <a:ext cx="10497501" cy="630310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g2da822f0d08_0_103"/>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337" name="Google Shape;337;g2da822f0d08_0_103"/>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338" name="Google Shape;338;g2da822f0d08_0_103"/>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339" name="Google Shape;339;g2da822f0d08_0_103"/>
          <p:cNvSpPr txBox="1"/>
          <p:nvPr>
            <p:ph idx="4" type="body"/>
          </p:nvPr>
        </p:nvSpPr>
        <p:spPr>
          <a:xfrm>
            <a:off x="585900" y="2379800"/>
            <a:ext cx="11055300" cy="3894000"/>
          </a:xfrm>
          <a:prstGeom prst="rect">
            <a:avLst/>
          </a:prstGeom>
          <a:noFill/>
          <a:ln>
            <a:noFill/>
          </a:ln>
        </p:spPr>
        <p:txBody>
          <a:bodyPr anchorCtr="0" anchor="t" bIns="45700" lIns="0" spcFirstLastPara="1" rIns="0" wrap="square" tIns="0">
            <a:normAutofit/>
          </a:bodyPr>
          <a:lstStyle/>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1200"/>
              </a:spcAft>
              <a:buSzPts val="1300"/>
              <a:buNone/>
            </a:pPr>
            <a:r>
              <a:t/>
            </a:r>
            <a:endParaRPr sz="2100">
              <a:solidFill>
                <a:schemeClr val="dk1"/>
              </a:solidFill>
            </a:endParaRPr>
          </a:p>
        </p:txBody>
      </p:sp>
      <p:pic>
        <p:nvPicPr>
          <p:cNvPr id="340" name="Google Shape;340;g2da822f0d08_0_103"/>
          <p:cNvPicPr preferRelativeResize="0"/>
          <p:nvPr/>
        </p:nvPicPr>
        <p:blipFill>
          <a:blip r:embed="rId3">
            <a:alphaModFix/>
          </a:blip>
          <a:stretch>
            <a:fillRect/>
          </a:stretch>
        </p:blipFill>
        <p:spPr>
          <a:xfrm>
            <a:off x="1143700" y="354600"/>
            <a:ext cx="10497500" cy="61487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g2da822f0d08_0_124"/>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347" name="Google Shape;347;g2da822f0d08_0_124"/>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348" name="Google Shape;348;g2da822f0d08_0_124"/>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349" name="Google Shape;349;g2da822f0d08_0_124"/>
          <p:cNvSpPr txBox="1"/>
          <p:nvPr>
            <p:ph idx="4" type="body"/>
          </p:nvPr>
        </p:nvSpPr>
        <p:spPr>
          <a:xfrm>
            <a:off x="585900" y="2379800"/>
            <a:ext cx="11055300" cy="3894000"/>
          </a:xfrm>
          <a:prstGeom prst="rect">
            <a:avLst/>
          </a:prstGeom>
          <a:noFill/>
          <a:ln>
            <a:noFill/>
          </a:ln>
        </p:spPr>
        <p:txBody>
          <a:bodyPr anchorCtr="0" anchor="t" bIns="45700" lIns="0" spcFirstLastPara="1" rIns="0" wrap="square" tIns="0">
            <a:normAutofit/>
          </a:bodyPr>
          <a:lstStyle/>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0"/>
              </a:spcAft>
              <a:buSzPts val="1300"/>
              <a:buNone/>
            </a:pPr>
            <a:r>
              <a:t/>
            </a:r>
            <a:endParaRPr sz="2100">
              <a:solidFill>
                <a:schemeClr val="dk1"/>
              </a:solidFill>
            </a:endParaRPr>
          </a:p>
          <a:p>
            <a:pPr indent="0" lvl="0" marL="0" rtl="0" algn="just">
              <a:lnSpc>
                <a:spcPct val="115000"/>
              </a:lnSpc>
              <a:spcBef>
                <a:spcPts val="1200"/>
              </a:spcBef>
              <a:spcAft>
                <a:spcPts val="1200"/>
              </a:spcAft>
              <a:buSzPts val="1300"/>
              <a:buNone/>
            </a:pPr>
            <a:r>
              <a:t/>
            </a:r>
            <a:endParaRPr sz="2100">
              <a:solidFill>
                <a:schemeClr val="dk1"/>
              </a:solidFill>
            </a:endParaRPr>
          </a:p>
        </p:txBody>
      </p:sp>
      <p:pic>
        <p:nvPicPr>
          <p:cNvPr id="350" name="Google Shape;350;g2da822f0d08_0_124"/>
          <p:cNvPicPr preferRelativeResize="0"/>
          <p:nvPr/>
        </p:nvPicPr>
        <p:blipFill>
          <a:blip r:embed="rId3">
            <a:alphaModFix/>
          </a:blip>
          <a:stretch>
            <a:fillRect/>
          </a:stretch>
        </p:blipFill>
        <p:spPr>
          <a:xfrm>
            <a:off x="1053725" y="309650"/>
            <a:ext cx="10587426" cy="6238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g2cf3b6ef981_0_129"/>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SzPts val="1000"/>
              <a:buNone/>
            </a:pPr>
            <a:r>
              <a:rPr lang="ru-RU" sz="1200"/>
              <a:t>Факультет социальных наук</a:t>
            </a:r>
            <a:endParaRPr/>
          </a:p>
        </p:txBody>
      </p:sp>
      <p:sp>
        <p:nvSpPr>
          <p:cNvPr id="357" name="Google Shape;357;g2cf3b6ef981_0_129"/>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sz="1600"/>
          </a:p>
        </p:txBody>
      </p:sp>
      <p:sp>
        <p:nvSpPr>
          <p:cNvPr id="358" name="Google Shape;358;g2cf3b6ef981_0_129"/>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a:t>
            </a:r>
            <a:r>
              <a:rPr lang="ru-RU" sz="1600"/>
              <a:t>.2024</a:t>
            </a:r>
            <a:endParaRPr/>
          </a:p>
          <a:p>
            <a:pPr indent="0" lvl="0" marL="0" rtl="0" algn="l">
              <a:lnSpc>
                <a:spcPct val="100000"/>
              </a:lnSpc>
              <a:spcBef>
                <a:spcPts val="0"/>
              </a:spcBef>
              <a:spcAft>
                <a:spcPts val="0"/>
              </a:spcAft>
              <a:buSzPts val="1000"/>
              <a:buNone/>
            </a:pPr>
            <a:r>
              <a:t/>
            </a:r>
            <a:endParaRPr/>
          </a:p>
        </p:txBody>
      </p:sp>
      <p:sp>
        <p:nvSpPr>
          <p:cNvPr id="359" name="Google Shape;359;g2cf3b6ef981_0_129"/>
          <p:cNvSpPr txBox="1"/>
          <p:nvPr>
            <p:ph type="title"/>
          </p:nvPr>
        </p:nvSpPr>
        <p:spPr>
          <a:xfrm>
            <a:off x="585901" y="1447800"/>
            <a:ext cx="102090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a:t>Заключение</a:t>
            </a:r>
            <a:endParaRPr b="1"/>
          </a:p>
        </p:txBody>
      </p:sp>
      <p:sp>
        <p:nvSpPr>
          <p:cNvPr id="360" name="Google Shape;360;g2cf3b6ef981_0_129"/>
          <p:cNvSpPr txBox="1"/>
          <p:nvPr>
            <p:ph idx="4" type="body"/>
          </p:nvPr>
        </p:nvSpPr>
        <p:spPr>
          <a:xfrm>
            <a:off x="718800" y="2335375"/>
            <a:ext cx="10209000" cy="3660300"/>
          </a:xfrm>
          <a:prstGeom prst="rect">
            <a:avLst/>
          </a:prstGeom>
          <a:noFill/>
          <a:ln>
            <a:noFill/>
          </a:ln>
        </p:spPr>
        <p:txBody>
          <a:bodyPr anchorCtr="0" anchor="t" bIns="45700" lIns="0" spcFirstLastPara="1" rIns="0" wrap="square" tIns="0">
            <a:noAutofit/>
          </a:bodyPr>
          <a:lstStyle/>
          <a:p>
            <a:pPr indent="0" lvl="0" marL="0" rtl="0" algn="l">
              <a:lnSpc>
                <a:spcPct val="100000"/>
              </a:lnSpc>
              <a:spcBef>
                <a:spcPts val="1000"/>
              </a:spcBef>
              <a:spcAft>
                <a:spcPts val="0"/>
              </a:spcAft>
              <a:buSzPts val="1300"/>
              <a:buNone/>
            </a:pPr>
            <a:r>
              <a:rPr lang="ru-RU" sz="2000">
                <a:solidFill>
                  <a:schemeClr val="dk1"/>
                </a:solidFill>
              </a:rPr>
              <a:t>Какие же факторы можно выделить для куволюций в качестве ключевых:</a:t>
            </a:r>
            <a:endParaRPr sz="2000">
              <a:solidFill>
                <a:schemeClr val="dk1"/>
              </a:solidFill>
            </a:endParaRPr>
          </a:p>
          <a:p>
            <a:pPr indent="-355600" lvl="0" marL="457200" rtl="0" algn="l">
              <a:lnSpc>
                <a:spcPct val="100000"/>
              </a:lnSpc>
              <a:spcBef>
                <a:spcPts val="1000"/>
              </a:spcBef>
              <a:spcAft>
                <a:spcPts val="0"/>
              </a:spcAft>
              <a:buClr>
                <a:schemeClr val="dk1"/>
              </a:buClr>
              <a:buSzPts val="2000"/>
              <a:buChar char="-"/>
            </a:pPr>
            <a:r>
              <a:rPr lang="ru-RU" sz="2000">
                <a:solidFill>
                  <a:schemeClr val="dk1"/>
                </a:solidFill>
              </a:rPr>
              <a:t>Во всех случаях существовала  проблема безопасности;</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ru-RU" sz="2000">
                <a:solidFill>
                  <a:schemeClr val="dk1"/>
                </a:solidFill>
              </a:rPr>
              <a:t>Проблема легитимности;</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ru-RU" sz="2000">
                <a:solidFill>
                  <a:schemeClr val="dk1"/>
                </a:solidFill>
              </a:rPr>
              <a:t>Интенсивные протесты в крупных городах;</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ru-RU" sz="2000">
                <a:solidFill>
                  <a:schemeClr val="dk1"/>
                </a:solidFill>
              </a:rPr>
              <a:t>Состояние близкое к failed state;</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ru-RU" sz="2000">
                <a:solidFill>
                  <a:schemeClr val="dk1"/>
                </a:solidFill>
              </a:rPr>
              <a:t>Недостаточные траты на армию?</a:t>
            </a:r>
            <a:endParaRPr sz="2000">
              <a:solidFill>
                <a:schemeClr val="dk1"/>
              </a:solidFill>
            </a:endParaRPr>
          </a:p>
          <a:p>
            <a:pPr indent="0" lvl="0" marL="0" rtl="0" algn="l">
              <a:lnSpc>
                <a:spcPct val="100000"/>
              </a:lnSpc>
              <a:spcBef>
                <a:spcPts val="0"/>
              </a:spcBef>
              <a:spcAft>
                <a:spcPts val="0"/>
              </a:spcAft>
              <a:buNone/>
            </a:pPr>
            <a:r>
              <a:t/>
            </a:r>
            <a:endParaRPr sz="2000">
              <a:solidFill>
                <a:schemeClr val="dk1"/>
              </a:solidFill>
            </a:endParaRPr>
          </a:p>
          <a:p>
            <a:pPr indent="0" lvl="0" marL="0" rtl="0" algn="l">
              <a:lnSpc>
                <a:spcPct val="100000"/>
              </a:lnSpc>
              <a:spcBef>
                <a:spcPts val="0"/>
              </a:spcBef>
              <a:spcAft>
                <a:spcPts val="0"/>
              </a:spcAft>
              <a:buNone/>
            </a:pPr>
            <a:r>
              <a:rPr lang="ru-RU" sz="2000">
                <a:solidFill>
                  <a:schemeClr val="dk1"/>
                </a:solidFill>
              </a:rPr>
              <a:t>Вопросы для продолжения исследования: как операционализировать легитимность? </a:t>
            </a:r>
            <a:endParaRPr sz="2000">
              <a:solidFill>
                <a:schemeClr val="dk1"/>
              </a:solidFill>
            </a:endParaRPr>
          </a:p>
          <a:p>
            <a:pPr indent="0" lvl="0" marL="0" rtl="0" algn="l">
              <a:lnSpc>
                <a:spcPct val="100000"/>
              </a:lnSpc>
              <a:spcBef>
                <a:spcPts val="0"/>
              </a:spcBef>
              <a:spcAft>
                <a:spcPts val="0"/>
              </a:spcAft>
              <a:buNone/>
            </a:pPr>
            <a:r>
              <a:rPr lang="ru-RU" sz="2000">
                <a:solidFill>
                  <a:schemeClr val="dk1"/>
                </a:solidFill>
              </a:rPr>
              <a:t>Какие макроэкономические факторы могут быть использованы?</a:t>
            </a:r>
            <a:endParaRPr sz="2000">
              <a:solidFill>
                <a:schemeClr val="dk1"/>
              </a:solidFill>
            </a:endParaRPr>
          </a:p>
        </p:txBody>
      </p:sp>
      <p:sp>
        <p:nvSpPr>
          <p:cNvPr id="361" name="Google Shape;361;g2cf3b6ef981_0_129"/>
          <p:cNvSpPr txBox="1"/>
          <p:nvPr>
            <p:ph idx="5" type="body"/>
          </p:nvPr>
        </p:nvSpPr>
        <p:spPr>
          <a:xfrm>
            <a:off x="12503222" y="1559249"/>
            <a:ext cx="3934200" cy="554100"/>
          </a:xfrm>
          <a:prstGeom prst="rect">
            <a:avLst/>
          </a:prstGeom>
          <a:noFill/>
          <a:ln>
            <a:noFill/>
          </a:ln>
        </p:spPr>
        <p:txBody>
          <a:bodyPr anchorCtr="0" anchor="t" bIns="45700" lIns="0" spcFirstLastPara="1" rIns="0" wrap="square" tIns="0">
            <a:normAutofit/>
          </a:bodyPr>
          <a:lstStyle/>
          <a:p>
            <a:pPr indent="0" lvl="0" marL="0" rtl="0" algn="l">
              <a:lnSpc>
                <a:spcPct val="100000"/>
              </a:lnSpc>
              <a:spcBef>
                <a:spcPts val="1000"/>
              </a:spcBef>
              <a:spcAft>
                <a:spcPts val="0"/>
              </a:spcAft>
              <a:buSzPts val="1000"/>
              <a:buNone/>
            </a:pPr>
            <a:r>
              <a:t/>
            </a:r>
            <a:endParaRPr/>
          </a:p>
        </p:txBody>
      </p:sp>
      <p:sp>
        <p:nvSpPr>
          <p:cNvPr id="362" name="Google Shape;362;g2cf3b6ef981_0_129"/>
          <p:cNvSpPr/>
          <p:nvPr>
            <p:ph idx="6" type="chart"/>
          </p:nvPr>
        </p:nvSpPr>
        <p:spPr>
          <a:xfrm>
            <a:off x="12191997" y="118715"/>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11"/>
          <p:cNvSpPr/>
          <p:nvPr/>
        </p:nvSpPr>
        <p:spPr>
          <a:xfrm>
            <a:off x="896983" y="925791"/>
            <a:ext cx="10398035" cy="5006417"/>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8" name="Google Shape;368;p11"/>
          <p:cNvSpPr txBox="1"/>
          <p:nvPr>
            <p:ph type="title"/>
          </p:nvPr>
        </p:nvSpPr>
        <p:spPr>
          <a:xfrm>
            <a:off x="2080775" y="2674194"/>
            <a:ext cx="7986334" cy="1279241"/>
          </a:xfrm>
          <a:prstGeom prst="rect">
            <a:avLst/>
          </a:prstGeom>
          <a:noFill/>
          <a:ln>
            <a:noFill/>
          </a:ln>
        </p:spPr>
        <p:txBody>
          <a:bodyPr anchorCtr="0" anchor="t" bIns="0" lIns="0" spcFirstLastPara="1" rIns="0" wrap="square" tIns="0">
            <a:normAutofit/>
          </a:bodyPr>
          <a:lstStyle/>
          <a:p>
            <a:pPr indent="0" lvl="0" marL="0" rtl="0" algn="ctr">
              <a:lnSpc>
                <a:spcPct val="125000"/>
              </a:lnSpc>
              <a:spcBef>
                <a:spcPts val="0"/>
              </a:spcBef>
              <a:spcAft>
                <a:spcPts val="0"/>
              </a:spcAft>
              <a:buClr>
                <a:srgbClr val="0E2D69"/>
              </a:buClr>
              <a:buSzPts val="4800"/>
              <a:buFont typeface="Arial"/>
              <a:buNone/>
            </a:pPr>
            <a:r>
              <a:rPr b="1" lang="ru-RU" sz="4800"/>
              <a:t>Вопросы и ответы</a:t>
            </a:r>
            <a:endParaRPr b="1" sz="4800"/>
          </a:p>
        </p:txBody>
      </p:sp>
      <p:pic>
        <p:nvPicPr>
          <p:cNvPr id="369" name="Google Shape;369;p11"/>
          <p:cNvPicPr preferRelativeResize="0"/>
          <p:nvPr/>
        </p:nvPicPr>
        <p:blipFill rotWithShape="1">
          <a:blip r:embed="rId3">
            <a:alphaModFix/>
          </a:blip>
          <a:srcRect b="0" l="0" r="0" t="0"/>
          <a:stretch/>
        </p:blipFill>
        <p:spPr>
          <a:xfrm>
            <a:off x="10357213" y="5012327"/>
            <a:ext cx="647700" cy="647700"/>
          </a:xfrm>
          <a:prstGeom prst="rect">
            <a:avLst/>
          </a:prstGeom>
          <a:noFill/>
          <a:ln>
            <a:noFill/>
          </a:ln>
        </p:spPr>
      </p:pic>
      <p:sp>
        <p:nvSpPr>
          <p:cNvPr id="370" name="Google Shape;370;p11"/>
          <p:cNvSpPr txBox="1"/>
          <p:nvPr/>
        </p:nvSpPr>
        <p:spPr>
          <a:xfrm>
            <a:off x="896982" y="1050677"/>
            <a:ext cx="11058065" cy="307778"/>
          </a:xfrm>
          <a:prstGeom prst="rect">
            <a:avLst/>
          </a:prstGeom>
          <a:noFill/>
          <a:ln>
            <a:noFill/>
          </a:ln>
        </p:spPr>
        <p:txBody>
          <a:bodyPr anchorCtr="0" anchor="t" bIns="45700" lIns="91425" spcFirstLastPara="1" rIns="91425" wrap="square" tIns="45700">
            <a:noAutofit/>
          </a:bodyPr>
          <a:lstStyle/>
          <a:p>
            <a:pPr indent="-25400" lvl="0" marL="228600" marR="0" rtl="0" algn="l">
              <a:lnSpc>
                <a:spcPct val="90000"/>
              </a:lnSpc>
              <a:spcBef>
                <a:spcPts val="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200"/>
              <a:buFont typeface="Arial"/>
              <a:buNone/>
            </a:pPr>
            <a:r>
              <a:rPr lang="ru-RU" sz="1200"/>
              <a:t>Факультет социальных наук</a:t>
            </a:r>
            <a:endParaRPr/>
          </a:p>
          <a:p>
            <a:pPr indent="0" lvl="0" marL="0" marR="0" rtl="0" algn="l">
              <a:lnSpc>
                <a:spcPct val="100000"/>
              </a:lnSpc>
              <a:spcBef>
                <a:spcPts val="0"/>
              </a:spcBef>
              <a:spcAft>
                <a:spcPts val="0"/>
              </a:spcAft>
              <a:buClr>
                <a:schemeClr val="dk1"/>
              </a:buClr>
              <a:buSzPts val="1000"/>
              <a:buFont typeface="Arial"/>
              <a:buNone/>
            </a:pPr>
            <a:r>
              <a:t/>
            </a:r>
            <a:endParaRPr/>
          </a:p>
        </p:txBody>
      </p:sp>
      <p:sp>
        <p:nvSpPr>
          <p:cNvPr id="191" name="Google Shape;191;p2"/>
          <p:cNvSpPr txBox="1"/>
          <p:nvPr>
            <p:ph idx="2" type="body"/>
          </p:nvPr>
        </p:nvSpPr>
        <p:spPr>
          <a:xfrm>
            <a:off x="3459163" y="548720"/>
            <a:ext cx="3826220" cy="40810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E2D69"/>
              </a:buClr>
              <a:buSzPts val="1100"/>
              <a:buNone/>
            </a:pPr>
            <a:r>
              <a:rPr lang="ru-RU" sz="1600"/>
              <a:t>Семинар рабочей группы</a:t>
            </a:r>
            <a:endParaRPr sz="1500"/>
          </a:p>
        </p:txBody>
      </p:sp>
      <p:sp>
        <p:nvSpPr>
          <p:cNvPr id="192" name="Google Shape;192;p2"/>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Clr>
                <a:srgbClr val="0E2D69"/>
              </a:buClr>
              <a:buSzPts val="1000"/>
              <a:buNone/>
            </a:pPr>
            <a:r>
              <a:rPr lang="ru-RU" sz="1600"/>
              <a:t>08.05.2024</a:t>
            </a:r>
            <a:endParaRPr sz="2100"/>
          </a:p>
        </p:txBody>
      </p:sp>
      <p:sp>
        <p:nvSpPr>
          <p:cNvPr id="193" name="Google Shape;193;p2"/>
          <p:cNvSpPr txBox="1"/>
          <p:nvPr>
            <p:ph type="title"/>
          </p:nvPr>
        </p:nvSpPr>
        <p:spPr>
          <a:xfrm>
            <a:off x="515950" y="1243900"/>
            <a:ext cx="10588500" cy="777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2800"/>
              <a:buFont typeface="Arial"/>
              <a:buNone/>
            </a:pPr>
            <a:r>
              <a:rPr b="1" lang="ru-RU" sz="2800"/>
              <a:t>Проблема военных переворотов в Африке</a:t>
            </a:r>
            <a:endParaRPr/>
          </a:p>
        </p:txBody>
      </p:sp>
      <p:sp>
        <p:nvSpPr>
          <p:cNvPr id="194" name="Google Shape;194;p2"/>
          <p:cNvSpPr txBox="1"/>
          <p:nvPr>
            <p:ph idx="4" type="body"/>
          </p:nvPr>
        </p:nvSpPr>
        <p:spPr>
          <a:xfrm>
            <a:off x="515950" y="2020900"/>
            <a:ext cx="11317500" cy="4164000"/>
          </a:xfrm>
          <a:prstGeom prst="rect">
            <a:avLst/>
          </a:prstGeom>
          <a:noFill/>
          <a:ln>
            <a:noFill/>
          </a:ln>
        </p:spPr>
        <p:txBody>
          <a:bodyPr anchorCtr="0" anchor="t" bIns="45700" lIns="0" spcFirstLastPara="1" rIns="0" wrap="square" tIns="0">
            <a:noAutofit/>
          </a:bodyPr>
          <a:lstStyle/>
          <a:p>
            <a:pPr indent="0" lvl="0" marL="0" rtl="0" algn="just">
              <a:lnSpc>
                <a:spcPct val="110000"/>
              </a:lnSpc>
              <a:spcBef>
                <a:spcPts val="0"/>
              </a:spcBef>
              <a:spcAft>
                <a:spcPts val="0"/>
              </a:spcAft>
              <a:buClr>
                <a:srgbClr val="0E2D69"/>
              </a:buClr>
              <a:buSzPts val="1900"/>
              <a:buNone/>
            </a:pPr>
            <a:r>
              <a:rPr lang="ru-RU" sz="2000"/>
              <a:t>В 2020-х гг. Африка южнее Сахары, в особенности регионы Сахеля и Западной Африки, испытывает беспрецедентный рост числа военных переворотов. </a:t>
            </a:r>
            <a:endParaRPr sz="2000"/>
          </a:p>
          <a:p>
            <a:pPr indent="-355600" lvl="0" marL="457200" rtl="0" algn="l">
              <a:lnSpc>
                <a:spcPct val="115000"/>
              </a:lnSpc>
              <a:spcBef>
                <a:spcPts val="0"/>
              </a:spcBef>
              <a:spcAft>
                <a:spcPts val="0"/>
              </a:spcAft>
              <a:buClr>
                <a:schemeClr val="dk1"/>
              </a:buClr>
              <a:buSzPts val="2000"/>
              <a:buChar char="-"/>
            </a:pPr>
            <a:r>
              <a:rPr lang="ru-RU" sz="2000">
                <a:solidFill>
                  <a:schemeClr val="dk1"/>
                </a:solidFill>
              </a:rPr>
              <a:t>Мали в 2020 и 2021 г., а также в 2012 г.</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ru-RU" sz="2000">
                <a:solidFill>
                  <a:schemeClr val="dk1"/>
                </a:solidFill>
              </a:rPr>
              <a:t>Гвинея в 2021 г.</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ru-RU" sz="2000">
                <a:solidFill>
                  <a:schemeClr val="dk1"/>
                </a:solidFill>
              </a:rPr>
              <a:t>Два переворота в Буркина-Фасо в 2022 г. и переворот в 2014 г.</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ru-RU" sz="2000">
                <a:solidFill>
                  <a:schemeClr val="dk1"/>
                </a:solidFill>
              </a:rPr>
              <a:t>Нигер в 2023 г.</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ru-RU" sz="2000">
                <a:solidFill>
                  <a:schemeClr val="dk1"/>
                </a:solidFill>
              </a:rPr>
              <a:t>Судан в 2019 и 2021 гг.</a:t>
            </a:r>
            <a:endParaRPr sz="2000">
              <a:solidFill>
                <a:schemeClr val="dk1"/>
              </a:solidFill>
            </a:endParaRPr>
          </a:p>
          <a:p>
            <a:pPr indent="0" lvl="0" marL="0" rtl="0" algn="l">
              <a:lnSpc>
                <a:spcPct val="115000"/>
              </a:lnSpc>
              <a:spcBef>
                <a:spcPts val="1200"/>
              </a:spcBef>
              <a:spcAft>
                <a:spcPts val="0"/>
              </a:spcAft>
              <a:buSzPts val="1300"/>
              <a:buNone/>
            </a:pPr>
            <a:r>
              <a:rPr lang="ru-RU" sz="2000">
                <a:solidFill>
                  <a:schemeClr val="dk1"/>
                </a:solidFill>
              </a:rPr>
              <a:t>Проблема ненадолго оказалась в центре внимания мировых СМИ и экспертов, и привела к появлению в медиа термина “пояс переворотов”.</a:t>
            </a:r>
            <a:endParaRPr sz="2000">
              <a:solidFill>
                <a:schemeClr val="dk1"/>
              </a:solidFill>
            </a:endParaRPr>
          </a:p>
          <a:p>
            <a:pPr indent="0" lvl="0" marL="0" rtl="0" algn="just">
              <a:lnSpc>
                <a:spcPct val="110000"/>
              </a:lnSpc>
              <a:spcBef>
                <a:spcPts val="1200"/>
              </a:spcBef>
              <a:spcAft>
                <a:spcPts val="0"/>
              </a:spcAft>
              <a:buSzPts val="1300"/>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2cf3b6ef981_0_0"/>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200"/>
              <a:buFont typeface="Arial"/>
              <a:buNone/>
            </a:pPr>
            <a:r>
              <a:rPr lang="ru-RU" sz="1200"/>
              <a:t>Факультет социальных наук</a:t>
            </a:r>
            <a:endParaRPr/>
          </a:p>
        </p:txBody>
      </p:sp>
      <p:sp>
        <p:nvSpPr>
          <p:cNvPr id="201" name="Google Shape;201;g2cf3b6ef981_0_0"/>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E2D69"/>
              </a:buClr>
              <a:buSzPts val="1100"/>
              <a:buFont typeface="Arial"/>
              <a:buNone/>
            </a:pPr>
            <a:r>
              <a:rPr lang="ru-RU" sz="1600"/>
              <a:t>Семинар рабочей группы</a:t>
            </a:r>
            <a:endParaRPr/>
          </a:p>
        </p:txBody>
      </p:sp>
      <p:sp>
        <p:nvSpPr>
          <p:cNvPr id="202" name="Google Shape;202;g2cf3b6ef981_0_0"/>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Clr>
                <a:srgbClr val="0E2D69"/>
              </a:buClr>
              <a:buSzPts val="1000"/>
              <a:buFont typeface="Arial"/>
              <a:buNone/>
            </a:pPr>
            <a:r>
              <a:rPr lang="ru-RU" sz="1600"/>
              <a:t>08.05</a:t>
            </a:r>
            <a:r>
              <a:rPr lang="ru-RU" sz="1600"/>
              <a:t>.2024</a:t>
            </a:r>
            <a:endParaRPr sz="2100"/>
          </a:p>
          <a:p>
            <a:pPr indent="0" lvl="0" marL="0" rtl="0" algn="l">
              <a:lnSpc>
                <a:spcPct val="100000"/>
              </a:lnSpc>
              <a:spcBef>
                <a:spcPts val="0"/>
              </a:spcBef>
              <a:spcAft>
                <a:spcPts val="0"/>
              </a:spcAft>
              <a:buSzPts val="1000"/>
              <a:buNone/>
            </a:pPr>
            <a:r>
              <a:t/>
            </a:r>
            <a:endParaRPr/>
          </a:p>
        </p:txBody>
      </p:sp>
      <p:sp>
        <p:nvSpPr>
          <p:cNvPr id="203" name="Google Shape;203;g2cf3b6ef981_0_0"/>
          <p:cNvSpPr txBox="1"/>
          <p:nvPr>
            <p:ph type="title"/>
          </p:nvPr>
        </p:nvSpPr>
        <p:spPr>
          <a:xfrm>
            <a:off x="516926" y="1284300"/>
            <a:ext cx="85212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dk1"/>
              </a:buClr>
              <a:buSzPts val="2800"/>
              <a:buFont typeface="Arial"/>
              <a:buNone/>
            </a:pPr>
            <a:r>
              <a:rPr b="1" lang="ru-RU" sz="2800"/>
              <a:t>Что значит термин “куволюция”</a:t>
            </a:r>
            <a:endParaRPr/>
          </a:p>
        </p:txBody>
      </p:sp>
      <p:sp>
        <p:nvSpPr>
          <p:cNvPr id="204" name="Google Shape;204;g2cf3b6ef981_0_0"/>
          <p:cNvSpPr txBox="1"/>
          <p:nvPr>
            <p:ph idx="4" type="body"/>
          </p:nvPr>
        </p:nvSpPr>
        <p:spPr>
          <a:xfrm>
            <a:off x="516925" y="2229300"/>
            <a:ext cx="11124300" cy="4488000"/>
          </a:xfrm>
          <a:prstGeom prst="rect">
            <a:avLst/>
          </a:prstGeom>
          <a:noFill/>
          <a:ln>
            <a:noFill/>
          </a:ln>
        </p:spPr>
        <p:txBody>
          <a:bodyPr anchorCtr="0" anchor="t" bIns="45700" lIns="0" spcFirstLastPara="1" rIns="0" wrap="square" tIns="0">
            <a:normAutofit lnSpcReduction="10000"/>
          </a:bodyPr>
          <a:lstStyle/>
          <a:p>
            <a:pPr indent="-361950" lvl="0" marL="457200" rtl="0" algn="l">
              <a:lnSpc>
                <a:spcPct val="115000"/>
              </a:lnSpc>
              <a:spcBef>
                <a:spcPts val="0"/>
              </a:spcBef>
              <a:spcAft>
                <a:spcPts val="0"/>
              </a:spcAft>
              <a:buClr>
                <a:schemeClr val="dk1"/>
              </a:buClr>
              <a:buSzPts val="2100"/>
              <a:buFont typeface="Arial"/>
              <a:buChar char="-"/>
            </a:pPr>
            <a:r>
              <a:rPr lang="ru-RU" sz="2100">
                <a:solidFill>
                  <a:schemeClr val="dk1"/>
                </a:solidFill>
              </a:rPr>
              <a:t>Большая часть переворотов в Сахеле была проведена военными не спонтанно. Она была связана с активизацией оппозиции. </a:t>
            </a:r>
            <a:endParaRPr sz="2100">
              <a:solidFill>
                <a:schemeClr val="dk1"/>
              </a:solidFill>
            </a:endParaRPr>
          </a:p>
          <a:p>
            <a:pPr indent="-361950" lvl="0" marL="457200" rtl="0" algn="l">
              <a:lnSpc>
                <a:spcPct val="115000"/>
              </a:lnSpc>
              <a:spcBef>
                <a:spcPts val="0"/>
              </a:spcBef>
              <a:spcAft>
                <a:spcPts val="0"/>
              </a:spcAft>
              <a:buClr>
                <a:schemeClr val="dk1"/>
              </a:buClr>
              <a:buSzPts val="2100"/>
              <a:buFont typeface="Proxima Nova"/>
              <a:buChar char="-"/>
            </a:pPr>
            <a:r>
              <a:rPr lang="ru-RU" sz="2100">
                <a:solidFill>
                  <a:schemeClr val="dk1"/>
                </a:solidFill>
              </a:rPr>
              <a:t>Куволюция совмещает в себе черты военного переворота и революционного эпизода. Чтобы понять, почему данное явление отличается от множества других, нужно обратиться к появлению термина.</a:t>
            </a:r>
            <a:endParaRPr sz="2100">
              <a:solidFill>
                <a:schemeClr val="dk1"/>
              </a:solidFill>
            </a:endParaRPr>
          </a:p>
          <a:p>
            <a:pPr indent="-361950" lvl="0" marL="457200" rtl="0" algn="l">
              <a:lnSpc>
                <a:spcPct val="115000"/>
              </a:lnSpc>
              <a:spcBef>
                <a:spcPts val="0"/>
              </a:spcBef>
              <a:spcAft>
                <a:spcPts val="0"/>
              </a:spcAft>
              <a:buClr>
                <a:schemeClr val="dk1"/>
              </a:buClr>
              <a:buSzPts val="2100"/>
              <a:buFont typeface="Proxima Nova"/>
              <a:buChar char="-"/>
            </a:pPr>
            <a:r>
              <a:rPr lang="ru-RU" sz="2100">
                <a:solidFill>
                  <a:schemeClr val="dk1"/>
                </a:solidFill>
              </a:rPr>
              <a:t>Термин куволюция впервые используется политическим и военным аналитиком Натаном Торонто для описания Египетской революции 2011 года. В заметке Торонто подчеркивается специфика египетских событий, то как стремительно развивалась революция, и то как армия неожиданно взяла инициативу в свои руки и выступила третьей стороной, одновременно свергая предыдущий режим и стабилизируя обстановку в стране.</a:t>
            </a:r>
            <a:endParaRPr sz="2100">
              <a:solidFill>
                <a:schemeClr val="dk1"/>
              </a:solidFill>
            </a:endParaRPr>
          </a:p>
          <a:p>
            <a:pPr indent="0" lvl="0" marL="0" rtl="0" algn="l">
              <a:lnSpc>
                <a:spcPct val="100000"/>
              </a:lnSpc>
              <a:spcBef>
                <a:spcPts val="1200"/>
              </a:spcBef>
              <a:spcAft>
                <a:spcPts val="0"/>
              </a:spcAft>
              <a:buSzPts val="1300"/>
              <a:buNone/>
            </a:pPr>
            <a:r>
              <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2da822f0d08_0_53"/>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200"/>
              <a:buFont typeface="Arial"/>
              <a:buNone/>
            </a:pPr>
            <a:r>
              <a:rPr lang="ru-RU" sz="1200"/>
              <a:t>Факультет социальных наук</a:t>
            </a:r>
            <a:endParaRPr/>
          </a:p>
        </p:txBody>
      </p:sp>
      <p:sp>
        <p:nvSpPr>
          <p:cNvPr id="211" name="Google Shape;211;g2da822f0d08_0_53"/>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E2D69"/>
              </a:buClr>
              <a:buSzPts val="1100"/>
              <a:buFont typeface="Arial"/>
              <a:buNone/>
            </a:pPr>
            <a:r>
              <a:rPr lang="ru-RU" sz="1600"/>
              <a:t>Семинар рабочей группы</a:t>
            </a:r>
            <a:endParaRPr/>
          </a:p>
        </p:txBody>
      </p:sp>
      <p:sp>
        <p:nvSpPr>
          <p:cNvPr id="212" name="Google Shape;212;g2da822f0d08_0_53"/>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Clr>
                <a:srgbClr val="0E2D69"/>
              </a:buClr>
              <a:buSzPts val="1000"/>
              <a:buFont typeface="Arial"/>
              <a:buNone/>
            </a:pPr>
            <a:r>
              <a:rPr lang="ru-RU" sz="1600"/>
              <a:t>08.05.2024</a:t>
            </a:r>
            <a:endParaRPr sz="2100"/>
          </a:p>
          <a:p>
            <a:pPr indent="0" lvl="0" marL="0" rtl="0" algn="l">
              <a:lnSpc>
                <a:spcPct val="100000"/>
              </a:lnSpc>
              <a:spcBef>
                <a:spcPts val="0"/>
              </a:spcBef>
              <a:spcAft>
                <a:spcPts val="0"/>
              </a:spcAft>
              <a:buSzPts val="1000"/>
              <a:buNone/>
            </a:pPr>
            <a:r>
              <a:t/>
            </a:r>
            <a:endParaRPr/>
          </a:p>
        </p:txBody>
      </p:sp>
      <p:sp>
        <p:nvSpPr>
          <p:cNvPr id="213" name="Google Shape;213;g2da822f0d08_0_53"/>
          <p:cNvSpPr txBox="1"/>
          <p:nvPr>
            <p:ph type="title"/>
          </p:nvPr>
        </p:nvSpPr>
        <p:spPr>
          <a:xfrm>
            <a:off x="516926" y="1284300"/>
            <a:ext cx="85212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dk1"/>
              </a:buClr>
              <a:buSzPts val="2800"/>
              <a:buFont typeface="Arial"/>
              <a:buNone/>
            </a:pPr>
            <a:r>
              <a:rPr b="1" lang="ru-RU" sz="2800"/>
              <a:t>Что значит термин “куволюция”</a:t>
            </a:r>
            <a:endParaRPr/>
          </a:p>
        </p:txBody>
      </p:sp>
      <p:sp>
        <p:nvSpPr>
          <p:cNvPr id="214" name="Google Shape;214;g2da822f0d08_0_53"/>
          <p:cNvSpPr txBox="1"/>
          <p:nvPr>
            <p:ph idx="4" type="body"/>
          </p:nvPr>
        </p:nvSpPr>
        <p:spPr>
          <a:xfrm>
            <a:off x="516925" y="2229300"/>
            <a:ext cx="11124300" cy="4488000"/>
          </a:xfrm>
          <a:prstGeom prst="rect">
            <a:avLst/>
          </a:prstGeom>
          <a:noFill/>
          <a:ln>
            <a:noFill/>
          </a:ln>
        </p:spPr>
        <p:txBody>
          <a:bodyPr anchorCtr="0" anchor="t" bIns="45700" lIns="0" spcFirstLastPara="1" rIns="0" wrap="square" tIns="0">
            <a:normAutofit/>
          </a:bodyPr>
          <a:lstStyle/>
          <a:p>
            <a:pPr indent="0" lvl="0" marL="0" rtl="0" algn="l">
              <a:lnSpc>
                <a:spcPct val="115000"/>
              </a:lnSpc>
              <a:spcBef>
                <a:spcPts val="0"/>
              </a:spcBef>
              <a:spcAft>
                <a:spcPts val="0"/>
              </a:spcAft>
              <a:buNone/>
            </a:pPr>
            <a:r>
              <a:rPr lang="ru-RU" sz="2200">
                <a:solidFill>
                  <a:schemeClr val="dk1"/>
                </a:solidFill>
              </a:rPr>
              <a:t>Начало египетского кризиса в конце января - начале февраля 2011 года стало неожиданностью для многих сторонних наблюдателей, которые считали режим Хосни Мубарака стабильным. 25 января тысячи людей вышли на улицы Каира в знак протеста против правительства Мубарака. </a:t>
            </a:r>
            <a:endParaRPr sz="2200">
              <a:solidFill>
                <a:schemeClr val="dk1"/>
              </a:solidFill>
            </a:endParaRPr>
          </a:p>
          <a:p>
            <a:pPr indent="0" lvl="0" marL="0" rtl="0" algn="l">
              <a:lnSpc>
                <a:spcPct val="115000"/>
              </a:lnSpc>
              <a:spcBef>
                <a:spcPts val="1200"/>
              </a:spcBef>
              <a:spcAft>
                <a:spcPts val="0"/>
              </a:spcAft>
              <a:buNone/>
            </a:pPr>
            <a:r>
              <a:rPr lang="ru-RU" sz="2200">
                <a:solidFill>
                  <a:schemeClr val="dk1"/>
                </a:solidFill>
              </a:rPr>
              <a:t>Массовый протест носил светский характер, основными лозунгами многочисленных протестующих на площади Тахрир были демократия, социальная справедливость и смена внешнеполитического курса. К 11 февраля революция фактически завершилась, и к власти пришел Высший совет вооруженных сил, вынудивший Мубарака уйти в отставку</a:t>
            </a:r>
            <a:endParaRPr sz="2200">
              <a:solidFill>
                <a:schemeClr val="dk1"/>
              </a:solidFill>
            </a:endParaRPr>
          </a:p>
          <a:p>
            <a:pPr indent="0" lvl="0" marL="0" rtl="0" algn="l">
              <a:lnSpc>
                <a:spcPct val="100000"/>
              </a:lnSpc>
              <a:spcBef>
                <a:spcPts val="1200"/>
              </a:spcBef>
              <a:spcAft>
                <a:spcPts val="0"/>
              </a:spcAft>
              <a:buSzPts val="1300"/>
              <a:buNone/>
            </a:pPr>
            <a:r>
              <a:t/>
            </a:r>
            <a:endParaRPr sz="2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2cf3b6ef981_0_35"/>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200"/>
              <a:buFont typeface="Arial"/>
              <a:buNone/>
            </a:pPr>
            <a:r>
              <a:rPr lang="ru-RU" sz="1200"/>
              <a:t>Факультет социальных наук</a:t>
            </a:r>
            <a:endParaRPr/>
          </a:p>
          <a:p>
            <a:pPr indent="0" lvl="0" marL="0" rtl="0" algn="l">
              <a:lnSpc>
                <a:spcPct val="100000"/>
              </a:lnSpc>
              <a:spcBef>
                <a:spcPts val="0"/>
              </a:spcBef>
              <a:spcAft>
                <a:spcPts val="0"/>
              </a:spcAft>
              <a:buSzPts val="1000"/>
              <a:buNone/>
            </a:pPr>
            <a:r>
              <a:t/>
            </a:r>
            <a:endParaRPr sz="1200"/>
          </a:p>
        </p:txBody>
      </p:sp>
      <p:sp>
        <p:nvSpPr>
          <p:cNvPr id="221" name="Google Shape;221;g2cf3b6ef981_0_35"/>
          <p:cNvSpPr txBox="1"/>
          <p:nvPr>
            <p:ph idx="2" type="body"/>
          </p:nvPr>
        </p:nvSpPr>
        <p:spPr>
          <a:xfrm>
            <a:off x="3459179"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22" name="Google Shape;222;g2cf3b6ef981_0_35"/>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a:p>
            <a:pPr indent="0" lvl="0" marL="0" rtl="0" algn="l">
              <a:lnSpc>
                <a:spcPct val="100000"/>
              </a:lnSpc>
              <a:spcBef>
                <a:spcPts val="0"/>
              </a:spcBef>
              <a:spcAft>
                <a:spcPts val="0"/>
              </a:spcAft>
              <a:buSzPts val="1000"/>
              <a:buNone/>
            </a:pPr>
            <a:r>
              <a:t/>
            </a:r>
            <a:endParaRPr/>
          </a:p>
        </p:txBody>
      </p:sp>
      <p:sp>
        <p:nvSpPr>
          <p:cNvPr id="223" name="Google Shape;223;g2cf3b6ef981_0_35"/>
          <p:cNvSpPr txBox="1"/>
          <p:nvPr>
            <p:ph type="title"/>
          </p:nvPr>
        </p:nvSpPr>
        <p:spPr>
          <a:xfrm>
            <a:off x="585901" y="1449400"/>
            <a:ext cx="9876900" cy="777000"/>
          </a:xfrm>
          <a:prstGeom prst="rect">
            <a:avLst/>
          </a:prstGeom>
          <a:noFill/>
          <a:ln>
            <a:noFill/>
          </a:ln>
        </p:spPr>
        <p:txBody>
          <a:bodyPr anchorCtr="0" anchor="t" bIns="0" lIns="0" spcFirstLastPara="1" rIns="0" wrap="square" tIns="0">
            <a:noAutofit/>
          </a:bodyPr>
          <a:lstStyle/>
          <a:p>
            <a:pPr indent="0" lvl="0" marL="0" rtl="0" algn="just">
              <a:lnSpc>
                <a:spcPct val="150000"/>
              </a:lnSpc>
              <a:spcBef>
                <a:spcPts val="1200"/>
              </a:spcBef>
              <a:spcAft>
                <a:spcPts val="0"/>
              </a:spcAft>
              <a:buSzPts val="2400"/>
              <a:buNone/>
            </a:pPr>
            <a:r>
              <a:rPr b="1" lang="ru-RU" sz="2800"/>
              <a:t>Куволюция и революции</a:t>
            </a:r>
            <a:endParaRPr sz="2800"/>
          </a:p>
        </p:txBody>
      </p:sp>
      <p:sp>
        <p:nvSpPr>
          <p:cNvPr id="224" name="Google Shape;224;g2cf3b6ef981_0_35"/>
          <p:cNvSpPr txBox="1"/>
          <p:nvPr>
            <p:ph idx="4" type="body"/>
          </p:nvPr>
        </p:nvSpPr>
        <p:spPr>
          <a:xfrm>
            <a:off x="585900" y="2226400"/>
            <a:ext cx="10785000" cy="3468300"/>
          </a:xfrm>
          <a:prstGeom prst="rect">
            <a:avLst/>
          </a:prstGeom>
          <a:noFill/>
          <a:ln>
            <a:noFill/>
          </a:ln>
        </p:spPr>
        <p:txBody>
          <a:bodyPr anchorCtr="0" anchor="t" bIns="45700" lIns="0" spcFirstLastPara="1" rIns="0" wrap="square" tIns="0">
            <a:normAutofit/>
          </a:bodyPr>
          <a:lstStyle/>
          <a:p>
            <a:pPr indent="0" lvl="0" marL="0" rtl="0" algn="just">
              <a:lnSpc>
                <a:spcPct val="100000"/>
              </a:lnSpc>
              <a:spcBef>
                <a:spcPts val="1000"/>
              </a:spcBef>
              <a:spcAft>
                <a:spcPts val="0"/>
              </a:spcAft>
              <a:buSzPts val="1300"/>
              <a:buNone/>
            </a:pPr>
            <a:r>
              <a:rPr lang="ru-RU" sz="2000">
                <a:solidFill>
                  <a:schemeClr val="dk1"/>
                </a:solidFill>
              </a:rPr>
              <a:t>Проблема нехватки знаний о куволюциях ставит перед исследованием сложную задачу выработать теоретический подход к явлению, которое объединяет в себе черты революции и военного переворота. </a:t>
            </a:r>
            <a:endParaRPr sz="2000">
              <a:solidFill>
                <a:schemeClr val="dk1"/>
              </a:solidFill>
            </a:endParaRPr>
          </a:p>
          <a:p>
            <a:pPr indent="0" lvl="0" marL="0" rtl="0" algn="just">
              <a:lnSpc>
                <a:spcPct val="100000"/>
              </a:lnSpc>
              <a:spcBef>
                <a:spcPts val="1000"/>
              </a:spcBef>
              <a:spcAft>
                <a:spcPts val="0"/>
              </a:spcAft>
              <a:buSzPts val="1300"/>
              <a:buNone/>
            </a:pPr>
            <a:r>
              <a:rPr lang="ru-RU" sz="2000">
                <a:solidFill>
                  <a:schemeClr val="dk1"/>
                </a:solidFill>
              </a:rPr>
              <a:t>Теория революции прошла через несколько крупных поколений. В течении ее развития менялся и трансформировался  исследовательский объект теории. В настоящий момент теория революции находится на этапе пересмотра: в качестве революций рассматриваются события, которые в классических работах бы не считались таковыми. В том числе это касается и не завершившихся революционных эпизодов, которые являются неотъемлемой составляющей куволюций.</a:t>
            </a:r>
            <a:endParaRPr sz="2000">
              <a:solidFill>
                <a:schemeClr val="dk1"/>
              </a:solidFill>
            </a:endParaRPr>
          </a:p>
        </p:txBody>
      </p:sp>
      <p:sp>
        <p:nvSpPr>
          <p:cNvPr id="225" name="Google Shape;225;g2cf3b6ef981_0_35"/>
          <p:cNvSpPr/>
          <p:nvPr>
            <p:ph idx="6" type="chart"/>
          </p:nvPr>
        </p:nvSpPr>
        <p:spPr>
          <a:xfrm>
            <a:off x="12191997" y="1434665"/>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2da822f0d08_0_22"/>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1200"/>
              <a:buFont typeface="Arial"/>
              <a:buNone/>
            </a:pPr>
            <a:r>
              <a:rPr lang="ru-RU" sz="1200"/>
              <a:t>Факультет социальных наук</a:t>
            </a:r>
            <a:endParaRPr/>
          </a:p>
        </p:txBody>
      </p:sp>
      <p:sp>
        <p:nvSpPr>
          <p:cNvPr id="232" name="Google Shape;232;g2da822f0d08_0_22"/>
          <p:cNvSpPr txBox="1"/>
          <p:nvPr>
            <p:ph idx="2" type="body"/>
          </p:nvPr>
        </p:nvSpPr>
        <p:spPr>
          <a:xfrm>
            <a:off x="3459179" y="548725"/>
            <a:ext cx="2636700" cy="408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SzPts val="1000"/>
              <a:buNone/>
            </a:pPr>
            <a:r>
              <a:rPr lang="ru-RU" sz="1600"/>
              <a:t>Семинар рабочей группы</a:t>
            </a:r>
            <a:endParaRPr/>
          </a:p>
        </p:txBody>
      </p:sp>
      <p:sp>
        <p:nvSpPr>
          <p:cNvPr id="233" name="Google Shape;233;g2da822f0d08_0_22"/>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a:t>
            </a:r>
            <a:r>
              <a:rPr lang="ru-RU" sz="1600"/>
              <a:t>.05.2024</a:t>
            </a:r>
            <a:endParaRPr/>
          </a:p>
          <a:p>
            <a:pPr indent="0" lvl="0" marL="0" rtl="0" algn="l">
              <a:lnSpc>
                <a:spcPct val="100000"/>
              </a:lnSpc>
              <a:spcBef>
                <a:spcPts val="0"/>
              </a:spcBef>
              <a:spcAft>
                <a:spcPts val="0"/>
              </a:spcAft>
              <a:buSzPts val="1000"/>
              <a:buNone/>
            </a:pPr>
            <a:r>
              <a:t/>
            </a:r>
            <a:endParaRPr/>
          </a:p>
        </p:txBody>
      </p:sp>
      <p:sp>
        <p:nvSpPr>
          <p:cNvPr id="234" name="Google Shape;234;g2da822f0d08_0_22"/>
          <p:cNvSpPr txBox="1"/>
          <p:nvPr>
            <p:ph type="title"/>
          </p:nvPr>
        </p:nvSpPr>
        <p:spPr>
          <a:xfrm>
            <a:off x="585901" y="1449400"/>
            <a:ext cx="9876900" cy="777000"/>
          </a:xfrm>
          <a:prstGeom prst="rect">
            <a:avLst/>
          </a:prstGeom>
          <a:noFill/>
          <a:ln>
            <a:noFill/>
          </a:ln>
        </p:spPr>
        <p:txBody>
          <a:bodyPr anchorCtr="0" anchor="t" bIns="0" lIns="0" spcFirstLastPara="1" rIns="0" wrap="square" tIns="0">
            <a:noAutofit/>
          </a:bodyPr>
          <a:lstStyle/>
          <a:p>
            <a:pPr indent="0" lvl="0" marL="0" rtl="0" algn="just">
              <a:lnSpc>
                <a:spcPct val="150000"/>
              </a:lnSpc>
              <a:spcBef>
                <a:spcPts val="1200"/>
              </a:spcBef>
              <a:spcAft>
                <a:spcPts val="0"/>
              </a:spcAft>
              <a:buSzPts val="2400"/>
              <a:buNone/>
            </a:pPr>
            <a:r>
              <a:rPr b="1" lang="ru-RU" sz="2800"/>
              <a:t>Куволюция и революции</a:t>
            </a:r>
            <a:endParaRPr sz="2800"/>
          </a:p>
        </p:txBody>
      </p:sp>
      <p:sp>
        <p:nvSpPr>
          <p:cNvPr id="235" name="Google Shape;235;g2da822f0d08_0_22"/>
          <p:cNvSpPr txBox="1"/>
          <p:nvPr>
            <p:ph idx="4" type="body"/>
          </p:nvPr>
        </p:nvSpPr>
        <p:spPr>
          <a:xfrm>
            <a:off x="585900" y="2026650"/>
            <a:ext cx="10785000" cy="4380000"/>
          </a:xfrm>
          <a:prstGeom prst="rect">
            <a:avLst/>
          </a:prstGeom>
          <a:noFill/>
          <a:ln>
            <a:noFill/>
          </a:ln>
        </p:spPr>
        <p:txBody>
          <a:bodyPr anchorCtr="0" anchor="t" bIns="45700" lIns="0" spcFirstLastPara="1" rIns="0" wrap="square" tIns="0">
            <a:normAutofit/>
          </a:bodyPr>
          <a:lstStyle/>
          <a:p>
            <a:pPr indent="0" lvl="0" marL="0" rtl="0" algn="just">
              <a:lnSpc>
                <a:spcPct val="100000"/>
              </a:lnSpc>
              <a:spcBef>
                <a:spcPts val="1000"/>
              </a:spcBef>
              <a:spcAft>
                <a:spcPts val="0"/>
              </a:spcAft>
              <a:buSzPts val="1300"/>
              <a:buNone/>
            </a:pPr>
            <a:r>
              <a:rPr lang="ru-RU" sz="2000">
                <a:solidFill>
                  <a:schemeClr val="dk1"/>
                </a:solidFill>
              </a:rPr>
              <a:t>В настоящий момент наиболее известное применение термина “куволюция” в контексте теории революций можно наблюдать в работе Марка </a:t>
            </a:r>
            <a:r>
              <a:rPr lang="ru-RU" sz="2000">
                <a:solidFill>
                  <a:schemeClr val="dk1"/>
                </a:solidFill>
              </a:rPr>
              <a:t>Бэссинджера “The Revolutionary City”. </a:t>
            </a:r>
            <a:endParaRPr sz="2000">
              <a:solidFill>
                <a:schemeClr val="dk1"/>
              </a:solidFill>
            </a:endParaRPr>
          </a:p>
          <a:p>
            <a:pPr indent="0" lvl="0" marL="0" rtl="0" algn="just">
              <a:lnSpc>
                <a:spcPct val="100000"/>
              </a:lnSpc>
              <a:spcBef>
                <a:spcPts val="1000"/>
              </a:spcBef>
              <a:spcAft>
                <a:spcPts val="0"/>
              </a:spcAft>
              <a:buSzPts val="1300"/>
              <a:buNone/>
            </a:pPr>
            <a:r>
              <a:rPr lang="ru-RU" sz="2000">
                <a:solidFill>
                  <a:schemeClr val="dk1"/>
                </a:solidFill>
              </a:rPr>
              <a:t>Определение Бэссинджера: “куволюция - массовая осада правительства, направленная на смену режима, которая происходит перед переворотом, либо военный переворот, который получает массовую поддержку смены режима”.</a:t>
            </a:r>
            <a:endParaRPr sz="2000">
              <a:solidFill>
                <a:schemeClr val="dk1"/>
              </a:solidFill>
            </a:endParaRPr>
          </a:p>
          <a:p>
            <a:pPr indent="0" lvl="0" marL="0" rtl="0" algn="just">
              <a:lnSpc>
                <a:spcPct val="100000"/>
              </a:lnSpc>
              <a:spcBef>
                <a:spcPts val="1000"/>
              </a:spcBef>
              <a:spcAft>
                <a:spcPts val="0"/>
              </a:spcAft>
              <a:buSzPts val="1300"/>
              <a:buNone/>
            </a:pPr>
            <a:r>
              <a:rPr lang="ru-RU" sz="2000">
                <a:solidFill>
                  <a:schemeClr val="dk1"/>
                </a:solidFill>
              </a:rPr>
              <a:t>Бэссинджер цитирует Троцкого и пишет о более радикальном характере армии в рамках куволюции. </a:t>
            </a:r>
            <a:endParaRPr sz="2000">
              <a:solidFill>
                <a:schemeClr val="dk1"/>
              </a:solidFill>
            </a:endParaRPr>
          </a:p>
          <a:p>
            <a:pPr indent="0" lvl="0" marL="0" rtl="0" algn="just">
              <a:lnSpc>
                <a:spcPct val="100000"/>
              </a:lnSpc>
              <a:spcBef>
                <a:spcPts val="1000"/>
              </a:spcBef>
              <a:spcAft>
                <a:spcPts val="0"/>
              </a:spcAft>
              <a:buSzPts val="1300"/>
              <a:buNone/>
            </a:pPr>
            <a:r>
              <a:rPr lang="ru-RU" sz="2000">
                <a:solidFill>
                  <a:schemeClr val="dk1"/>
                </a:solidFill>
              </a:rPr>
              <a:t>При этом у исследователей переворотов Альбрехта и Кехлера другое мнение касательно роли армии, а Троцкий является одним из авторов, которые предложили Закон Термидора. </a:t>
            </a:r>
            <a:endParaRPr sz="2000">
              <a:solidFill>
                <a:schemeClr val="dk1"/>
              </a:solidFill>
            </a:endParaRPr>
          </a:p>
        </p:txBody>
      </p:sp>
      <p:sp>
        <p:nvSpPr>
          <p:cNvPr id="236" name="Google Shape;236;g2da822f0d08_0_22"/>
          <p:cNvSpPr/>
          <p:nvPr>
            <p:ph idx="6" type="chart"/>
          </p:nvPr>
        </p:nvSpPr>
        <p:spPr>
          <a:xfrm>
            <a:off x="12191997" y="1434665"/>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2cf3b6ef981_0_48"/>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243" name="Google Shape;243;g2cf3b6ef981_0_48"/>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a:p>
            <a:pPr indent="0" lvl="0" marL="0" rtl="0" algn="l">
              <a:lnSpc>
                <a:spcPct val="100000"/>
              </a:lnSpc>
              <a:spcBef>
                <a:spcPts val="0"/>
              </a:spcBef>
              <a:spcAft>
                <a:spcPts val="0"/>
              </a:spcAft>
              <a:buSzPts val="1000"/>
              <a:buNone/>
            </a:pPr>
            <a:r>
              <a:t/>
            </a:r>
            <a:endParaRPr/>
          </a:p>
        </p:txBody>
      </p:sp>
      <p:sp>
        <p:nvSpPr>
          <p:cNvPr id="244" name="Google Shape;244;g2cf3b6ef981_0_48"/>
          <p:cNvSpPr txBox="1"/>
          <p:nvPr>
            <p:ph idx="3" type="body"/>
          </p:nvPr>
        </p:nvSpPr>
        <p:spPr>
          <a:xfrm>
            <a:off x="6509642" y="544795"/>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45" name="Google Shape;245;g2cf3b6ef981_0_48"/>
          <p:cNvSpPr txBox="1"/>
          <p:nvPr>
            <p:ph type="title"/>
          </p:nvPr>
        </p:nvSpPr>
        <p:spPr>
          <a:xfrm>
            <a:off x="585900" y="1447800"/>
            <a:ext cx="11183700" cy="1468800"/>
          </a:xfrm>
          <a:prstGeom prst="rect">
            <a:avLst/>
          </a:prstGeom>
          <a:noFill/>
          <a:ln>
            <a:noFill/>
          </a:ln>
        </p:spPr>
        <p:txBody>
          <a:bodyPr anchorCtr="0" anchor="t" bIns="0" lIns="0" spcFirstLastPara="1" rIns="0" wrap="square" tIns="0">
            <a:normAutofit/>
          </a:bodyPr>
          <a:lstStyle/>
          <a:p>
            <a:pPr indent="0" lvl="0" marL="0" rtl="0" algn="just">
              <a:lnSpc>
                <a:spcPct val="150000"/>
              </a:lnSpc>
              <a:spcBef>
                <a:spcPts val="1200"/>
              </a:spcBef>
              <a:spcAft>
                <a:spcPts val="0"/>
              </a:spcAft>
              <a:buSzPts val="2667"/>
              <a:buNone/>
            </a:pPr>
            <a:r>
              <a:rPr b="1" lang="ru-RU" sz="3133"/>
              <a:t>Военные перевороты и их причины</a:t>
            </a:r>
            <a:endParaRPr sz="3133"/>
          </a:p>
          <a:p>
            <a:pPr indent="0" lvl="0" marL="0" rtl="0" algn="l">
              <a:lnSpc>
                <a:spcPct val="100000"/>
              </a:lnSpc>
              <a:spcBef>
                <a:spcPts val="0"/>
              </a:spcBef>
              <a:spcAft>
                <a:spcPts val="0"/>
              </a:spcAft>
              <a:buSzPts val="2667"/>
              <a:buNone/>
            </a:pPr>
            <a:r>
              <a:t/>
            </a:r>
            <a:endParaRPr/>
          </a:p>
        </p:txBody>
      </p:sp>
      <p:sp>
        <p:nvSpPr>
          <p:cNvPr id="246" name="Google Shape;246;g2cf3b6ef981_0_48"/>
          <p:cNvSpPr txBox="1"/>
          <p:nvPr>
            <p:ph idx="4" type="body"/>
          </p:nvPr>
        </p:nvSpPr>
        <p:spPr>
          <a:xfrm>
            <a:off x="568350" y="2073650"/>
            <a:ext cx="11055300" cy="3489900"/>
          </a:xfrm>
          <a:prstGeom prst="rect">
            <a:avLst/>
          </a:prstGeom>
          <a:noFill/>
          <a:ln>
            <a:noFill/>
          </a:ln>
        </p:spPr>
        <p:txBody>
          <a:bodyPr anchorCtr="0" anchor="t" bIns="45700" lIns="0" spcFirstLastPara="1" rIns="0" wrap="square" tIns="0">
            <a:noAutofit/>
          </a:bodyPr>
          <a:lstStyle/>
          <a:p>
            <a:pPr indent="0" lvl="0" marL="0" rtl="0" algn="l">
              <a:lnSpc>
                <a:spcPct val="100000"/>
              </a:lnSpc>
              <a:spcBef>
                <a:spcPts val="1000"/>
              </a:spcBef>
              <a:spcAft>
                <a:spcPts val="0"/>
              </a:spcAft>
              <a:buSzPts val="1300"/>
              <a:buNone/>
            </a:pPr>
            <a:r>
              <a:rPr lang="ru-RU" sz="2000">
                <a:solidFill>
                  <a:schemeClr val="dk1"/>
                </a:solidFill>
              </a:rPr>
              <a:t>Область изучения военных переворотов представляет множество взглядов на то, почему происходят военные перевороты.</a:t>
            </a:r>
            <a:endParaRPr sz="2000">
              <a:solidFill>
                <a:schemeClr val="dk1"/>
              </a:solidFill>
            </a:endParaRPr>
          </a:p>
          <a:p>
            <a:pPr indent="0" lvl="0" marL="0" rtl="0" algn="l">
              <a:lnSpc>
                <a:spcPct val="115000"/>
              </a:lnSpc>
              <a:spcBef>
                <a:spcPts val="1200"/>
              </a:spcBef>
              <a:spcAft>
                <a:spcPts val="0"/>
              </a:spcAft>
              <a:buSzPts val="1300"/>
              <a:buNone/>
            </a:pPr>
            <a:r>
              <a:rPr lang="ru-RU" sz="2000">
                <a:solidFill>
                  <a:schemeClr val="dk1"/>
                </a:solidFill>
              </a:rPr>
              <a:t>Военные стремятся защитить свои корпоративные интересы, такие как бюджеты и автономия, конкурируя при этом с государственными структурами. Ученые также утверждают, что переход от демократического правления к авторитарному делает военных главным проводником авторитарных репрессий, что может спровоцировать военных действовать независимо и вмешиваться в дела правительства.. </a:t>
            </a:r>
            <a:endParaRPr sz="2000">
              <a:solidFill>
                <a:schemeClr val="dk1"/>
              </a:solidFill>
            </a:endParaRPr>
          </a:p>
          <a:p>
            <a:pPr indent="0" lvl="0" marL="0" rtl="0" algn="l">
              <a:lnSpc>
                <a:spcPct val="115000"/>
              </a:lnSpc>
              <a:spcBef>
                <a:spcPts val="1200"/>
              </a:spcBef>
              <a:spcAft>
                <a:spcPts val="1200"/>
              </a:spcAft>
              <a:buSzPts val="1300"/>
              <a:buNone/>
            </a:pPr>
            <a:r>
              <a:rPr lang="ru-RU" sz="2000">
                <a:solidFill>
                  <a:schemeClr val="dk1"/>
                </a:solidFill>
              </a:rPr>
              <a:t>Военное вмешательство весьма вероятно, когда роль армии в обществе не ограничивается оборонительной функцией и армия является одним из наиболее влиятельных институтов, что также имеет место во многих африканских странах.</a:t>
            </a:r>
            <a:endParaRPr sz="2000">
              <a:solidFill>
                <a:schemeClr val="dk1"/>
              </a:solidFill>
            </a:endParaRPr>
          </a:p>
        </p:txBody>
      </p:sp>
      <p:sp>
        <p:nvSpPr>
          <p:cNvPr id="247" name="Google Shape;247;g2cf3b6ef981_0_48"/>
          <p:cNvSpPr/>
          <p:nvPr>
            <p:ph idx="6" type="chart"/>
          </p:nvPr>
        </p:nvSpPr>
        <p:spPr>
          <a:xfrm>
            <a:off x="12670597" y="340215"/>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g2cf3b6ef981_0_59"/>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SzPts val="1000"/>
              <a:buNone/>
            </a:pPr>
            <a:r>
              <a:rPr lang="ru-RU" sz="1200"/>
              <a:t>Факультет социальных наук</a:t>
            </a:r>
            <a:endParaRPr/>
          </a:p>
        </p:txBody>
      </p:sp>
      <p:sp>
        <p:nvSpPr>
          <p:cNvPr id="254" name="Google Shape;254;g2cf3b6ef981_0_59"/>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55" name="Google Shape;255;g2cf3b6ef981_0_59"/>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56" name="Google Shape;256;g2cf3b6ef981_0_59"/>
          <p:cNvSpPr txBox="1"/>
          <p:nvPr>
            <p:ph type="title"/>
          </p:nvPr>
        </p:nvSpPr>
        <p:spPr>
          <a:xfrm>
            <a:off x="585900" y="1447800"/>
            <a:ext cx="10585800" cy="12252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b="1" lang="ru-RU" sz="2800"/>
              <a:t>Военные перевороты и их причины</a:t>
            </a:r>
            <a:endParaRPr b="1" sz="2800"/>
          </a:p>
        </p:txBody>
      </p:sp>
      <p:sp>
        <p:nvSpPr>
          <p:cNvPr id="257" name="Google Shape;257;g2cf3b6ef981_0_59"/>
          <p:cNvSpPr txBox="1"/>
          <p:nvPr>
            <p:ph idx="4" type="body"/>
          </p:nvPr>
        </p:nvSpPr>
        <p:spPr>
          <a:xfrm>
            <a:off x="585900" y="2379675"/>
            <a:ext cx="10585800" cy="3638100"/>
          </a:xfrm>
          <a:prstGeom prst="rect">
            <a:avLst/>
          </a:prstGeom>
          <a:noFill/>
          <a:ln>
            <a:noFill/>
          </a:ln>
        </p:spPr>
        <p:txBody>
          <a:bodyPr anchorCtr="0" anchor="t" bIns="45700" lIns="0" spcFirstLastPara="1" rIns="0" wrap="square" tIns="0">
            <a:normAutofit/>
          </a:bodyPr>
          <a:lstStyle/>
          <a:p>
            <a:pPr indent="0" lvl="0" marL="0" rtl="0" algn="l">
              <a:lnSpc>
                <a:spcPct val="115000"/>
              </a:lnSpc>
              <a:spcBef>
                <a:spcPts val="1200"/>
              </a:spcBef>
              <a:spcAft>
                <a:spcPts val="0"/>
              </a:spcAft>
              <a:buSzPts val="1300"/>
              <a:buNone/>
            </a:pPr>
            <a:r>
              <a:rPr lang="ru-RU" sz="2000">
                <a:solidFill>
                  <a:schemeClr val="dk1"/>
                </a:solidFill>
              </a:rPr>
              <a:t>Активно развиваются исследования переворотов с агентской точки зрения, и с точки зрения менеджмента отношений между гражданской властью и военными. С данной точки зрения имеет место рассмотрение конкретных амбиций тех или иных военных лидеров. </a:t>
            </a:r>
            <a:endParaRPr sz="2000">
              <a:solidFill>
                <a:schemeClr val="dk1"/>
              </a:solidFill>
            </a:endParaRPr>
          </a:p>
          <a:p>
            <a:pPr indent="0" lvl="0" marL="0" rtl="0" algn="l">
              <a:lnSpc>
                <a:spcPct val="115000"/>
              </a:lnSpc>
              <a:spcBef>
                <a:spcPts val="1200"/>
              </a:spcBef>
              <a:spcAft>
                <a:spcPts val="0"/>
              </a:spcAft>
              <a:buSzPts val="1300"/>
              <a:buNone/>
            </a:pPr>
            <a:r>
              <a:rPr lang="ru-RU" sz="2000">
                <a:solidFill>
                  <a:schemeClr val="dk1"/>
                </a:solidFill>
              </a:rPr>
              <a:t>На возникновение военных переворотов влияют их контакты с иностранными вооруженными силами, их желание и возможность получать ресурсную ренту и то, как они встроены в вертикаль власти в стране.</a:t>
            </a:r>
            <a:endParaRPr sz="2000">
              <a:solidFill>
                <a:schemeClr val="dk1"/>
              </a:solidFill>
            </a:endParaRPr>
          </a:p>
          <a:p>
            <a:pPr indent="0" lvl="0" marL="0" rtl="0" algn="l">
              <a:lnSpc>
                <a:spcPct val="100000"/>
              </a:lnSpc>
              <a:spcBef>
                <a:spcPts val="1200"/>
              </a:spcBef>
              <a:spcAft>
                <a:spcPts val="0"/>
              </a:spcAft>
              <a:buSzPts val="1300"/>
              <a:buNone/>
            </a:pPr>
            <a:r>
              <a:t/>
            </a:r>
            <a:endParaRPr/>
          </a:p>
        </p:txBody>
      </p:sp>
      <p:sp>
        <p:nvSpPr>
          <p:cNvPr id="258" name="Google Shape;258;g2cf3b6ef981_0_59"/>
          <p:cNvSpPr txBox="1"/>
          <p:nvPr>
            <p:ph idx="5" type="body"/>
          </p:nvPr>
        </p:nvSpPr>
        <p:spPr>
          <a:xfrm>
            <a:off x="12525372" y="1172349"/>
            <a:ext cx="3934200" cy="554100"/>
          </a:xfrm>
          <a:prstGeom prst="rect">
            <a:avLst/>
          </a:prstGeom>
          <a:noFill/>
          <a:ln>
            <a:noFill/>
          </a:ln>
        </p:spPr>
        <p:txBody>
          <a:bodyPr anchorCtr="0" anchor="t" bIns="45700" lIns="0" spcFirstLastPara="1" rIns="0" wrap="square" tIns="0">
            <a:normAutofit/>
          </a:bodyPr>
          <a:lstStyle/>
          <a:p>
            <a:pPr indent="0" lvl="0" marL="0" rtl="0" algn="l">
              <a:lnSpc>
                <a:spcPct val="100000"/>
              </a:lnSpc>
              <a:spcBef>
                <a:spcPts val="1000"/>
              </a:spcBef>
              <a:spcAft>
                <a:spcPts val="0"/>
              </a:spcAft>
              <a:buSzPts val="1000"/>
              <a:buNone/>
            </a:pPr>
            <a:r>
              <a:t/>
            </a:r>
            <a:endParaRPr/>
          </a:p>
        </p:txBody>
      </p:sp>
      <p:sp>
        <p:nvSpPr>
          <p:cNvPr id="259" name="Google Shape;259;g2cf3b6ef981_0_59"/>
          <p:cNvSpPr/>
          <p:nvPr>
            <p:ph idx="6" type="chart"/>
          </p:nvPr>
        </p:nvSpPr>
        <p:spPr>
          <a:xfrm>
            <a:off x="12028197" y="489665"/>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g2cf3b6ef981_0_23"/>
          <p:cNvSpPr txBox="1"/>
          <p:nvPr>
            <p:ph idx="1" type="body"/>
          </p:nvPr>
        </p:nvSpPr>
        <p:spPr>
          <a:xfrm>
            <a:off x="1143689" y="540904"/>
            <a:ext cx="1901700" cy="415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200"/>
              <a:t>Факультет социальных наук</a:t>
            </a:r>
            <a:endParaRPr/>
          </a:p>
        </p:txBody>
      </p:sp>
      <p:sp>
        <p:nvSpPr>
          <p:cNvPr id="266" name="Google Shape;266;g2cf3b6ef981_0_23"/>
          <p:cNvSpPr txBox="1"/>
          <p:nvPr>
            <p:ph idx="2" type="body"/>
          </p:nvPr>
        </p:nvSpPr>
        <p:spPr>
          <a:xfrm>
            <a:off x="3459178" y="548725"/>
            <a:ext cx="2636700" cy="408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000"/>
              <a:buNone/>
            </a:pPr>
            <a:r>
              <a:rPr lang="ru-RU" sz="1600"/>
              <a:t>Семинар рабочей группы</a:t>
            </a:r>
            <a:endParaRPr/>
          </a:p>
        </p:txBody>
      </p:sp>
      <p:sp>
        <p:nvSpPr>
          <p:cNvPr id="267" name="Google Shape;267;g2cf3b6ef981_0_23"/>
          <p:cNvSpPr txBox="1"/>
          <p:nvPr>
            <p:ph idx="3" type="body"/>
          </p:nvPr>
        </p:nvSpPr>
        <p:spPr>
          <a:xfrm>
            <a:off x="6259892" y="548720"/>
            <a:ext cx="2070000" cy="4080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000"/>
              <a:buNone/>
            </a:pPr>
            <a:r>
              <a:rPr lang="ru-RU" sz="1600"/>
              <a:t>08.05.2024</a:t>
            </a:r>
            <a:endParaRPr/>
          </a:p>
        </p:txBody>
      </p:sp>
      <p:sp>
        <p:nvSpPr>
          <p:cNvPr id="268" name="Google Shape;268;g2cf3b6ef981_0_23"/>
          <p:cNvSpPr txBox="1"/>
          <p:nvPr>
            <p:ph type="title"/>
          </p:nvPr>
        </p:nvSpPr>
        <p:spPr>
          <a:xfrm>
            <a:off x="585901" y="1447800"/>
            <a:ext cx="103197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2400"/>
              <a:buNone/>
            </a:pPr>
            <a:r>
              <a:rPr b="1" lang="ru-RU" sz="2800"/>
              <a:t>Африканские куволюции</a:t>
            </a:r>
            <a:endParaRPr b="1" sz="2800"/>
          </a:p>
        </p:txBody>
      </p:sp>
      <p:sp>
        <p:nvSpPr>
          <p:cNvPr id="269" name="Google Shape;269;g2cf3b6ef981_0_23"/>
          <p:cNvSpPr txBox="1"/>
          <p:nvPr>
            <p:ph idx="4" type="body"/>
          </p:nvPr>
        </p:nvSpPr>
        <p:spPr>
          <a:xfrm>
            <a:off x="585900" y="2379675"/>
            <a:ext cx="10319700" cy="3483000"/>
          </a:xfrm>
          <a:prstGeom prst="rect">
            <a:avLst/>
          </a:prstGeom>
          <a:noFill/>
          <a:ln>
            <a:noFill/>
          </a:ln>
        </p:spPr>
        <p:txBody>
          <a:bodyPr anchorCtr="0" anchor="t" bIns="45700" lIns="0" spcFirstLastPara="1" rIns="0" wrap="square" tIns="0">
            <a:noAutofit/>
          </a:bodyPr>
          <a:lstStyle/>
          <a:p>
            <a:pPr indent="0" lvl="0" marL="0" rtl="0" algn="just">
              <a:lnSpc>
                <a:spcPct val="100000"/>
              </a:lnSpc>
              <a:spcBef>
                <a:spcPts val="1000"/>
              </a:spcBef>
              <a:spcAft>
                <a:spcPts val="0"/>
              </a:spcAft>
              <a:buSzPts val="1300"/>
              <a:buNone/>
            </a:pPr>
            <a:r>
              <a:rPr lang="ru-RU" sz="2200">
                <a:solidFill>
                  <a:schemeClr val="dk1"/>
                </a:solidFill>
              </a:rPr>
              <a:t>Многие перевороты в регионе Сахеля и Западной Африки по своему содержанию являются скорее именно “куволюциями”, так как прошли во время массовых протестных кампаний. Наиболее яркими примерами этого являются военные перевороты в Буркина-Фасо в 2014 г., в Мали в 2020 г. и в Нигере в 2023 г.</a:t>
            </a:r>
            <a:endParaRPr sz="2200">
              <a:solidFill>
                <a:schemeClr val="dk1"/>
              </a:solidFill>
            </a:endParaRPr>
          </a:p>
          <a:p>
            <a:pPr indent="0" lvl="0" marL="0" rtl="0" algn="just">
              <a:lnSpc>
                <a:spcPct val="100000"/>
              </a:lnSpc>
              <a:spcBef>
                <a:spcPts val="1200"/>
              </a:spcBef>
              <a:spcAft>
                <a:spcPts val="0"/>
              </a:spcAft>
              <a:buSzPts val="1300"/>
              <a:buNone/>
            </a:pPr>
            <a:r>
              <a:t/>
            </a:r>
            <a:endParaRPr sz="1800"/>
          </a:p>
        </p:txBody>
      </p:sp>
      <p:sp>
        <p:nvSpPr>
          <p:cNvPr id="270" name="Google Shape;270;g2cf3b6ef981_0_23"/>
          <p:cNvSpPr/>
          <p:nvPr>
            <p:ph idx="6" type="chart"/>
          </p:nvPr>
        </p:nvSpPr>
        <p:spPr>
          <a:xfrm>
            <a:off x="13534497" y="893840"/>
            <a:ext cx="6371700" cy="428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2021-11-11T08:52:47Z</dcterms:created>
  <dc:creator>Кутьков Юрий Юрьевич</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