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301" r:id="rId6"/>
    <p:sldId id="288" r:id="rId7"/>
    <p:sldId id="302" r:id="rId8"/>
    <p:sldId id="289" r:id="rId9"/>
    <p:sldId id="305" r:id="rId10"/>
    <p:sldId id="294" r:id="rId11"/>
    <p:sldId id="303" r:id="rId12"/>
    <p:sldId id="304" r:id="rId13"/>
    <p:sldId id="28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0EF2C-516B-4793-8F4D-6F3CEEEC15E1}" v="1" dt="2024-02-26T13:56:12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Bogomazov" userId="fb9d56766dadb094" providerId="LiveId" clId="{CAF0EF2C-516B-4793-8F4D-6F3CEEEC15E1}"/>
    <pc:docChg chg="addSld modSld">
      <pc:chgData name="Sergey Bogomazov" userId="fb9d56766dadb094" providerId="LiveId" clId="{CAF0EF2C-516B-4793-8F4D-6F3CEEEC15E1}" dt="2024-02-26T14:07:03.595" v="590" actId="20577"/>
      <pc:docMkLst>
        <pc:docMk/>
      </pc:docMkLst>
      <pc:sldChg chg="modSp mod">
        <pc:chgData name="Sergey Bogomazov" userId="fb9d56766dadb094" providerId="LiveId" clId="{CAF0EF2C-516B-4793-8F4D-6F3CEEEC15E1}" dt="2024-02-26T14:07:03.595" v="590" actId="20577"/>
        <pc:sldMkLst>
          <pc:docMk/>
          <pc:sldMk cId="0" sldId="257"/>
        </pc:sldMkLst>
        <pc:spChg chg="mod">
          <ac:chgData name="Sergey Bogomazov" userId="fb9d56766dadb094" providerId="LiveId" clId="{CAF0EF2C-516B-4793-8F4D-6F3CEEEC15E1}" dt="2024-02-26T14:07:03.595" v="590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Sergey Bogomazov" userId="fb9d56766dadb094" providerId="LiveId" clId="{CAF0EF2C-516B-4793-8F4D-6F3CEEEC15E1}" dt="2024-02-26T13:55:32.241" v="9" actId="20577"/>
        <pc:sldMkLst>
          <pc:docMk/>
          <pc:sldMk cId="0" sldId="289"/>
        </pc:sldMkLst>
        <pc:spChg chg="mod">
          <ac:chgData name="Sergey Bogomazov" userId="fb9d56766dadb094" providerId="LiveId" clId="{CAF0EF2C-516B-4793-8F4D-6F3CEEEC15E1}" dt="2024-02-26T13:55:32.241" v="9" actId="20577"/>
          <ac:spMkLst>
            <pc:docMk/>
            <pc:sldMk cId="0" sldId="289"/>
            <ac:spMk id="3" creationId="{00000000-0000-0000-0000-000000000000}"/>
          </ac:spMkLst>
        </pc:spChg>
      </pc:sldChg>
      <pc:sldChg chg="addSp modSp add mod">
        <pc:chgData name="Sergey Bogomazov" userId="fb9d56766dadb094" providerId="LiveId" clId="{CAF0EF2C-516B-4793-8F4D-6F3CEEEC15E1}" dt="2024-02-26T14:05:21.849" v="328" actId="20577"/>
        <pc:sldMkLst>
          <pc:docMk/>
          <pc:sldMk cId="2520735982" sldId="305"/>
        </pc:sldMkLst>
        <pc:spChg chg="add mod">
          <ac:chgData name="Sergey Bogomazov" userId="fb9d56766dadb094" providerId="LiveId" clId="{CAF0EF2C-516B-4793-8F4D-6F3CEEEC15E1}" dt="2024-02-26T14:05:21.849" v="328" actId="20577"/>
          <ac:spMkLst>
            <pc:docMk/>
            <pc:sldMk cId="2520735982" sldId="305"/>
            <ac:spMk id="2" creationId="{1E9F5ABF-FCE5-57DD-4718-DAA827030B1C}"/>
          </ac:spMkLst>
        </pc:spChg>
        <pc:spChg chg="mod">
          <ac:chgData name="Sergey Bogomazov" userId="fb9d56766dadb094" providerId="LiveId" clId="{CAF0EF2C-516B-4793-8F4D-6F3CEEEC15E1}" dt="2024-02-26T13:55:51.047" v="12" actId="20577"/>
          <ac:spMkLst>
            <pc:docMk/>
            <pc:sldMk cId="2520735982" sldId="305"/>
            <ac:spMk id="3" creationId="{CA8A6631-8234-7DC0-4C4F-485976BE54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754F-A554-45BB-93E0-AEB0AE0CB5E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7371B-2729-4FFF-BDFE-5CFB75FA9B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FF880-1F6C-75F6-8A03-6CA14974E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9D43245-2005-9CB6-B488-088E71B63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29B2F0-9456-7631-3DA8-5AAAF2B53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160AA2-7F0F-485B-A8E0-BAB77DBED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6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F973E-6044-B1CA-E3BE-EF5ABF8F3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2EE46A-E416-46EF-8196-2D910924E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835FED-9661-486A-62EA-CABF3BB46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EC844C-41C7-440C-A262-3CCC1DFB5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6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02677-0DFE-BA1B-2398-5DB625D37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0F5F07D-7D66-368D-CD42-199D23CDD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159E41A-D639-0E9D-C64A-17AEB3240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FAE473-6DDC-B6ED-8EBC-123DC52FC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1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DB0C2-6765-367A-61CA-726325FFF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60D1B3-80DB-4816-6D18-9EEAD682D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3C83E79-B126-32CE-F53C-E6CDAD464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70CC8E-5FCC-9B3B-BF14-579028D87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66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CDBD4-5CB5-1A21-B0EE-5E487B5F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74C7D07-D8AD-9225-5EFF-6119D1F02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BC5B563-FC11-9F42-2B63-857E65D9F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F37F38-A129-4B95-F8E1-4E1CA3680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26D3-755B-47EB-9ABC-25517924A5E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2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+mn-lt"/>
                <a:cs typeface="+mn-lt"/>
              </a:rPr>
              <a:t>«Представление результатов мониторинга GR-практик Приморского края (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n-lt"/>
                <a:cs typeface="+mn-lt"/>
              </a:rPr>
              <a:t>2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+mn-lt"/>
                <a:cs typeface="+mn-lt"/>
              </a:rPr>
              <a:t> квартала 2023)»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3555" y="6395879"/>
            <a:ext cx="10520713" cy="1655762"/>
          </a:xfrm>
        </p:spPr>
        <p:txBody>
          <a:bodyPr/>
          <a:lstStyle/>
          <a:p>
            <a:r>
              <a:rPr lang="ru-RU" dirty="0"/>
              <a:t>Докладчики – Богомазов Сергей, </a:t>
            </a:r>
            <a:r>
              <a:rPr lang="ru-RU" dirty="0" err="1"/>
              <a:t>Клышко</a:t>
            </a:r>
            <a:r>
              <a:rPr lang="ru-RU" dirty="0"/>
              <a:t> Савелий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1752F-55B8-6DF9-E418-CABE239A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CAE1C4-E760-3622-9308-F1278DF5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" y="0"/>
            <a:ext cx="6588359" cy="67842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Государственно-частное партнёрство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Транспортная группа FESCO передала муниципалитету две спецмашины с оборудованием для быстрого авторемонта. </a:t>
            </a:r>
          </a:p>
          <a:p>
            <a:pPr marL="0" indent="0" algn="just"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актив компании расположен на Эгершельде, это значит, что руководство и сотрудники напрямую заинтересованы в стабильном дорожном движении в этом районе. Кроме того, ещё два таких же автомобиля будут распределены по другим проблемным районам дальневосточной столицы, где начнут помогать с проблемами дорожного трафика.</a:t>
            </a:r>
          </a:p>
          <a:p>
            <a:pPr marL="0" indent="0" algn="just">
              <a:buNone/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«Отметим, что это - далеко не первый опыт сотрудничества команды Константина Шестакова и бизнеса. В частности, ВМТП и FESCO активно поддерживают различные проекты, направленные на развитие Владивостока. Особое внимание уделяется спорту, культуре и социально-ответственным инициативам. Профессиональный спорт высокого уровня дает пример для подрастающих поколений и стимул вести здоровый образ жизни.»</a:t>
            </a:r>
          </a:p>
          <a:p>
            <a:pPr marL="0" indent="0">
              <a:buNone/>
            </a:pP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530BC-A442-81A2-39DC-5948827EB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17" y="1117727"/>
            <a:ext cx="5321783" cy="45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0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A7FA1-0229-C4C6-EA83-EDF1D6AF1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48CE7E-2D09-4629-A3FA-19E1FF0B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" y="0"/>
            <a:ext cx="7114622" cy="67842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i="1" dirty="0"/>
              <a:t>Коммуникация с органами государственной власти 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Владивосток 16 апреля прибыл глава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Росрыболовста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Илья Шестаков. 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Росрыболовства принял участие в заседании Дальневосточного бассейнового научно-промыслового совета. Ученые и представители рыбохозяйственной отрасли обсудили результаты промысла минтая и сельди в Охотском и Беринговом морях в зимне-весенний период, а также прогнозы на вылов тихоокеанских лососей на 2023 год.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93E2F7-3D18-920E-D582-0441F05B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99" y="564177"/>
            <a:ext cx="4007951" cy="45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7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598003"/>
            <a:ext cx="12009121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Спасибо за внимание!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79" y="102306"/>
            <a:ext cx="1200912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Общий тренд </a:t>
            </a:r>
            <a:r>
              <a:rPr lang="en-US" sz="3200" b="1" dirty="0"/>
              <a:t>GR-</a:t>
            </a:r>
            <a:r>
              <a:rPr lang="ru-RU" sz="3200" b="1" dirty="0"/>
              <a:t>практик за апрель, май, июнь.</a:t>
            </a:r>
            <a:endParaRPr lang="ru-RU" sz="3200" dirty="0"/>
          </a:p>
          <a:p>
            <a:endParaRPr lang="ru-RU" dirty="0"/>
          </a:p>
          <a:p>
            <a:pPr marL="342900" indent="-342900" algn="just">
              <a:buAutoNum type="arabicParenR"/>
            </a:pPr>
            <a:r>
              <a:rPr lang="ru-RU" sz="2400" dirty="0"/>
              <a:t>Продолжение эффективной работы Инвестиционного совета при Губернаторе Приморского края.</a:t>
            </a:r>
          </a:p>
          <a:p>
            <a:pPr marL="342900" indent="-342900" algn="just">
              <a:buAutoNum type="arabicParenR"/>
            </a:pPr>
            <a:r>
              <a:rPr lang="ru-RU" sz="2400" dirty="0"/>
              <a:t>Кадровые перестановки крупнейшего бизнес-игрока </a:t>
            </a:r>
            <a:r>
              <a:rPr lang="en-US" sz="2400" dirty="0" err="1"/>
              <a:t>Fesco</a:t>
            </a:r>
            <a:r>
              <a:rPr lang="en-US" sz="2400" dirty="0"/>
              <a:t> </a:t>
            </a:r>
            <a:r>
              <a:rPr lang="ru-RU" sz="2400" dirty="0"/>
              <a:t>и его продолжении коммуникации с муниципалитетом города Владивосток.</a:t>
            </a:r>
          </a:p>
          <a:p>
            <a:pPr marL="342900" indent="-342900" algn="just">
              <a:buAutoNum type="arabicParenR"/>
            </a:pPr>
            <a:r>
              <a:rPr lang="ru-RU" sz="2400" dirty="0"/>
              <a:t>Контакты регионального бизнеса с федеральными органами власти.</a:t>
            </a:r>
          </a:p>
          <a:p>
            <a:pPr marL="342900" indent="-342900" algn="just">
              <a:buAutoNum type="arabicParenR"/>
            </a:pPr>
            <a:endParaRPr lang="ru-RU" sz="2800" dirty="0"/>
          </a:p>
          <a:p>
            <a:pPr marL="342900" indent="-342900" algn="just">
              <a:buAutoNum type="arabicParenR"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Совет по привлечению инвестиций в экономику Приморского края при Губернаторе Приморского края </a:t>
            </a:r>
            <a:r>
              <a:rPr lang="ru-RU" b="1" u="sng" dirty="0"/>
              <a:t>1 июня 2023 года</a:t>
            </a:r>
            <a:endParaRPr lang="en-US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«Атлант» с проектом «Строительства транспортно-логистического центра в г. Владивосток».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В рамках проекта будет осуществляться строительств 1-тажного склада класса «А» площадью 6 000 кв. м, строительство открытой площадки для хранения контейнеров на 3 000 кв. м, организация асфальтированной парковки на 30 машино-мест, а также благоустройство территории.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Срок реализации проекта составляет с 3 кв. 2023 г. – 3 кв. 2027 года. Стоимость реализации проекта составит 255. 753 млн. руб., из которых порядка 70 321 тыс. руб. собственные средства инвестора, а 163 848 тыс. руб. средства банка.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Количество рабочих мест, которые сможет предоставить проект для региона составит 30 человек.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5ABC9-5DA1-3E40-30A5-5DB620BFC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198462-F6E0-D2F7-7015-7EA16AEC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dirty="0"/>
              <a:t>Несмотря на поддержку проекта со стороны администрации города Владивосток, так как инвестор обязался передать городу помещение теплый сварочный цех для ремонта техники и поддержку Министерства транспорта региона,  присвоении статуса приоритетного и масштабного проекта было отказано в данный момент по ряду причины. </a:t>
            </a:r>
          </a:p>
          <a:p>
            <a:pPr marL="0" indent="0">
              <a:buNone/>
            </a:pPr>
            <a:r>
              <a:rPr lang="ru-RU" dirty="0"/>
              <a:t>- Неурегулированные вопросы инвестора с ФНС по региону. </a:t>
            </a:r>
          </a:p>
          <a:p>
            <a:pPr marL="0" indent="0">
              <a:buNone/>
            </a:pPr>
            <a:r>
              <a:rPr lang="ru-RU" dirty="0"/>
              <a:t>- Недостаточно параметров для масштабного проекта (малое количество рабочих мест, маленькое объём застройки).</a:t>
            </a:r>
          </a:p>
          <a:p>
            <a:pPr marL="0" indent="0">
              <a:buNone/>
            </a:pPr>
            <a:r>
              <a:rPr lang="ru-RU" dirty="0"/>
              <a:t>- Отсутствие генерального директора на заседании Совета, что не удовлетворило О.Н. Кожемяко. </a:t>
            </a:r>
          </a:p>
        </p:txBody>
      </p:sp>
    </p:spTree>
    <p:extLst>
      <p:ext uri="{BB962C8B-B14F-4D97-AF65-F5344CB8AC3E}">
        <p14:creationId xmlns:p14="http://schemas.microsoft.com/office/powerpoint/2010/main" val="77500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«СЗ «Проект Страна-1» с инвестиционным проектом «Строительства жилого комплекса в районе ул. Сабанеева, г. Владивосток».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Комплекс позволит создать 1213 квартир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Срок реализации проекта составит 7 лет с 2 кв. 2023 г. по 1 кв. 2030 г.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Общая стоимость проекта составляет 7 105, 636 млн. руб., из которых 1 003, 145 млн. руб. средства инвесторов, а остальные заёмные из Сбербанка. 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проекта инвестор запросил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у Министерства строительства Приморского края оказать содействие после слушаний во внесении изменений в генеральный план города Владивосток. 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администрацию города Владивосток изменить документацию о территории города. 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присвоить статус «приоритетного и масштабного» инвестиционного проекта.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71F17-2364-002F-486D-34DC23E48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8778F4-2112-2B0F-2521-1F0790DC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dirty="0"/>
              <a:t>Проект был поддержан со стороны администрации города Владивосток в лице К.В. Шестакова, однако инвестору необходимо будет проработать вопрос с земельными участками. Также проект был поддержан со стороны заместителя председателя Правительства края в лице М. В. Петров , но с оговоркой ускорения реализации проекта с введение его в эксплуатацию с 2028 года. </a:t>
            </a:r>
          </a:p>
          <a:p>
            <a:pPr marL="0" indent="0" algn="just">
              <a:buNone/>
            </a:pPr>
            <a:r>
              <a:rPr lang="ru-RU" dirty="0"/>
              <a:t>По итогам обсуждений было принято решение о присвоении проекту статуса приоритетного и масштабного. «За» проголосовали 43 члена Совета, «воздержался» 1 – член Совета, а «против» проголосовал также 1 – член Совета.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2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«Строительства гостиничного комплекса с апартаментами по ул.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Адирала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Угрюмова, в районе д. 64 в г. Владивостоке»</a:t>
            </a:r>
          </a:p>
          <a:p>
            <a:pPr marL="0" indent="0" algn="just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/>
              <a:t>Проект включает в себя строительство гостиничного комплекса с апартаментами, общей площадью 27868 кв.м., переменной этажностью от 4 до 14 этажей. </a:t>
            </a:r>
          </a:p>
          <a:p>
            <a:pPr marL="0" indent="0" algn="just">
              <a:buNone/>
            </a:pPr>
            <a:r>
              <a:rPr lang="ru-RU" dirty="0"/>
              <a:t>-Номерной фонд составит 249 номеров, помимо этого будет построена оздоровительная зона (аквапарк и СПА-центр) площадью 1700 кв. м. и благоустройство прилежащей территории. </a:t>
            </a:r>
          </a:p>
          <a:p>
            <a:pPr marL="0" indent="0" algn="just">
              <a:buNone/>
            </a:pPr>
            <a:r>
              <a:rPr lang="ru-RU" dirty="0"/>
              <a:t>-Объём финансирование составляет 2 355 млн. руб., из которых 6.37% финансирование аффилированной компании, а 93.63% кредитные средства из банка ВТБ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974279-665D-D07C-FC76-BE31835BA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8A6631-8234-7DC0-4C4F-485976BE5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F5ABF-FCE5-57DD-4718-DAA827030B1C}"/>
              </a:ext>
            </a:extLst>
          </p:cNvPr>
          <p:cNvSpPr txBox="1"/>
          <p:nvPr/>
        </p:nvSpPr>
        <p:spPr>
          <a:xfrm>
            <a:off x="388374" y="1386349"/>
            <a:ext cx="11415251" cy="345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800" dirty="0"/>
              <a:t>Проект был поддержан со стороны администрации города Владивосток в лице К.В. Шестакова, однако инвестору необходимо будет проработать кадастровые вопросы, а также вопросы, касающиеся туризма, а именно каким образом можно будет региону использовать гостиницу в своих нуждах.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ru-RU" sz="2800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800" dirty="0"/>
              <a:t>Рассмотрение присвоения статуса приоритетного инвестиционного проекта было отложено на последующие заседания.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73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59" y="0"/>
            <a:ext cx="6243484" cy="67842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Кадровые перестановки </a:t>
            </a:r>
          </a:p>
          <a:p>
            <a:pPr marL="0" indent="0">
              <a:buNone/>
            </a:pP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b="0" i="0" dirty="0">
                <a:effectLst/>
                <a:latin typeface="Source Sans Pro" panose="020B0503030403020204" pitchFamily="34" charset="0"/>
              </a:rPr>
              <a:t>Бывший первый вице-губернатор Приморского края </a:t>
            </a:r>
            <a:r>
              <a:rPr lang="ru-RU" sz="1800" b="1" i="0" dirty="0">
                <a:effectLst/>
                <a:latin typeface="Source Sans Pro" panose="020B0503030403020204" pitchFamily="34" charset="0"/>
              </a:rPr>
              <a:t>Сергей Сидоров</a:t>
            </a:r>
            <a:r>
              <a:rPr lang="ru-RU" sz="1800" b="0" i="0" dirty="0">
                <a:effectLst/>
                <a:latin typeface="Source Sans Pro" panose="020B0503030403020204" pitchFamily="34" charset="0"/>
              </a:rPr>
              <a:t>, работающий в транспортной группе FESCO (базовая компания — ПАО "Дальневосточное морское пароходство", ДВМП) с 2021 года, назначен </a:t>
            </a:r>
            <a:r>
              <a:rPr lang="ru-RU" sz="1800" b="1" dirty="0">
                <a:latin typeface="Source Sans Pro" panose="020B0503030403020204" pitchFamily="34" charset="0"/>
              </a:rPr>
              <a:t>вице-президентом группы по взаимодействию с органами государственной власти и внешним связям.</a:t>
            </a:r>
          </a:p>
          <a:p>
            <a:pPr marL="0" indent="0">
              <a:buNone/>
            </a:pPr>
            <a:r>
              <a:rPr lang="ru-RU" sz="1800" dirty="0">
                <a:latin typeface="Source Sans Pro" panose="020B0503030403020204" pitchFamily="34" charset="0"/>
              </a:rPr>
              <a:t>С 1995 по 2002 год жил и работал в США. Далее работал на Дальнем Востоке РФ. В том числе с 2002 по 2009 годы занимал должности первого заместителя гендиректора "Амурского судостроительного завода" (Хабаровский край). В сентябре 2009 года возглавил российское представительство немецкой судостроительной компании Nordic </a:t>
            </a:r>
            <a:r>
              <a:rPr lang="ru-RU" sz="1800" dirty="0" err="1">
                <a:latin typeface="Source Sans Pro" panose="020B0503030403020204" pitchFamily="34" charset="0"/>
              </a:rPr>
              <a:t>Yards</a:t>
            </a:r>
            <a:r>
              <a:rPr lang="ru-RU" sz="1800" dirty="0">
                <a:latin typeface="Source Sans Pro" panose="020B0503030403020204" pitchFamily="34" charset="0"/>
              </a:rPr>
              <a:t> Holding </a:t>
            </a:r>
            <a:r>
              <a:rPr lang="ru-RU" sz="1800" dirty="0" err="1">
                <a:latin typeface="Source Sans Pro" panose="020B0503030403020204" pitchFamily="34" charset="0"/>
              </a:rPr>
              <a:t>GMbH</a:t>
            </a:r>
            <a:r>
              <a:rPr lang="ru-RU" sz="1800" dirty="0">
                <a:latin typeface="Source Sans Pro" panose="020B0503030403020204" pitchFamily="34" charset="0"/>
              </a:rPr>
              <a:t>. В 2010-2012 гг. работал гендиректором компании "</a:t>
            </a:r>
            <a:r>
              <a:rPr lang="ru-RU" sz="1800" dirty="0" err="1">
                <a:latin typeface="Source Sans Pro" panose="020B0503030403020204" pitchFamily="34" charset="0"/>
              </a:rPr>
              <a:t>Профотек</a:t>
            </a:r>
            <a:r>
              <a:rPr lang="ru-RU" sz="1800" dirty="0">
                <a:latin typeface="Source Sans Pro" panose="020B0503030403020204" pitchFamily="34" charset="0"/>
              </a:rPr>
              <a:t>", занимавшейся разработкой и реализацией волоконно-оптических преобразователей тока и напряжения.</a:t>
            </a:r>
            <a:br>
              <a:rPr lang="ru-RU" sz="1200" b="0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</a:br>
            <a:endParaRPr lang="ru-RU" sz="1200" b="0" i="0" dirty="0">
              <a:solidFill>
                <a:srgbClr val="262626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Source Sans Pro" panose="020B0503030403020204" pitchFamily="34" charset="0"/>
              </a:rPr>
              <a:t>С апреля 2012 года Сергей Сидоров занимал должность первого вице-губернатора Приморья по вопросам промышленности, транспорта, ТЭК, управления природными ресурсами, охраны окружающей среды, международного сотрудничества и туризма. Позвал управленца в свою команду губернатор Приморского края </a:t>
            </a:r>
            <a:r>
              <a:rPr lang="ru-RU" sz="1800" b="1" dirty="0">
                <a:latin typeface="Source Sans Pro" panose="020B0503030403020204" pitchFamily="34" charset="0"/>
              </a:rPr>
              <a:t>Владимир </a:t>
            </a:r>
            <a:r>
              <a:rPr lang="ru-RU" sz="1800" b="1" dirty="0" err="1">
                <a:latin typeface="Source Sans Pro" panose="020B0503030403020204" pitchFamily="34" charset="0"/>
              </a:rPr>
              <a:t>Миклушевский</a:t>
            </a:r>
            <a:r>
              <a:rPr lang="ru-RU" sz="1800" b="1" dirty="0">
                <a:latin typeface="Source Sans Pro" panose="020B0503030403020204" pitchFamily="34" charset="0"/>
              </a:rPr>
              <a:t> (</a:t>
            </a:r>
            <a:r>
              <a:rPr lang="ru-RU" sz="1800" dirty="0">
                <a:latin typeface="Source Sans Pro" panose="020B0503030403020204" pitchFamily="34" charset="0"/>
              </a:rPr>
              <a:t>Губернатор Приморского края с 16 марта 2012 по 4 октября 2017.) </a:t>
            </a:r>
            <a:br>
              <a:rPr lang="ru-RU" sz="1800" dirty="0">
                <a:latin typeface="Source Sans Pro" panose="020B0503030403020204" pitchFamily="34" charset="0"/>
              </a:rPr>
            </a:br>
            <a:endParaRPr lang="ru-RU" sz="1800" dirty="0">
              <a:latin typeface="Source Sans Pro" panose="020B0503030403020204" pitchFamily="34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445CA3-BC0D-0F61-DEB1-083962B87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9"/>
          <a:stretch/>
        </p:blipFill>
        <p:spPr>
          <a:xfrm>
            <a:off x="7030063" y="609600"/>
            <a:ext cx="4600975" cy="55453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1077</Words>
  <Application>Microsoft Office PowerPoint</Application>
  <PresentationFormat>Широкоэкранный</PresentationFormat>
  <Paragraphs>87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Source Sans Pro</vt:lpstr>
      <vt:lpstr>Тема Office</vt:lpstr>
      <vt:lpstr>1_Тема Office</vt:lpstr>
      <vt:lpstr>«Представление результатов мониторинга GR-практик Приморского края (2 квартала 2023)»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Сухова Марина Сергеевна</dc:creator>
  <cp:lastModifiedBy>Sergey Bogomazov</cp:lastModifiedBy>
  <cp:revision>31</cp:revision>
  <dcterms:created xsi:type="dcterms:W3CDTF">2022-11-21T09:02:00Z</dcterms:created>
  <dcterms:modified xsi:type="dcterms:W3CDTF">2024-02-26T14:07:04Z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557D81D6F8704A9792E0B902358BCB12_12</vt:lpwstr>
  </property>
  <property fmtid="{D5CDD505-2E9C-101B-9397-08002B2CF9AE}" pid="3" name="KSOProductBuildVer">
    <vt:lpwstr>1049-12.2.0.13306</vt:lpwstr>
  </property>
</Properties>
</file>