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39" y="-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754F-A554-45BB-93E0-AEB0AE0CB5E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7371B-2729-4FFF-BDFE-5CFB75FA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3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89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27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94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11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5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E8ABB-4EDB-8B46-28B4-E3E03BAF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666CFC-B3A6-2055-1844-8E0ED4B07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AE7E0-680F-3072-2A42-3895D69F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8CB4A6-9088-9D86-EF9A-28E1C48C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5CE410-F857-A83E-88E9-A70EC131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E910A-98BB-30C4-3747-2B939800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BC88F3-2DD5-E279-C710-8225150D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D2588-4911-3C27-9B23-51DDAEF5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0D9A7-7A48-DAEF-CC0E-424B7B1F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1FFB0-6737-C227-22C0-5B002158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8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017B2A-31A3-2D21-B610-7A462057B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9B8AC2-BB2E-4349-2A08-0DE6AEC81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E1796-B6CB-37B9-07C5-85E489710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2689F-232C-B80F-056A-F92487C6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EE3FC-C9A1-B270-FEED-2C86109B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1EFA9-3CA4-F00A-5AB3-51F01F90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AA664-4C38-A40B-7048-685CF918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3B6695-2430-8616-BE78-016CC437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5C6287-9638-F535-D772-74F96604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DAE2B-7850-EC75-6B08-AE7BB06B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1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C0EF6-591E-3EC3-6BBC-0B2C6A9F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796194-28C1-EE24-B28B-DE6386F7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B89BE-6BD8-173D-DF12-E5D1FFC5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54F5E-4899-B795-411A-4D7E12E5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6D915-F423-4DDE-FF2E-B9084C25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8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0CCB2-9022-C0C6-2CF1-5D81610A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370378-1F23-AF88-141E-55A9BB04A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7DC5D7-EF12-FF68-3B08-675E88FC5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FF17A7-92B4-7DDA-32C8-A572BC0C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16B48C-AF1F-BE6C-2D4F-14851838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49CE2-ECC5-74A4-9532-65E6BC1A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B58BE-780E-AFB9-DFB6-1824C5F4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EB3A59-1484-F785-9B9B-F9611D9DF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EFE92A-7A6D-BA8C-6739-C77E7BDA3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9F36FD-F797-663D-C6BA-F4B27A9E6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D46F25-D73F-7E70-2FD8-CC875C54F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B6942F-7BA7-7B9D-35BA-72C21EC2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097EAA-2F82-5134-F069-0D3FB72A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F03E41-C365-C8E3-D809-F4FB924C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9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8CCF1-5F72-565E-29EA-583E06C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4B0EC0-5FB7-31FD-4DD4-DAE007B7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2ECDE6-3619-F501-E9C2-F6AF19A4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77DFD1-566C-744C-623B-5911EAB9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8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6D222-4C8C-5564-4E27-B597A98A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268F52-10DE-8A0E-8077-A26380C2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62A85F-0310-A74C-7683-EFD813B3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215CF-7B2C-F89A-4A5F-85796BE40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6930D4-E761-2AD0-579C-840F04F0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5983E7-C4AF-5AE4-3AB9-33BDDBB84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18AA96-D5D3-EE53-3F8B-FDA1D592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E6904B-3B1F-7F7F-2B8A-40598BD3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BEC42-CF13-29EC-96EB-D07A5BCA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9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7B88D-9CF5-E159-C6CE-3E165B40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F8F65B-0015-2C3D-D314-D5E9F2520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16B84C-FB83-FFD8-EB52-8D0879F01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9A051A-82B4-5D16-C7BC-8AB26C8A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94B88C-3775-E9FC-DE14-0B7D3AF6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5A5032-B5D1-E201-3164-1D25EADD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CC6EF-2B1A-0280-A864-7E429658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342D34-BC56-4157-1ADD-A45153913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840256-8F81-E3C2-CB6F-8C2EF9FE7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26D3-755B-47EB-9ABC-25517924A5E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69305A-9A3B-C0DF-BA8A-022F29C75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2D08F-A142-6CC5-9060-8207B8D16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2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4A59D-E2F6-1A34-249C-D4E9455FD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«Представление результатов мониторинга GR-практик Приморского края (4 квартала 2022)»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490095-7F62-5B29-16E1-97C5B1174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3555" y="6395879"/>
            <a:ext cx="10520713" cy="1655762"/>
          </a:xfrm>
        </p:spPr>
        <p:txBody>
          <a:bodyPr/>
          <a:lstStyle/>
          <a:p>
            <a:r>
              <a:rPr lang="ru-RU" dirty="0"/>
              <a:t>Докладчики – Сухова Марина Сергеевна, Богомазов Сергей Александрович </a:t>
            </a:r>
          </a:p>
        </p:txBody>
      </p:sp>
    </p:spTree>
    <p:extLst>
      <p:ext uri="{BB962C8B-B14F-4D97-AF65-F5344CB8AC3E}">
        <p14:creationId xmlns:p14="http://schemas.microsoft.com/office/powerpoint/2010/main" val="411172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BD825-A79F-B579-2684-09A90260588B}"/>
              </a:ext>
            </a:extLst>
          </p:cNvPr>
          <p:cNvSpPr txBox="1"/>
          <p:nvPr/>
        </p:nvSpPr>
        <p:spPr>
          <a:xfrm>
            <a:off x="182879" y="242983"/>
            <a:ext cx="1200912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Медиайная</a:t>
            </a:r>
            <a:r>
              <a:rPr lang="ru-RU" sz="3200" b="1" dirty="0"/>
              <a:t> </a:t>
            </a:r>
            <a:r>
              <a:rPr lang="ru-RU" sz="3200" b="1" dirty="0" err="1"/>
              <a:t>повесткай</a:t>
            </a:r>
            <a:r>
              <a:rPr lang="ru-RU" sz="3200" b="1" dirty="0"/>
              <a:t> </a:t>
            </a:r>
            <a:endParaRPr lang="ru-RU" sz="1800" b="1" dirty="0"/>
          </a:p>
          <a:p>
            <a:endParaRPr lang="ru-RU" b="1" dirty="0"/>
          </a:p>
          <a:p>
            <a:r>
              <a:rPr lang="ru-RU" sz="3200" dirty="0"/>
              <a:t>Восточный экономический форум </a:t>
            </a:r>
          </a:p>
          <a:p>
            <a:endParaRPr lang="ru-RU" sz="3200" dirty="0"/>
          </a:p>
          <a:p>
            <a:r>
              <a:rPr lang="ru-RU" sz="3200" dirty="0"/>
              <a:t>Закон о втором этапе инвестиционных квот и крабовых аукционов (поправки в Федеральный закон «О рыболовстве и сохранении водных биологических ресурсов»)</a:t>
            </a:r>
          </a:p>
          <a:p>
            <a:endParaRPr lang="ru-RU" sz="3200" dirty="0"/>
          </a:p>
          <a:p>
            <a:r>
              <a:rPr lang="ru-RU" sz="3200" dirty="0"/>
              <a:t>Опытное производство микроэлектроники в ИНТЦ «Русский»</a:t>
            </a:r>
          </a:p>
          <a:p>
            <a:endParaRPr lang="ru-RU" sz="3200" dirty="0"/>
          </a:p>
          <a:p>
            <a:r>
              <a:rPr lang="ru-RU" sz="3200" dirty="0"/>
              <a:t>«</a:t>
            </a:r>
            <a:r>
              <a:rPr lang="ru-RU" sz="3200" dirty="0" err="1"/>
              <a:t>Шелковый</a:t>
            </a:r>
            <a:r>
              <a:rPr lang="ru-RU" sz="3200" dirty="0"/>
              <a:t> путь» </a:t>
            </a:r>
            <a:r>
              <a:rPr lang="ru-RU" sz="3200" dirty="0" err="1"/>
              <a:t>Русгидро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Морской порт «Аврора»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79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BD825-A79F-B579-2684-09A90260588B}"/>
              </a:ext>
            </a:extLst>
          </p:cNvPr>
          <p:cNvSpPr txBox="1"/>
          <p:nvPr/>
        </p:nvSpPr>
        <p:spPr>
          <a:xfrm>
            <a:off x="2209800" y="2598003"/>
            <a:ext cx="120091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/>
              <a:t>Спасибо за внимание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36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BD825-A79F-B579-2684-09A90260588B}"/>
              </a:ext>
            </a:extLst>
          </p:cNvPr>
          <p:cNvSpPr txBox="1"/>
          <p:nvPr/>
        </p:nvSpPr>
        <p:spPr>
          <a:xfrm>
            <a:off x="182879" y="102306"/>
            <a:ext cx="1200912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Общий тренд </a:t>
            </a:r>
            <a:r>
              <a:rPr lang="en-US" sz="3200" b="1" dirty="0"/>
              <a:t>GR-</a:t>
            </a:r>
            <a:r>
              <a:rPr lang="ru-RU" sz="3200" b="1" dirty="0"/>
              <a:t>практик за октябрь, ноябрь, декабрь </a:t>
            </a:r>
            <a:endParaRPr lang="ru-RU" sz="3200" dirty="0"/>
          </a:p>
          <a:p>
            <a:endParaRPr lang="ru-RU" dirty="0"/>
          </a:p>
          <a:p>
            <a:pPr marL="342900" indent="-342900" algn="just">
              <a:buAutoNum type="arabicParenR"/>
            </a:pPr>
            <a:r>
              <a:rPr lang="ru-RU" sz="2800" dirty="0"/>
              <a:t>Продолжение эффективной работы Инвестиционного совета при Губернаторе Приморского края.</a:t>
            </a:r>
          </a:p>
          <a:p>
            <a:pPr marL="342900" indent="-342900" algn="just">
              <a:buAutoNum type="arabicParenR"/>
            </a:pPr>
            <a:r>
              <a:rPr lang="ru-RU" sz="2800" dirty="0"/>
              <a:t>Появление новых коммерческих и регуляторных инициатив в различных отраслях.</a:t>
            </a:r>
          </a:p>
          <a:p>
            <a:pPr marL="342900" indent="-342900" algn="just">
              <a:buAutoNum type="arabicParenR"/>
            </a:pPr>
            <a:r>
              <a:rPr lang="ru-RU" sz="2800" dirty="0"/>
              <a:t>Продолжение работы механизма взаимодействия</a:t>
            </a:r>
            <a:r>
              <a:rPr lang="en-US" sz="2800" dirty="0"/>
              <a:t> </a:t>
            </a:r>
            <a:r>
              <a:rPr lang="ru-RU" sz="2800" dirty="0"/>
              <a:t>бизнеса и власти, посредством которого коммуникация ведётся в совместных заседаниях различных советов и иных совещательно-координационных структур. </a:t>
            </a:r>
          </a:p>
        </p:txBody>
      </p:sp>
    </p:spTree>
    <p:extLst>
      <p:ext uri="{BB962C8B-B14F-4D97-AF65-F5344CB8AC3E}">
        <p14:creationId xmlns:p14="http://schemas.microsoft.com/office/powerpoint/2010/main" val="35936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0"/>
            <a:ext cx="11792989" cy="714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7 октября 2022 года</a:t>
            </a:r>
            <a:endParaRPr lang="en-US" sz="2400" b="1" dirty="0"/>
          </a:p>
          <a:p>
            <a:r>
              <a:rPr lang="ru-RU" sz="2400" b="1" dirty="0"/>
              <a:t>ООО « Торговый склад» </a:t>
            </a:r>
            <a:r>
              <a:rPr lang="ru-RU" sz="2400" dirty="0"/>
              <a:t>(строительство крупного торгового комплекса) </a:t>
            </a:r>
            <a:r>
              <a:rPr lang="ru-RU" sz="2400" dirty="0">
                <a:solidFill>
                  <a:srgbClr val="00B050"/>
                </a:solidFill>
              </a:rPr>
              <a:t>Поддержан с условием сокращения срока реализации </a:t>
            </a:r>
            <a:r>
              <a:rPr lang="ru-RU" sz="2400" dirty="0"/>
              <a:t> </a:t>
            </a:r>
          </a:p>
          <a:p>
            <a:r>
              <a:rPr lang="ru-RU" sz="2400" b="1" dirty="0"/>
              <a:t>ООО «СЗ РИМЭКО» </a:t>
            </a:r>
            <a:r>
              <a:rPr lang="ru-RU" sz="2400" dirty="0"/>
              <a:t>(строительство многоквартирного жилого дома в г. Находка) </a:t>
            </a:r>
            <a:r>
              <a:rPr lang="ru-RU" sz="2400" dirty="0">
                <a:solidFill>
                  <a:srgbClr val="00B050"/>
                </a:solidFill>
              </a:rPr>
              <a:t>Поддержан </a:t>
            </a:r>
          </a:p>
          <a:p>
            <a:r>
              <a:rPr lang="ru-RU" sz="2400" b="1" dirty="0"/>
              <a:t>ООО «Сфера менеджмент»  </a:t>
            </a:r>
            <a:r>
              <a:rPr lang="ru-RU" sz="2400" dirty="0"/>
              <a:t>(строительство эко-парка в районе бухты «Лазурная» г. Владивосток)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Отправлен на доработку </a:t>
            </a:r>
          </a:p>
          <a:p>
            <a:r>
              <a:rPr lang="ru-RU" sz="2400" b="1" dirty="0"/>
              <a:t>ООО «Светинвест7» </a:t>
            </a:r>
            <a:r>
              <a:rPr lang="ru-RU" sz="2400" dirty="0"/>
              <a:t>(строительство жилого комплекса комфорт класса в г. Владивосток)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ООО «</a:t>
            </a:r>
            <a:r>
              <a:rPr lang="ru-RU" sz="2400" b="1" dirty="0" err="1"/>
              <a:t>КриоТрансГаз</a:t>
            </a:r>
            <a:r>
              <a:rPr lang="ru-RU" sz="2400" b="1" dirty="0"/>
              <a:t>» </a:t>
            </a:r>
            <a:r>
              <a:rPr lang="ru-RU" sz="2400" dirty="0"/>
              <a:t>(автономная газификация на перспективных участках комплексной многоэтажной жилой застройки)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Отправлен на доработку </a:t>
            </a:r>
          </a:p>
          <a:p>
            <a:r>
              <a:rPr lang="ru-RU" sz="2400" b="1" dirty="0"/>
              <a:t>ООО «Бизнес групп АГТРК» </a:t>
            </a:r>
            <a:r>
              <a:rPr lang="ru-RU" sz="2400" dirty="0"/>
              <a:t>(отчёт об изменении сроков реализации проекта по строительству административно-гостиничного и торгово-развлекательного конкурса) </a:t>
            </a:r>
            <a:r>
              <a:rPr lang="ru-RU" sz="2400" dirty="0">
                <a:solidFill>
                  <a:srgbClr val="00B050"/>
                </a:solidFill>
              </a:rPr>
              <a:t>Одобрено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75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0"/>
            <a:ext cx="11792989" cy="714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en-US" b="1" u="sng" dirty="0"/>
              <a:t>15 </a:t>
            </a:r>
            <a:r>
              <a:rPr lang="ru-RU" b="1" u="sng" dirty="0"/>
              <a:t>ноября 2022 года</a:t>
            </a:r>
            <a:endParaRPr lang="en-US" sz="2400" b="1" dirty="0"/>
          </a:p>
          <a:p>
            <a:pPr algn="just"/>
            <a:r>
              <a:rPr lang="ru-RU" sz="2400" dirty="0"/>
              <a:t>Приветствие новых членов инвестиционного Совета. </a:t>
            </a:r>
            <a:r>
              <a:rPr lang="ru-RU" sz="2400" b="1" dirty="0"/>
              <a:t>Кузьменко В.В</a:t>
            </a:r>
            <a:r>
              <a:rPr lang="ru-RU" sz="2400" dirty="0"/>
              <a:t>. – управляющий региональным операционным офисом «Владивостокский» ПАО ВТБ. </a:t>
            </a:r>
            <a:r>
              <a:rPr lang="ru-RU" sz="2400" b="1" dirty="0" err="1"/>
              <a:t>Ветрюк</a:t>
            </a:r>
            <a:r>
              <a:rPr lang="ru-RU" sz="2400" b="1" dirty="0"/>
              <a:t> И.А. </a:t>
            </a:r>
            <a:r>
              <a:rPr lang="ru-RU" sz="2400" dirty="0"/>
              <a:t>– председатель Приморского краевого отделения Общероссийской общественной организации малого и среднего предпринимательства «Опоры России»</a:t>
            </a:r>
          </a:p>
          <a:p>
            <a:pPr algn="just"/>
            <a:r>
              <a:rPr lang="ru-RU" sz="2400" b="1" dirty="0"/>
              <a:t>ООО «Морской порт Аврора» </a:t>
            </a:r>
            <a:r>
              <a:rPr lang="ru-RU" sz="2400" dirty="0"/>
              <a:t>(строительство «Морского Порта Аврора» в бухте «Безымянная» Приморского края.)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dirty="0"/>
              <a:t> </a:t>
            </a:r>
            <a:r>
              <a:rPr lang="ru-RU" sz="2400" b="1" dirty="0"/>
              <a:t>ППК «Российский экологический оператор» </a:t>
            </a:r>
            <a:r>
              <a:rPr lang="ru-RU" sz="2400" dirty="0"/>
              <a:t>(создание инфраструктуры </a:t>
            </a:r>
            <a:r>
              <a:rPr lang="ru-RU" sz="2400" dirty="0" err="1"/>
              <a:t>экопромышленного</a:t>
            </a:r>
            <a:r>
              <a:rPr lang="ru-RU" sz="2400" dirty="0"/>
              <a:t> парка для обращения со вторичными ресурсами и вторичным сырьём на территории Надеждинского района)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ООО «</a:t>
            </a:r>
            <a:r>
              <a:rPr lang="ru-RU" sz="2400" b="1" dirty="0" err="1"/>
              <a:t>Трансэкпресс</a:t>
            </a:r>
            <a:r>
              <a:rPr lang="ru-RU" sz="2400" b="1" dirty="0"/>
              <a:t>» </a:t>
            </a:r>
            <a:r>
              <a:rPr lang="ru-RU" sz="2400" dirty="0"/>
              <a:t>(строительство технопарка с </a:t>
            </a:r>
            <a:r>
              <a:rPr lang="ru-RU" sz="2400" dirty="0" err="1"/>
              <a:t>офисно</a:t>
            </a:r>
            <a:r>
              <a:rPr lang="ru-RU" sz="2400" dirty="0"/>
              <a:t>-выставочным пространством, учебным центром и собственным полигоном для экспериментов)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Отправлен на доработку</a:t>
            </a:r>
          </a:p>
          <a:p>
            <a:pPr algn="just"/>
            <a:r>
              <a:rPr lang="ru-RU" sz="2400" b="1" dirty="0"/>
              <a:t>ООО «Новый дом менеджмент» </a:t>
            </a:r>
            <a:r>
              <a:rPr lang="ru-RU" sz="2400" dirty="0"/>
              <a:t>(строительство жилого комплекса в районе ул. Русской в г. Владивосток.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Отправлен на доработку</a:t>
            </a:r>
          </a:p>
          <a:p>
            <a:pPr algn="just"/>
            <a:endParaRPr lang="ru-RU" sz="2400" b="1" dirty="0"/>
          </a:p>
          <a:p>
            <a:pPr algn="just"/>
            <a:endParaRPr lang="ru-RU" sz="2400" b="1" dirty="0"/>
          </a:p>
          <a:p>
            <a:pPr algn="just"/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65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0"/>
            <a:ext cx="11792989" cy="714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1 декабря 2022 года</a:t>
            </a:r>
            <a:endParaRPr lang="en-US" sz="2400" b="1" dirty="0"/>
          </a:p>
          <a:p>
            <a:pPr algn="just"/>
            <a:r>
              <a:rPr lang="ru-RU" sz="2400" dirty="0"/>
              <a:t>Выступление с докладом </a:t>
            </a:r>
            <a:r>
              <a:rPr lang="ru-RU" sz="2400" b="1" dirty="0"/>
              <a:t>Молодцова А.В. – </a:t>
            </a:r>
            <a:r>
              <a:rPr lang="ru-RU" sz="2400" dirty="0"/>
              <a:t>руководителя Департамента производительности труда, защиты и поощрения капиталовложений Министерства экономического развития Российской Федерации об реализации механизма соглашений и поощрении капиталовложений инвесторов. </a:t>
            </a:r>
          </a:p>
          <a:p>
            <a:pPr algn="just"/>
            <a:r>
              <a:rPr lang="ru-RU" sz="2400" b="1" dirty="0"/>
              <a:t>ООО «</a:t>
            </a:r>
            <a:r>
              <a:rPr lang="ru-RU" sz="2400" b="1" dirty="0" err="1"/>
              <a:t>КриоТрансГаз</a:t>
            </a:r>
            <a:r>
              <a:rPr lang="ru-RU" sz="2400" b="1" dirty="0"/>
              <a:t>» (</a:t>
            </a:r>
            <a:r>
              <a:rPr lang="ru-RU" sz="2400" dirty="0"/>
              <a:t>автономная газификация на перспективных участках комплексной многоэтажной жилой застройки)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 ООО «Сфера менеджмент» (</a:t>
            </a:r>
            <a:r>
              <a:rPr lang="ru-RU" sz="2400" dirty="0"/>
              <a:t>строительство эко-парка в районе бухты «Лазурная» г. Владивосток)</a:t>
            </a:r>
            <a:r>
              <a:rPr lang="ru-RU" sz="2400" dirty="0">
                <a:solidFill>
                  <a:srgbClr val="00B050"/>
                </a:solidFill>
              </a:rPr>
              <a:t> Поддержан</a:t>
            </a:r>
          </a:p>
          <a:p>
            <a:pPr algn="just"/>
            <a:r>
              <a:rPr lang="ru-RU" sz="2400" b="1" dirty="0"/>
              <a:t>ООО «</a:t>
            </a:r>
            <a:r>
              <a:rPr lang="ru-RU" sz="2400" b="1" dirty="0" err="1"/>
              <a:t>ТрансГаз</a:t>
            </a:r>
            <a:r>
              <a:rPr lang="ru-RU" sz="2400" b="1" dirty="0"/>
              <a:t>»</a:t>
            </a:r>
            <a:r>
              <a:rPr lang="ru-RU" sz="2400" dirty="0"/>
              <a:t> (строительство контейнерного терминала для перевалки сжиженных углеводородных газов)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 ООО «НК Траст» </a:t>
            </a:r>
            <a:r>
              <a:rPr lang="ru-RU" sz="2400" dirty="0"/>
              <a:t>(строительство многоквартирного жилого дома комфорт класса в г. Владивосток)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marL="0" indent="0" algn="just">
              <a:buNone/>
            </a:pPr>
            <a:endParaRPr lang="ru-RU" sz="2400" b="1" dirty="0"/>
          </a:p>
          <a:p>
            <a:pPr algn="just"/>
            <a:endParaRPr lang="ru-RU" sz="2400" b="1" dirty="0"/>
          </a:p>
          <a:p>
            <a:pPr algn="just"/>
            <a:endParaRPr lang="ru-RU" sz="2400" b="1" dirty="0"/>
          </a:p>
          <a:p>
            <a:pPr algn="just"/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55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0"/>
            <a:ext cx="11792989" cy="714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15 декабря 2022 года</a:t>
            </a:r>
            <a:endParaRPr lang="en-US" sz="2400" b="1" dirty="0"/>
          </a:p>
          <a:p>
            <a:pPr algn="just"/>
            <a:r>
              <a:rPr lang="ru-RU" sz="2400" b="1" dirty="0"/>
              <a:t>ООО «СЗ Статус Девелопмент» </a:t>
            </a:r>
            <a:r>
              <a:rPr lang="ru-RU" sz="2400" dirty="0"/>
              <a:t>(строительство жилого комплекса «Утёс» в г. Владивосток)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 ООО «</a:t>
            </a:r>
            <a:r>
              <a:rPr lang="ru-RU" sz="2400" b="1" dirty="0" err="1"/>
              <a:t>Ремстройгруппа</a:t>
            </a:r>
            <a:r>
              <a:rPr lang="ru-RU" sz="2400" b="1" dirty="0"/>
              <a:t>» </a:t>
            </a:r>
            <a:r>
              <a:rPr lang="ru-RU" sz="2400" dirty="0"/>
              <a:t>(строительство современного жилого комплекса с развитой инфраструктурой на территории Уссурийского городского округа)</a:t>
            </a:r>
            <a:r>
              <a:rPr lang="ru-RU" sz="2400" dirty="0">
                <a:solidFill>
                  <a:srgbClr val="00B050"/>
                </a:solidFill>
              </a:rPr>
              <a:t> Поддержан</a:t>
            </a:r>
          </a:p>
          <a:p>
            <a:pPr algn="just"/>
            <a:r>
              <a:rPr lang="ru-RU" sz="2400" b="1" dirty="0"/>
              <a:t>ООО «СЗ Малахит»</a:t>
            </a:r>
            <a:r>
              <a:rPr lang="ru-RU" sz="2400" dirty="0"/>
              <a:t> (строительство многоквартирного жилого дома с пристроенным многоуровневым паркингом в г. Владивосток)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 ООО «СЗ ВЛАДДОМ» </a:t>
            </a:r>
            <a:r>
              <a:rPr lang="ru-RU" sz="2400" dirty="0"/>
              <a:t>(строительство современного жилого комплекса в г. Владивосток)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r>
              <a:rPr lang="ru-RU" sz="2400" b="1" dirty="0"/>
              <a:t>ООО «Автомобильный переход Краскино» </a:t>
            </a:r>
            <a:r>
              <a:rPr lang="ru-RU" sz="2400" dirty="0"/>
              <a:t>(строительство терминала на приграничной территории с провинцией Китая Цзилинь)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</a:p>
          <a:p>
            <a:pPr algn="just"/>
            <a:endParaRPr lang="ru-RU" sz="2400" b="1" dirty="0"/>
          </a:p>
          <a:p>
            <a:pPr algn="just"/>
            <a:endParaRPr lang="ru-RU" sz="2400" b="1" dirty="0"/>
          </a:p>
          <a:p>
            <a:pPr algn="just"/>
            <a:endParaRPr lang="ru-RU" sz="2400" b="1" dirty="0"/>
          </a:p>
          <a:p>
            <a:pPr algn="just"/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399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0"/>
            <a:ext cx="11792989" cy="714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16 декабря 2022 года</a:t>
            </a:r>
            <a:endParaRPr lang="en-US" sz="2400" b="1" dirty="0"/>
          </a:p>
          <a:p>
            <a:pPr algn="just"/>
            <a:r>
              <a:rPr lang="ru-RU" sz="2400" dirty="0"/>
              <a:t>Было предложено совместно с «Опорой России» запустить проект «Развитие», направленный на привлечение малого бизнеса к размещению заказов на крупных предприятиях (В2В)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marL="0" indent="0" algn="just">
              <a:buNone/>
            </a:pPr>
            <a:r>
              <a:rPr lang="ru-RU" sz="2400" b="1" dirty="0"/>
              <a:t>Итог за 4 квартал 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Было поддержано 14 инициатив, что является абсолютным квартальным рекордом.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В основном инвестиционные проекты касались строительства жилых домов, однако иные интересные проекты так же были поддержаны.</a:t>
            </a:r>
          </a:p>
          <a:p>
            <a:pPr marL="457200" indent="-457200" algn="just">
              <a:buAutoNum type="arabicParenR"/>
            </a:pPr>
            <a:r>
              <a:rPr lang="ru-RU" sz="2400" dirty="0"/>
              <a:t>Высокое значение для Совета стала играть «социальная» составляющая проектов, что также может свидетельствовать о том, что бизнес привлекается для решения некоторых социальных региональных проблем.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b="1" dirty="0"/>
          </a:p>
          <a:p>
            <a:pPr algn="just"/>
            <a:endParaRPr lang="ru-RU" sz="2400" b="1" dirty="0"/>
          </a:p>
          <a:p>
            <a:pPr algn="just"/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46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BD825-A79F-B579-2684-09A90260588B}"/>
              </a:ext>
            </a:extLst>
          </p:cNvPr>
          <p:cNvSpPr txBox="1"/>
          <p:nvPr/>
        </p:nvSpPr>
        <p:spPr>
          <a:xfrm>
            <a:off x="182879" y="102306"/>
            <a:ext cx="1200912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Деятельность «большой </a:t>
            </a:r>
            <a:r>
              <a:rPr lang="ru-RU" sz="3200" b="1" dirty="0" err="1"/>
              <a:t>четверки</a:t>
            </a:r>
            <a:r>
              <a:rPr lang="ru-RU" sz="3200" b="1" dirty="0"/>
              <a:t>» бизнес-объединений</a:t>
            </a:r>
          </a:p>
          <a:p>
            <a:endParaRPr lang="ru-RU" b="1" dirty="0"/>
          </a:p>
          <a:p>
            <a:endParaRPr lang="ru-RU" sz="1800" b="1" dirty="0"/>
          </a:p>
          <a:p>
            <a:endParaRPr lang="ru-RU" b="1" dirty="0"/>
          </a:p>
          <a:p>
            <a:pPr algn="just"/>
            <a:r>
              <a:rPr lang="ru-RU" sz="2800" b="1" dirty="0"/>
              <a:t>ТПП: </a:t>
            </a:r>
            <a:r>
              <a:rPr lang="ru-RU" sz="2800" dirty="0"/>
              <a:t>совместные заседания с представителями ОИВ региона (обсуждение общих вопросов МСП, импортозамещения, международной торговли, транспортной отрасли и пр.)</a:t>
            </a:r>
          </a:p>
          <a:p>
            <a:pPr algn="just"/>
            <a:r>
              <a:rPr lang="ru-RU" sz="2800" b="1" dirty="0"/>
              <a:t>«Опора России»: </a:t>
            </a:r>
            <a:r>
              <a:rPr lang="ru-RU" sz="2800" dirty="0"/>
              <a:t>встречи с Прокуратурой и УФНС, мероприятия по популяризации предпринимательства</a:t>
            </a:r>
          </a:p>
          <a:p>
            <a:pPr algn="just"/>
            <a:r>
              <a:rPr lang="ru-RU" sz="2800" b="1" dirty="0"/>
              <a:t>«Деловая Россия»: </a:t>
            </a:r>
            <a:r>
              <a:rPr lang="ru-RU" sz="2800" dirty="0"/>
              <a:t>встречи с ОИВ (обсуждение оценки регулирующего воздействия, международной торговли, строительной отрасли и пр.), благотворительная деятельность</a:t>
            </a:r>
          </a:p>
          <a:p>
            <a:pPr algn="just"/>
            <a:r>
              <a:rPr lang="ru-RU" sz="2800" b="1" dirty="0"/>
              <a:t>РСПП</a:t>
            </a:r>
            <a:r>
              <a:rPr lang="ru-RU" sz="2800" dirty="0"/>
              <a:t> - 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97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BD825-A79F-B579-2684-09A90260588B}"/>
              </a:ext>
            </a:extLst>
          </p:cNvPr>
          <p:cNvSpPr txBox="1"/>
          <p:nvPr/>
        </p:nvSpPr>
        <p:spPr>
          <a:xfrm>
            <a:off x="182879" y="102306"/>
            <a:ext cx="12009121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Законодательная деятельность </a:t>
            </a:r>
            <a:endParaRPr lang="ru-RU" b="1" dirty="0"/>
          </a:p>
          <a:p>
            <a:endParaRPr lang="ru-RU" sz="1800" b="1" dirty="0"/>
          </a:p>
          <a:p>
            <a:endParaRPr lang="ru-RU" b="1" dirty="0"/>
          </a:p>
          <a:p>
            <a:r>
              <a:rPr lang="ru-RU" sz="2400" dirty="0"/>
              <a:t>Принят закон, согласно которому продажа алкогольной продукции </a:t>
            </a:r>
            <a:r>
              <a:rPr lang="ru-RU" sz="2400" i="1" dirty="0"/>
              <a:t>может дополнительно ограничиваться</a:t>
            </a:r>
            <a:r>
              <a:rPr lang="ru-RU" sz="2400" dirty="0"/>
              <a:t> в отдельных районах региона в связи с мобилизацией или катастрофами техногенного характера (</a:t>
            </a:r>
            <a:r>
              <a:rPr lang="ru-RU" sz="2400" dirty="0" err="1"/>
              <a:t>внесен</a:t>
            </a:r>
            <a:r>
              <a:rPr lang="ru-RU" sz="2400" dirty="0"/>
              <a:t> губернатором)</a:t>
            </a:r>
          </a:p>
          <a:p>
            <a:endParaRPr lang="ru-RU" sz="2400" dirty="0"/>
          </a:p>
          <a:p>
            <a:r>
              <a:rPr lang="ru-RU" sz="2400" dirty="0"/>
              <a:t>С 1 января 2023 года по 31 декабря 2025 года включительно </a:t>
            </a:r>
            <a:r>
              <a:rPr lang="ru-RU" sz="2400" i="1" dirty="0"/>
              <a:t>освобождается от налогообложения</a:t>
            </a:r>
            <a:r>
              <a:rPr lang="ru-RU" sz="2400" dirty="0"/>
              <a:t> имущество организаций, осуществляющих основные виды экономической деятельности: «Добыча металлических руд»; «Производство лекарственных препаратов», «Обрабатывающие производства» при условии включения организации в сводный реестр организаций ОПК, </a:t>
            </a:r>
            <a:r>
              <a:rPr lang="ru-RU" sz="2400" dirty="0" err="1"/>
              <a:t>утвержденный</a:t>
            </a:r>
            <a:r>
              <a:rPr lang="ru-RU" sz="2400" dirty="0"/>
              <a:t> Минпромторгом</a:t>
            </a:r>
          </a:p>
          <a:p>
            <a:endParaRPr lang="ru-RU" sz="2400" i="1" dirty="0"/>
          </a:p>
          <a:p>
            <a:r>
              <a:rPr lang="ru-RU" sz="2400" i="1" dirty="0"/>
              <a:t>Продлена минимальная налоговая ставка </a:t>
            </a:r>
            <a:r>
              <a:rPr lang="ru-RU" sz="2400" dirty="0"/>
              <a:t>на предприятия игорного бизнеса</a:t>
            </a:r>
          </a:p>
          <a:p>
            <a:endParaRPr lang="ru-RU" sz="2400" dirty="0"/>
          </a:p>
          <a:p>
            <a:r>
              <a:rPr lang="ru-RU" sz="2400" dirty="0"/>
              <a:t>Обращение в Правительство РФ по вопросу введения временного </a:t>
            </a:r>
            <a:r>
              <a:rPr lang="ru-RU" sz="2400" i="1" dirty="0"/>
              <a:t>разрешения на экспорт </a:t>
            </a:r>
            <a:r>
              <a:rPr lang="ru-RU" sz="2400" dirty="0"/>
              <a:t>необработанной древесины дуба, ясеня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9295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929</Words>
  <Application>Microsoft Office PowerPoint</Application>
  <PresentationFormat>Широкоэкранный</PresentationFormat>
  <Paragraphs>106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ys text</vt:lpstr>
      <vt:lpstr>Тема Office</vt:lpstr>
      <vt:lpstr>«Представление результатов мониторинга GR-практик Приморского края (4 квартала 2022)»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Сухова Марина Сергеевна</dc:creator>
  <cp:lastModifiedBy>Sergey Bogomazov</cp:lastModifiedBy>
  <cp:revision>26</cp:revision>
  <dcterms:created xsi:type="dcterms:W3CDTF">2022-11-21T09:02:45Z</dcterms:created>
  <dcterms:modified xsi:type="dcterms:W3CDTF">2023-05-23T15:53:12Z</dcterms:modified>
</cp:coreProperties>
</file>