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T Sans Narrow"/>
      <p:regular r:id="rId24"/>
      <p:bold r:id="rId25"/>
    </p:embeddedFont>
    <p:embeddedFont>
      <p:font typeface="Open Sans SemiBold"/>
      <p:regular r:id="rId26"/>
      <p:bold r:id="rId27"/>
      <p:italic r:id="rId28"/>
      <p:boldItalic r:id="rId29"/>
    </p:embeddedFont>
    <p:embeddedFont>
      <p:font typeface="Book Antiqua"/>
      <p:regular r:id="rId30"/>
      <p:bold r:id="rId31"/>
      <p:italic r:id="rId32"/>
      <p:boldItalic r:id="rId33"/>
    </p:embeddedFont>
    <p:embeddedFont>
      <p:font typeface="Open Sans Medium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iMnLDEK33rcmaCsQLPmJdXcbrH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SemiBold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SemiBold-italic.fntdata"/><Relationship Id="rId27" Type="http://schemas.openxmlformats.org/officeDocument/2006/relationships/font" Target="fonts/OpenSa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ookAntiqua-bold.fntdata"/><Relationship Id="rId30" Type="http://schemas.openxmlformats.org/officeDocument/2006/relationships/font" Target="fonts/BookAntiqua-regular.fntdata"/><Relationship Id="rId11" Type="http://schemas.openxmlformats.org/officeDocument/2006/relationships/slide" Target="slides/slide6.xml"/><Relationship Id="rId33" Type="http://schemas.openxmlformats.org/officeDocument/2006/relationships/font" Target="fonts/BookAntiqua-boldItalic.fntdata"/><Relationship Id="rId10" Type="http://schemas.openxmlformats.org/officeDocument/2006/relationships/slide" Target="slides/slide5.xml"/><Relationship Id="rId32" Type="http://schemas.openxmlformats.org/officeDocument/2006/relationships/font" Target="fonts/BookAntiqua-italic.fntdata"/><Relationship Id="rId13" Type="http://schemas.openxmlformats.org/officeDocument/2006/relationships/slide" Target="slides/slide8.xml"/><Relationship Id="rId35" Type="http://schemas.openxmlformats.org/officeDocument/2006/relationships/font" Target="fonts/OpenSansMedium-bold.fntdata"/><Relationship Id="rId12" Type="http://schemas.openxmlformats.org/officeDocument/2006/relationships/slide" Target="slides/slide7.xml"/><Relationship Id="rId34" Type="http://schemas.openxmlformats.org/officeDocument/2006/relationships/font" Target="fonts/OpenSansMedium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Medium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c20e74c9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2c20e74c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c20e74c9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2c20e74c9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c20e74c9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2c20e74c9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c20e74c9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2c20e74c9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7b204d51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227b204d5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7b204d51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27b204d51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8c378b0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28c378b0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cc0256c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2cc0256c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5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5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15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15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15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15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15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1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24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22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22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26929" l="-810" r="810" t="-26930"/>
          <a:stretch/>
        </p:blipFill>
        <p:spPr>
          <a:xfrm>
            <a:off x="116712" y="93125"/>
            <a:ext cx="8910576" cy="49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4572000" y="3631125"/>
            <a:ext cx="443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Вятская Юлия - эксперт НУЛ-исследований в области бизнес-коммуникаций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Дергачева Дарья - стажер-исследователь НУЛ в области бизнес-коммуникаций 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1757500" y="165600"/>
            <a:ext cx="5946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2200">
                <a:solidFill>
                  <a:srgbClr val="020B22"/>
                </a:solidFill>
                <a:highlight>
                  <a:srgbClr val="FFFFFF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GR-практики Ростовской области (IV квартал 2022 г.) и итоги года</a:t>
            </a:r>
            <a:endParaRPr sz="3620">
              <a:solidFill>
                <a:srgbClr val="020B22"/>
              </a:solidFill>
              <a:highlight>
                <a:schemeClr val="lt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3934"/>
              <a:buNone/>
            </a:pPr>
            <a:r>
              <a:rPr lang="ru" sz="2440"/>
              <a:t>GR-практика: законотво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рческая деят</a:t>
            </a:r>
            <a:r>
              <a:rPr lang="ru" sz="2440"/>
              <a:t>ельность</a:t>
            </a:r>
            <a:endParaRPr/>
          </a:p>
        </p:txBody>
      </p:sp>
      <p:pic>
        <p:nvPicPr>
          <p:cNvPr id="123" name="Google Shape;123;p10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-464825"/>
            <a:ext cx="9144000" cy="60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494700" y="1266325"/>
            <a:ext cx="8154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«2022 год стал самым продуктивным в истории Законодательного Собрания по реализации наших инициатив на федеральном уровне» - А. Ищенко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T Sans Narrow"/>
              <a:buChar char="●"/>
            </a:pPr>
            <a:r>
              <a:rPr b="1" lang="ru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Бюджет на 2023 год: дополнительные средства на субсидирование процентной ставки по кредитам,  докапитализация регионального фонда промышленности </a:t>
            </a:r>
            <a:r>
              <a:rPr b="1" lang="ru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поддержано</a:t>
            </a:r>
            <a:endParaRPr b="1" sz="19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T Sans Narrow"/>
              <a:buChar char="●"/>
            </a:pPr>
            <a:r>
              <a:rPr b="1" lang="ru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Право на отсрочку от мобилизации руководителям предприятий или ИП </a:t>
            </a:r>
            <a:r>
              <a:rPr b="1" lang="ru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на рассмотрении</a:t>
            </a:r>
            <a:endParaRPr b="1" sz="19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●"/>
            </a:pPr>
            <a:r>
              <a:rPr b="1" lang="ru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Ограничение максимального размера банковской комиссии за досрочный возврат кредита, взимаемый с заемщиков, осуществляющих предпринимательскую деятельность </a:t>
            </a:r>
            <a:r>
              <a:rPr b="1" lang="ru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поддержано</a:t>
            </a:r>
            <a:endParaRPr sz="19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c20e74c94_0_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" sz="2440"/>
              <a:t>GR-практика: законотво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рческая деят</a:t>
            </a:r>
            <a:r>
              <a:rPr lang="ru" sz="2440"/>
              <a:t>ельность</a:t>
            </a:r>
            <a:endParaRPr/>
          </a:p>
        </p:txBody>
      </p:sp>
      <p:pic>
        <p:nvPicPr>
          <p:cNvPr id="130" name="Google Shape;130;g22c20e74c94_0_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-464825"/>
            <a:ext cx="9144000" cy="60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2c20e74c94_0_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«2022 год стал самым 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продуктивным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в истории Законодательного Собрания по реализации наших инициатив на федеральном уровне» - А. Ищенко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●"/>
            </a:pPr>
            <a:r>
              <a:rPr b="1" lang="ru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Введение специального механизма авансирования субсидий в сельском хозяйстве с 1 января 2023 года </a:t>
            </a:r>
            <a:r>
              <a:rPr b="1" lang="ru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поддержано</a:t>
            </a:r>
            <a:endParaRPr b="1" sz="19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●"/>
            </a:pPr>
            <a:r>
              <a:rPr b="1" lang="ru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Продление  срока действия льгот в виде понижающего коэффициента 0,85 по арендной плате за пользование государственным имуществом </a:t>
            </a:r>
            <a:r>
              <a:rPr b="1" lang="ru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поддержано</a:t>
            </a:r>
            <a:endParaRPr sz="19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311700" y="445025"/>
            <a:ext cx="86451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40"/>
              <a:t>GR-пр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актика: де</a:t>
            </a:r>
            <a:r>
              <a:rPr lang="ru" sz="2440"/>
              <a:t>ятельность уполномоченного по правам предпринимателей</a:t>
            </a:r>
            <a:endParaRPr sz="2440"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373950" y="1446400"/>
            <a:ext cx="8520600" cy="3173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Активная позиция: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участие в заседаниях органов власти, круглых столах и образовательных мероприятиях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20B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 октября: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представитель Уполномоченного по защите прав предпринимателей стал участником «круглого стола» комитета Законодательного Собрания Ростовской области по бюджету, налогам и собственности по теме проблематики дробления бизнеса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Предложения о принятии совместных мер для создания благоприятных условий для ведения бизнеса во избежание “дробления”</a:t>
            </a:r>
            <a:r>
              <a:rPr b="1"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поддержано</a:t>
            </a:r>
            <a:endParaRPr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c20e74c94_0_7"/>
          <p:cNvSpPr txBox="1"/>
          <p:nvPr>
            <p:ph type="title"/>
          </p:nvPr>
        </p:nvSpPr>
        <p:spPr>
          <a:xfrm>
            <a:off x="311700" y="445025"/>
            <a:ext cx="86451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40"/>
              <a:t>GR-пр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актика: де</a:t>
            </a:r>
            <a:r>
              <a:rPr lang="ru" sz="2440"/>
              <a:t>ятельность уполномоченного по правам предпринимателей</a:t>
            </a:r>
            <a:endParaRPr sz="2440"/>
          </a:p>
        </p:txBody>
      </p:sp>
      <p:sp>
        <p:nvSpPr>
          <p:cNvPr id="143" name="Google Shape;143;g22c20e74c94_0_7"/>
          <p:cNvSpPr txBox="1"/>
          <p:nvPr>
            <p:ph idx="1" type="body"/>
          </p:nvPr>
        </p:nvSpPr>
        <p:spPr>
          <a:xfrm>
            <a:off x="373950" y="1446400"/>
            <a:ext cx="8520600" cy="3173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Активная позиция: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Уч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астие в «круглом столе», организованном Комитетом Государственной Думы по МСП на тему: «Поддержка субъектов малого и среднего предпринимательства в субъектах Российской Федерации, в которых введен средний уровень реагирования»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20B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Предложения по продвижению перечня инициативных мер поддержки -</a:t>
            </a:r>
            <a:r>
              <a:rPr b="1"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поддержано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Опрос совместно с Торгово-промышленной палатой 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“БИЗНЕС-БАРОМЕТР КОРРУПЦИИ”</a:t>
            </a:r>
            <a:endParaRPr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c20e74c94_0_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2440"/>
              <a:t>GR-практика: деяте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льност</a:t>
            </a:r>
            <a:r>
              <a:rPr lang="ru" sz="2440"/>
              <a:t>ь бизнес-ассоциаций</a:t>
            </a:r>
            <a:endParaRPr/>
          </a:p>
        </p:txBody>
      </p:sp>
      <p:sp>
        <p:nvSpPr>
          <p:cNvPr id="149" name="Google Shape;149;g22c20e74c94_0_12"/>
          <p:cNvSpPr txBox="1"/>
          <p:nvPr>
            <p:ph idx="1" type="body"/>
          </p:nvPr>
        </p:nvSpPr>
        <p:spPr>
          <a:xfrm>
            <a:off x="311700" y="1266325"/>
            <a:ext cx="8520600" cy="3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Торгово-промышленная палата</a:t>
            </a:r>
            <a:endParaRPr b="1" sz="20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У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частие в работе II Каспийского экономического форума - опыт взаимодействия с Ираном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Обсуждение в формате практического семинара перспектив изменения правил оплаты в сфере производства и потребления ТКО - найдены противоречия в законодательстве 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Организация круглого стола “Особенности ведения бизнеса в Турецкой республике”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</a:t>
            </a: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рганизация бизнес-миссии Ростовской области в Минске - развитие двусторонних экономических отношений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«БИЗНЕС-БАРОМЕТР КОРРУПЦИИ»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B22"/>
              </a:buClr>
              <a:buSzPts val="1800"/>
              <a:buFont typeface="Times New Roman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Топ-5 в Российской Федерации</a:t>
            </a:r>
            <a:endParaRPr>
              <a:solidFill>
                <a:srgbClr val="020B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2440"/>
              <a:t>GR-практика: деяте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льност</a:t>
            </a:r>
            <a:r>
              <a:rPr lang="ru" sz="2440"/>
              <a:t>ь бизнес-ассоциаций</a:t>
            </a:r>
            <a:endParaRPr/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311700" y="1266325"/>
            <a:ext cx="8520600" cy="3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Российский союз промышленников и предпринимателей</a:t>
            </a:r>
            <a:endParaRPr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Подписание трехстороннего соглашения между правительством Ростовской области, федерацией профсоюзов и союзом работодателей </a:t>
            </a:r>
            <a:r>
              <a:rPr b="1"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новая веха развития социального партнерства</a:t>
            </a:r>
            <a:endParaRPr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Участие в оглашении Инвестпослания – 2022 Губернатором Ростовской области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Участие в заседании Общественного совета при Министерстве промышленности и энергетики Ростовской области - рассмотрение предложенией поддержки экспортной деятельности промышленных предприятий </a:t>
            </a:r>
            <a:r>
              <a:rPr b="1"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подписание Отраслевого соглашения по машиностроительному комплексу Ростовской области на 2022-2025 годы</a:t>
            </a:r>
            <a:endParaRPr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c20e74c94_0_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2440"/>
              <a:t>GR-практика: деяте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льност</a:t>
            </a:r>
            <a:r>
              <a:rPr lang="ru" sz="2440"/>
              <a:t>ь бизнес-ассоциаций</a:t>
            </a:r>
            <a:endParaRPr/>
          </a:p>
        </p:txBody>
      </p:sp>
      <p:sp>
        <p:nvSpPr>
          <p:cNvPr id="161" name="Google Shape;161;g22c20e74c94_0_17"/>
          <p:cNvSpPr txBox="1"/>
          <p:nvPr>
            <p:ph idx="1" type="body"/>
          </p:nvPr>
        </p:nvSpPr>
        <p:spPr>
          <a:xfrm>
            <a:off x="311700" y="1266325"/>
            <a:ext cx="8520600" cy="3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ОПОРА России</a:t>
            </a:r>
            <a:endParaRPr b="1" sz="20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№1 в России</a:t>
            </a:r>
            <a:endParaRPr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Организация форума - представлены продукты производителей Октябрьского района, кредитных организаций, инфраструктуры поддержки, а также проект АО «Россельхозбанка» «Свое родное»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Деловая Россия</a:t>
            </a:r>
            <a:endParaRPr b="1" sz="20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Организация в Стамбуле рабочей встречи для обсуждения вопросов взаимодействия по развитию параллельного импорта между Турцией и Россией с целью укрепления дальнейшего сотрудничества и всесторонней помощи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Мониторинг компаний с объемом инвестиций не менее 50 млн рублей в рамках программы Регионального инвестиционного стандарта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27b204d511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39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27b204d511_0_18"/>
          <p:cNvSpPr txBox="1"/>
          <p:nvPr>
            <p:ph type="title"/>
          </p:nvPr>
        </p:nvSpPr>
        <p:spPr>
          <a:xfrm>
            <a:off x="391975" y="3226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7540"/>
              <a:buNone/>
            </a:pPr>
            <a:r>
              <a:rPr lang="ru" sz="2440">
                <a:solidFill>
                  <a:schemeClr val="lt1"/>
                </a:solidFill>
              </a:rPr>
              <a:t>Самые эффективные практики</a:t>
            </a:r>
            <a:r>
              <a:rPr lang="ru" sz="244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 за 202</a:t>
            </a:r>
            <a:r>
              <a:rPr lang="ru" sz="2440">
                <a:solidFill>
                  <a:schemeClr val="lt1"/>
                </a:solidFill>
              </a:rPr>
              <a:t>2-й год: сильные и слабые стороны взаимодействия бизнеса и власти в Ростовской области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g227b204d511_0_18"/>
          <p:cNvSpPr txBox="1"/>
          <p:nvPr/>
        </p:nvSpPr>
        <p:spPr>
          <a:xfrm>
            <a:off x="741150" y="1482300"/>
            <a:ext cx="76233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b="1" lang="ru" sz="1800">
                <a:solidFill>
                  <a:schemeClr val="lt1"/>
                </a:solidFill>
                <a:highlight>
                  <a:schemeClr val="accent5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Региональный бизнес продолжает использовать устоявшиеся практики как эффективные площадки для взаимодействия с властью</a:t>
            </a:r>
            <a:endParaRPr b="1" sz="1800">
              <a:solidFill>
                <a:schemeClr val="lt1"/>
              </a:solidFill>
              <a:highlight>
                <a:schemeClr val="accent5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 Narrow"/>
              <a:buChar char="●"/>
            </a:pPr>
            <a:r>
              <a:rPr b="1" lang="ru" sz="1800">
                <a:solidFill>
                  <a:schemeClr val="lt1"/>
                </a:solidFill>
                <a:highlight>
                  <a:schemeClr val="accent5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Наиболее распространенные практики: участие в работе экспертных советов, участие в деятельности бизнес-ассоциаций, активная вовлеченность Уполномоченного по правам предпринимателей, продвижение интересов бизнеса на выставках и бизнес-миссий в странах ближнего зарубежья</a:t>
            </a:r>
            <a:endParaRPr b="1" sz="1800">
              <a:solidFill>
                <a:schemeClr val="lt1"/>
              </a:solidFill>
              <a:highlight>
                <a:schemeClr val="accent5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 Narrow"/>
              <a:buChar char="●"/>
            </a:pPr>
            <a:r>
              <a:rPr b="1" lang="ru" sz="1800">
                <a:solidFill>
                  <a:schemeClr val="lt1"/>
                </a:solidFill>
                <a:highlight>
                  <a:schemeClr val="accent5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Рост частоты обращений предпринимателей к губернатору по актуальным проблемам бизнеса</a:t>
            </a:r>
            <a:endParaRPr b="1" sz="1800">
              <a:solidFill>
                <a:schemeClr val="lt1"/>
              </a:solidFill>
              <a:highlight>
                <a:schemeClr val="accent5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 Narrow"/>
              <a:buChar char="●"/>
            </a:pPr>
            <a:r>
              <a:rPr b="1" lang="ru" sz="1800">
                <a:solidFill>
                  <a:schemeClr val="lt1"/>
                </a:solidFill>
                <a:highlight>
                  <a:schemeClr val="accent5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Высокая информативность</a:t>
            </a:r>
            <a:endParaRPr b="1" sz="1800">
              <a:solidFill>
                <a:schemeClr val="lt1"/>
              </a:solidFill>
              <a:highlight>
                <a:schemeClr val="accent5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7b204d511_0_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7540"/>
              <a:buNone/>
            </a:pPr>
            <a:r>
              <a:rPr lang="ru" sz="2440"/>
              <a:t>Самые эффективные практики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 за 202</a:t>
            </a:r>
            <a:r>
              <a:rPr lang="ru" sz="2440"/>
              <a:t>2-й год: сильные и слабые стороны взаимодействия бизнеса и власти в Ростовской области</a:t>
            </a:r>
            <a:endParaRPr/>
          </a:p>
        </p:txBody>
      </p:sp>
      <p:sp>
        <p:nvSpPr>
          <p:cNvPr id="174" name="Google Shape;174;g227b204d511_0_23"/>
          <p:cNvSpPr txBox="1"/>
          <p:nvPr>
            <p:ph idx="1" type="body"/>
          </p:nvPr>
        </p:nvSpPr>
        <p:spPr>
          <a:xfrm>
            <a:off x="311700" y="1757225"/>
            <a:ext cx="85206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Нацеленность на представителей крупного бизнеса - малый бизнес вынужден использовать неформальные каналы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Тенденция к направленности GR-практик на персонализированное взаимодействие бизнеса и власти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8c378b077_0_0"/>
          <p:cNvSpPr txBox="1"/>
          <p:nvPr>
            <p:ph type="title"/>
          </p:nvPr>
        </p:nvSpPr>
        <p:spPr>
          <a:xfrm>
            <a:off x="311700" y="3351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40"/>
              <a:t>Результаты прошлых мониторингов</a:t>
            </a:r>
            <a:endParaRPr sz="2540"/>
          </a:p>
        </p:txBody>
      </p:sp>
      <p:sp>
        <p:nvSpPr>
          <p:cNvPr id="74" name="Google Shape;74;g228c378b077_0_0"/>
          <p:cNvSpPr txBox="1"/>
          <p:nvPr>
            <p:ph idx="1" type="body"/>
          </p:nvPr>
        </p:nvSpPr>
        <p:spPr>
          <a:xfrm>
            <a:off x="311700" y="944875"/>
            <a:ext cx="8520600" cy="3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-32662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B22"/>
              </a:buClr>
              <a:buSzPct val="100000"/>
              <a:buFont typeface="PT Sans Narrow"/>
              <a:buChar char="●"/>
            </a:pPr>
            <a:r>
              <a:rPr lang="ru" sz="3250">
                <a:solidFill>
                  <a:srgbClr val="020B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 Ростовской области высокая информационная открытость (выкладываются видео очных мероприятий, стенограммы и пр.).</a:t>
            </a:r>
            <a:endParaRPr sz="3250">
              <a:solidFill>
                <a:srgbClr val="020B2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6628" lvl="0" marL="457200" rtl="0" algn="just">
              <a:spcBef>
                <a:spcPts val="0"/>
              </a:spcBef>
              <a:spcAft>
                <a:spcPts val="0"/>
              </a:spcAft>
              <a:buClr>
                <a:srgbClr val="020B22"/>
              </a:buClr>
              <a:buSzPct val="100000"/>
              <a:buFont typeface="PT Sans Narrow"/>
              <a:buChar char="●"/>
            </a:pPr>
            <a:r>
              <a:rPr lang="ru" sz="3250">
                <a:solidFill>
                  <a:srgbClr val="020B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Ростовская область - пример региона, где созданы различные институты взаимодействия бизнеса и власти (экспертные советы, рабочие группы, институты развития). Так, GR-практики зачастую происходят в институционализированном формате.  </a:t>
            </a:r>
            <a:endParaRPr sz="3250">
              <a:solidFill>
                <a:srgbClr val="020B2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6628" lvl="0" marL="457200" rtl="0" algn="just">
              <a:spcBef>
                <a:spcPts val="0"/>
              </a:spcBef>
              <a:spcAft>
                <a:spcPts val="0"/>
              </a:spcAft>
              <a:buClr>
                <a:srgbClr val="020B22"/>
              </a:buClr>
              <a:buSzPct val="100000"/>
              <a:buFont typeface="PT Sans Narrow"/>
              <a:buChar char="●"/>
            </a:pPr>
            <a:r>
              <a:rPr lang="ru" sz="3250">
                <a:solidFill>
                  <a:srgbClr val="020B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 регионе довольно высока роль бизнес-ассоциаций (РСПП, Опора России) и уполномоченного по защите прав предпринимателей (О.Дереза). </a:t>
            </a:r>
            <a:endParaRPr sz="3250">
              <a:solidFill>
                <a:srgbClr val="020B2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6628" lvl="0" marL="457200" rtl="0" algn="just"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Char char="●"/>
            </a:pPr>
            <a:r>
              <a:rPr lang="ru" sz="3250">
                <a:solidFill>
                  <a:srgbClr val="020B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Наиболее эффективной gr-практикой можно назвать </a:t>
            </a:r>
            <a:r>
              <a:rPr b="1" lang="ru" sz="325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продвижение интересов бизнеса через деятельность экспертных советов и рабочих групп</a:t>
            </a:r>
            <a:r>
              <a:rPr lang="ru" sz="3250">
                <a:solidFill>
                  <a:srgbClr val="020B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 Об этом говорит статус участников (директора крупных промышленных компаний) и принятые решения (субсидирования отраслей).</a:t>
            </a:r>
            <a:endParaRPr sz="3250">
              <a:solidFill>
                <a:srgbClr val="020B2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6628" lvl="0" marL="457200" rtl="0" algn="just">
              <a:spcBef>
                <a:spcPts val="0"/>
              </a:spcBef>
              <a:spcAft>
                <a:spcPts val="0"/>
              </a:spcAft>
              <a:buClr>
                <a:srgbClr val="020B22"/>
              </a:buClr>
              <a:buSzPct val="100000"/>
              <a:buFont typeface="PT Sans Narrow"/>
              <a:buChar char="●"/>
            </a:pPr>
            <a:r>
              <a:rPr lang="ru" sz="3250">
                <a:solidFill>
                  <a:srgbClr val="020B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Эффективность GR-практик выше для крупного и среднего бизнеса</a:t>
            </a:r>
            <a:endParaRPr sz="3250">
              <a:solidFill>
                <a:srgbClr val="020B2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26628" lvl="0" marL="457200" rtl="0" algn="just"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Char char="●"/>
            </a:pPr>
            <a:r>
              <a:rPr lang="ru" sz="3250">
                <a:solidFill>
                  <a:srgbClr val="020B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 лета 2022 </a:t>
            </a:r>
            <a:r>
              <a:rPr lang="ru" sz="325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один из главных запросов бизнеса - поиск новых рынков сбыта продукции и закупок: Правительство региона и Торгово-промышленная палата активно взаимодействуют с зарубежными партнерами</a:t>
            </a:r>
            <a:r>
              <a:rPr lang="ru" sz="3250">
                <a:solidFill>
                  <a:srgbClr val="000000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. </a:t>
            </a:r>
            <a:endParaRPr sz="3250">
              <a:solidFill>
                <a:srgbClr val="020B2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358450" y="229925"/>
            <a:ext cx="8520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40"/>
              <a:t>GR-практики в IV-м квартале 2022 г.</a:t>
            </a:r>
            <a:endParaRPr sz="2540"/>
          </a:p>
        </p:txBody>
      </p:sp>
      <p:pic>
        <p:nvPicPr>
          <p:cNvPr id="80" name="Google Shape;8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600" y="786425"/>
            <a:ext cx="6194299" cy="412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type="title"/>
          </p:nvPr>
        </p:nvSpPr>
        <p:spPr>
          <a:xfrm>
            <a:off x="311700" y="3351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40"/>
              <a:t>GR-практика - участие в выставочной деятел</a:t>
            </a:r>
            <a:r>
              <a:rPr lang="ru" sz="254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ьности</a:t>
            </a:r>
            <a:endParaRPr sz="2540"/>
          </a:p>
        </p:txBody>
      </p:sp>
      <p:sp>
        <p:nvSpPr>
          <p:cNvPr id="86" name="Google Shape;86;p3"/>
          <p:cNvSpPr txBox="1"/>
          <p:nvPr>
            <p:ph idx="1" type="body"/>
          </p:nvPr>
        </p:nvSpPr>
        <p:spPr>
          <a:xfrm>
            <a:off x="311700" y="944875"/>
            <a:ext cx="8520600" cy="3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Char char="●"/>
            </a:pPr>
            <a:r>
              <a:rPr b="1" lang="ru" sz="3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 А</a:t>
            </a:r>
            <a:r>
              <a:rPr b="1" lang="ru" sz="3000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гропромышленная выставка “Золотая осень-2022”</a:t>
            </a:r>
            <a:r>
              <a:rPr lang="ru" sz="3000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. Результат - подписано 4 инвестиционных соглашения (строительство сада лесного ореха, комплекс по производству баранины, завод по производству кормов для скота; создание лаборатории по селекции овощей).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Char char="●"/>
            </a:pPr>
            <a:r>
              <a:rPr b="1" lang="ru" sz="3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Отраслевой форум “Дорога-2022”</a:t>
            </a:r>
            <a:r>
              <a:rPr lang="ru" sz="3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. Результат - соглашение о создании инфраструктуры электротранспорта и зарядной системы для электромобилей</a:t>
            </a:r>
            <a:endParaRPr sz="30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Char char="●"/>
            </a:pPr>
            <a:r>
              <a:rPr b="1" lang="ru" sz="3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IV Международный муниципальный форум стран БРИКС+</a:t>
            </a:r>
            <a:r>
              <a:rPr lang="ru" sz="3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. Результат - договор о поставках с/х продукции с Сербией;  меморандумы о взаимопонимании и сотрудничестве с компаниями из Китая и Камеруна</a:t>
            </a:r>
            <a:endParaRPr sz="30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311700" y="206075"/>
            <a:ext cx="852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40"/>
              <a:t>GR-практика - продвижение интересов бизнеса через деятельность экспертных Советов при губерна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торе</a:t>
            </a:r>
            <a:endParaRPr sz="2440"/>
          </a:p>
        </p:txBody>
      </p:sp>
      <p:sp>
        <p:nvSpPr>
          <p:cNvPr id="92" name="Google Shape;92;p4"/>
          <p:cNvSpPr txBox="1"/>
          <p:nvPr>
            <p:ph idx="1" type="body"/>
          </p:nvPr>
        </p:nvSpPr>
        <p:spPr>
          <a:xfrm>
            <a:off x="311700" y="1190775"/>
            <a:ext cx="8520600" cy="3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Совет по инвестициям при губернаторе Ростовской области</a:t>
            </a: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. Результат: “Деловая Россия” представила данные мониторинга </a:t>
            </a:r>
            <a:r>
              <a:rPr lang="ru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внедрения регионального инвестиционного стандарта и внесла предложения от бизнеса. Результат - поддержано;</a:t>
            </a:r>
            <a:endParaRPr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20B22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Экспортный Совет при губернаторе Ростовской области</a:t>
            </a: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-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Доклад председателя регионального отделения РСПП по проблемам бизнеса и мерам поддержки. Предложение - работать над общей юрисдикцией с Белоруссией + налаживание горизонтальных связей со странами Африки. Резолюция - поддержано. 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-"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Запрос от предпринимателя сферы с/х на субсидирование логистических затрат. Результат - частично поддержано.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b="1" lang="ru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Совет по предпринимательству при правительстве Ростовской области</a:t>
            </a:r>
            <a:r>
              <a:rPr lang="ru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. Результат: предложения по улучшению мер поддержки для бизнеса. Резолюция - поддержано.</a:t>
            </a:r>
            <a:endParaRPr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cc0256c52_0_0"/>
          <p:cNvSpPr txBox="1"/>
          <p:nvPr>
            <p:ph type="title"/>
          </p:nvPr>
        </p:nvSpPr>
        <p:spPr>
          <a:xfrm>
            <a:off x="311700" y="206075"/>
            <a:ext cx="852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40"/>
              <a:t>GR-практика - продвижение интересов бизнеса через деятельность экспертных Советов при губерна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торе</a:t>
            </a:r>
            <a:endParaRPr sz="2440"/>
          </a:p>
        </p:txBody>
      </p:sp>
      <p:sp>
        <p:nvSpPr>
          <p:cNvPr id="98" name="Google Shape;98;g22cc0256c52_0_0"/>
          <p:cNvSpPr txBox="1"/>
          <p:nvPr>
            <p:ph idx="1" type="body"/>
          </p:nvPr>
        </p:nvSpPr>
        <p:spPr>
          <a:xfrm>
            <a:off x="311700" y="1190775"/>
            <a:ext cx="8520600" cy="3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600"/>
              <a:buFont typeface="PT Sans Narrow"/>
              <a:buChar char="●"/>
            </a:pPr>
            <a:r>
              <a:rPr b="1" lang="ru" sz="1600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Заседание </a:t>
            </a:r>
            <a:r>
              <a:rPr b="1" lang="ru" sz="1600">
                <a:solidFill>
                  <a:srgbClr val="020B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Экспертного совета по импортозамещению</a:t>
            </a:r>
            <a:endParaRPr b="1" sz="1600">
              <a:solidFill>
                <a:srgbClr val="020B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20B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Результат: сохранение финансирования АПК (в 2022 г. рекордный урожай зерновых);</a:t>
            </a:r>
            <a:endParaRPr sz="1600">
              <a:solidFill>
                <a:srgbClr val="020B22"/>
              </a:solidFill>
              <a:highlight>
                <a:schemeClr val="lt1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20B22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Положительная оценка работы </a:t>
            </a:r>
            <a:r>
              <a:rPr lang="ru" sz="16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Регионального центра кооперации, импортозамещения и трансфера технологий (создан в апреле 2022 г.) - Донские компании получили государственную поддержку от институтов развития предпринимательства на сумму более чем 100 млн рублей;</a:t>
            </a:r>
            <a:endParaRPr sz="16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Частичный переход на Белорусскую биржу - регистрация 50-ти донских предприятий</a:t>
            </a:r>
            <a:endParaRPr sz="16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20B22"/>
              </a:buClr>
              <a:buSzPts val="1600"/>
              <a:buFont typeface="PT Sans Narrow"/>
              <a:buChar char="●"/>
            </a:pPr>
            <a:r>
              <a:rPr b="1" lang="ru" sz="16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З</a:t>
            </a:r>
            <a:r>
              <a:rPr b="1" lang="ru" sz="16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аседания Совета по развитию конкуренции при Губернаторе Ростовской области</a:t>
            </a:r>
            <a:r>
              <a:rPr lang="ru" sz="16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.</a:t>
            </a:r>
            <a:endParaRPr sz="16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Результат: Провести рейтинг органов местного самоуправления городских округов и муниципальных районов Ростовской области в части их деятельности по содействию развитию конкуренции за 2022 год; “</a:t>
            </a:r>
            <a:r>
              <a:rPr i="1" lang="ru" sz="16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Исполнительным органам Ростовской области в случае наличия рисков недостижения в 2023 году ключевых показателей развития конкуренции в Ростовской области, направить информацию с подробными причинами в адрес минэкомразвития области</a:t>
            </a:r>
            <a:r>
              <a:rPr lang="ru" sz="16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”</a:t>
            </a:r>
            <a:endParaRPr sz="16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title"/>
          </p:nvPr>
        </p:nvSpPr>
        <p:spPr>
          <a:xfrm>
            <a:off x="311700" y="207475"/>
            <a:ext cx="8520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/>
              <a:t>GR-практика: </a:t>
            </a:r>
            <a:r>
              <a:rPr lang="ru" sz="2400">
                <a:highlight>
                  <a:srgbClr val="FFFFFF"/>
                </a:highlight>
              </a:rPr>
              <a:t>участие бизнеса в На</a:t>
            </a:r>
            <a:r>
              <a:rPr lang="ru" sz="2400">
                <a:highlight>
                  <a:srgbClr val="FFFFFF"/>
                </a:highlight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циональн</a:t>
            </a:r>
            <a:r>
              <a:rPr lang="ru" sz="2400">
                <a:highlight>
                  <a:srgbClr val="FFFFFF"/>
                </a:highlight>
              </a:rPr>
              <a:t>ом проекте</a:t>
            </a:r>
            <a:endParaRPr sz="2400"/>
          </a:p>
        </p:txBody>
      </p:sp>
      <p:sp>
        <p:nvSpPr>
          <p:cNvPr id="104" name="Google Shape;104;p5"/>
          <p:cNvSpPr txBox="1"/>
          <p:nvPr/>
        </p:nvSpPr>
        <p:spPr>
          <a:xfrm>
            <a:off x="459975" y="924575"/>
            <a:ext cx="84321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В Нацпроект “Производительность труда” вошло еще 4 донских предприятия: </a:t>
            </a:r>
            <a:endParaRPr sz="20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ООО «Донские пекарные традиции» (производство хлебобулочных изделий);</a:t>
            </a:r>
            <a:endParaRPr sz="20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ООО «Северо-Кавказское логистическое предприятие» (крупнейшая логистическая компания юга России);</a:t>
            </a:r>
            <a:endParaRPr sz="20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ООО “Аква Маркет+” (производство и продажа оборудования для питьевой воды); </a:t>
            </a:r>
            <a:endParaRPr sz="20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ООО “Лазурит” (производство светильников)</a:t>
            </a:r>
            <a:endParaRPr sz="20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Результат - возможность получения льгот и субсидий для бизнеса</a:t>
            </a:r>
            <a:endParaRPr sz="2000">
              <a:solidFill>
                <a:srgbClr val="020B2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2500"/>
              <a:t>GR-практика: включение бизнеса в проект “Губернаторская сотня” </a:t>
            </a:r>
            <a:endParaRPr sz="2500"/>
          </a:p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264925" y="1066825"/>
            <a:ext cx="8520600" cy="3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Подписано - </a:t>
            </a:r>
            <a:r>
              <a:rPr lang="ru">
                <a:solidFill>
                  <a:srgbClr val="020B2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Инвестиционное соглашение с ООО «ФЛЭШ» предполагает инвестиции на сумму 1,128 млрд рублей в автомобильную инфраструктуру крупных городов региона - заправочные станции, автомойки и пр.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311700" y="445025"/>
            <a:ext cx="86451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40"/>
              <a:t>GR-практика: прямое обращение </a:t>
            </a:r>
            <a:r>
              <a:rPr lang="ru" sz="244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к гу</a:t>
            </a:r>
            <a:r>
              <a:rPr lang="ru" sz="2440"/>
              <a:t>бернатору</a:t>
            </a:r>
            <a:endParaRPr sz="2440"/>
          </a:p>
        </p:txBody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410250" y="945200"/>
            <a:ext cx="8448000" cy="3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Прием граждан В.Ю.Голубева - 2 обращения бизнеса: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Обращение предпринимателя из сельского хозяйства с просьбой выделить субсидию на теплицу. Резолюция - частично поддержано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Обращение владельца промышленной компании (“</a:t>
            </a: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Ростинтех”</a:t>
            </a:r>
            <a:r>
              <a:rPr lang="ru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). Резолюция - частично поддержано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2460450" y="4568825"/>
            <a:ext cx="389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