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56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70F539-F608-4B9A-9522-5BC4420313C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75200A4-9E4E-4519-B73A-0E00AFCF966C}">
      <dgm:prSet phldrT="[Text]" custT="1"/>
      <dgm:spPr/>
      <dgm:t>
        <a:bodyPr/>
        <a:lstStyle/>
        <a:p>
          <a:pPr algn="ctr"/>
          <a:r>
            <a:rPr lang="en-US" sz="1800" dirty="0">
              <a:solidFill>
                <a:schemeClr val="bg1"/>
              </a:solidFill>
            </a:rPr>
            <a:t>Owner</a:t>
          </a:r>
        </a:p>
        <a:p>
          <a:pPr algn="ctr"/>
          <a:r>
            <a:rPr lang="en-US" sz="1800" dirty="0">
              <a:solidFill>
                <a:schemeClr val="bg1"/>
              </a:solidFill>
            </a:rPr>
            <a:t>(Familial ties)</a:t>
          </a:r>
        </a:p>
      </dgm:t>
    </dgm:pt>
    <dgm:pt modelId="{15F546AE-5F4A-432B-8225-F251C10D542B}" type="parTrans" cxnId="{528D7BC6-2C5C-44E5-92AA-7EF5B03A35D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819EC403-D115-4920-B0DB-D58AB92CDF9F}" type="sibTrans" cxnId="{528D7BC6-2C5C-44E5-92AA-7EF5B03A35D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6C6FDAEE-B659-4F84-97FE-FF56D441CCFF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Management</a:t>
          </a:r>
        </a:p>
        <a:p>
          <a:r>
            <a:rPr lang="en-US" sz="1800" dirty="0">
              <a:solidFill>
                <a:schemeClr val="bg1"/>
              </a:solidFill>
            </a:rPr>
            <a:t>(Regional and School ties)</a:t>
          </a:r>
        </a:p>
      </dgm:t>
    </dgm:pt>
    <dgm:pt modelId="{E39D0FC7-AC5B-4655-9186-050DB4FCEC70}" type="parTrans" cxnId="{8D79656A-1021-402C-A18C-13AECB28ABB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DAEC700-1733-4165-BF74-C18AC0AD2C0B}" type="sibTrans" cxnId="{8D79656A-1021-402C-A18C-13AECB28ABB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24E4B6D-9CF0-4C69-AA7C-89110B64C68C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Workers</a:t>
          </a:r>
        </a:p>
        <a:p>
          <a:r>
            <a:rPr lang="en-US" sz="1800" dirty="0">
              <a:solidFill>
                <a:schemeClr val="bg1"/>
              </a:solidFill>
            </a:rPr>
            <a:t>(Regional ties)</a:t>
          </a:r>
        </a:p>
      </dgm:t>
    </dgm:pt>
    <dgm:pt modelId="{E4E07B79-8D81-4BB4-8F67-BC69A9F22592}" type="parTrans" cxnId="{D69A824C-4174-4C1C-A311-41DC02E56B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DBB963C-76F9-448C-904C-0F4DD3EE61DC}" type="sibTrans" cxnId="{D69A824C-4174-4C1C-A311-41DC02E56B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C9C49580-6477-46E6-BFC6-B55B1B3390B9}" type="pres">
      <dgm:prSet presAssocID="{FE70F539-F608-4B9A-9522-5BC4420313C7}" presName="Name0" presStyleCnt="0">
        <dgm:presLayoutVars>
          <dgm:dir/>
          <dgm:animLvl val="lvl"/>
          <dgm:resizeHandles val="exact"/>
        </dgm:presLayoutVars>
      </dgm:prSet>
      <dgm:spPr/>
    </dgm:pt>
    <dgm:pt modelId="{AB2B205D-93E6-4D7D-900E-27FEC2E9557B}" type="pres">
      <dgm:prSet presAssocID="{575200A4-9E4E-4519-B73A-0E00AFCF966C}" presName="Name8" presStyleCnt="0"/>
      <dgm:spPr/>
    </dgm:pt>
    <dgm:pt modelId="{5365FF3A-4FFC-4F24-9FFD-27DF472D70F1}" type="pres">
      <dgm:prSet presAssocID="{575200A4-9E4E-4519-B73A-0E00AFCF966C}" presName="level" presStyleLbl="node1" presStyleIdx="0" presStyleCnt="3">
        <dgm:presLayoutVars>
          <dgm:chMax val="1"/>
          <dgm:bulletEnabled val="1"/>
        </dgm:presLayoutVars>
      </dgm:prSet>
      <dgm:spPr/>
    </dgm:pt>
    <dgm:pt modelId="{7CE71D0E-8864-43A2-97E7-AB4853C8BB0D}" type="pres">
      <dgm:prSet presAssocID="{575200A4-9E4E-4519-B73A-0E00AFCF966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557D86B-9D60-4258-AE20-3D6094B3DB9A}" type="pres">
      <dgm:prSet presAssocID="{6C6FDAEE-B659-4F84-97FE-FF56D441CCFF}" presName="Name8" presStyleCnt="0"/>
      <dgm:spPr/>
    </dgm:pt>
    <dgm:pt modelId="{BF2B3E43-9DEC-40C0-AE26-3A3781602EC9}" type="pres">
      <dgm:prSet presAssocID="{6C6FDAEE-B659-4F84-97FE-FF56D441CCFF}" presName="level" presStyleLbl="node1" presStyleIdx="1" presStyleCnt="3">
        <dgm:presLayoutVars>
          <dgm:chMax val="1"/>
          <dgm:bulletEnabled val="1"/>
        </dgm:presLayoutVars>
      </dgm:prSet>
      <dgm:spPr/>
    </dgm:pt>
    <dgm:pt modelId="{611C4AC0-B30F-4C75-9FC7-7370D64F0F47}" type="pres">
      <dgm:prSet presAssocID="{6C6FDAEE-B659-4F84-97FE-FF56D441CCF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0C999C5-5BF8-4965-8545-E9A01482872A}" type="pres">
      <dgm:prSet presAssocID="{F24E4B6D-9CF0-4C69-AA7C-89110B64C68C}" presName="Name8" presStyleCnt="0"/>
      <dgm:spPr/>
    </dgm:pt>
    <dgm:pt modelId="{61B24486-A962-4FB1-B5B9-1BC21A054224}" type="pres">
      <dgm:prSet presAssocID="{F24E4B6D-9CF0-4C69-AA7C-89110B64C68C}" presName="level" presStyleLbl="node1" presStyleIdx="2" presStyleCnt="3" custLinFactNeighborX="13314" custLinFactNeighborY="36848">
        <dgm:presLayoutVars>
          <dgm:chMax val="1"/>
          <dgm:bulletEnabled val="1"/>
        </dgm:presLayoutVars>
      </dgm:prSet>
      <dgm:spPr/>
    </dgm:pt>
    <dgm:pt modelId="{BB92E148-C667-42CF-8E08-2805C079AD5E}" type="pres">
      <dgm:prSet presAssocID="{F24E4B6D-9CF0-4C69-AA7C-89110B64C68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802E20B-EEC9-4B8E-A9C7-C88E2651C096}" type="presOf" srcId="{6C6FDAEE-B659-4F84-97FE-FF56D441CCFF}" destId="{BF2B3E43-9DEC-40C0-AE26-3A3781602EC9}" srcOrd="0" destOrd="0" presId="urn:microsoft.com/office/officeart/2005/8/layout/pyramid1"/>
    <dgm:cxn modelId="{C2DCB936-25E9-40E7-B965-6F70979386B5}" type="presOf" srcId="{FE70F539-F608-4B9A-9522-5BC4420313C7}" destId="{C9C49580-6477-46E6-BFC6-B55B1B3390B9}" srcOrd="0" destOrd="0" presId="urn:microsoft.com/office/officeart/2005/8/layout/pyramid1"/>
    <dgm:cxn modelId="{AF24CC43-BED4-4153-9304-2C4DA440A000}" type="presOf" srcId="{6C6FDAEE-B659-4F84-97FE-FF56D441CCFF}" destId="{611C4AC0-B30F-4C75-9FC7-7370D64F0F47}" srcOrd="1" destOrd="0" presId="urn:microsoft.com/office/officeart/2005/8/layout/pyramid1"/>
    <dgm:cxn modelId="{8D79656A-1021-402C-A18C-13AECB28ABB8}" srcId="{FE70F539-F608-4B9A-9522-5BC4420313C7}" destId="{6C6FDAEE-B659-4F84-97FE-FF56D441CCFF}" srcOrd="1" destOrd="0" parTransId="{E39D0FC7-AC5B-4655-9186-050DB4FCEC70}" sibTransId="{0DAEC700-1733-4165-BF74-C18AC0AD2C0B}"/>
    <dgm:cxn modelId="{D69A824C-4174-4C1C-A311-41DC02E56BC6}" srcId="{FE70F539-F608-4B9A-9522-5BC4420313C7}" destId="{F24E4B6D-9CF0-4C69-AA7C-89110B64C68C}" srcOrd="2" destOrd="0" parTransId="{E4E07B79-8D81-4BB4-8F67-BC69A9F22592}" sibTransId="{5DBB963C-76F9-448C-904C-0F4DD3EE61DC}"/>
    <dgm:cxn modelId="{D70CDB8A-A542-4A88-BA39-605B3C39B785}" type="presOf" srcId="{575200A4-9E4E-4519-B73A-0E00AFCF966C}" destId="{7CE71D0E-8864-43A2-97E7-AB4853C8BB0D}" srcOrd="1" destOrd="0" presId="urn:microsoft.com/office/officeart/2005/8/layout/pyramid1"/>
    <dgm:cxn modelId="{F9C84AB4-50FD-414E-9544-B2FB59AA3247}" type="presOf" srcId="{F24E4B6D-9CF0-4C69-AA7C-89110B64C68C}" destId="{BB92E148-C667-42CF-8E08-2805C079AD5E}" srcOrd="1" destOrd="0" presId="urn:microsoft.com/office/officeart/2005/8/layout/pyramid1"/>
    <dgm:cxn modelId="{528D7BC6-2C5C-44E5-92AA-7EF5B03A35D8}" srcId="{FE70F539-F608-4B9A-9522-5BC4420313C7}" destId="{575200A4-9E4E-4519-B73A-0E00AFCF966C}" srcOrd="0" destOrd="0" parTransId="{15F546AE-5F4A-432B-8225-F251C10D542B}" sibTransId="{819EC403-D115-4920-B0DB-D58AB92CDF9F}"/>
    <dgm:cxn modelId="{00DE2FEF-8F93-42AF-B084-9B917E276C38}" type="presOf" srcId="{F24E4B6D-9CF0-4C69-AA7C-89110B64C68C}" destId="{61B24486-A962-4FB1-B5B9-1BC21A054224}" srcOrd="0" destOrd="0" presId="urn:microsoft.com/office/officeart/2005/8/layout/pyramid1"/>
    <dgm:cxn modelId="{FA53B6F1-232C-4525-B294-93409492C3FA}" type="presOf" srcId="{575200A4-9E4E-4519-B73A-0E00AFCF966C}" destId="{5365FF3A-4FFC-4F24-9FFD-27DF472D70F1}" srcOrd="0" destOrd="0" presId="urn:microsoft.com/office/officeart/2005/8/layout/pyramid1"/>
    <dgm:cxn modelId="{3167BA06-0F9C-422E-BBB0-A7087782719C}" type="presParOf" srcId="{C9C49580-6477-46E6-BFC6-B55B1B3390B9}" destId="{AB2B205D-93E6-4D7D-900E-27FEC2E9557B}" srcOrd="0" destOrd="0" presId="urn:microsoft.com/office/officeart/2005/8/layout/pyramid1"/>
    <dgm:cxn modelId="{6D681629-E43E-4080-B911-B10B69BBBB7F}" type="presParOf" srcId="{AB2B205D-93E6-4D7D-900E-27FEC2E9557B}" destId="{5365FF3A-4FFC-4F24-9FFD-27DF472D70F1}" srcOrd="0" destOrd="0" presId="urn:microsoft.com/office/officeart/2005/8/layout/pyramid1"/>
    <dgm:cxn modelId="{1E41926C-1040-4B3A-9B90-FBCEB36B5F3C}" type="presParOf" srcId="{AB2B205D-93E6-4D7D-900E-27FEC2E9557B}" destId="{7CE71D0E-8864-43A2-97E7-AB4853C8BB0D}" srcOrd="1" destOrd="0" presId="urn:microsoft.com/office/officeart/2005/8/layout/pyramid1"/>
    <dgm:cxn modelId="{CC6DA649-6B9D-478F-BB88-4625AE17626D}" type="presParOf" srcId="{C9C49580-6477-46E6-BFC6-B55B1B3390B9}" destId="{7557D86B-9D60-4258-AE20-3D6094B3DB9A}" srcOrd="1" destOrd="0" presId="urn:microsoft.com/office/officeart/2005/8/layout/pyramid1"/>
    <dgm:cxn modelId="{FBF1A78B-1AC0-48AC-8D44-A25B8216B3DB}" type="presParOf" srcId="{7557D86B-9D60-4258-AE20-3D6094B3DB9A}" destId="{BF2B3E43-9DEC-40C0-AE26-3A3781602EC9}" srcOrd="0" destOrd="0" presId="urn:microsoft.com/office/officeart/2005/8/layout/pyramid1"/>
    <dgm:cxn modelId="{D58558B6-B048-4217-AFB4-156534DAFC92}" type="presParOf" srcId="{7557D86B-9D60-4258-AE20-3D6094B3DB9A}" destId="{611C4AC0-B30F-4C75-9FC7-7370D64F0F47}" srcOrd="1" destOrd="0" presId="urn:microsoft.com/office/officeart/2005/8/layout/pyramid1"/>
    <dgm:cxn modelId="{15A15A57-2CA3-4D34-B4BC-EC7B4FB32573}" type="presParOf" srcId="{C9C49580-6477-46E6-BFC6-B55B1B3390B9}" destId="{60C999C5-5BF8-4965-8545-E9A01482872A}" srcOrd="2" destOrd="0" presId="urn:microsoft.com/office/officeart/2005/8/layout/pyramid1"/>
    <dgm:cxn modelId="{F3D30B07-655A-497D-A1DB-F4F46E4D62D6}" type="presParOf" srcId="{60C999C5-5BF8-4965-8545-E9A01482872A}" destId="{61B24486-A962-4FB1-B5B9-1BC21A054224}" srcOrd="0" destOrd="0" presId="urn:microsoft.com/office/officeart/2005/8/layout/pyramid1"/>
    <dgm:cxn modelId="{B7B52013-FF1E-4C79-AF1B-704FED17239F}" type="presParOf" srcId="{60C999C5-5BF8-4965-8545-E9A01482872A}" destId="{BB92E148-C667-42CF-8E08-2805C079AD5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5FF3A-4FFC-4F24-9FFD-27DF472D70F1}">
      <dsp:nvSpPr>
        <dsp:cNvPr id="0" name=""/>
        <dsp:cNvSpPr/>
      </dsp:nvSpPr>
      <dsp:spPr>
        <a:xfrm>
          <a:off x="2031832" y="0"/>
          <a:ext cx="2031832" cy="1481906"/>
        </a:xfrm>
        <a:prstGeom prst="trapezoid">
          <a:avLst>
            <a:gd name="adj" fmla="val 685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Owner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(Familial ties)</a:t>
          </a:r>
        </a:p>
      </dsp:txBody>
      <dsp:txXfrm>
        <a:off x="2031832" y="0"/>
        <a:ext cx="2031832" cy="1481906"/>
      </dsp:txXfrm>
    </dsp:sp>
    <dsp:sp modelId="{BF2B3E43-9DEC-40C0-AE26-3A3781602EC9}">
      <dsp:nvSpPr>
        <dsp:cNvPr id="0" name=""/>
        <dsp:cNvSpPr/>
      </dsp:nvSpPr>
      <dsp:spPr>
        <a:xfrm>
          <a:off x="1015916" y="1481906"/>
          <a:ext cx="4063664" cy="1481906"/>
        </a:xfrm>
        <a:prstGeom prst="trapezoid">
          <a:avLst>
            <a:gd name="adj" fmla="val 685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Management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(Regional and School ties)</a:t>
          </a:r>
        </a:p>
      </dsp:txBody>
      <dsp:txXfrm>
        <a:off x="1727057" y="1481906"/>
        <a:ext cx="2641382" cy="1481906"/>
      </dsp:txXfrm>
    </dsp:sp>
    <dsp:sp modelId="{61B24486-A962-4FB1-B5B9-1BC21A054224}">
      <dsp:nvSpPr>
        <dsp:cNvPr id="0" name=""/>
        <dsp:cNvSpPr/>
      </dsp:nvSpPr>
      <dsp:spPr>
        <a:xfrm>
          <a:off x="0" y="2963813"/>
          <a:ext cx="6095497" cy="1481906"/>
        </a:xfrm>
        <a:prstGeom prst="trapezoid">
          <a:avLst>
            <a:gd name="adj" fmla="val 685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Workers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(Regional ties)</a:t>
          </a:r>
        </a:p>
      </dsp:txBody>
      <dsp:txXfrm>
        <a:off x="1066711" y="2963813"/>
        <a:ext cx="3962073" cy="1481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6D0D2-6FF3-3E91-47C9-E37465F15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28058-98FB-0C84-EACC-4E40AA0B9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160CF-9C19-67E5-21D3-4FB3536A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10454-18F1-6421-9EAB-CAC073C0A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2112-6F32-0AAA-B023-2DCB1A4B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8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A9B4-8BA8-E7FA-19AC-2E0312E95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C01F3-AB3C-78F5-0D79-358AE9668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A9A2A-045A-561F-0A6D-F3DE70DE6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A1285-C6EB-3DE7-F11E-77828CB6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5AF48-175C-E17F-C944-7AF9ECAF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2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B7190-4AA2-BE2B-DF38-BA624B16A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87D62-29EF-57D1-86F6-95883D15C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6370E-4B60-4698-F583-F0A9C1E3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44C08-EC30-5A89-E6AC-894C937C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C596A-0234-40B7-445F-108D0698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9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0513-F3B3-13C6-BECC-B52039DD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2D950-E067-28F0-4CC5-F880CF01D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C94C5-C237-05AB-174F-5B0271B1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215CD-9B26-9084-6C73-DD4BE952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AAC6D-F39E-C67D-E951-E2F066B5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5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1B5C-7A15-EB69-0272-B80C470C1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993A7-2E77-4133-E29A-A5231D93A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B9626-61A4-09B9-4EB8-8CE363E7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5C500-154C-5910-B539-CB532D689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A97D7-DE7C-CC04-F56F-F2F2A941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4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040A-83B1-CBDE-90C1-D0B14DE9D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1BCDF-4E25-93FF-9F3E-913AC783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3FEAD-502D-8223-C029-A0632D3B5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9E222-3637-A11B-0A08-0C79C73CD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D2267-5181-AE43-05FA-5D7B9808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F2CE5-8738-BBF7-232A-64273EB3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90D01-A592-7673-E454-BB3AB660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A6681-180F-F175-5EFC-BDE65E7FE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15C03-72B2-C559-C1EB-3FA300E8D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26EA8-E312-472F-DE62-2282F2F80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98EE8E-CC0F-7412-5884-618493EF4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203147-0D9F-9F39-AFE9-767BD628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EA6A3E-D87D-B9D7-D4D1-46BA34DC3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0F438-EED7-EC64-153A-A6BD45B83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E5B73-80FE-C651-DA29-0690CC6DE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470592-27AF-F3EB-4C15-2BA950E3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567B9-8B80-CB4C-3853-37C274CD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320081-AB7D-97E5-B283-16D3F207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9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02C9BB-0B79-8D0B-C57E-F3EA10DF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FAB1A-E8B9-2AD8-3CD3-AA9B0D83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396B3-A8B6-5CD6-FCF0-95C48095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5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57423-6D01-B889-260E-53964C61D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4B3CB-DF28-0AA1-A7B2-CF6094167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A21E4-52C7-1E42-EA7D-157B87412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C7407-AE3A-38EA-50E1-522DB406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3F2CF-03FA-FDBD-D240-879D89F4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ECD76-E3E0-7414-12DD-C067ECFC2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5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F32F-99AE-955D-0DF8-28F46DDF6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F4A22-18C8-28C1-7666-5DDB87AD1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0291D-D5F1-736A-189A-C817F2AE4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B84D9-878F-DC96-227A-A11D4432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0E0D4-5060-F9C0-8DB6-C97E5C3E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3BF19-432D-B932-0CC6-315AE0D2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0ED72-AA35-E7B1-611E-C3C1079B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1C25D-FD4E-4380-5D8D-E18F52641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9674-FAB3-6AD2-B532-38A060DD0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6F560-CB28-495D-BE18-B5CC48BA1F0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0F56F-0285-9D26-75ED-AE2F0B8EE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339BD-0FFF-6BED-DD9C-0488BED90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ED22A-869F-4E43-BC1D-4A01342FF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8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>
                <a:effectLst/>
              </a:rPr>
              <a:t>Social Sciences of Lateness :</a:t>
            </a:r>
            <a:br>
              <a:rPr lang="en-US" altLang="ko-KR" sz="4000" b="1" dirty="0">
                <a:effectLst/>
              </a:rPr>
            </a:br>
            <a:r>
              <a:rPr lang="en-US" altLang="ko-KR" sz="4000" b="1" dirty="0">
                <a:effectLst/>
              </a:rPr>
              <a:t>Tradition and Overcoming Universalism  </a:t>
            </a:r>
            <a:br>
              <a:rPr lang="ko-KR" altLang="ko-KR" dirty="0">
                <a:effectLst/>
              </a:rPr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Yong-</a:t>
            </a:r>
            <a:r>
              <a:rPr lang="en-US" altLang="ko-KR" b="1" dirty="0" err="1"/>
              <a:t>Chool</a:t>
            </a:r>
            <a:r>
              <a:rPr lang="en-US" altLang="ko-KR" b="1" dirty="0"/>
              <a:t> Ha</a:t>
            </a:r>
          </a:p>
          <a:p>
            <a:r>
              <a:rPr lang="en-US" altLang="ko-KR" b="1" dirty="0"/>
              <a:t>(University of Washington) </a:t>
            </a:r>
          </a:p>
          <a:p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375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B8C3-15AA-D84E-0670-30274A49D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350" y="-201612"/>
            <a:ext cx="9144000" cy="1373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048CC-4011-FB67-DCE0-F0740CFD6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2075"/>
            <a:ext cx="9144000" cy="478155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Universalism in social sciences: Marxism and Functionalism</a:t>
            </a:r>
          </a:p>
          <a:p>
            <a:pPr algn="just"/>
            <a:r>
              <a:rPr lang="en-US" dirty="0"/>
              <a:t>-- class analysis: variations within class analysis: research for factors beyond economic base, but not gone far enough to search for alternative to class as social unit</a:t>
            </a:r>
          </a:p>
          <a:p>
            <a:pPr algn="just"/>
            <a:r>
              <a:rPr lang="en-US" dirty="0"/>
              <a:t>--limitations of universalism; international relations; mistakes and errors in foreign policy; false expectation from globalization led to unrealistic convergence</a:t>
            </a:r>
          </a:p>
          <a:p>
            <a:pPr algn="just"/>
            <a:r>
              <a:rPr lang="en-US" dirty="0"/>
              <a:t>--time to think about alternatives to class and how to establish different social mappings and classification</a:t>
            </a:r>
          </a:p>
          <a:p>
            <a:pPr algn="just"/>
            <a:r>
              <a:rPr lang="en-US" dirty="0"/>
              <a:t>-- South Korea’s case as an illustration for such effort: </a:t>
            </a:r>
            <a:r>
              <a:rPr lang="en-US" dirty="0" err="1"/>
              <a:t>neofamilism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7AD1-3CFE-FF97-CE5A-D4DC09F6F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76"/>
            <a:ext cx="10515600" cy="1200150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4000" b="1" dirty="0"/>
              <a:t>the current status of  sociology, political economy, </a:t>
            </a:r>
            <a:br>
              <a:rPr lang="en-US" sz="4000" b="1" dirty="0"/>
            </a:br>
            <a:r>
              <a:rPr lang="en-US" sz="4000" b="1" dirty="0"/>
              <a:t>     and the studies of the state and tradition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D5E55-4388-F7B7-A47F-73C97D8F4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/>
          <a:lstStyle/>
          <a:p>
            <a:r>
              <a:rPr lang="en-US" dirty="0"/>
              <a:t>--sociology: </a:t>
            </a:r>
            <a:r>
              <a:rPr lang="en-US" dirty="0">
                <a:solidFill>
                  <a:srgbClr val="FF0000"/>
                </a:solidFill>
              </a:rPr>
              <a:t>end of macro sociology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-- Sociology in America lost interest in macro-sociology in the </a:t>
            </a:r>
            <a:r>
              <a:rPr lang="en-US" dirty="0" err="1"/>
              <a:t>1980s</a:t>
            </a:r>
            <a:r>
              <a:rPr lang="en-US" dirty="0"/>
              <a:t>  ; in its stead institutionalism emerged as the major paradigm (Hall, 2009). </a:t>
            </a:r>
          </a:p>
          <a:p>
            <a:pPr marL="0" indent="0">
              <a:buNone/>
            </a:pPr>
            <a:r>
              <a:rPr lang="en-US" dirty="0"/>
              <a:t>   --assumptions of market-based industrialization,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universal social consequences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--political economy: emerged as reaction to modernization theory but stop short of reaching societal level; functional approach to the state (embedded autonomy)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EDFF-5163-BAA0-AA56-DA40D01EA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CB982-D336-1D3F-CB26-C1B144266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5362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--approaches to the state:  state in conjunction with political economy but not much attention to mechanisms for social change</a:t>
            </a:r>
          </a:p>
          <a:p>
            <a:pPr marL="0" indent="0">
              <a:buNone/>
            </a:pPr>
            <a:r>
              <a:rPr lang="en-US" dirty="0"/>
              <a:t>--tradition:  micro level, invention of tradition(Hobsbawm)-led to sectoral analysis of tradition; sociology of economics-tradition as a way to explain economics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-- no adequate theory of social change beyond theories that claimed universal social consequences of industrialization; theoretical limbo</a:t>
            </a:r>
          </a:p>
          <a:p>
            <a:pPr marL="0" indent="0">
              <a:buNone/>
            </a:pPr>
            <a:r>
              <a:rPr lang="en-US" dirty="0"/>
              <a:t>--post-globalization and limits to convergence;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strong need for contextualization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6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1636-154E-3B0B-BD0E-9A3EF6FF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Late Industrialization and Social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0277-936A-BE15-D043-23519E10F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Late Industrialization: state-led industrialization</a:t>
            </a:r>
          </a:p>
          <a:p>
            <a:pPr marL="0" indent="0">
              <a:buNone/>
            </a:pPr>
            <a:r>
              <a:rPr lang="en-US" sz="4000" dirty="0"/>
              <a:t>--- elites’ perception of  backwardness and </a:t>
            </a:r>
          </a:p>
          <a:p>
            <a:pPr marL="0" indent="0">
              <a:buNone/>
            </a:pPr>
            <a:r>
              <a:rPr lang="en-US" sz="4000" dirty="0"/>
              <a:t>--- inferiority;  the sense of urgency; the</a:t>
            </a:r>
          </a:p>
          <a:p>
            <a:pPr marL="0" indent="0">
              <a:buNone/>
            </a:pPr>
            <a:r>
              <a:rPr lang="en-US" sz="4000" dirty="0"/>
              <a:t>--- ambitiousness in planning and</a:t>
            </a:r>
          </a:p>
          <a:p>
            <a:pPr marL="0" indent="0">
              <a:buNone/>
            </a:pPr>
            <a:r>
              <a:rPr lang="en-US" sz="4000" dirty="0"/>
              <a:t>      implementation</a:t>
            </a:r>
          </a:p>
          <a:p>
            <a:pPr marL="0" indent="0">
              <a:buNone/>
            </a:pPr>
            <a:r>
              <a:rPr lang="en-US" sz="4000" dirty="0"/>
              <a:t> --- late industrialization-tradition nexus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0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3206-79B9-A1C2-EAFD-F333AE59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Interactions: the state, tradition </a:t>
            </a:r>
            <a:br>
              <a:rPr lang="en-US" dirty="0"/>
            </a:br>
            <a:r>
              <a:rPr lang="en-US" dirty="0"/>
              <a:t>                   and industrial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B630A-87BD-E39B-F757-D867A622F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521017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general proposition: the sources of the institutional ironies of late industrialization come from the fact that the more  late, the more sense of urgency, and the more likelihood to rely on tradition </a:t>
            </a:r>
          </a:p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What is tradition?:  Tradition vs. Traditionalism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 --Tradition is the living faith of the dead: 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instituitons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and values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 --tradition should be claimed by certain groups, institutions and the state;  political action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 --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traditionalims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is the dead faith of the living </a:t>
            </a:r>
          </a:p>
          <a:p>
            <a:r>
              <a:rPr lang="en-US" dirty="0"/>
              <a:t>Modes of relying on tradition vary: Korea, the Soviet Union and China (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Harnessing</a:t>
            </a:r>
            <a:r>
              <a:rPr lang="en-US" dirty="0"/>
              <a:t>)  vs. Japan (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invention</a:t>
            </a:r>
            <a:r>
              <a:rPr lang="en-US" dirty="0"/>
              <a:t>) vs. Prussia</a:t>
            </a:r>
          </a:p>
          <a:p>
            <a:r>
              <a:rPr lang="en-US" dirty="0"/>
              <a:t>the state: top leader(s) and implementation apparatus( administrative means: bureaucracy, patrimonial or else): need for reliable but competent people around top leaders</a:t>
            </a:r>
          </a:p>
          <a:p>
            <a:r>
              <a:rPr lang="en-US" dirty="0"/>
              <a:t>late industrialization: state in control of resource allocations with a plethora of incentives</a:t>
            </a:r>
          </a:p>
          <a:p>
            <a:r>
              <a:rPr lang="en-US" dirty="0"/>
              <a:t>Modes of implementation and patterns of recruitment affect patterns of social groupings( distinct social units beyond class)</a:t>
            </a:r>
          </a:p>
          <a:p>
            <a:r>
              <a:rPr lang="en-US" dirty="0"/>
              <a:t>Emulation of the state by business: sociology of chaebols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07831-479A-547D-8427-C611D848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The case of South Korea: </a:t>
            </a:r>
            <a:r>
              <a:rPr lang="en-US" dirty="0" err="1"/>
              <a:t>Neofamilism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AA6A-820D-8D10-44F8-325DAA609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trickle down of state-business to society</a:t>
            </a:r>
          </a:p>
          <a:p>
            <a:pPr marL="0" indent="0">
              <a:buNone/>
            </a:pPr>
            <a:r>
              <a:rPr lang="en-US" dirty="0"/>
              <a:t>   --</a:t>
            </a:r>
            <a:r>
              <a:rPr lang="en-US" dirty="0" err="1"/>
              <a:t>neofamilism</a:t>
            </a:r>
            <a:r>
              <a:rPr lang="en-US" dirty="0"/>
              <a:t> as a structure and ethos (identity and Survival strategy)</a:t>
            </a:r>
          </a:p>
          <a:p>
            <a:pPr marL="0" indent="0">
              <a:buNone/>
            </a:pPr>
            <a:r>
              <a:rPr lang="en-US" dirty="0"/>
              <a:t>   -- sociology of chaebols ( chaebol and middle class and chaebol-small-medium hierarchy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3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8FD1-41F0-4CAE-46B4-EF51E3586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3065"/>
            <a:ext cx="9144000" cy="900555"/>
          </a:xfrm>
        </p:spPr>
        <p:txBody>
          <a:bodyPr>
            <a:normAutofit/>
          </a:bodyPr>
          <a:lstStyle/>
          <a:p>
            <a:pPr algn="just"/>
            <a:r>
              <a:rPr lang="en-US" sz="4800" dirty="0"/>
              <a:t>Sociology of Chaebols: </a:t>
            </a:r>
            <a:r>
              <a:rPr lang="en-US" sz="4800" dirty="0" err="1"/>
              <a:t>Neofamilism</a:t>
            </a:r>
            <a:endParaRPr lang="en-US" sz="48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6F5D426-E933-8FEE-C282-DF7FED068E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5287273"/>
              </p:ext>
            </p:extLst>
          </p:nvPr>
        </p:nvGraphicFramePr>
        <p:xfrm>
          <a:off x="3048251" y="1914524"/>
          <a:ext cx="6095497" cy="4445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614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0848-761A-1002-6ACE-64C2BCA8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       Examples of Contextualization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D6C9-69E2-C414-49EB-C104C7B4E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--</a:t>
            </a:r>
            <a:r>
              <a:rPr lang="en-US" dirty="0" err="1"/>
              <a:t>Debureucratization</a:t>
            </a:r>
            <a:r>
              <a:rPr lang="en-US" dirty="0"/>
              <a:t> of Korean bureaucracy; implications for the Soviet case:  bureaucratization or “a-bureaucracy”?</a:t>
            </a:r>
          </a:p>
          <a:p>
            <a:pPr marL="0" indent="0">
              <a:buNone/>
            </a:pPr>
            <a:r>
              <a:rPr lang="en-US" dirty="0"/>
              <a:t>--Differentiation of state-society relations: State vs. Society; State in Society; State over Society; and State with Society</a:t>
            </a:r>
          </a:p>
          <a:p>
            <a:pPr marL="0" indent="0">
              <a:buNone/>
            </a:pPr>
            <a:r>
              <a:rPr lang="en-US" dirty="0"/>
              <a:t>--ambivalence toward the state and civil society: how to understand dependency</a:t>
            </a:r>
          </a:p>
          <a:p>
            <a:pPr marL="0" indent="0">
              <a:buNone/>
            </a:pPr>
            <a:r>
              <a:rPr lang="en-US" dirty="0"/>
              <a:t>--Class identity vs. class consciousness</a:t>
            </a:r>
          </a:p>
          <a:p>
            <a:pPr marL="0" indent="0">
              <a:buNone/>
            </a:pPr>
            <a:r>
              <a:rPr lang="en-US" dirty="0"/>
              <a:t>--issue of regionalism</a:t>
            </a:r>
          </a:p>
          <a:p>
            <a:r>
              <a:rPr lang="en-US" dirty="0"/>
              <a:t>Post-Globalization and Limits to Convergence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4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4954</TotalTime>
  <Words>654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Social Sciences of Lateness : Tradition and Overcoming Universalism   </vt:lpstr>
      <vt:lpstr>PowerPoint Presentation</vt:lpstr>
      <vt:lpstr> the current status of  sociology, political economy,       and the studies of the state and tradition </vt:lpstr>
      <vt:lpstr>PowerPoint Presentation</vt:lpstr>
      <vt:lpstr>    Late Industrialization and Social Change</vt:lpstr>
      <vt:lpstr>          Interactions: the state, tradition                     and industrial policies</vt:lpstr>
      <vt:lpstr>     The case of South Korea: Neofamilism  </vt:lpstr>
      <vt:lpstr>Sociology of Chaebols: Neofamilism</vt:lpstr>
      <vt:lpstr>            Examples of Contextualization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yongha5</dc:creator>
  <cp:lastModifiedBy>yongha5</cp:lastModifiedBy>
  <cp:revision>8</cp:revision>
  <dcterms:created xsi:type="dcterms:W3CDTF">2023-04-02T21:34:26Z</dcterms:created>
  <dcterms:modified xsi:type="dcterms:W3CDTF">2023-04-06T08:08:37Z</dcterms:modified>
</cp:coreProperties>
</file>