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6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5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E8ABB-4EDB-8B46-28B4-E3E03BAF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666CFC-B3A6-2055-1844-8E0ED4B07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AE7E0-680F-3072-2A42-3895D69F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CB4A6-9088-9D86-EF9A-28E1C48C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CE410-F857-A83E-88E9-A70EC131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E910A-98BB-30C4-3747-2B939800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BC88F3-2DD5-E279-C710-8225150D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D2588-4911-3C27-9B23-51DDAEF5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0D9A7-7A48-DAEF-CC0E-424B7B1F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1FFB0-6737-C227-22C0-5B002158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8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017B2A-31A3-2D21-B610-7A462057B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9B8AC2-BB2E-4349-2A08-0DE6AEC81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E1796-B6CB-37B9-07C5-85E48971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2689F-232C-B80F-056A-F92487C6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EE3FC-C9A1-B270-FEED-2C86109B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1EFA9-3CA4-F00A-5AB3-51F01F90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AA664-4C38-A40B-7048-685CF918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B6695-2430-8616-BE78-016CC437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5C6287-9638-F535-D772-74F96604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DAE2B-7850-EC75-6B08-AE7BB06B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C0EF6-591E-3EC3-6BBC-0B2C6A9F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796194-28C1-EE24-B28B-DE6386F7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B89BE-6BD8-173D-DF12-E5D1FFC5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54F5E-4899-B795-411A-4D7E12E5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6D915-F423-4DDE-FF2E-B9084C25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8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0CCB2-9022-C0C6-2CF1-5D81610A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70378-1F23-AF88-141E-55A9BB04A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DC5D7-EF12-FF68-3B08-675E88FC5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FF17A7-92B4-7DDA-32C8-A572BC0C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16B48C-AF1F-BE6C-2D4F-14851838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49CE2-ECC5-74A4-9532-65E6BC1A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B58BE-780E-AFB9-DFB6-1824C5F4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EB3A59-1484-F785-9B9B-F9611D9DF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EFE92A-7A6D-BA8C-6739-C77E7BDA3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9F36FD-F797-663D-C6BA-F4B27A9E6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D46F25-D73F-7E70-2FD8-CC875C54F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B6942F-7BA7-7B9D-35BA-72C21EC2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097EAA-2F82-5134-F069-0D3FB72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F03E41-C365-C8E3-D809-F4FB924C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9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8CCF1-5F72-565E-29EA-583E06C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4B0EC0-5FB7-31FD-4DD4-DAE007B7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2ECDE6-3619-F501-E9C2-F6AF19A4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77DFD1-566C-744C-623B-5911EAB9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8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6D222-4C8C-5564-4E27-B597A98A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268F52-10DE-8A0E-8077-A26380C2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62A85F-0310-A74C-7683-EFD813B3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215CF-7B2C-F89A-4A5F-85796BE40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6930D4-E761-2AD0-579C-840F04F0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5983E7-C4AF-5AE4-3AB9-33BDDBB84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8AA96-D5D3-EE53-3F8B-FDA1D592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E6904B-3B1F-7F7F-2B8A-40598BD3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BEC42-CF13-29EC-96EB-D07A5BCA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9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7B88D-9CF5-E159-C6CE-3E165B40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F8F65B-0015-2C3D-D314-D5E9F2520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16B84C-FB83-FFD8-EB52-8D0879F01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9A051A-82B4-5D16-C7BC-8AB26C8A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94B88C-3775-E9FC-DE14-0B7D3AF6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5A5032-B5D1-E201-3164-1D25EADD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CC6EF-2B1A-0280-A864-7E429658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42D34-BC56-4157-1ADD-A45153913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840256-8F81-E3C2-CB6F-8C2EF9FE7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26D3-755B-47EB-9ABC-25517924A5E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69305A-9A3B-C0DF-BA8A-022F29C75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2D08F-A142-6CC5-9060-8207B8D16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2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4A59D-E2F6-1A34-249C-D4E9455FD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«Представление результатов мониторинга GR-практик Приморского края (1,2 кварталы 2022)»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490095-7F62-5B29-16E1-97C5B1174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0" y="6401594"/>
            <a:ext cx="9144000" cy="1655762"/>
          </a:xfrm>
        </p:spPr>
        <p:txBody>
          <a:bodyPr/>
          <a:lstStyle/>
          <a:p>
            <a:r>
              <a:rPr lang="ru-RU" dirty="0"/>
              <a:t>Докладчики – Сухова Марина Сергеевна, Богомазов Сергей</a:t>
            </a:r>
          </a:p>
        </p:txBody>
      </p:sp>
    </p:spTree>
    <p:extLst>
      <p:ext uri="{BB962C8B-B14F-4D97-AF65-F5344CB8AC3E}">
        <p14:creationId xmlns:p14="http://schemas.microsoft.com/office/powerpoint/2010/main" val="411172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6B911-7C25-F9F1-1051-2E0C0D0D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787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II</a:t>
            </a:r>
            <a:r>
              <a:rPr lang="ru" dirty="0">
                <a:solidFill>
                  <a:srgbClr val="000000"/>
                </a:solidFill>
              </a:rPr>
              <a:t> квартал 2022 года (апрель, май, июнь)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59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83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16 мая 2022 года</a:t>
            </a:r>
          </a:p>
          <a:p>
            <a:r>
              <a:rPr lang="ru-RU" sz="2400" dirty="0"/>
              <a:t>ООО «Минский Трактора» (Создание единого центра по демонстрации, продаже и обслуживанию белорусской сельскохозяйственной техники)</a:t>
            </a:r>
          </a:p>
          <a:p>
            <a:r>
              <a:rPr lang="ru-RU" sz="2400" dirty="0"/>
              <a:t>ООО «Восток» (Постройка высокопроизводительного асфальтобетонного завода)</a:t>
            </a:r>
          </a:p>
          <a:p>
            <a:r>
              <a:rPr lang="ru-RU" sz="2400" dirty="0"/>
              <a:t>ООО «Вива» (Постройка 3-ёх жилых домой на 200 квартир)</a:t>
            </a:r>
          </a:p>
          <a:p>
            <a:r>
              <a:rPr lang="ru-RU" sz="2400" dirty="0"/>
              <a:t>ООО «СЗ «</a:t>
            </a:r>
            <a:r>
              <a:rPr lang="ru-RU" sz="2400" dirty="0" err="1"/>
              <a:t>Кунгасный</a:t>
            </a:r>
            <a:r>
              <a:rPr lang="ru-RU" sz="2400" dirty="0"/>
              <a:t> СИТИ» (Постройка 3-ёх жилых домов на 1323 квартир) </a:t>
            </a:r>
          </a:p>
          <a:p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54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83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20 июня 2022 года</a:t>
            </a:r>
          </a:p>
          <a:p>
            <a:r>
              <a:rPr lang="ru-RU" sz="2400" dirty="0"/>
              <a:t>ООО СЗ «Антарес-Эстейт» (Постройка современного комплекса многоэтажных домов комфорт-класса)</a:t>
            </a:r>
          </a:p>
          <a:p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dirty="0"/>
              <a:t>ООО «Торговый Склад» (Постройка крупномасштабного склада) </a:t>
            </a:r>
            <a:r>
              <a:rPr lang="ru-RU" sz="2400" b="1" dirty="0"/>
              <a:t>Доработка проекта </a:t>
            </a:r>
          </a:p>
          <a:p>
            <a:r>
              <a:rPr lang="ru-RU" sz="2400" dirty="0"/>
              <a:t>ООО «Старк» (строительство ЖК во Владивостоке) </a:t>
            </a:r>
          </a:p>
          <a:p>
            <a:r>
              <a:rPr lang="ru-RU" sz="2400" dirty="0"/>
              <a:t>ООО «Газпром газомоторное топливо» (Сети газонаполнительных компрессорных станций на территории региона) </a:t>
            </a:r>
            <a:r>
              <a:rPr lang="ru-RU" sz="2400" b="1" dirty="0"/>
              <a:t>Доработка проекта  </a:t>
            </a:r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4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Коммуникация с губернатором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sz="2400" dirty="0"/>
              <a:t>17 июня – </a:t>
            </a:r>
            <a:r>
              <a:rPr lang="ru-RU" sz="2400" u="sng" dirty="0"/>
              <a:t>АО «Стройтрансгаз» </a:t>
            </a:r>
            <a:r>
              <a:rPr lang="ru-RU" sz="2400" dirty="0"/>
              <a:t>– встреча на ПМЭФ генерального директора компании В.А. </a:t>
            </a:r>
            <a:r>
              <a:rPr lang="ru-RU" sz="2400" dirty="0" err="1"/>
              <a:t>Левленцева</a:t>
            </a:r>
            <a:r>
              <a:rPr lang="ru-RU" sz="2400" dirty="0"/>
              <a:t> и О.Н. Кожемяко, на которой был заключено соглашение о модернизации транспортных узлов на территории региона</a:t>
            </a:r>
          </a:p>
          <a:p>
            <a:r>
              <a:rPr lang="ru-RU" sz="2400" dirty="0"/>
              <a:t> 6 </a:t>
            </a:r>
            <a:r>
              <a:rPr lang="ru-RU" sz="2400" u="sng" dirty="0"/>
              <a:t>июня - АО «Дальневосточная распределительная сетевая компания» и АО «Дальневосточная генерирующая компания» -  </a:t>
            </a:r>
            <a:r>
              <a:rPr lang="ru-RU" sz="2400" dirty="0"/>
              <a:t>встреча генеральных директоров компаний  А. В. Бакаева  и  К. К. </a:t>
            </a:r>
            <a:r>
              <a:rPr lang="ru-RU" sz="2400" dirty="0" err="1"/>
              <a:t>Ильковского</a:t>
            </a:r>
            <a:r>
              <a:rPr lang="ru-RU" sz="2400" dirty="0"/>
              <a:t> с О. Н. Кожемяко, где было заключено соглашение о модернизации энергетической инфраструктуры на острове «Русский»  </a:t>
            </a:r>
          </a:p>
        </p:txBody>
      </p:sp>
    </p:spTree>
    <p:extLst>
      <p:ext uri="{BB962C8B-B14F-4D97-AF65-F5344CB8AC3E}">
        <p14:creationId xmlns:p14="http://schemas.microsoft.com/office/powerpoint/2010/main" val="395259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618"/>
            <a:ext cx="10515600" cy="4351338"/>
          </a:xfrm>
        </p:spPr>
        <p:txBody>
          <a:bodyPr/>
          <a:lstStyle/>
          <a:p>
            <a:r>
              <a:rPr lang="ru-RU" i="1" dirty="0"/>
              <a:t>Конференции и форумы. </a:t>
            </a:r>
          </a:p>
          <a:p>
            <a:endParaRPr lang="ru-RU" sz="2400" i="1" dirty="0"/>
          </a:p>
          <a:p>
            <a:r>
              <a:rPr lang="ru-RU" sz="2400" dirty="0"/>
              <a:t>Организация различных площадок для поддержания предпринимательства («Мама в бизнесе», «Частный детский сад»). Инициатор – центр «Мой бизнес»</a:t>
            </a:r>
          </a:p>
          <a:p>
            <a:r>
              <a:rPr lang="ru-RU" sz="2400" dirty="0"/>
              <a:t>Круглые столы и форумы, посвящённые развитию экспортной торговли. Инициатор – Правительство Приморского края.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724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5"/>
            <a:ext cx="10515600" cy="5329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Деятельность бизнес-ассоциаций</a:t>
            </a:r>
          </a:p>
          <a:p>
            <a:r>
              <a:rPr lang="ru-RU" sz="2400" dirty="0"/>
              <a:t>Кадровые перестановки (Координационный совет РСПП – С. Журавлев, Опора России - заместитель председателя А. </a:t>
            </a:r>
            <a:r>
              <a:rPr lang="ru-RU" sz="2400" dirty="0" err="1"/>
              <a:t>Огневский</a:t>
            </a:r>
            <a:r>
              <a:rPr lang="ru-RU" sz="2400" dirty="0"/>
              <a:t>, руководитель по развитию женского предпринимательства -  Е. Демиденко)</a:t>
            </a:r>
          </a:p>
          <a:p>
            <a:r>
              <a:rPr lang="ru-RU" sz="2400" u="sng" dirty="0"/>
              <a:t>ООО «Опора России» </a:t>
            </a:r>
            <a:r>
              <a:rPr lang="ru-RU" sz="2400" dirty="0"/>
              <a:t>– участие в региональных конференциях по тематике транспортной безопасности 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33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5"/>
            <a:ext cx="10515600" cy="5329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Выводы по </a:t>
            </a:r>
            <a:r>
              <a:rPr lang="en-US" i="1" dirty="0"/>
              <a:t>II </a:t>
            </a:r>
            <a:r>
              <a:rPr lang="ru-RU" i="1" dirty="0"/>
              <a:t>кварталу</a:t>
            </a:r>
          </a:p>
          <a:p>
            <a:r>
              <a:rPr lang="ru-RU" sz="2400" dirty="0"/>
              <a:t>Актуальность традиционного формата лоббирования через инвестиционный Совет Приморского края</a:t>
            </a:r>
          </a:p>
          <a:p>
            <a:r>
              <a:rPr lang="ru-RU" sz="2400" dirty="0"/>
              <a:t>Попытки бизнеса идти на контакт с властью.</a:t>
            </a:r>
          </a:p>
          <a:p>
            <a:r>
              <a:rPr lang="ru-RU" sz="2400" dirty="0"/>
              <a:t>Попытки реализации мероприятий в формате «Открытого диалога (от власти) </a:t>
            </a:r>
          </a:p>
          <a:p>
            <a:r>
              <a:rPr lang="ru-RU" sz="2400" dirty="0"/>
              <a:t>Кадровые изменения в ряде комитетов бизнес-ассоциаций </a:t>
            </a:r>
          </a:p>
        </p:txBody>
      </p:sp>
    </p:spTree>
    <p:extLst>
      <p:ext uri="{BB962C8B-B14F-4D97-AF65-F5344CB8AC3E}">
        <p14:creationId xmlns:p14="http://schemas.microsoft.com/office/powerpoint/2010/main" val="69374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6B911-7C25-F9F1-1051-2E0C0D0D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1524317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4400" dirty="0"/>
              <a:t>Приморский кра</a:t>
            </a:r>
            <a:r>
              <a:rPr lang="ru-RU" dirty="0"/>
              <a:t>й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4400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F4F6ED-1ACB-7C22-F2CD-06C1335D5578}"/>
              </a:ext>
            </a:extLst>
          </p:cNvPr>
          <p:cNvSpPr txBox="1"/>
          <p:nvPr/>
        </p:nvSpPr>
        <p:spPr>
          <a:xfrm>
            <a:off x="0" y="1243294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sz="2800" dirty="0"/>
            </a:br>
            <a:r>
              <a:rPr lang="ru-RU" sz="2800" dirty="0">
                <a:latin typeface="+mn-lt"/>
              </a:rPr>
              <a:t>В регионе развито несколько ключевых экономических отраслей</a:t>
            </a:r>
          </a:p>
          <a:p>
            <a:endParaRPr lang="ru-RU" sz="2800" b="1" dirty="0"/>
          </a:p>
          <a:p>
            <a:r>
              <a:rPr lang="ru-RU" sz="2800" b="1" dirty="0"/>
              <a:t>Транспортная сфера </a:t>
            </a:r>
            <a:r>
              <a:rPr lang="ru-RU" sz="2800" dirty="0"/>
              <a:t>(</a:t>
            </a:r>
            <a:r>
              <a:rPr lang="en-US" sz="2800" dirty="0"/>
              <a:t>«</a:t>
            </a:r>
            <a:r>
              <a:rPr lang="en-US" sz="2800" dirty="0" err="1"/>
              <a:t>Fesco</a:t>
            </a:r>
            <a:r>
              <a:rPr lang="ru-RU" sz="2800" dirty="0"/>
              <a:t>» - ВМТП, АО «Восточный порт)</a:t>
            </a:r>
          </a:p>
          <a:p>
            <a:r>
              <a:rPr lang="ru-RU" sz="2800" b="1" dirty="0"/>
              <a:t>Рыбопромышленная отрасль </a:t>
            </a:r>
            <a:r>
              <a:rPr lang="ru-RU" sz="2800" dirty="0"/>
              <a:t>(«Сигма Марин </a:t>
            </a:r>
            <a:r>
              <a:rPr lang="ru-RU" sz="2800" dirty="0" err="1"/>
              <a:t>технолоджи</a:t>
            </a:r>
            <a:r>
              <a:rPr lang="ru-RU" sz="2800" dirty="0"/>
              <a:t>», «</a:t>
            </a:r>
            <a:r>
              <a:rPr lang="ru-RU" sz="2800" dirty="0" err="1"/>
              <a:t>Интеррыбфлот</a:t>
            </a:r>
            <a:r>
              <a:rPr lang="ru-RU" sz="2800" dirty="0"/>
              <a:t>», «</a:t>
            </a:r>
            <a:r>
              <a:rPr lang="ru-RU" sz="2800" dirty="0" err="1"/>
              <a:t>Дальрыба</a:t>
            </a:r>
            <a:r>
              <a:rPr lang="ru-RU" sz="2800" dirty="0"/>
              <a:t>»)</a:t>
            </a:r>
          </a:p>
          <a:p>
            <a:r>
              <a:rPr lang="ru-RU" sz="2800" b="1" dirty="0"/>
              <a:t>Военная сфера </a:t>
            </a:r>
            <a:r>
              <a:rPr lang="ru-RU" sz="2800" dirty="0"/>
              <a:t>(АО «Центр судоремонта «Дальзавод», «Звезда», «Прогресс»)</a:t>
            </a:r>
          </a:p>
          <a:p>
            <a:r>
              <a:rPr lang="ru-RU" sz="2800" b="1" dirty="0"/>
              <a:t>Энергетика </a:t>
            </a:r>
            <a:r>
              <a:rPr lang="ru-RU" sz="2800" dirty="0"/>
              <a:t>(ПАО «РусГидро»)</a:t>
            </a:r>
          </a:p>
          <a:p>
            <a:r>
              <a:rPr lang="ru-RU" sz="2800" b="1" dirty="0"/>
              <a:t>Промышленность </a:t>
            </a:r>
            <a:r>
              <a:rPr lang="ru-RU" sz="2800" dirty="0"/>
              <a:t>(«ДЖК Бор», ООО «</a:t>
            </a:r>
            <a:r>
              <a:rPr lang="ru-RU" sz="2800" dirty="0" err="1"/>
              <a:t>Приморскуголь</a:t>
            </a:r>
            <a:r>
              <a:rPr lang="ru-RU" sz="2800" dirty="0"/>
              <a:t>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9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6B911-7C25-F9F1-1051-2E0C0D0D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07" y="2810202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/>
              <a:t>Методология сбора информации 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b="1" dirty="0"/>
              <a:t>Перечень анализируемых источников </a:t>
            </a:r>
            <a:br>
              <a:rPr lang="ru-RU" sz="3100" dirty="0"/>
            </a:br>
            <a:r>
              <a:rPr lang="ru-RU" sz="3100" dirty="0"/>
              <a:t>1) Сайт Правительства Приморского края </a:t>
            </a:r>
            <a:br>
              <a:rPr lang="ru-RU" sz="3100" dirty="0"/>
            </a:br>
            <a:r>
              <a:rPr lang="ru-RU" sz="3100" dirty="0"/>
              <a:t>2) Сайт Законодательного собрания Приморского края</a:t>
            </a:r>
            <a:br>
              <a:rPr lang="ru-RU" sz="3100" dirty="0"/>
            </a:br>
            <a:r>
              <a:rPr lang="ru-RU" sz="3100" dirty="0"/>
              <a:t>3) Инвестиционный портал Приморского края </a:t>
            </a:r>
            <a:br>
              <a:rPr lang="ru-RU" sz="3100" dirty="0"/>
            </a:br>
            <a:r>
              <a:rPr lang="ru-RU" sz="3100" dirty="0"/>
              <a:t>4) Сайты бизнес-четвёрки</a:t>
            </a:r>
            <a:r>
              <a:rPr lang="en-US" sz="3100" dirty="0"/>
              <a:t>: </a:t>
            </a:r>
            <a:r>
              <a:rPr lang="ru-RU" sz="3100" dirty="0"/>
              <a:t>ТПП, региональное отделение РСПП, Опора России, Деловая Россия</a:t>
            </a:r>
            <a:br>
              <a:rPr lang="ru-RU" sz="3100" dirty="0"/>
            </a:br>
            <a:r>
              <a:rPr lang="ru-RU" sz="3100" dirty="0"/>
              <a:t>5) Региональные СМИ</a:t>
            </a:r>
            <a:br>
              <a:rPr lang="ru-RU" sz="3100" dirty="0"/>
            </a:br>
            <a:r>
              <a:rPr lang="ru-RU" sz="3100" dirty="0"/>
              <a:t>6) Тематические телеграмм-каналы  </a:t>
            </a: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br>
              <a:rPr lang="ru-RU" sz="4400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F4F6ED-1ACB-7C22-F2CD-06C1335D5578}"/>
              </a:ext>
            </a:extLst>
          </p:cNvPr>
          <p:cNvSpPr txBox="1"/>
          <p:nvPr/>
        </p:nvSpPr>
        <p:spPr>
          <a:xfrm>
            <a:off x="0" y="2306184"/>
            <a:ext cx="1219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21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6B911-7C25-F9F1-1051-2E0C0D0D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7875"/>
            <a:ext cx="10515600" cy="1325563"/>
          </a:xfrm>
        </p:spPr>
        <p:txBody>
          <a:bodyPr/>
          <a:lstStyle/>
          <a:p>
            <a:r>
              <a:rPr lang="ru" dirty="0">
                <a:solidFill>
                  <a:srgbClr val="000000"/>
                </a:solidFill>
              </a:rPr>
              <a:t>I квартал 2022 года (январь, февраль, март)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69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8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9 марта 2022 года</a:t>
            </a:r>
          </a:p>
          <a:p>
            <a:r>
              <a:rPr lang="ru-RU" sz="2400" dirty="0"/>
              <a:t>ПАО «Владивостокский морской торговый порт» (строительство восточного транспортного-логистического узла СМП)</a:t>
            </a:r>
          </a:p>
          <a:p>
            <a:r>
              <a:rPr lang="ru-RU" sz="2400" dirty="0"/>
              <a:t>ООО «Старк» (строительство ЖК во Владивостоке)</a:t>
            </a:r>
          </a:p>
          <a:p>
            <a:r>
              <a:rPr lang="ru-RU" sz="2400" dirty="0"/>
              <a:t>АО «Дальневосточный коммерческий холодильник» (развитие портовой инфраструктуры для эффективной работы холодных мощностей)</a:t>
            </a:r>
          </a:p>
          <a:p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75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Коммуникация с губернатором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sz="2400" dirty="0"/>
              <a:t>27 января – </a:t>
            </a:r>
            <a:r>
              <a:rPr lang="ru-RU" sz="2400" u="sng" dirty="0"/>
              <a:t>ООО «Роза-Хутор»</a:t>
            </a:r>
            <a:r>
              <a:rPr lang="ru-RU" sz="2400" dirty="0"/>
              <a:t> – строительство горнолыжного курорта</a:t>
            </a:r>
          </a:p>
          <a:p>
            <a:r>
              <a:rPr lang="ru-RU" sz="2400" dirty="0"/>
              <a:t>14 февраля – </a:t>
            </a:r>
            <a:r>
              <a:rPr lang="ru-RU" sz="2400" u="sng" dirty="0"/>
              <a:t>АО «</a:t>
            </a:r>
            <a:r>
              <a:rPr lang="ru-RU" sz="2400" u="sng" dirty="0" err="1"/>
              <a:t>Фармсинтез</a:t>
            </a:r>
            <a:r>
              <a:rPr lang="ru-RU" sz="2400" u="sng" dirty="0"/>
              <a:t>»</a:t>
            </a:r>
            <a:r>
              <a:rPr lang="ru-RU" sz="2400" dirty="0"/>
              <a:t> – строительство фармацевтического завода</a:t>
            </a:r>
          </a:p>
          <a:p>
            <a:r>
              <a:rPr lang="ru-RU" sz="2400" dirty="0"/>
              <a:t>14 марта – совещание по жилищному строительству с участием представителей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187731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6"/>
            <a:ext cx="10515600" cy="4351338"/>
          </a:xfrm>
        </p:spPr>
        <p:txBody>
          <a:bodyPr/>
          <a:lstStyle/>
          <a:p>
            <a:r>
              <a:rPr lang="ru-RU" i="1" dirty="0"/>
              <a:t>Совершенствование НПБ. </a:t>
            </a:r>
            <a:r>
              <a:rPr lang="ru-RU" sz="2400" dirty="0"/>
              <a:t>В конце марта общественный совет предпринимателей Приморья внёс ряд предложений в правительство края по взаимодействию МСП и госструктур в условиях сложной экономической ситуации</a:t>
            </a:r>
          </a:p>
          <a:p>
            <a:r>
              <a:rPr lang="ru-RU" i="1" dirty="0"/>
              <a:t>Конференции и форумы. </a:t>
            </a:r>
            <a:r>
              <a:rPr lang="ru-RU" sz="2400" dirty="0"/>
              <a:t>Деловой форум «Дальний Восток – Зима открытий» – развитие гастрономического туризма. Рабочие совещания по подготовке к предстоящим форумам Приморья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82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115"/>
            <a:ext cx="10515600" cy="5329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Деятельность бизнес-ассоциаций</a:t>
            </a:r>
          </a:p>
          <a:p>
            <a:r>
              <a:rPr lang="ru-RU" sz="2400" u="sng" dirty="0"/>
              <a:t>ООО «Деловая Россия» </a:t>
            </a:r>
            <a:r>
              <a:rPr lang="ru-RU" sz="2400" dirty="0"/>
              <a:t>– участие в рабочей группе Правительства Приморского края по развитию строительной отрасли; взаимодействие с профильными органами власти; участие во всероссийском форуме «Деловая Россия»</a:t>
            </a:r>
          </a:p>
          <a:p>
            <a:r>
              <a:rPr lang="ru-RU" sz="2400" u="sng" dirty="0"/>
              <a:t>ООО «Опора России» </a:t>
            </a:r>
            <a:r>
              <a:rPr lang="ru-RU" sz="2400" dirty="0"/>
              <a:t>– сотрудничество с ДВФУ; заседание комитета по развитию туризма; взаимодействие с местными предпринимателями </a:t>
            </a:r>
          </a:p>
          <a:p>
            <a:r>
              <a:rPr lang="ru-RU" sz="2400" u="sng" dirty="0"/>
              <a:t>ТПП Приморского края </a:t>
            </a:r>
            <a:r>
              <a:rPr lang="ru-RU" sz="2400" dirty="0"/>
              <a:t>– развитие сотрудничества между Приморским краем и китайской провинцией Шаньдун; участие в заседании Общественного совета при Минвостокразвития России по вопросу реализации Национальной программы социально-экономического развития Дальнего Востока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18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/>
        </p:nvSpPr>
        <p:spPr>
          <a:xfrm>
            <a:off x="1021080" y="764340"/>
            <a:ext cx="10515600" cy="5329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i="1" dirty="0"/>
              <a:t>Выводы по </a:t>
            </a:r>
            <a:r>
              <a:rPr lang="en-US" i="1" dirty="0"/>
              <a:t>I </a:t>
            </a:r>
            <a:r>
              <a:rPr lang="ru-RU" i="1" dirty="0"/>
              <a:t>кварталу</a:t>
            </a:r>
          </a:p>
          <a:p>
            <a:r>
              <a:rPr lang="ru-RU" sz="2400" dirty="0"/>
              <a:t>Активизация регионального бизнеса с точки зрения подачи инициатив по совершенствованию взаимодействия органов власти с МСП</a:t>
            </a:r>
          </a:p>
          <a:p>
            <a:r>
              <a:rPr lang="ru-RU" sz="2400" dirty="0"/>
              <a:t>Основные направления </a:t>
            </a:r>
            <a:r>
              <a:rPr lang="en-US" sz="2400" dirty="0"/>
              <a:t>GR-</a:t>
            </a:r>
            <a:r>
              <a:rPr lang="ru-RU" sz="2400" dirty="0"/>
              <a:t>практик: туристическая, строительная, транспортная и социальная сферы</a:t>
            </a:r>
          </a:p>
          <a:p>
            <a:r>
              <a:rPr lang="ru-RU" sz="2400" dirty="0"/>
              <a:t>Актуальность традиционного формата лоббирования через инвестиционный Совет Приморского края</a:t>
            </a:r>
          </a:p>
          <a:p>
            <a:r>
              <a:rPr lang="ru-RU" sz="2400" dirty="0"/>
              <a:t>Старт работ по подготовке различных экономических форумов на территории Приморского края </a:t>
            </a:r>
          </a:p>
          <a:p>
            <a:r>
              <a:rPr lang="ru-RU" sz="2400" dirty="0"/>
              <a:t>Наиболее активная бизнес-ассоциация – «Деловая Россия»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705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847</Words>
  <Application>Microsoft Office PowerPoint</Application>
  <PresentationFormat>Широкоэкранный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ys text</vt:lpstr>
      <vt:lpstr>Тема Office</vt:lpstr>
      <vt:lpstr>«Представление результатов мониторинга GR-практик Приморского края (1,2 кварталы 2022)»</vt:lpstr>
      <vt:lpstr>Приморский край        </vt:lpstr>
      <vt:lpstr>Методология сбора информации     Перечень анализируемых источников  1) Сайт Правительства Приморского края  2) Сайт Законодательного собрания Приморского края 3) Инвестиционный портал Приморского края  4) Сайты бизнес-четвёрки: ТПП, региональное отделение РСПП, Опора России, Деловая Россия 5) Региональные СМИ 6) Тематические телеграмм-каналы      </vt:lpstr>
      <vt:lpstr>I квартал 2022 года (январь, февраль, март)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квартал 2022 года (апрель, май, июнь)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Сухова Марина Сергеевна</dc:creator>
  <cp:lastModifiedBy>Sergey Bogomazov</cp:lastModifiedBy>
  <cp:revision>11</cp:revision>
  <dcterms:created xsi:type="dcterms:W3CDTF">2022-11-21T09:02:45Z</dcterms:created>
  <dcterms:modified xsi:type="dcterms:W3CDTF">2022-11-25T12:19:56Z</dcterms:modified>
</cp:coreProperties>
</file>