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0" r:id="rId3"/>
    <p:sldId id="289" r:id="rId4"/>
    <p:sldId id="257" r:id="rId5"/>
    <p:sldId id="291" r:id="rId6"/>
    <p:sldId id="292" r:id="rId7"/>
    <p:sldId id="29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 autoAdjust="0"/>
  </p:normalViewPr>
  <p:slideViewPr>
    <p:cSldViewPr>
      <p:cViewPr varScale="1">
        <p:scale>
          <a:sx n="22" d="100"/>
          <a:sy n="22" d="100"/>
        </p:scale>
        <p:origin x="60" y="3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9443425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Введение в публичное управление</a:t>
            </a:r>
            <a:endParaRPr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524282"/>
            <a:ext cx="9443423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Факультет социальных наук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Департамент политики и управления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 err="1"/>
              <a:t>Москва</a:t>
            </a:r>
            <a:r>
              <a:rPr dirty="0"/>
              <a:t>, 20</a:t>
            </a:r>
            <a:r>
              <a:rPr lang="ru-RU" dirty="0" smtClean="0"/>
              <a:t>22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585366" y="2335666"/>
            <a:ext cx="17425936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Background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 err="1"/>
              <a:t>Специалитет</a:t>
            </a:r>
            <a:r>
              <a:rPr lang="ru-RU" sz="4400" dirty="0"/>
              <a:t> ВШЭ 2008,  аспирантура НИУ ВШЭ 2012, Управление проектами 2013, </a:t>
            </a:r>
            <a:r>
              <a:rPr lang="en-US" sz="4400" dirty="0"/>
              <a:t>Teach4HSE 2018,</a:t>
            </a:r>
            <a:endParaRPr lang="ru-RU" sz="4400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/>
              <a:t>Школа  Оценки программ и политик Университета Мэриленд, 2019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400" b="1" cap="all" dirty="0">
              <a:solidFill>
                <a:srgbClr val="253957"/>
              </a:solidFill>
              <a:sym typeface="Arial Narrow"/>
            </a:endParaRP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b="1" cap="all" dirty="0">
                <a:solidFill>
                  <a:srgbClr val="253957"/>
                </a:solidFill>
                <a:sym typeface="Arial Narrow"/>
              </a:rPr>
              <a:t>Проекты: Администрация Президента, Минэкономразвития, Минтруд, Минпромторг, </a:t>
            </a:r>
            <a:r>
              <a:rPr lang="ru-RU" sz="4400" b="1" cap="all" dirty="0" err="1">
                <a:solidFill>
                  <a:srgbClr val="253957"/>
                </a:solidFill>
                <a:sym typeface="Arial Narrow"/>
              </a:rPr>
              <a:t>Росаккредитация</a:t>
            </a:r>
            <a:r>
              <a:rPr lang="ru-RU" sz="4400" b="1" cap="all" dirty="0">
                <a:solidFill>
                  <a:srgbClr val="253957"/>
                </a:solidFill>
                <a:sym typeface="Arial Narrow"/>
              </a:rPr>
              <a:t>, МВД,ФМС России, Исследование цифровых платформ в сфере ГУ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400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400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/>
              <a:t>Интересы: регулирование, экспертная деятельность в области ГУ, эффективность ГУ,  Оценка ОИВ, реформа исполнительной власти, административная реформа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67" name="Заголовок основного текста"/>
          <p:cNvSpPr txBox="1"/>
          <p:nvPr/>
        </p:nvSpPr>
        <p:spPr>
          <a:xfrm>
            <a:off x="1261615" y="10089818"/>
            <a:ext cx="16073439" cy="13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sz="7200" i="1" u="sng" dirty="0">
              <a:solidFill>
                <a:srgbClr val="FF0000"/>
              </a:solidFill>
            </a:endParaRPr>
          </a:p>
        </p:txBody>
      </p:sp>
      <p:sp>
        <p:nvSpPr>
          <p:cNvPr id="68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9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Название подразделения, лаборатории, факультета и т.д.</a:t>
            </a:r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A425198-AA9C-4BF4-8A32-AAAE9DAE8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587" y="2987073"/>
            <a:ext cx="5973025" cy="44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79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ория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354" y="1268309"/>
            <a:ext cx="8300331" cy="44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62667" y="5904269"/>
            <a:ext cx="646971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Человек думающий</a:t>
            </a:r>
          </a:p>
        </p:txBody>
      </p:sp>
      <p:pic>
        <p:nvPicPr>
          <p:cNvPr id="1029" name="Picture 5" descr="Картинки по запросу &quot;знание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96"/>
            <a:ext cx="8327490" cy="52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182" y="5935202"/>
            <a:ext cx="593912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Человек знающий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8" y="247639"/>
            <a:ext cx="56886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9930" y="5937815"/>
            <a:ext cx="759342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Человек обсуждающий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60" y="7239331"/>
            <a:ext cx="10489207" cy="6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622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Название подразделения, лаборатории, факультета и т.д.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2" y="2672028"/>
            <a:ext cx="3951312" cy="34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6815" y="3127876"/>
            <a:ext cx="6581929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Теория и практика ГУ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5" y="6230715"/>
            <a:ext cx="4286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2140" y="6680517"/>
            <a:ext cx="3163055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 Black" panose="020B0A04020102020204" pitchFamily="34" charset="0"/>
              </a:rPr>
              <a:t>Уроки истории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Helvetica Ligh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0" y="9402621"/>
            <a:ext cx="52959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1043" y="11253104"/>
            <a:ext cx="644246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Как все устроено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581" y="2672028"/>
            <a:ext cx="4494830" cy="253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54240" y="2672028"/>
            <a:ext cx="6149119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Реформировать</a:t>
            </a:r>
            <a:r>
              <a:rPr kumimoji="0" lang="ru-RU" sz="5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нельзя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Helvetica Light"/>
              </a:rPr>
              <a:t>сохранить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Helvetica Ligh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361" y="5753973"/>
            <a:ext cx="5401270" cy="389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44579" y="6230715"/>
            <a:ext cx="6685069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 Black" panose="020B0A04020102020204" pitchFamily="34" charset="0"/>
              </a:rPr>
              <a:t>Качество ГУ. Кто и как измеряет?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59" y="5124621"/>
            <a:ext cx="5118720" cy="35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14730" y="6680517"/>
            <a:ext cx="5112944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  поговорить?!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422" y="8625632"/>
            <a:ext cx="2931060" cy="45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10434" y="10483662"/>
            <a:ext cx="4891563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 Black" panose="020B0A04020102020204" pitchFamily="34" charset="0"/>
              </a:rPr>
              <a:t>Зачем нам гильотина в </a:t>
            </a:r>
            <a:r>
              <a:rPr lang="en-US" b="1" dirty="0">
                <a:latin typeface="Arial Black" panose="020B0A04020102020204" pitchFamily="34" charset="0"/>
              </a:rPr>
              <a:t>XXI </a:t>
            </a:r>
            <a:r>
              <a:rPr lang="ru-RU" b="1" dirty="0">
                <a:latin typeface="Arial Black" panose="020B0A04020102020204" pitchFamily="34" charset="0"/>
              </a:rPr>
              <a:t>веке?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Название подразделения, лаборатории, факультета и т.д.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Проект — что это такое">
            <a:extLst>
              <a:ext uri="{FF2B5EF4-FFF2-40B4-BE49-F238E27FC236}">
                <a16:creationId xmlns:a16="http://schemas.microsoft.com/office/drawing/2014/main" id="{30C2490C-D10D-4D6A-AD02-62624741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40" y="5417840"/>
            <a:ext cx="5745608" cy="39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сударственная услуга - Государственные услуги - МО МВД России  &quot;Дальнегорский&quot; - Государственные органы и организации информируют -  Дальнегорский городской округ">
            <a:extLst>
              <a:ext uri="{FF2B5EF4-FFF2-40B4-BE49-F238E27FC236}">
                <a16:creationId xmlns:a16="http://schemas.microsoft.com/office/drawing/2014/main" id="{070A7AB3-2097-4453-99D6-6501897F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5" y="3107574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A8799-BAAF-4AAA-9BF9-58E6E765700C}"/>
              </a:ext>
            </a:extLst>
          </p:cNvPr>
          <p:cNvSpPr txBox="1"/>
          <p:nvPr/>
        </p:nvSpPr>
        <p:spPr>
          <a:xfrm>
            <a:off x="1783947" y="5246982"/>
            <a:ext cx="5266496" cy="322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Как работает система оказания государственных услуг?</a:t>
            </a:r>
          </a:p>
        </p:txBody>
      </p:sp>
      <p:pic>
        <p:nvPicPr>
          <p:cNvPr id="1030" name="Picture 6" descr="Оценка - Психологос">
            <a:extLst>
              <a:ext uri="{FF2B5EF4-FFF2-40B4-BE49-F238E27FC236}">
                <a16:creationId xmlns:a16="http://schemas.microsoft.com/office/drawing/2014/main" id="{5357D66E-F5A6-481C-8C92-A4089000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600" y="9090248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2BCE3-AF04-4E5E-84F2-E20385575F6F}"/>
              </a:ext>
            </a:extLst>
          </p:cNvPr>
          <p:cNvSpPr txBox="1"/>
          <p:nvPr/>
        </p:nvSpPr>
        <p:spPr>
          <a:xfrm>
            <a:off x="14712172" y="10659862"/>
            <a:ext cx="8998196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Как оценить работу системы и дать обратную связь?</a:t>
            </a:r>
          </a:p>
        </p:txBody>
      </p:sp>
      <p:pic>
        <p:nvPicPr>
          <p:cNvPr id="1032" name="Picture 8" descr="Как получить услуги ФСС РФ на портале gosuslugi.ru - Липецкое региональное  отделение ФСС">
            <a:extLst>
              <a:ext uri="{FF2B5EF4-FFF2-40B4-BE49-F238E27FC236}">
                <a16:creationId xmlns:a16="http://schemas.microsoft.com/office/drawing/2014/main" id="{638DEAF4-96D5-495E-B163-4A0EFD2C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4" y="9409834"/>
            <a:ext cx="8273232" cy="27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9A358-A0BF-4BD4-9132-56FC0E3F7C73}"/>
              </a:ext>
            </a:extLst>
          </p:cNvPr>
          <p:cNvSpPr txBox="1"/>
          <p:nvPr/>
        </p:nvSpPr>
        <p:spPr>
          <a:xfrm>
            <a:off x="1534816" y="12313733"/>
            <a:ext cx="616514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Как получить услугу?</a:t>
            </a:r>
          </a:p>
        </p:txBody>
      </p:sp>
      <p:pic>
        <p:nvPicPr>
          <p:cNvPr id="1034" name="Picture 10" descr="Полезная-информация - Ассоциация врачей авиационной медицины (АВАМ)">
            <a:extLst>
              <a:ext uri="{FF2B5EF4-FFF2-40B4-BE49-F238E27FC236}">
                <a16:creationId xmlns:a16="http://schemas.microsoft.com/office/drawing/2014/main" id="{3B7A274A-06C9-445F-A8C0-828AC6E1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56" y="2332303"/>
            <a:ext cx="5332405" cy="39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6C3EE-FBEA-4DF4-BE53-67D2954725C6}"/>
              </a:ext>
            </a:extLst>
          </p:cNvPr>
          <p:cNvSpPr txBox="1"/>
          <p:nvPr/>
        </p:nvSpPr>
        <p:spPr>
          <a:xfrm>
            <a:off x="15704287" y="6382193"/>
            <a:ext cx="6516742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Как получить информацию об услуге?</a:t>
            </a:r>
          </a:p>
        </p:txBody>
      </p:sp>
    </p:spTree>
    <p:extLst>
      <p:ext uri="{BB962C8B-B14F-4D97-AF65-F5344CB8AC3E}">
        <p14:creationId xmlns:p14="http://schemas.microsoft.com/office/powerpoint/2010/main" val="3655917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Название подразделения, лаборатории, факультета и т.д.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1C5A31-6D8A-4A30-A706-AD81BB52F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22093"/>
              </p:ext>
            </p:extLst>
          </p:nvPr>
        </p:nvGraphicFramePr>
        <p:xfrm>
          <a:off x="1030760" y="2558270"/>
          <a:ext cx="22466496" cy="110533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759926566"/>
                    </a:ext>
                  </a:extLst>
                </a:gridCol>
                <a:gridCol w="21530392">
                  <a:extLst>
                    <a:ext uri="{9D8B030D-6E8A-4147-A177-3AD203B41FA5}">
                      <a16:colId xmlns:a16="http://schemas.microsoft.com/office/drawing/2014/main" val="937966500"/>
                    </a:ext>
                  </a:extLst>
                </a:gridCol>
              </a:tblGrid>
              <a:tr h="627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 dirty="0">
                          <a:effectLst/>
                        </a:rPr>
                        <a:t>№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Тема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736023"/>
                  </a:ext>
                </a:extLst>
              </a:tr>
              <a:tr h="654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1.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Общие характеристики сферы государственного управления. Типично-государственные функции.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521139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2.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Структура государственного управления. Институциональный и региональный аспект. Федерализм и бюджетная обеспеченность.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018511"/>
                  </a:ext>
                </a:extLst>
              </a:tr>
              <a:tr h="631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3.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Законодательная власть в современной России.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193720"/>
                  </a:ext>
                </a:extLst>
              </a:tr>
              <a:tr h="607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4.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Исполнительная власть в системе государственного управления. Государственные услуги и технологии их оказания.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278999"/>
                  </a:ext>
                </a:extLst>
              </a:tr>
              <a:tr h="545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5.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Электронное правительство в России и в мире. Технологии электронного оказания услуг.  Государственная платформа </a:t>
                      </a:r>
                      <a:r>
                        <a:rPr lang="en-US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gosuslugi.ru</a:t>
                      </a:r>
                      <a:endParaRPr lang="ru-RU" sz="3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06247"/>
                  </a:ext>
                </a:extLst>
              </a:tr>
              <a:tr h="619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4400">
                          <a:effectLst/>
                        </a:rPr>
                        <a:t>6.</a:t>
                      </a:r>
                      <a:endParaRPr lang="ru-RU" sz="44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Государственная служба как основа государственного управления.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195777"/>
                  </a:ext>
                </a:extLst>
              </a:tr>
              <a:tr h="1114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4400" dirty="0">
                          <a:effectLst/>
                        </a:rPr>
                        <a:t>7.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Особенности организации работы бюджетного сектора. Показатели эффективности как основа поощрений и наказаний в системе государственного управления.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878500"/>
                  </a:ext>
                </a:extLst>
              </a:tr>
              <a:tr h="669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 dirty="0">
                          <a:effectLst/>
                        </a:rPr>
                        <a:t>8.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Регулирование как объект государственного </a:t>
                      </a: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управления</a:t>
                      </a:r>
                      <a:r>
                        <a:rPr lang="ru-RU" sz="3200" dirty="0">
                          <a:effectLst/>
                        </a:rPr>
                        <a:t>.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713227"/>
                  </a:ext>
                </a:extLst>
              </a:tr>
              <a:tr h="743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9.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Оценивание в системе государственного управления. Статистика, рейтинги, индексы.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936256"/>
                  </a:ext>
                </a:extLst>
              </a:tr>
              <a:tr h="557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600">
                          <a:effectLst/>
                        </a:rPr>
                        <a:t>10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Реформы государственного управления вчера и сегодня: исторические параллели и современное состояние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321693"/>
                  </a:ext>
                </a:extLst>
              </a:tr>
              <a:tr h="58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Роль личности в истории государственного управления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708557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Презентация проектов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055988"/>
                  </a:ext>
                </a:extLst>
              </a:tr>
              <a:tr h="1994579"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821531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Итоговое тестирование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67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5820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Название подразделения, лаборатории, факультета и т.д.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AAB67-D47D-4B48-8E47-E08BFE3B5085}"/>
              </a:ext>
            </a:extLst>
          </p:cNvPr>
          <p:cNvSpPr txBox="1"/>
          <p:nvPr/>
        </p:nvSpPr>
        <p:spPr>
          <a:xfrm>
            <a:off x="1198787" y="5640006"/>
            <a:ext cx="21506373" cy="1189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по предмету= 0,4О</a:t>
            </a:r>
            <a:r>
              <a:rPr lang="ru-RU" sz="5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 </a:t>
            </a: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+ 0,2О</a:t>
            </a:r>
            <a:r>
              <a:rPr lang="ru-RU" sz="5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контрольная</a:t>
            </a:r>
            <a:r>
              <a:rPr lang="ru-RU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+0,4О</a:t>
            </a:r>
            <a:r>
              <a:rPr lang="ru-RU" sz="5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семинарская 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324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350</Words>
  <Application>Microsoft Office PowerPoint</Application>
  <PresentationFormat>Произвольный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 Black</vt:lpstr>
      <vt:lpstr>Arial Narrow</vt:lpstr>
      <vt:lpstr>Helvetica</vt:lpstr>
      <vt:lpstr>Helvetica Light</vt:lpstr>
      <vt:lpstr>Helvetica Neue</vt:lpstr>
      <vt:lpstr>Lucida Sans Unicode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Симченко Елена Николаевна</cp:lastModifiedBy>
  <cp:revision>29</cp:revision>
  <dcterms:modified xsi:type="dcterms:W3CDTF">2022-11-23T10:01:22Z</dcterms:modified>
</cp:coreProperties>
</file>