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Raleway SemiBold"/>
      <p:regular r:id="rId17"/>
      <p:bold r:id="rId18"/>
      <p:italic r:id="rId19"/>
      <p:boldItalic r:id="rId20"/>
    </p:embeddedFont>
    <p:embeddedFont>
      <p:font typeface="Lato"/>
      <p:regular r:id="rId21"/>
      <p:bold r:id="rId22"/>
      <p:italic r:id="rId23"/>
      <p:boldItalic r:id="rId24"/>
    </p:embeddedFont>
    <p:embeddedFont>
      <p:font typeface="Raleway Light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Валерия Мошенко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SemiBold-boldItalic.fntdata"/><Relationship Id="rId22" Type="http://schemas.openxmlformats.org/officeDocument/2006/relationships/font" Target="fonts/Lato-bold.fntdata"/><Relationship Id="rId21" Type="http://schemas.openxmlformats.org/officeDocument/2006/relationships/font" Target="fonts/Lato-regular.fntdata"/><Relationship Id="rId24" Type="http://schemas.openxmlformats.org/officeDocument/2006/relationships/font" Target="fonts/Lato-boldItalic.fntdata"/><Relationship Id="rId23" Type="http://schemas.openxmlformats.org/officeDocument/2006/relationships/font" Target="fonts/La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26" Type="http://schemas.openxmlformats.org/officeDocument/2006/relationships/font" Target="fonts/RalewayLight-bold.fntdata"/><Relationship Id="rId25" Type="http://schemas.openxmlformats.org/officeDocument/2006/relationships/font" Target="fonts/RalewayLight-regular.fntdata"/><Relationship Id="rId28" Type="http://schemas.openxmlformats.org/officeDocument/2006/relationships/font" Target="fonts/RalewayLight-boldItalic.fntdata"/><Relationship Id="rId27" Type="http://schemas.openxmlformats.org/officeDocument/2006/relationships/font" Target="fonts/Raleway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Raleway-regular.fntdata"/><Relationship Id="rId12" Type="http://schemas.openxmlformats.org/officeDocument/2006/relationships/slide" Target="slides/slide6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RalewaySemiBold-regular.fntdata"/><Relationship Id="rId16" Type="http://schemas.openxmlformats.org/officeDocument/2006/relationships/font" Target="fonts/Raleway-boldItalic.fntdata"/><Relationship Id="rId19" Type="http://schemas.openxmlformats.org/officeDocument/2006/relationships/font" Target="fonts/RalewaySemiBold-italic.fntdata"/><Relationship Id="rId18" Type="http://schemas.openxmlformats.org/officeDocument/2006/relationships/font" Target="fonts/RalewaySemiBold-bold.fntdata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2-11-05T12:22:08.554">
    <p:pos x="278" y="901"/>
    <p:text>Проговорить, что безусловно будут задания на кажд сем, но оцениваться будут только эти пункты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7aca1c6f8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7aca1c6f8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7aca1c6f8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7aca1c6f8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8c1d7ac1f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8c1d7ac1f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7aca1c6f8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7aca1c6f8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8dae0ebb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8dae0ebb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comments" Target="../comments/comment1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Город: что это и зачем его изучают социологи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735651" y="3579000"/>
            <a:ext cx="2467200" cy="10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u="sng"/>
              <a:t>Мусаев Артур: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выпускник ОП “Социология” ФСН НИУ ВШЭ</a:t>
            </a:r>
            <a:br>
              <a:rPr lang="ru"/>
            </a:br>
            <a:r>
              <a:rPr lang="ru"/>
              <a:t>магистрант 1 курса образовательной программы “Прикладная Политология” НИУ ВШЭ</a:t>
            </a:r>
            <a:br>
              <a:rPr lang="ru"/>
            </a:br>
            <a:endParaRPr/>
          </a:p>
        </p:txBody>
      </p:sp>
      <p:sp>
        <p:nvSpPr>
          <p:cNvPr id="74" name="Google Shape;74;p13"/>
          <p:cNvSpPr txBox="1"/>
          <p:nvPr>
            <p:ph idx="1" type="subTitle"/>
          </p:nvPr>
        </p:nvSpPr>
        <p:spPr>
          <a:xfrm>
            <a:off x="5882701" y="3479275"/>
            <a:ext cx="2734200" cy="10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5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ru"/>
            </a:br>
            <a:r>
              <a:rPr b="1" lang="ru" u="sng"/>
              <a:t>Мошенко Валерия:</a:t>
            </a:r>
            <a:br>
              <a:rPr lang="ru"/>
            </a:br>
            <a:r>
              <a:rPr lang="ru"/>
              <a:t>выпускница ОП “Социология” ФСН НИУ ВШЭ</a:t>
            </a:r>
            <a:br>
              <a:rPr lang="ru"/>
            </a:br>
            <a:r>
              <a:rPr lang="ru"/>
              <a:t>магистрант 2 курса Института образования НИУ ВШЭ, приглашенный преподаватель ФСН НИУ ВШЭ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highlight>
                  <a:schemeClr val="dk1"/>
                </a:highlight>
              </a:rPr>
              <a:t>Концепции города </a:t>
            </a:r>
            <a:endParaRPr>
              <a:highlight>
                <a:schemeClr val="dk1"/>
              </a:highlight>
            </a:endParaRPr>
          </a:p>
        </p:txBody>
      </p:sp>
      <p:sp>
        <p:nvSpPr>
          <p:cNvPr id="80" name="Google Shape;80;p1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lang="ru">
                <a:latin typeface="Raleway"/>
                <a:ea typeface="Raleway"/>
                <a:cs typeface="Raleway"/>
                <a:sym typeface="Raleway"/>
              </a:rPr>
              <a:t>Город как пространство классовой борьбы (Маркс, Энгельс, Лефевр)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lang="ru">
                <a:latin typeface="Raleway"/>
                <a:ea typeface="Raleway"/>
                <a:cs typeface="Raleway"/>
                <a:sym typeface="Raleway"/>
              </a:rPr>
              <a:t>Город как место развития новой солидарности (Дюркгейм)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</a:pPr>
            <a:r>
              <a:rPr lang="ru">
                <a:latin typeface="Raleway"/>
                <a:ea typeface="Raleway"/>
                <a:cs typeface="Raleway"/>
                <a:sym typeface="Raleway"/>
              </a:rPr>
              <a:t>Город как место зарождения капитализма (Вебер)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highlight>
                  <a:schemeClr val="dk1"/>
                </a:highlight>
              </a:rPr>
              <a:t>Программа курса</a:t>
            </a:r>
            <a:endParaRPr>
              <a:highlight>
                <a:schemeClr val="dk1"/>
              </a:highlight>
            </a:endParaRPr>
          </a:p>
        </p:txBody>
      </p:sp>
      <p:sp>
        <p:nvSpPr>
          <p:cNvPr id="86" name="Google Shape;86;p15"/>
          <p:cNvSpPr txBox="1"/>
          <p:nvPr>
            <p:ph idx="1" type="body"/>
          </p:nvPr>
        </p:nvSpPr>
        <p:spPr>
          <a:xfrm>
            <a:off x="2506325" y="1389200"/>
            <a:ext cx="6215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12700" rtl="0" algn="l"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500">
                <a:latin typeface="Raleway SemiBold"/>
                <a:ea typeface="Raleway SemiBold"/>
                <a:cs typeface="Raleway SemiBold"/>
                <a:sym typeface="Raleway SemiBold"/>
              </a:rPr>
              <a:t>6 тем по 4 занятия на каждую:</a:t>
            </a:r>
            <a:endParaRPr sz="15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2413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400">
                <a:latin typeface="Raleway Light"/>
                <a:ea typeface="Raleway Light"/>
                <a:cs typeface="Raleway Light"/>
                <a:sym typeface="Raleway Light"/>
              </a:rPr>
              <a:t>1. Сообщество (Типы и структуры городских сообществ;</a:t>
            </a:r>
            <a:endParaRPr sz="1400">
              <a:latin typeface="Raleway Light"/>
              <a:ea typeface="Raleway Light"/>
              <a:cs typeface="Raleway Light"/>
              <a:sym typeface="Raleway Light"/>
            </a:endParaRPr>
          </a:p>
          <a:p>
            <a:pPr indent="0" lvl="0" marL="24130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400">
                <a:latin typeface="Raleway Light"/>
                <a:ea typeface="Raleway Light"/>
                <a:cs typeface="Raleway Light"/>
                <a:sym typeface="Raleway Light"/>
              </a:rPr>
              <a:t>2. Потребление (изменение в потребление как результат урбанизации; современное потребление городских жителей)</a:t>
            </a:r>
            <a:endParaRPr sz="1400">
              <a:latin typeface="Raleway Light"/>
              <a:ea typeface="Raleway Light"/>
              <a:cs typeface="Raleway Light"/>
              <a:sym typeface="Raleway Light"/>
            </a:endParaRPr>
          </a:p>
          <a:p>
            <a:pPr indent="0" lvl="0" marL="22860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400">
                <a:latin typeface="Raleway Light"/>
                <a:ea typeface="Raleway Light"/>
                <a:cs typeface="Raleway Light"/>
                <a:sym typeface="Raleway Light"/>
              </a:rPr>
              <a:t>3. Дети и игры (как дети проводят детство в городе и в какие игры играю, что изменилось)</a:t>
            </a:r>
            <a:endParaRPr sz="1400">
              <a:latin typeface="Raleway Light"/>
              <a:ea typeface="Raleway Light"/>
              <a:cs typeface="Raleway Light"/>
              <a:sym typeface="Raleway Light"/>
            </a:endParaRPr>
          </a:p>
          <a:p>
            <a:pPr indent="0" lvl="0" marL="22860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400">
                <a:latin typeface="Raleway Light"/>
                <a:ea typeface="Raleway Light"/>
                <a:cs typeface="Raleway Light"/>
                <a:sym typeface="Raleway Light"/>
              </a:rPr>
              <a:t>4. Транспорт (Городской транспорт и его развитие)</a:t>
            </a:r>
            <a:endParaRPr sz="1400">
              <a:latin typeface="Raleway Light"/>
              <a:ea typeface="Raleway Light"/>
              <a:cs typeface="Raleway Light"/>
              <a:sym typeface="Raleway Light"/>
            </a:endParaRPr>
          </a:p>
          <a:p>
            <a:pPr indent="0" lvl="0" marL="22860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400">
                <a:latin typeface="Raleway Light"/>
                <a:ea typeface="Raleway Light"/>
                <a:cs typeface="Raleway Light"/>
                <a:sym typeface="Raleway Light"/>
              </a:rPr>
              <a:t>5. Цифровые технологии (как цифровые технологии меняют город)</a:t>
            </a:r>
            <a:endParaRPr sz="1400">
              <a:latin typeface="Raleway Light"/>
              <a:ea typeface="Raleway Light"/>
              <a:cs typeface="Raleway Light"/>
              <a:sym typeface="Raleway Light"/>
            </a:endParaRPr>
          </a:p>
          <a:p>
            <a:pPr indent="0" lvl="0" marL="24130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ru" sz="1400">
                <a:latin typeface="Raleway Light"/>
                <a:ea typeface="Raleway Light"/>
                <a:cs typeface="Raleway Light"/>
                <a:sym typeface="Raleway Light"/>
              </a:rPr>
              <a:t>6. Утопии прошлого и будущего (Ранние представления о роли города в истории)</a:t>
            </a:r>
            <a:endParaRPr sz="2100">
              <a:latin typeface="Raleway Light"/>
              <a:ea typeface="Raleway Light"/>
              <a:cs typeface="Raleway Light"/>
              <a:sym typeface="Raleway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highlight>
                  <a:schemeClr val="dk1"/>
                </a:highlight>
              </a:rPr>
              <a:t>Форматы занятий</a:t>
            </a:r>
            <a:endParaRPr>
              <a:highlight>
                <a:schemeClr val="dk1"/>
              </a:highlight>
            </a:endParaRPr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2443712" y="135782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</a:pPr>
            <a:r>
              <a:rPr lang="ru" sz="1400">
                <a:latin typeface="Raleway"/>
                <a:ea typeface="Raleway"/>
                <a:cs typeface="Raleway"/>
                <a:sym typeface="Raleway"/>
              </a:rPr>
              <a:t>Лекция / дискуссия = лекуссия </a:t>
            </a:r>
            <a:endParaRPr sz="1400"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</a:pPr>
            <a:r>
              <a:rPr lang="ru" sz="1400">
                <a:latin typeface="Raleway"/>
                <a:ea typeface="Raleway"/>
                <a:cs typeface="Raleway"/>
                <a:sym typeface="Raleway"/>
              </a:rPr>
              <a:t>Чтение и обсуждение текста по теме </a:t>
            </a:r>
            <a:endParaRPr sz="1400"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</a:pPr>
            <a:r>
              <a:rPr lang="ru" sz="1400">
                <a:latin typeface="Raleway"/>
                <a:ea typeface="Raleway"/>
                <a:cs typeface="Raleway"/>
                <a:sym typeface="Raleway"/>
              </a:rPr>
              <a:t>Обсуждение кино и видеороликов по теме </a:t>
            </a:r>
            <a:endParaRPr sz="1400"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</a:pPr>
            <a:r>
              <a:rPr lang="ru" sz="1400">
                <a:latin typeface="Raleway"/>
                <a:ea typeface="Raleway"/>
                <a:cs typeface="Raleway"/>
                <a:sym typeface="Raleway"/>
              </a:rPr>
              <a:t>Подготовка самостоятельного мини-проекта по теме </a:t>
            </a:r>
            <a:endParaRPr sz="1400">
              <a:latin typeface="Raleway"/>
              <a:ea typeface="Raleway"/>
              <a:cs typeface="Raleway"/>
              <a:sym typeface="Raleway"/>
            </a:endParaRPr>
          </a:p>
          <a:p>
            <a:pPr indent="0" lvl="0" marL="24130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highlight>
                  <a:schemeClr val="dk1"/>
                </a:highlight>
              </a:rPr>
              <a:t>Формула оценки</a:t>
            </a:r>
            <a:endParaRPr>
              <a:highlight>
                <a:schemeClr val="dk1"/>
              </a:highlight>
            </a:endParaRPr>
          </a:p>
        </p:txBody>
      </p:sp>
      <p:sp>
        <p:nvSpPr>
          <p:cNvPr id="98" name="Google Shape;98;p17"/>
          <p:cNvSpPr txBox="1"/>
          <p:nvPr>
            <p:ph idx="1" type="body"/>
          </p:nvPr>
        </p:nvSpPr>
        <p:spPr>
          <a:xfrm>
            <a:off x="4351650" y="1431350"/>
            <a:ext cx="44343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3572"/>
              <a:buFont typeface="Arial"/>
              <a:buNone/>
            </a:pPr>
            <a:r>
              <a:rPr b="1" lang="ru" sz="1316">
                <a:latin typeface="Raleway"/>
                <a:ea typeface="Raleway"/>
                <a:cs typeface="Raleway"/>
                <a:sym typeface="Raleway"/>
              </a:rPr>
              <a:t>10 класс</a:t>
            </a:r>
            <a:endParaRPr b="1" sz="1316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>
                <a:latin typeface="Raleway SemiBold"/>
                <a:ea typeface="Raleway SemiBold"/>
                <a:cs typeface="Raleway SemiBold"/>
                <a:sym typeface="Raleway SemiBold"/>
              </a:rPr>
              <a:t>1 полугодие:</a:t>
            </a:r>
            <a:endParaRPr sz="11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>
                <a:latin typeface="Raleway Light"/>
                <a:ea typeface="Raleway Light"/>
                <a:cs typeface="Raleway Light"/>
                <a:sym typeface="Raleway Light"/>
              </a:rPr>
              <a:t>0,5 * Индивидуальное домашнее задание (Д/З №1) + 0.5 * Контрольная работа</a:t>
            </a:r>
            <a:endParaRPr sz="1100">
              <a:latin typeface="Raleway Light"/>
              <a:ea typeface="Raleway Light"/>
              <a:cs typeface="Raleway Light"/>
              <a:sym typeface="Raleway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>
                <a:latin typeface="Raleway SemiBold"/>
                <a:ea typeface="Raleway SemiBold"/>
                <a:cs typeface="Raleway SemiBold"/>
                <a:sym typeface="Raleway SemiBold"/>
              </a:rPr>
              <a:t>2 полугодие  </a:t>
            </a:r>
            <a:endParaRPr sz="11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>
                <a:latin typeface="Raleway Light"/>
                <a:ea typeface="Raleway Light"/>
                <a:cs typeface="Raleway Light"/>
                <a:sym typeface="Raleway Light"/>
              </a:rPr>
              <a:t>0,5 * Групповое домашнее задание + 0.5 * Контрольная работа</a:t>
            </a:r>
            <a:endParaRPr sz="1100">
              <a:latin typeface="Raleway Light"/>
              <a:ea typeface="Raleway Light"/>
              <a:cs typeface="Raleway Light"/>
              <a:sym typeface="Raleway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latin typeface="Raleway Light"/>
              <a:ea typeface="Raleway Light"/>
              <a:cs typeface="Raleway Light"/>
              <a:sym typeface="Raleway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3572"/>
              <a:buFont typeface="Arial"/>
              <a:buNone/>
            </a:pPr>
            <a:r>
              <a:rPr b="1" lang="ru" sz="1316">
                <a:latin typeface="Raleway"/>
                <a:ea typeface="Raleway"/>
                <a:cs typeface="Raleway"/>
                <a:sym typeface="Raleway"/>
              </a:rPr>
              <a:t>11 класс</a:t>
            </a:r>
            <a:endParaRPr b="1" sz="1316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>
                <a:latin typeface="Raleway SemiBold"/>
                <a:ea typeface="Raleway SemiBold"/>
                <a:cs typeface="Raleway SemiBold"/>
                <a:sym typeface="Raleway SemiBold"/>
              </a:rPr>
              <a:t>1 полугодие:</a:t>
            </a:r>
            <a:endParaRPr sz="1100">
              <a:latin typeface="Raleway SemiBold"/>
              <a:ea typeface="Raleway SemiBold"/>
              <a:cs typeface="Raleway SemiBold"/>
              <a:sym typeface="Raleway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>
                <a:latin typeface="Raleway Light"/>
                <a:ea typeface="Raleway Light"/>
                <a:cs typeface="Raleway Light"/>
                <a:sym typeface="Raleway Light"/>
              </a:rPr>
              <a:t>0,5 * Индивидуальное домашнее задание (Д/З № 2) + 0.5 * Контрольная работа</a:t>
            </a:r>
            <a:endParaRPr sz="1100">
              <a:latin typeface="Raleway Light"/>
              <a:ea typeface="Raleway Light"/>
              <a:cs typeface="Raleway Light"/>
              <a:sym typeface="Raleway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latin typeface="Raleway Light"/>
              <a:ea typeface="Raleway Light"/>
              <a:cs typeface="Raleway Light"/>
              <a:sym typeface="Raleway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0898"/>
              <a:buFont typeface="Arial"/>
              <a:buNone/>
            </a:pPr>
            <a:r>
              <a:rPr b="1" lang="ru" sz="1551">
                <a:latin typeface="Raleway"/>
                <a:ea typeface="Raleway"/>
                <a:cs typeface="Raleway"/>
                <a:sym typeface="Raleway"/>
              </a:rPr>
              <a:t>Итоговая аттестация</a:t>
            </a:r>
            <a:endParaRPr b="1" sz="1551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>
                <a:latin typeface="Raleway Light"/>
                <a:ea typeface="Raleway Light"/>
                <a:cs typeface="Raleway Light"/>
                <a:sym typeface="Raleway Light"/>
              </a:rPr>
              <a:t>Оценка за 1 полугодие 10кл * 0,33 + Оценка за 2 полугодие 10кл * 0,33 + Оценка за 1 полугодие 11кл</a:t>
            </a:r>
            <a:endParaRPr sz="1100">
              <a:latin typeface="Raleway Light"/>
              <a:ea typeface="Raleway Light"/>
              <a:cs typeface="Raleway Light"/>
              <a:sym typeface="Raleway Light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>
                <a:latin typeface="Raleway Light"/>
                <a:ea typeface="Raleway Light"/>
                <a:cs typeface="Raleway Light"/>
                <a:sym typeface="Raleway Light"/>
              </a:rPr>
              <a:t> </a:t>
            </a:r>
            <a:endParaRPr>
              <a:latin typeface="Raleway Light"/>
              <a:ea typeface="Raleway Light"/>
              <a:cs typeface="Raleway Light"/>
              <a:sym typeface="Raleway Light"/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442850" y="1431350"/>
            <a:ext cx="3344100" cy="24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Элементы контроля</a:t>
            </a:r>
            <a:endParaRPr sz="1200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aleway"/>
              <a:buAutoNum type="arabicPeriod"/>
            </a:pPr>
            <a:r>
              <a:rPr lang="ru" sz="1200" u="sng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групповое домашнее задание</a:t>
            </a:r>
            <a:endParaRPr sz="1200" u="sng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ru" sz="1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(полевое использование социологического инструментария )</a:t>
            </a:r>
            <a:endParaRPr i="1" sz="1200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aleway"/>
              <a:buAutoNum type="arabicPeriod"/>
            </a:pPr>
            <a:r>
              <a:rPr lang="ru" sz="1200" u="sng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индивидуальное домашнее задание</a:t>
            </a:r>
            <a:endParaRPr sz="1200" u="sng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ru" sz="1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(Д/З №1: эссе по просмотренному фильму</a:t>
            </a:r>
            <a:r>
              <a:rPr i="1" lang="ru" sz="1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endParaRPr i="1" sz="1200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ru" sz="1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Д/З №2: выступление с анализом текста)</a:t>
            </a:r>
            <a:endParaRPr i="1" sz="1200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aleway"/>
              <a:buAutoNum type="arabicPeriod"/>
            </a:pPr>
            <a:r>
              <a:rPr lang="ru" sz="800" u="sng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ru" sz="1200" u="sng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Контрольная работа (в формате теста)</a:t>
            </a:r>
            <a:endParaRPr sz="1200" u="sng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Город: что это и зачем его изучают социологи</a:t>
            </a:r>
            <a:endParaRPr/>
          </a:p>
        </p:txBody>
      </p:sp>
      <p:sp>
        <p:nvSpPr>
          <p:cNvPr id="105" name="Google Shape;105;p18"/>
          <p:cNvSpPr txBox="1"/>
          <p:nvPr>
            <p:ph idx="1" type="subTitle"/>
          </p:nvPr>
        </p:nvSpPr>
        <p:spPr>
          <a:xfrm>
            <a:off x="2735651" y="3579000"/>
            <a:ext cx="2467200" cy="10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u="sng"/>
              <a:t>Мусаев Артур: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выпускник ОП “Социология” ФСН НИУ ВШЭ</a:t>
            </a:r>
            <a:br>
              <a:rPr lang="ru"/>
            </a:br>
            <a:r>
              <a:rPr lang="ru"/>
              <a:t>магистрант 1 курса образовательной программы “Прикладная Политология” НИУ ВШЭ</a:t>
            </a:r>
            <a:br>
              <a:rPr lang="ru"/>
            </a:br>
            <a:endParaRPr/>
          </a:p>
        </p:txBody>
      </p:sp>
      <p:sp>
        <p:nvSpPr>
          <p:cNvPr id="106" name="Google Shape;106;p18"/>
          <p:cNvSpPr txBox="1"/>
          <p:nvPr>
            <p:ph idx="1" type="subTitle"/>
          </p:nvPr>
        </p:nvSpPr>
        <p:spPr>
          <a:xfrm>
            <a:off x="5882701" y="3479275"/>
            <a:ext cx="2734200" cy="10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5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ru"/>
            </a:br>
            <a:r>
              <a:rPr b="1" lang="ru" u="sng"/>
              <a:t>Мошенко Валерия:</a:t>
            </a:r>
            <a:br>
              <a:rPr lang="ru"/>
            </a:br>
            <a:r>
              <a:rPr lang="ru"/>
              <a:t>выпускница ОП “Социология” ФСН НИУ ВШЭ</a:t>
            </a:r>
            <a:br>
              <a:rPr lang="ru"/>
            </a:br>
            <a:r>
              <a:rPr lang="ru"/>
              <a:t>магистрант 2 курса Института образования НИУ ВШЭ, приглашенный преподаватель ФСН НИУ ВШЭ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