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17"/>
  </p:notesMasterIdLst>
  <p:sldIdLst>
    <p:sldId id="256" r:id="rId2"/>
    <p:sldId id="258" r:id="rId3"/>
    <p:sldId id="260" r:id="rId4"/>
    <p:sldId id="259" r:id="rId5"/>
    <p:sldId id="261" r:id="rId6"/>
    <p:sldId id="257" r:id="rId7"/>
    <p:sldId id="266" r:id="rId8"/>
    <p:sldId id="267" r:id="rId9"/>
    <p:sldId id="268" r:id="rId10"/>
    <p:sldId id="271" r:id="rId11"/>
    <p:sldId id="269" r:id="rId12"/>
    <p:sldId id="270" r:id="rId13"/>
    <p:sldId id="272" r:id="rId14"/>
    <p:sldId id="274" r:id="rId15"/>
    <p:sldId id="27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CCB0"/>
    <a:srgbClr val="CEC1AA"/>
    <a:srgbClr val="EFECE4"/>
    <a:srgbClr val="9D916D"/>
    <a:srgbClr val="4E56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6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121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Dvizhenie 42</c:v>
                </c:pt>
                <c:pt idx="1">
                  <c:v>Greenpeace</c:v>
                </c:pt>
                <c:pt idx="2">
                  <c:v>Razdelny Sbor</c:v>
                </c:pt>
                <c:pt idx="3">
                  <c:v>Musora Bolshe Net</c:v>
                </c:pt>
                <c:pt idx="4">
                  <c:v>Grazhdanskaya Iniciativa</c:v>
                </c:pt>
                <c:pt idx="5">
                  <c:v>EKA Azov</c:v>
                </c:pt>
                <c:pt idx="6">
                  <c:v>Ecomost</c:v>
                </c:pt>
                <c:pt idx="7">
                  <c:v>Podari Planete Zhizn</c:v>
                </c:pt>
                <c:pt idx="8">
                  <c:v>Center Economii Resursov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120</c:v>
                </c:pt>
                <c:pt idx="1">
                  <c:v>49</c:v>
                </c:pt>
                <c:pt idx="2">
                  <c:v>47</c:v>
                </c:pt>
                <c:pt idx="3">
                  <c:v>15</c:v>
                </c:pt>
                <c:pt idx="4">
                  <c:v>10</c:v>
                </c:pt>
                <c:pt idx="5">
                  <c:v>7</c:v>
                </c:pt>
                <c:pt idx="6">
                  <c:v>6</c:v>
                </c:pt>
                <c:pt idx="7">
                  <c:v>6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6D-364A-BC5E-894152ECCA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2574304"/>
        <c:axId val="644032112"/>
      </c:barChart>
      <c:catAx>
        <c:axId val="72257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4032112"/>
        <c:crosses val="autoZero"/>
        <c:auto val="1"/>
        <c:lblAlgn val="ctr"/>
        <c:lblOffset val="100"/>
        <c:noMultiLvlLbl val="0"/>
      </c:catAx>
      <c:valAx>
        <c:axId val="644032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2257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420BB0-7EEB-44E9-870C-79B70CD745E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069E07F-03F0-448E-B034-F680F821E23A}">
      <dgm:prSet/>
      <dgm:spPr>
        <a:solidFill>
          <a:schemeClr val="accent4">
            <a:lumMod val="75000"/>
          </a:schemeClr>
        </a:solidFill>
        <a:ln cap="rnd"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pPr algn="ctr"/>
          <a:r>
            <a:rPr lang="en-US" dirty="0"/>
            <a:t>Only </a:t>
          </a:r>
          <a:r>
            <a:rPr lang="en-US" b="1" dirty="0"/>
            <a:t>7% of over 70 million </a:t>
          </a:r>
          <a:r>
            <a:rPr lang="en-US" dirty="0"/>
            <a:t>tons of annually produced solid waste is </a:t>
          </a:r>
          <a:r>
            <a:rPr lang="en-US" b="1" dirty="0"/>
            <a:t>recycled</a:t>
          </a:r>
          <a:r>
            <a:rPr lang="ru-RU" dirty="0"/>
            <a:t> </a:t>
          </a:r>
          <a:endParaRPr lang="en-US" dirty="0"/>
        </a:p>
      </dgm:t>
    </dgm:pt>
    <dgm:pt modelId="{1C1FFE3F-0910-45E6-ADE0-3876E3D2857C}" type="parTrans" cxnId="{86A4814E-E97B-4DE8-A740-9333CB526AA8}">
      <dgm:prSet/>
      <dgm:spPr/>
      <dgm:t>
        <a:bodyPr/>
        <a:lstStyle/>
        <a:p>
          <a:endParaRPr lang="en-US"/>
        </a:p>
      </dgm:t>
    </dgm:pt>
    <dgm:pt modelId="{6476BEED-F6B1-4ECE-97E6-FD571E125DC9}" type="sibTrans" cxnId="{86A4814E-E97B-4DE8-A740-9333CB526AA8}">
      <dgm:prSet/>
      <dgm:spPr/>
      <dgm:t>
        <a:bodyPr/>
        <a:lstStyle/>
        <a:p>
          <a:endParaRPr lang="en-US"/>
        </a:p>
      </dgm:t>
    </dgm:pt>
    <dgm:pt modelId="{42D3545F-166E-424C-9902-8AD2AB8D4545}">
      <dgm:prSet/>
      <dgm:spPr>
        <a:solidFill>
          <a:schemeClr val="accent2">
            <a:lumMod val="75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algn="ctr"/>
          <a:r>
            <a:rPr lang="de-DE" b="1" dirty="0" err="1"/>
            <a:t>Waste</a:t>
          </a:r>
          <a:r>
            <a:rPr lang="de-DE" b="1" dirty="0"/>
            <a:t> </a:t>
          </a:r>
          <a:r>
            <a:rPr lang="de-DE" b="1" dirty="0" err="1"/>
            <a:t>management</a:t>
          </a:r>
          <a:r>
            <a:rPr lang="de-DE" b="1" dirty="0"/>
            <a:t> </a:t>
          </a:r>
          <a:r>
            <a:rPr lang="de-DE" b="1" dirty="0" err="1"/>
            <a:t>reform</a:t>
          </a:r>
          <a:r>
            <a:rPr lang="de-DE" b="1" dirty="0"/>
            <a:t> in 2014</a:t>
          </a:r>
          <a:r>
            <a:rPr lang="de-DE" dirty="0"/>
            <a:t>: </a:t>
          </a:r>
          <a:r>
            <a:rPr lang="de-DE" dirty="0" err="1"/>
            <a:t>shifting</a:t>
          </a:r>
          <a:r>
            <a:rPr lang="de-DE" dirty="0"/>
            <a:t> </a:t>
          </a:r>
          <a:r>
            <a:rPr lang="de-DE" dirty="0" err="1"/>
            <a:t>towards</a:t>
          </a:r>
          <a:r>
            <a:rPr lang="de-DE" dirty="0"/>
            <a:t> a transparent </a:t>
          </a:r>
          <a:r>
            <a:rPr lang="de-DE" dirty="0" err="1"/>
            <a:t>waste</a:t>
          </a:r>
          <a:r>
            <a:rPr lang="de-DE" dirty="0"/>
            <a:t> </a:t>
          </a:r>
          <a:r>
            <a:rPr lang="de-DE" dirty="0" err="1"/>
            <a:t>management</a:t>
          </a:r>
          <a:r>
            <a:rPr lang="de-DE" dirty="0"/>
            <a:t> </a:t>
          </a:r>
          <a:r>
            <a:rPr lang="de-DE" dirty="0" err="1"/>
            <a:t>system</a:t>
          </a:r>
          <a:r>
            <a:rPr lang="de-DE" dirty="0"/>
            <a:t> </a:t>
          </a:r>
          <a:endParaRPr lang="en-US" dirty="0"/>
        </a:p>
      </dgm:t>
    </dgm:pt>
    <dgm:pt modelId="{5782AC91-EEAC-4545-9977-EFEF165FFB77}" type="parTrans" cxnId="{08BD7CF3-FE95-4629-BE11-FA452DC6BA37}">
      <dgm:prSet/>
      <dgm:spPr/>
      <dgm:t>
        <a:bodyPr/>
        <a:lstStyle/>
        <a:p>
          <a:endParaRPr lang="en-US"/>
        </a:p>
      </dgm:t>
    </dgm:pt>
    <dgm:pt modelId="{2600C889-F6FF-4B93-B353-8D491ACDB128}" type="sibTrans" cxnId="{08BD7CF3-FE95-4629-BE11-FA452DC6BA37}">
      <dgm:prSet/>
      <dgm:spPr/>
      <dgm:t>
        <a:bodyPr/>
        <a:lstStyle/>
        <a:p>
          <a:endParaRPr lang="en-US"/>
        </a:p>
      </dgm:t>
    </dgm:pt>
    <dgm:pt modelId="{8BA32401-E437-4205-87F0-1F2669EC3BD6}">
      <dgm:prSet/>
      <dgm:spPr>
        <a:solidFill>
          <a:schemeClr val="accent3">
            <a:lumMod val="75000"/>
          </a:schemeClr>
        </a:solidFill>
        <a:ln>
          <a:solidFill>
            <a:schemeClr val="tx2">
              <a:lumMod val="90000"/>
              <a:lumOff val="10000"/>
            </a:schemeClr>
          </a:solidFill>
        </a:ln>
      </dgm:spPr>
      <dgm:t>
        <a:bodyPr/>
        <a:lstStyle/>
        <a:p>
          <a:pPr algn="ctr"/>
          <a:r>
            <a:rPr lang="de-DE" b="1" dirty="0" err="1"/>
            <a:t>Social-ecological</a:t>
          </a:r>
          <a:r>
            <a:rPr lang="de-DE" dirty="0"/>
            <a:t> </a:t>
          </a:r>
          <a:r>
            <a:rPr lang="de-DE" dirty="0" err="1"/>
            <a:t>context</a:t>
          </a:r>
          <a:r>
            <a:rPr lang="de-DE" dirty="0"/>
            <a:t> </a:t>
          </a:r>
          <a:r>
            <a:rPr lang="de-DE" dirty="0" err="1"/>
            <a:t>of</a:t>
          </a:r>
          <a:r>
            <a:rPr lang="de-DE" dirty="0"/>
            <a:t> </a:t>
          </a:r>
          <a:r>
            <a:rPr lang="de-DE" b="1" dirty="0" err="1"/>
            <a:t>protest</a:t>
          </a:r>
          <a:r>
            <a:rPr lang="de-DE" dirty="0"/>
            <a:t> in </a:t>
          </a:r>
          <a:r>
            <a:rPr lang="de-DE" dirty="0" err="1"/>
            <a:t>Russia</a:t>
          </a:r>
          <a:r>
            <a:rPr lang="de-DE" dirty="0"/>
            <a:t> in 2018-2019</a:t>
          </a:r>
          <a:endParaRPr lang="en-US" dirty="0"/>
        </a:p>
      </dgm:t>
    </dgm:pt>
    <dgm:pt modelId="{EAD2D902-0C4D-42E8-8AC6-9C15E712214D}" type="parTrans" cxnId="{6AEB8E69-BDE4-46CD-84EB-C1307FF51329}">
      <dgm:prSet/>
      <dgm:spPr/>
      <dgm:t>
        <a:bodyPr/>
        <a:lstStyle/>
        <a:p>
          <a:endParaRPr lang="en-US"/>
        </a:p>
      </dgm:t>
    </dgm:pt>
    <dgm:pt modelId="{2E4E22B7-4860-448C-AEC7-72DE5BEE7569}" type="sibTrans" cxnId="{6AEB8E69-BDE4-46CD-84EB-C1307FF51329}">
      <dgm:prSet/>
      <dgm:spPr/>
      <dgm:t>
        <a:bodyPr/>
        <a:lstStyle/>
        <a:p>
          <a:endParaRPr lang="en-US"/>
        </a:p>
      </dgm:t>
    </dgm:pt>
    <dgm:pt modelId="{9C7F480A-5880-F946-8321-A1C4C84594CB}" type="pres">
      <dgm:prSet presAssocID="{24420BB0-7EEB-44E9-870C-79B70CD745E6}" presName="diagram" presStyleCnt="0">
        <dgm:presLayoutVars>
          <dgm:dir/>
          <dgm:resizeHandles val="exact"/>
        </dgm:presLayoutVars>
      </dgm:prSet>
      <dgm:spPr/>
    </dgm:pt>
    <dgm:pt modelId="{96558176-0647-654D-95DA-F52172FD4ACC}" type="pres">
      <dgm:prSet presAssocID="{1069E07F-03F0-448E-B034-F680F821E23A}" presName="node" presStyleLbl="node1" presStyleIdx="0" presStyleCnt="3">
        <dgm:presLayoutVars>
          <dgm:bulletEnabled val="1"/>
        </dgm:presLayoutVars>
      </dgm:prSet>
      <dgm:spPr/>
    </dgm:pt>
    <dgm:pt modelId="{5D102F42-5BC6-0F45-A1B0-A50422A70E51}" type="pres">
      <dgm:prSet presAssocID="{6476BEED-F6B1-4ECE-97E6-FD571E125DC9}" presName="sibTrans" presStyleCnt="0"/>
      <dgm:spPr/>
    </dgm:pt>
    <dgm:pt modelId="{B61288AA-459E-8248-B927-B5D2546FBE94}" type="pres">
      <dgm:prSet presAssocID="{42D3545F-166E-424C-9902-8AD2AB8D4545}" presName="node" presStyleLbl="node1" presStyleIdx="1" presStyleCnt="3">
        <dgm:presLayoutVars>
          <dgm:bulletEnabled val="1"/>
        </dgm:presLayoutVars>
      </dgm:prSet>
      <dgm:spPr/>
    </dgm:pt>
    <dgm:pt modelId="{56F567DF-29C0-7943-A184-AE08D40CF142}" type="pres">
      <dgm:prSet presAssocID="{2600C889-F6FF-4B93-B353-8D491ACDB128}" presName="sibTrans" presStyleCnt="0"/>
      <dgm:spPr/>
    </dgm:pt>
    <dgm:pt modelId="{D56446D6-AD26-4A46-947F-525F936AA794}" type="pres">
      <dgm:prSet presAssocID="{8BA32401-E437-4205-87F0-1F2669EC3BD6}" presName="node" presStyleLbl="node1" presStyleIdx="2" presStyleCnt="3" custScaleX="111976" custScaleY="117026">
        <dgm:presLayoutVars>
          <dgm:bulletEnabled val="1"/>
        </dgm:presLayoutVars>
      </dgm:prSet>
      <dgm:spPr/>
    </dgm:pt>
  </dgm:ptLst>
  <dgm:cxnLst>
    <dgm:cxn modelId="{86A4814E-E97B-4DE8-A740-9333CB526AA8}" srcId="{24420BB0-7EEB-44E9-870C-79B70CD745E6}" destId="{1069E07F-03F0-448E-B034-F680F821E23A}" srcOrd="0" destOrd="0" parTransId="{1C1FFE3F-0910-45E6-ADE0-3876E3D2857C}" sibTransId="{6476BEED-F6B1-4ECE-97E6-FD571E125DC9}"/>
    <dgm:cxn modelId="{FC47AA56-8840-F24A-B2EC-649B1592F54D}" type="presOf" srcId="{1069E07F-03F0-448E-B034-F680F821E23A}" destId="{96558176-0647-654D-95DA-F52172FD4ACC}" srcOrd="0" destOrd="0" presId="urn:microsoft.com/office/officeart/2005/8/layout/default"/>
    <dgm:cxn modelId="{6AEB8E69-BDE4-46CD-84EB-C1307FF51329}" srcId="{24420BB0-7EEB-44E9-870C-79B70CD745E6}" destId="{8BA32401-E437-4205-87F0-1F2669EC3BD6}" srcOrd="2" destOrd="0" parTransId="{EAD2D902-0C4D-42E8-8AC6-9C15E712214D}" sibTransId="{2E4E22B7-4860-448C-AEC7-72DE5BEE7569}"/>
    <dgm:cxn modelId="{0F374F78-C46D-4C4D-8E59-51F07FF85821}" type="presOf" srcId="{42D3545F-166E-424C-9902-8AD2AB8D4545}" destId="{B61288AA-459E-8248-B927-B5D2546FBE94}" srcOrd="0" destOrd="0" presId="urn:microsoft.com/office/officeart/2005/8/layout/default"/>
    <dgm:cxn modelId="{7E341081-D25B-C24E-A748-BBF5A9019151}" type="presOf" srcId="{8BA32401-E437-4205-87F0-1F2669EC3BD6}" destId="{D56446D6-AD26-4A46-947F-525F936AA794}" srcOrd="0" destOrd="0" presId="urn:microsoft.com/office/officeart/2005/8/layout/default"/>
    <dgm:cxn modelId="{1E7F0C8A-5E59-5944-AE3E-AF7DD91243AD}" type="presOf" srcId="{24420BB0-7EEB-44E9-870C-79B70CD745E6}" destId="{9C7F480A-5880-F946-8321-A1C4C84594CB}" srcOrd="0" destOrd="0" presId="urn:microsoft.com/office/officeart/2005/8/layout/default"/>
    <dgm:cxn modelId="{08BD7CF3-FE95-4629-BE11-FA452DC6BA37}" srcId="{24420BB0-7EEB-44E9-870C-79B70CD745E6}" destId="{42D3545F-166E-424C-9902-8AD2AB8D4545}" srcOrd="1" destOrd="0" parTransId="{5782AC91-EEAC-4545-9977-EFEF165FFB77}" sibTransId="{2600C889-F6FF-4B93-B353-8D491ACDB128}"/>
    <dgm:cxn modelId="{427EF1EC-5D8E-6E41-A702-BEF636F763D3}" type="presParOf" srcId="{9C7F480A-5880-F946-8321-A1C4C84594CB}" destId="{96558176-0647-654D-95DA-F52172FD4ACC}" srcOrd="0" destOrd="0" presId="urn:microsoft.com/office/officeart/2005/8/layout/default"/>
    <dgm:cxn modelId="{5D1B0245-03DD-BB41-8756-7DF76B5F40B6}" type="presParOf" srcId="{9C7F480A-5880-F946-8321-A1C4C84594CB}" destId="{5D102F42-5BC6-0F45-A1B0-A50422A70E51}" srcOrd="1" destOrd="0" presId="urn:microsoft.com/office/officeart/2005/8/layout/default"/>
    <dgm:cxn modelId="{58B7FF11-600B-474D-8FF3-34E09C6C5888}" type="presParOf" srcId="{9C7F480A-5880-F946-8321-A1C4C84594CB}" destId="{B61288AA-459E-8248-B927-B5D2546FBE94}" srcOrd="2" destOrd="0" presId="urn:microsoft.com/office/officeart/2005/8/layout/default"/>
    <dgm:cxn modelId="{DD595AC4-CF55-F24A-A6EF-44B642AB0B2E}" type="presParOf" srcId="{9C7F480A-5880-F946-8321-A1C4C84594CB}" destId="{56F567DF-29C0-7943-A184-AE08D40CF142}" srcOrd="3" destOrd="0" presId="urn:microsoft.com/office/officeart/2005/8/layout/default"/>
    <dgm:cxn modelId="{26BDE223-A0B5-FC4B-81FF-F4DA1569ED94}" type="presParOf" srcId="{9C7F480A-5880-F946-8321-A1C4C84594CB}" destId="{D56446D6-AD26-4A46-947F-525F936AA79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58176-0647-654D-95DA-F52172FD4ACC}">
      <dsp:nvSpPr>
        <dsp:cNvPr id="0" name=""/>
        <dsp:cNvSpPr/>
      </dsp:nvSpPr>
      <dsp:spPr>
        <a:xfrm>
          <a:off x="937" y="466221"/>
          <a:ext cx="3656837" cy="2194102"/>
        </a:xfrm>
        <a:prstGeom prst="rect">
          <a:avLst/>
        </a:prstGeom>
        <a:solidFill>
          <a:schemeClr val="accent4">
            <a:lumMod val="75000"/>
          </a:schemeClr>
        </a:solidFill>
        <a:ln w="12700" cap="rnd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Only </a:t>
          </a:r>
          <a:r>
            <a:rPr lang="en-US" sz="2700" b="1" kern="1200" dirty="0"/>
            <a:t>7% of over 70 million </a:t>
          </a:r>
          <a:r>
            <a:rPr lang="en-US" sz="2700" kern="1200" dirty="0"/>
            <a:t>tons of annually produced solid waste is </a:t>
          </a:r>
          <a:r>
            <a:rPr lang="en-US" sz="2700" b="1" kern="1200" dirty="0"/>
            <a:t>recycled</a:t>
          </a:r>
          <a:r>
            <a:rPr lang="ru-RU" sz="2700" kern="1200" dirty="0"/>
            <a:t> </a:t>
          </a:r>
          <a:endParaRPr lang="en-US" sz="2700" kern="1200" dirty="0"/>
        </a:p>
      </dsp:txBody>
      <dsp:txXfrm>
        <a:off x="937" y="466221"/>
        <a:ext cx="3656837" cy="2194102"/>
      </dsp:txXfrm>
    </dsp:sp>
    <dsp:sp modelId="{B61288AA-459E-8248-B927-B5D2546FBE94}">
      <dsp:nvSpPr>
        <dsp:cNvPr id="0" name=""/>
        <dsp:cNvSpPr/>
      </dsp:nvSpPr>
      <dsp:spPr>
        <a:xfrm>
          <a:off x="4023459" y="466221"/>
          <a:ext cx="3656837" cy="2194102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700" b="1" kern="1200" dirty="0" err="1"/>
            <a:t>Waste</a:t>
          </a:r>
          <a:r>
            <a:rPr lang="de-DE" sz="2700" b="1" kern="1200" dirty="0"/>
            <a:t> </a:t>
          </a:r>
          <a:r>
            <a:rPr lang="de-DE" sz="2700" b="1" kern="1200" dirty="0" err="1"/>
            <a:t>management</a:t>
          </a:r>
          <a:r>
            <a:rPr lang="de-DE" sz="2700" b="1" kern="1200" dirty="0"/>
            <a:t> </a:t>
          </a:r>
          <a:r>
            <a:rPr lang="de-DE" sz="2700" b="1" kern="1200" dirty="0" err="1"/>
            <a:t>reform</a:t>
          </a:r>
          <a:r>
            <a:rPr lang="de-DE" sz="2700" b="1" kern="1200" dirty="0"/>
            <a:t> in 2014</a:t>
          </a:r>
          <a:r>
            <a:rPr lang="de-DE" sz="2700" kern="1200" dirty="0"/>
            <a:t>: </a:t>
          </a:r>
          <a:r>
            <a:rPr lang="de-DE" sz="2700" kern="1200" dirty="0" err="1"/>
            <a:t>shifting</a:t>
          </a:r>
          <a:r>
            <a:rPr lang="de-DE" sz="2700" kern="1200" dirty="0"/>
            <a:t> </a:t>
          </a:r>
          <a:r>
            <a:rPr lang="de-DE" sz="2700" kern="1200" dirty="0" err="1"/>
            <a:t>towards</a:t>
          </a:r>
          <a:r>
            <a:rPr lang="de-DE" sz="2700" kern="1200" dirty="0"/>
            <a:t> a transparent </a:t>
          </a:r>
          <a:r>
            <a:rPr lang="de-DE" sz="2700" kern="1200" dirty="0" err="1"/>
            <a:t>waste</a:t>
          </a:r>
          <a:r>
            <a:rPr lang="de-DE" sz="2700" kern="1200" dirty="0"/>
            <a:t> </a:t>
          </a:r>
          <a:r>
            <a:rPr lang="de-DE" sz="2700" kern="1200" dirty="0" err="1"/>
            <a:t>management</a:t>
          </a:r>
          <a:r>
            <a:rPr lang="de-DE" sz="2700" kern="1200" dirty="0"/>
            <a:t> </a:t>
          </a:r>
          <a:r>
            <a:rPr lang="de-DE" sz="2700" kern="1200" dirty="0" err="1"/>
            <a:t>system</a:t>
          </a:r>
          <a:r>
            <a:rPr lang="de-DE" sz="2700" kern="1200" dirty="0"/>
            <a:t> </a:t>
          </a:r>
          <a:endParaRPr lang="en-US" sz="2700" kern="1200" dirty="0"/>
        </a:p>
      </dsp:txBody>
      <dsp:txXfrm>
        <a:off x="4023459" y="466221"/>
        <a:ext cx="3656837" cy="2194102"/>
      </dsp:txXfrm>
    </dsp:sp>
    <dsp:sp modelId="{D56446D6-AD26-4A46-947F-525F936AA794}">
      <dsp:nvSpPr>
        <dsp:cNvPr id="0" name=""/>
        <dsp:cNvSpPr/>
      </dsp:nvSpPr>
      <dsp:spPr>
        <a:xfrm>
          <a:off x="1793227" y="3026008"/>
          <a:ext cx="4094780" cy="2567670"/>
        </a:xfrm>
        <a:prstGeom prst="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tx2">
              <a:lumMod val="90000"/>
              <a:lumOff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700" b="1" kern="1200" dirty="0" err="1"/>
            <a:t>Social-ecological</a:t>
          </a:r>
          <a:r>
            <a:rPr lang="de-DE" sz="2700" kern="1200" dirty="0"/>
            <a:t> </a:t>
          </a:r>
          <a:r>
            <a:rPr lang="de-DE" sz="2700" kern="1200" dirty="0" err="1"/>
            <a:t>context</a:t>
          </a:r>
          <a:r>
            <a:rPr lang="de-DE" sz="2700" kern="1200" dirty="0"/>
            <a:t> </a:t>
          </a:r>
          <a:r>
            <a:rPr lang="de-DE" sz="2700" kern="1200" dirty="0" err="1"/>
            <a:t>of</a:t>
          </a:r>
          <a:r>
            <a:rPr lang="de-DE" sz="2700" kern="1200" dirty="0"/>
            <a:t> </a:t>
          </a:r>
          <a:r>
            <a:rPr lang="de-DE" sz="2700" b="1" kern="1200" dirty="0" err="1"/>
            <a:t>protest</a:t>
          </a:r>
          <a:r>
            <a:rPr lang="de-DE" sz="2700" kern="1200" dirty="0"/>
            <a:t> in </a:t>
          </a:r>
          <a:r>
            <a:rPr lang="de-DE" sz="2700" kern="1200" dirty="0" err="1"/>
            <a:t>Russia</a:t>
          </a:r>
          <a:r>
            <a:rPr lang="de-DE" sz="2700" kern="1200" dirty="0"/>
            <a:t> in 2018-2019</a:t>
          </a:r>
          <a:endParaRPr lang="en-US" sz="2700" kern="1200" dirty="0"/>
        </a:p>
      </dsp:txBody>
      <dsp:txXfrm>
        <a:off x="1793227" y="3026008"/>
        <a:ext cx="4094780" cy="2567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3T10:01:05.027"/>
    </inkml:context>
    <inkml:brush xml:id="br0">
      <inkml:brushProperty name="width" value="0.05" units="cm"/>
      <inkml:brushProperty name="height" value="0.05" units="cm"/>
      <inkml:brushProperty name="color" value="#5A5336"/>
    </inkml:brush>
  </inkml:definitions>
  <inkml:trace contextRef="#ctx0" brushRef="#br0">1 3106 24575,'0'-28'0,"0"12"0,15-32 0,4 14 0,26-21 0,4-1 0,13-16-1051,10 7 1051,-32 23 0,-1-2 0,0 5 0,0 0 0,5-5 0,-2-1 0,-2 1 0,-1 0 0,5 0 0,0-1 0,2-7 0,1 1 0,-3 10 0,1 0 0,9-12 0,0 1 0,-9 11 0,2 2 0,10-2 0,-1-1 0,-10-1 0,-1 0 0,9 9 0,0 0 0,-9-10 0,0 2 0,2 14 0,0-1 0,4-14 0,0-1 0,-7 14 0,0 2 0,6-6 0,-1 0 0,-4 2 0,-2 0 0,-1 5 0,0 0-436,33-36 436,-32 30 0,-1 1 0,21-28 0,-21 27 0,1 0 0,16-15 0,12-12 0,-2 9 0,6-12 0,-31 30 0,1-1 0,-1-4 0,0 0 0,-2 10 0,0-1 0,2-8 0,0 1 0,-2 8 0,0 2 0,0-1 0,0-1 0,2-4 0,-1 1 0,25-9 0,12-11 0,-25 24 0,-1 0 0,-5 11 0,-17 0 0,8 0 1027,-18 8-1027,6-5 460,-14 11-460,6-4 0,-7 0 0,-1 5 0,0-5 0,1 6 0,-6-5 0,4 3 0,-10-8 0,5 5 0,-17-1 0,-5-5 0,-10 9 0,-14-5 0,-2 7 0,-10-7 0,-11 5 0,-4-6 0,-11 8 0,11 0 0,-8 0 0,20 0 0,-9 0 0,12 0 0,10 0 0,-7 0 0,17 0 0,0 0 0,4 0 0,14 0 0,-6 0 0,7 0 0,2 5 0,4 1 0,2 5 0,5 0 0,5-5 0,2-2 0,5-4 0,0 0 0,8 0 0,-5 0 0,12 0 0,-5 0 0,8 0 0,0 0 0,-1 0 0,1 0 0,0 0 0,9 0 0,-7 0 0,18 0 0,-18 0 0,17 0 0,-17 0 0,8 0 0,-11 0 0,1 0 0,0 0 0,-1 0 0,-7 0 0,6 0 0,-14 0 0,14 0 0,-14 0 0,6 0 0,-7 0 0,7 0 0,-6 0 0,6 0 0,-8 0 0,1 0 0,-1 0 0,1 0 0,-1 0 0,1 0 0,-1 0 0,0 0 0,1 0 0,-1 0 0,1-5 0,-1 3 0,1-3 0,-1 5 0,0 0 0,1 0 0,-1 0 0,0 0 0,0 0 0,-1 0 0,-5 5 0,-1 1 0,-5 6 0,0 0 0,0 0 0,-6 1 0,-1-1 0,-5 1 0,-1 7 0,0-6 0,-1 6 0,-6 0 0,6-5 0,-7 12 0,8-12 0,-2 12 0,-5-11 0,5 4 0,0 1 0,4-6 0,-3 6 0,5-8 0,-11 8 0,13-7 0,-14 7 0,12 0 0,-10-6 0,12 5 0,-5-7 0,-1-1 0,1 0 0,-1 1 0,7-1 0,-5 1 0,9-1 0,-3 0 0,5 1 0,-6-6 0,5-2 0,-5-5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3T10:01:07.969"/>
    </inkml:context>
    <inkml:brush xml:id="br0">
      <inkml:brushProperty name="width" value="0.05" units="cm"/>
      <inkml:brushProperty name="height" value="0.05" units="cm"/>
      <inkml:brushProperty name="color" value="#5A5336"/>
    </inkml:brush>
  </inkml:definitions>
  <inkml:trace contextRef="#ctx0" brushRef="#br0">0 1 24575,'35'0'0,"2"0"0,15 0 0,12 0 0,3 0 0,11 0 0,1 0 0,0 0 0,14 0 0,-11 0-348,-29-1 0,1 2 348,42 9 0,-42-5 0,2 2 0,8 4 0,-1 1 0,-6-1 0,1 1-559,13 4 1,1 3 558,-14-2 0,-2 1 0,8 4 0,-1 2 0,-7-2 0,-2 0 0,1 5 0,0 0 0,1-4 0,-1 1-163,-6 2 0,-2 0 163,34 13 0,-1 12 0,-24-13 0,12 10 0,-16-13 0,3 10 0,-3-7 0,-7 5 645,5-9-645,-8-2 1136,10 3-1136,-8 7 358,5-6-358,-1 17 0,4-15 0,-7 5 0,-5-11 0,-10-3 0,-1-6 0,-7-2 0,-2-8 0,-7 0 0,-1-1 0,1 1 0,-11-6 0,-2-2 0,-11-5 0,0 0 0,-1 0 0,-7 0 0,4 0 0,-12 0 0,12-5 0,-13 3 0,6-10 0,-7 10 0,-1-11 0,0 5 0,8 0 0,-5 1 0,5 1 0,-8 4 0,8-5 0,-6 1 0,6 4 0,0-5 0,-6 7 0,14 0 0,-14 0 0,14 0 0,-6 0 0,7 0 0,2 0 0,-1 0 0,10 0 0,9 0 0,6 0 0,5 0 0,-6 0 0,1 0 0,-1 0 0,1 0 0,-1 6 0,0-5 0,1 5 0,-1-1 0,1-3 0,-1 3 0,0-5 0,1 0 0,-1 0 0,1 0 0,-1 6 0,1-5 0,7 5 0,-6-6 0,6 5 0,-8-3 0,1 3 0,-1 1 0,1-5 0,-1 5 0,1-1 0,-1-3 0,0 3 0,1 1 0,-1-5 0,0 4 0,-5 1 0,3-5 0,-3 5 0,5-6 0,0 0 0,-1 0 0,0 0 0,1 0 0,-1 0 0,0 0 0,-1 0 0,1 0 0,-5-5 0,-1-2 0,-5-12 0,0 5 0,0-14 0,0 14 0,0-14 0,0 13 0,0-12 0,0 12 0,0-5 0,0 0 0,0 6 0,0-14 0,0 14 0,0-6 0,0 0 0,0-2 0,0 0 0,0-6 0,0 14 0,0-14 0,0 14 0,0-14 0,0 6 0,0 0 0,0 2 0,0 0 0,0 5 0,0-5 0,0 8 0,0 0 0,0 0 0,-4 5 0,2 2 0,-2 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3T10:01:10.878"/>
    </inkml:context>
    <inkml:brush xml:id="br0">
      <inkml:brushProperty name="width" value="0.05" units="cm"/>
      <inkml:brushProperty name="height" value="0.05" units="cm"/>
      <inkml:brushProperty name="color" value="#5A5336"/>
    </inkml:brush>
  </inkml:definitions>
  <inkml:trace contextRef="#ctx0" brushRef="#br0">1 0 24575,'60'0'0,"-16"0"0,34 0 0,-15 0 0,18 20 0,2-7-601,-30 6 0,0 4 601,-4-3 0,-1 3 0,10 11 0,0 3 0,-2-3 0,0 2-694,4 10 1,1 2 693,5 2 0,1-1-1028,5 3 0,1 3 1028,-20-12 0,1 2 0,-2-3 0,5 2 0,2 1 0,5 5 0,6 5 0,-7-5 0,-15-11 0,-1 0 0,12 9 0,7 7 0,-3-2 0,-9-9 0,-2-2 0,-4 1 0,2 13 0,1 3 0,9-2 0,6 3 0,-10-5 0,-23-8 0,0 0 0,21 16 0,10 7 0,-9-5 0,-14-9 0,-2 1 0,6 0 0,4 4 0,-5-4 0,-9-1 0,-2-3 0,12 8 0,0-1 0,-11-9 0,0 0-649,4 5 0,0 1 649,-5-6 0,0-1 72,1 0 0,-2 1-72,-5-4 0,1 0 0,4-3 0,-1-1 0,11 37 0,10 3 0,-13-4 0,1-1 1232,-3-11-1232,-7 9 0,3-21 2067,-13 9-2067,13-13 1605,-15-9-1605,6 8 707,-9-18-707,1 7 188,-7-9-188,4 0 0,-12-1 0,13 1 0,-13 0 0,6 9 0,0-7 0,-6 18 0,12-18 0,-11 17 0,11-17 0,-11 18 0,4-18 0,1 7 0,-5-9 0,4-1 0,2 11 0,-6-8 0,12 7 0,-13-10 0,6 1 0,-7-1 0,5-7 0,-3 6 0,3-13 0,-5 5 0,0-8 0,0 0 0,0 1 0,0-1 0,0 1 0,0-1 0,0-1 0,-4-5 0,-2-1 0,-6-5 0,0 0 0,-8 0 0,6 0 0,-14 0 0,6 0 0,-7 0 0,-1-13 0,0 3 0,1-11 0,-1 6 0,0 0 0,-9-9 0,7 7 0,-8-13 0,1 13 0,7-12 0,-17 11 0,17-10 0,-8 10 0,11-3 0,-1-1 0,8 7 0,2 0 0,8 4 0,-1 4 0,1-5 0,10 6 0,4 1 0,10 5 0,0 0 0,0 0 0,1 5 0,-1 2 0,1 0 0,-1 4 0,1-9 0,-1 9 0,0-5 0,0 6 0,0-5 0,0 4 0,1-4 0,-1 0 0,1 4 0,-1-5 0,0 1 0,1 4 0,7-3 0,-6 5 0,14 2 0,-14-3 0,14 3 0,-14-2 0,14 1 0,-6 0 0,0 0 0,6 0 0,-6 7 0,0-6 0,6 6 0,-14-8 0,6 0 0,0 1 0,-5-1 0,5 0 0,-8-1 0,1 1 0,-1-1 0,0 1 0,1-1 0,-1 1 0,0-2 0,0-4 0,-5 4 0,4-10 0,-5 5 0,6-6 0,-2 0 0,1 0 0,0 0 0,1 0 0,0 0 0,-5-14 0,4 6 0,-3-20 0,5 6 0,3-18 0,-1 8 0,2-17 0,0 7 0,8-10 0,1 1 0,11-13 0,0-2 0,0-1 0,13-12 0,-12 23 0,11-11 0,-23 15 0,5 10 0,-14 2 0,5 11 0,-8 7 0,-1 2 0,-1 7 0,-5 1 0,4 5 0,-9 2 0,3 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ABE37-FD80-C940-8EA3-0114576B2E65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C5D9C-E76D-6C42-85F5-AEB13D845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935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3C5D9C-E76D-6C42-85F5-AEB13D8456E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236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03645-DCFE-47FC-8A66-F9A45A422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1150" y="1247140"/>
            <a:ext cx="7891760" cy="3450844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D509FA-7BD7-4D45-998F-0E43038F1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1150" y="4818126"/>
            <a:ext cx="7891760" cy="1268984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03A0B2-4A2F-D846-A5E6-FB7CB9A031F7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573F1D-73A7-FB41-BCAD-FC9AA7DEF4F5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FA51C-E4FE-4BF2-A2DD-E32DE57D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449AA12-8195-4182-A7AC-2E7E59DFBDAF}" type="datetimeFigureOut">
              <a:rPr lang="en-US" smtClean="0"/>
              <a:pPr algn="r"/>
              <a:t>8/27/21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438448-FC2D-4A2F-B7C0-04AC5031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B07C67E-EAD9-47D8-9559-4E091BC0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2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C53B0-59B2-4B39-93E0-DCFBB932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525200" cy="15504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C5F7B-98AC-425B-80BD-6C6F3032D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2160016"/>
            <a:ext cx="9525200" cy="39261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8C2EE-2433-424A-878C-24514FF5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8/27/21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EFD20-ADE2-40F3-A071-6D1E97F8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7D1D5-5E92-48E1-9475-EC122D3F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FCF945-5CF3-5542-A36A-9CBB738E735E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7D61B-66C5-4341-8F2D-129A9E4D8283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8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7FBCF-6EDB-4883-92D4-612F4D1C5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6380" y="565149"/>
            <a:ext cx="2266530" cy="5611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D2DF8-B588-416F-AA11-9F3A0DDE6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565149"/>
            <a:ext cx="7088929" cy="5611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F7B1D-405D-4EE7-9A23-3F21916C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8/27/21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9304-686C-431A-8E7F-D9DD19F4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A240B-DB2E-46ED-8AC6-744B2C1C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275F2C-778B-864A-8379-6D0726B18FDC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0051C8-76B3-384B-BCF1-60BB80301FCD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1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C5DD8-8608-4B55-96D8-0AB848C0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CC0B-7B21-422D-937D-FBD49EE93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0EAFA-89BC-43E9-8EB9-B6B3CD13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8/27/21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50944-70C2-487F-A102-58CDFB94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7B7B8-A972-455E-9D8C-9B8026A5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CC95119-6D9D-3542-9E0E-4171B33DC9C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FC92F19-7317-314C-81B7-43B8B687F4E4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4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087F2-AA0E-4F0C-9AD6-23530215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1150" y="1251674"/>
            <a:ext cx="7891760" cy="2914688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37807-96B8-4061-A845-1287216BF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1150" y="4818126"/>
            <a:ext cx="7891760" cy="12715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AF346-9503-4767-BCB4-84B823E2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8/27/21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9605B-A39D-4BEE-B46F-16CF13FA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5834A-942D-410B-A430-43F9E01F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D199D5-C485-D449-9804-F755E0907B51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90D1A7-C550-2540-86C9-EB0FB2EB2E71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6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FCAD2-C321-4E81-AEBE-696A90E2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20CD1-0E09-4415-911C-0F5B7341D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7709" y="2160016"/>
            <a:ext cx="4425437" cy="39270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63EDD-031A-49CA-9130-067550BD0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8963" y="2160016"/>
            <a:ext cx="4425437" cy="39270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08E79-A0BE-49F3-AE92-7EE5CC78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8/27/21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8B87C-BF1E-47CF-9A4E-FD4BE32C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06E71-46F6-469C-A9CA-E707EBE5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2659F6-6B3B-A545-A45F-FAD238210D47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0637F8-15DE-2240-8BF8-D6E57A337B1A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4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B26D-64DE-4314-8BD2-25FD618FB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056" y="457200"/>
            <a:ext cx="9521854" cy="1554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77613-5CEE-4B05-A937-CD43EAAAB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1057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E4779-3B5A-4993-9C7F-FB19F1633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1056" y="2988998"/>
            <a:ext cx="4425697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1081A-685C-4C18-9AE9-425106A02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87214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80F424-FE3A-4B7D-B60C-7AEA2118A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87214" y="2988998"/>
            <a:ext cx="4425696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D2A96-CD7D-41BC-BDBE-5E29B7C0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8/27/21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1471D-6DDE-4E56-84E9-48136966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3F451-CF28-4F57-B844-52A665440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1FA03E-7A83-AB41-BB4B-25B04946559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702630-3C98-A142-9D04-1D852974DC2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6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22D7A-4502-49C3-BAFB-6D46F7A2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B67EE-A167-43D1-9C58-7B736CF2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8/27/21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5605B7-599B-450E-9E8D-2A9AE3F3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BD2B1-8C5F-430B-A0F2-CD5281AB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BA877B-B45A-BD48-8FC8-E752E7D7174F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F3343D-2AFA-B544-B40A-315F5EC680B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4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08016-71BA-4CD3-918D-51613F7F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8/27/21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B24F46-0425-47C6-9FFB-F69AFFFE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E7A99-1593-4189-A514-8209CC32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15DFD-AB97-AB43-A6C9-2808708C91B4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05BA89-ECA6-2247-ABBB-3C67160202E9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54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E933B-3FC6-4B08-9FBE-2DD48307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2" y="455362"/>
            <a:ext cx="4043440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FBD4A-4514-4DCE-8F18-914DF3F4E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232" y="565151"/>
            <a:ext cx="5358384" cy="552196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18C85-0675-4202-B796-352766854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2" y="2039874"/>
            <a:ext cx="4043440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079E5-F934-4D04-866F-F7CB5B08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8/27/21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5FC94-7915-439A-B937-F02D1BB0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69B19-4156-4584-B1DC-4F42F200B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1B6031-8ABE-F648-8E05-3D08D0D54B53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ABD855-35E6-BE4F-8B03-FD12DDB32E10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E1F3B-090C-4BB5-84BE-8ED0FC59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1" y="455362"/>
            <a:ext cx="4043436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7C49E-9426-4B24-B2A7-C54B89DA6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1232" y="565150"/>
            <a:ext cx="5355607" cy="5522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7F011-0A5F-44E9-88CD-C95A33351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1" y="2039874"/>
            <a:ext cx="4043436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21C85-27BB-4533-A21B-C379FE03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8/27/21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18850-01F1-4247-9BFD-1DDC5DDD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365A9-4C28-480F-B370-2DFF234B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0EAFF3-0A84-F84B-90E4-A596F00B3DC2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92559-3C15-B249-93C9-B0F7E9E5DDD8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7ACD69-D2F4-4938-B590-C4140490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62BD4-BA0F-4CA4-BAE3-DF2B5087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7710" y="2160016"/>
            <a:ext cx="9486690" cy="392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B2FEE-249E-42F1-94D8-A8C0759EF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18632" y="6292850"/>
            <a:ext cx="30942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9AA12-8195-4182-A7AC-2E7E59DFBDAF}" type="datetimeFigureOut">
              <a:rPr lang="en-US" smtClean="0"/>
              <a:pPr/>
              <a:t>8/27/21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0C617-A890-4920-83B0-143C03349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711" y="62928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1B4F1-B06B-4BBE-BFFF-C0B386E24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9574" y="6292850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3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pilkina96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sv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9.png"/><Relationship Id="rId4" Type="http://schemas.openxmlformats.org/officeDocument/2006/relationships/customXml" Target="../ink/ink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Изображение выглядит как потолок&#10;&#10;Автоматически созданное описание">
            <a:extLst>
              <a:ext uri="{FF2B5EF4-FFF2-40B4-BE49-F238E27FC236}">
                <a16:creationId xmlns:a16="http://schemas.microsoft.com/office/drawing/2014/main" id="{E9C9F659-B783-4BB3-9506-A443446D41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027" r="-2" b="-2"/>
          <a:stretch/>
        </p:blipFill>
        <p:spPr>
          <a:xfrm>
            <a:off x="-1" y="10"/>
            <a:ext cx="7456513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A21C8291-E3D5-4240-8FF4-E5213CBCC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B44AFE-C181-7047-8CC9-CA00BD385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E98A39-526B-C346-A1E2-C03945B1A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93030" y="665900"/>
            <a:ext cx="4459413" cy="3450844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de-DE" sz="3400" dirty="0" err="1"/>
              <a:t>Examining</a:t>
            </a:r>
            <a:r>
              <a:rPr lang="de-DE" sz="3400" dirty="0"/>
              <a:t> the </a:t>
            </a:r>
            <a:r>
              <a:rPr lang="de-DE" sz="3400" dirty="0" err="1"/>
              <a:t>role</a:t>
            </a:r>
            <a:r>
              <a:rPr lang="de-DE" sz="3400" dirty="0"/>
              <a:t> </a:t>
            </a:r>
            <a:r>
              <a:rPr lang="de-DE" sz="3400" dirty="0" err="1"/>
              <a:t>of</a:t>
            </a:r>
            <a:r>
              <a:rPr lang="de-DE" sz="3400" dirty="0"/>
              <a:t> NGOs in Environmental </a:t>
            </a:r>
            <a:r>
              <a:rPr lang="de-DE" sz="3400" dirty="0" err="1"/>
              <a:t>Policy</a:t>
            </a:r>
            <a:r>
              <a:rPr lang="de-DE" sz="3400" dirty="0"/>
              <a:t> </a:t>
            </a:r>
            <a:r>
              <a:rPr lang="de-DE" sz="3400" dirty="0" err="1"/>
              <a:t>Debates</a:t>
            </a:r>
            <a:r>
              <a:rPr lang="de-DE" sz="3400" dirty="0"/>
              <a:t>: the </a:t>
            </a:r>
            <a:r>
              <a:rPr lang="de-DE" sz="3400" dirty="0" err="1"/>
              <a:t>case</a:t>
            </a:r>
            <a:r>
              <a:rPr lang="de-DE" sz="3400" dirty="0"/>
              <a:t> </a:t>
            </a:r>
            <a:r>
              <a:rPr lang="de-DE" sz="3400" dirty="0" err="1"/>
              <a:t>of</a:t>
            </a:r>
            <a:r>
              <a:rPr lang="de-DE" sz="3400" dirty="0"/>
              <a:t> </a:t>
            </a:r>
            <a:r>
              <a:rPr lang="de-DE" sz="3400" dirty="0" err="1"/>
              <a:t>Russia</a:t>
            </a:r>
            <a:endParaRPr lang="ru-RU" sz="3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6B8F269-06F2-3841-9095-853442A67C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8633" y="4414838"/>
            <a:ext cx="3608208" cy="232886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Marina </a:t>
            </a:r>
            <a:r>
              <a:rPr lang="en-US" dirty="0" err="1">
                <a:solidFill>
                  <a:schemeClr val="tx2"/>
                </a:solidFill>
              </a:rPr>
              <a:t>Pilkina</a:t>
            </a:r>
            <a:endParaRPr lang="en-US" dirty="0">
              <a:solidFill>
                <a:schemeClr val="tx2"/>
              </a:solidFill>
            </a:endParaRPr>
          </a:p>
          <a:p>
            <a:pPr algn="ctr"/>
            <a:r>
              <a:rPr lang="en-US" dirty="0">
                <a:solidFill>
                  <a:schemeClr val="tx2"/>
                </a:solidFill>
              </a:rPr>
              <a:t>HSE University, Moscow</a:t>
            </a:r>
          </a:p>
          <a:p>
            <a:pPr algn="ctr"/>
            <a:br>
              <a:rPr lang="en-US" dirty="0">
                <a:solidFill>
                  <a:schemeClr val="tx2"/>
                </a:solidFill>
              </a:rPr>
            </a:b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ECPR Conference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01/09/2021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946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23BB7E73-E730-42EA-AACE-D1E323EA5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1F6C2E9-B316-4410-88E5-74F044FC3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1301" y="565153"/>
            <a:ext cx="2770699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3D07262-43A6-451F-9B19-77B943C63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90007" y="1"/>
            <a:ext cx="220199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044B6643-F23C-7643-9D76-F83DBC4EA1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307347"/>
              </p:ext>
            </p:extLst>
          </p:nvPr>
        </p:nvGraphicFramePr>
        <p:xfrm>
          <a:off x="750132" y="1491869"/>
          <a:ext cx="8386816" cy="443941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5246256">
                  <a:extLst>
                    <a:ext uri="{9D8B030D-6E8A-4147-A177-3AD203B41FA5}">
                      <a16:colId xmlns:a16="http://schemas.microsoft.com/office/drawing/2014/main" val="3935295249"/>
                    </a:ext>
                  </a:extLst>
                </a:gridCol>
                <a:gridCol w="1214323">
                  <a:extLst>
                    <a:ext uri="{9D8B030D-6E8A-4147-A177-3AD203B41FA5}">
                      <a16:colId xmlns:a16="http://schemas.microsoft.com/office/drawing/2014/main" val="2155924545"/>
                    </a:ext>
                  </a:extLst>
                </a:gridCol>
                <a:gridCol w="912447">
                  <a:extLst>
                    <a:ext uri="{9D8B030D-6E8A-4147-A177-3AD203B41FA5}">
                      <a16:colId xmlns:a16="http://schemas.microsoft.com/office/drawing/2014/main" val="2943805888"/>
                    </a:ext>
                  </a:extLst>
                </a:gridCol>
                <a:gridCol w="1013790">
                  <a:extLst>
                    <a:ext uri="{9D8B030D-6E8A-4147-A177-3AD203B41FA5}">
                      <a16:colId xmlns:a16="http://schemas.microsoft.com/office/drawing/2014/main" val="2007230823"/>
                    </a:ext>
                  </a:extLst>
                </a:gridCol>
              </a:tblGrid>
              <a:tr h="509832">
                <a:tc>
                  <a:txBody>
                    <a:bodyPr/>
                    <a:lstStyle/>
                    <a:p>
                      <a:r>
                        <a:rPr lang="ru-RU" sz="2100" dirty="0" err="1">
                          <a:effectLst/>
                        </a:rPr>
                        <a:t>Organization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</a:rPr>
                        <a:t>Mean</a:t>
                      </a:r>
                      <a:endParaRPr lang="ru-RU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</a:rPr>
                        <a:t>N</a:t>
                      </a:r>
                      <a:endParaRPr lang="ru-RU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</a:rPr>
                        <a:t>SD</a:t>
                      </a:r>
                      <a:endParaRPr lang="ru-RU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extLst>
                  <a:ext uri="{0D108BD9-81ED-4DB2-BD59-A6C34878D82A}">
                    <a16:rowId xmlns:a16="http://schemas.microsoft.com/office/drawing/2014/main" val="889366314"/>
                  </a:ext>
                </a:extLst>
              </a:tr>
              <a:tr h="509832">
                <a:tc>
                  <a:txBody>
                    <a:bodyPr/>
                    <a:lstStyle/>
                    <a:p>
                      <a:r>
                        <a:rPr lang="ru-RU" sz="2100" dirty="0" err="1">
                          <a:effectLst/>
                        </a:rPr>
                        <a:t>Greenpeace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</a:rPr>
                        <a:t>-0,36</a:t>
                      </a:r>
                      <a:endParaRPr lang="ru-RU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</a:rPr>
                        <a:t>48</a:t>
                      </a:r>
                      <a:endParaRPr lang="ru-RU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</a:rPr>
                        <a:t>0,76</a:t>
                      </a:r>
                      <a:endParaRPr lang="ru-RU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extLst>
                  <a:ext uri="{0D108BD9-81ED-4DB2-BD59-A6C34878D82A}">
                    <a16:rowId xmlns:a16="http://schemas.microsoft.com/office/drawing/2014/main" val="2743951595"/>
                  </a:ext>
                </a:extLst>
              </a:tr>
              <a:tr h="509832">
                <a:tc>
                  <a:txBody>
                    <a:bodyPr/>
                    <a:lstStyle/>
                    <a:p>
                      <a:r>
                        <a:rPr lang="ru-RU" sz="2100">
                          <a:effectLst/>
                        </a:rPr>
                        <a:t>Razdelniy Sbor</a:t>
                      </a:r>
                      <a:endParaRPr lang="ru-RU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</a:rPr>
                        <a:t>0,16</a:t>
                      </a:r>
                      <a:endParaRPr lang="ru-RU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</a:rPr>
                        <a:t>48</a:t>
                      </a:r>
                      <a:endParaRPr lang="ru-RU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</a:rPr>
                        <a:t>0,83</a:t>
                      </a:r>
                      <a:endParaRPr lang="ru-RU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extLst>
                  <a:ext uri="{0D108BD9-81ED-4DB2-BD59-A6C34878D82A}">
                    <a16:rowId xmlns:a16="http://schemas.microsoft.com/office/drawing/2014/main" val="599543763"/>
                  </a:ext>
                </a:extLst>
              </a:tr>
              <a:tr h="509832">
                <a:tc>
                  <a:txBody>
                    <a:bodyPr/>
                    <a:lstStyle/>
                    <a:p>
                      <a:pPr algn="just"/>
                      <a:r>
                        <a:rPr lang="ru-RU" sz="2100" dirty="0" err="1">
                          <a:effectLst/>
                        </a:rPr>
                        <a:t>Musora</a:t>
                      </a:r>
                      <a:r>
                        <a:rPr lang="ru-RU" sz="2100" dirty="0">
                          <a:effectLst/>
                        </a:rPr>
                        <a:t> </a:t>
                      </a:r>
                      <a:r>
                        <a:rPr lang="ru-RU" sz="2100" dirty="0" err="1">
                          <a:effectLst/>
                        </a:rPr>
                        <a:t>Bolshe</a:t>
                      </a:r>
                      <a:r>
                        <a:rPr lang="ru-RU" sz="2100" dirty="0">
                          <a:effectLst/>
                        </a:rPr>
                        <a:t> </a:t>
                      </a:r>
                      <a:r>
                        <a:rPr lang="ru-RU" sz="2100" dirty="0" err="1">
                          <a:effectLst/>
                        </a:rPr>
                        <a:t>Net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effectLst/>
                        </a:rPr>
                        <a:t>0,16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</a:rPr>
                        <a:t>15</a:t>
                      </a:r>
                      <a:endParaRPr lang="ru-RU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</a:rPr>
                        <a:t>0,75</a:t>
                      </a:r>
                      <a:endParaRPr lang="ru-RU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extLst>
                  <a:ext uri="{0D108BD9-81ED-4DB2-BD59-A6C34878D82A}">
                    <a16:rowId xmlns:a16="http://schemas.microsoft.com/office/drawing/2014/main" val="276416975"/>
                  </a:ext>
                </a:extLst>
              </a:tr>
              <a:tr h="509832">
                <a:tc>
                  <a:txBody>
                    <a:bodyPr/>
                    <a:lstStyle/>
                    <a:p>
                      <a:r>
                        <a:rPr lang="ru-RU" sz="2100" dirty="0" err="1">
                          <a:effectLst/>
                        </a:rPr>
                        <a:t>Dvizhenie</a:t>
                      </a:r>
                      <a:r>
                        <a:rPr lang="ru-RU" sz="2100" dirty="0">
                          <a:effectLst/>
                        </a:rPr>
                        <a:t> 42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</a:rPr>
                        <a:t>0,36</a:t>
                      </a:r>
                      <a:endParaRPr lang="ru-RU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</a:rPr>
                        <a:t>120</a:t>
                      </a:r>
                      <a:endParaRPr lang="ru-RU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</a:rPr>
                        <a:t>0,77</a:t>
                      </a:r>
                      <a:endParaRPr lang="ru-RU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extLst>
                  <a:ext uri="{0D108BD9-81ED-4DB2-BD59-A6C34878D82A}">
                    <a16:rowId xmlns:a16="http://schemas.microsoft.com/office/drawing/2014/main" val="3351791142"/>
                  </a:ext>
                </a:extLst>
              </a:tr>
              <a:tr h="509832">
                <a:tc>
                  <a:txBody>
                    <a:bodyPr/>
                    <a:lstStyle/>
                    <a:p>
                      <a:r>
                        <a:rPr lang="ru-RU" sz="2100">
                          <a:effectLst/>
                        </a:rPr>
                        <a:t>Zeleniy Parovoz</a:t>
                      </a:r>
                      <a:endParaRPr lang="ru-RU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effectLst/>
                        </a:rPr>
                        <a:t>0,70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</a:rPr>
                        <a:t>121</a:t>
                      </a:r>
                      <a:endParaRPr lang="ru-RU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</a:rPr>
                        <a:t>0,61</a:t>
                      </a:r>
                      <a:endParaRPr lang="ru-RU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extLst>
                  <a:ext uri="{0D108BD9-81ED-4DB2-BD59-A6C34878D82A}">
                    <a16:rowId xmlns:a16="http://schemas.microsoft.com/office/drawing/2014/main" val="2696012182"/>
                  </a:ext>
                </a:extLst>
              </a:tr>
              <a:tr h="870589">
                <a:tc>
                  <a:txBody>
                    <a:bodyPr/>
                    <a:lstStyle/>
                    <a:p>
                      <a:pPr algn="just"/>
                      <a:r>
                        <a:rPr lang="ru-RU" sz="2100" dirty="0" err="1">
                          <a:effectLst/>
                        </a:rPr>
                        <a:t>Grazhdanskaya</a:t>
                      </a:r>
                      <a:r>
                        <a:rPr lang="ru-RU" sz="2100" dirty="0">
                          <a:effectLst/>
                        </a:rPr>
                        <a:t> </a:t>
                      </a:r>
                      <a:r>
                        <a:rPr lang="ru-RU" sz="2100" dirty="0" err="1">
                          <a:effectLst/>
                        </a:rPr>
                        <a:t>Iniciativa</a:t>
                      </a:r>
                      <a:r>
                        <a:rPr lang="ru-RU" sz="2100" dirty="0">
                          <a:effectLst/>
                        </a:rPr>
                        <a:t> </a:t>
                      </a:r>
                      <a:r>
                        <a:rPr lang="ru-RU" sz="2100" dirty="0" err="1">
                          <a:effectLst/>
                        </a:rPr>
                        <a:t>Protiv</a:t>
                      </a:r>
                      <a:r>
                        <a:rPr lang="ru-RU" sz="2100" dirty="0">
                          <a:effectLst/>
                        </a:rPr>
                        <a:t> </a:t>
                      </a:r>
                      <a:r>
                        <a:rPr lang="ru-RU" sz="2100" dirty="0" err="1">
                          <a:effectLst/>
                        </a:rPr>
                        <a:t>Ecoprestupnosti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effectLst/>
                        </a:rPr>
                        <a:t>-0,37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effectLst/>
                        </a:rPr>
                        <a:t>10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effectLst/>
                        </a:rPr>
                        <a:t>0,67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extLst>
                  <a:ext uri="{0D108BD9-81ED-4DB2-BD59-A6C34878D82A}">
                    <a16:rowId xmlns:a16="http://schemas.microsoft.com/office/drawing/2014/main" val="2104443862"/>
                  </a:ext>
                </a:extLst>
              </a:tr>
              <a:tr h="509832">
                <a:tc>
                  <a:txBody>
                    <a:bodyPr/>
                    <a:lstStyle/>
                    <a:p>
                      <a:pPr algn="just"/>
                      <a:r>
                        <a:rPr lang="ru-RU" sz="2100" dirty="0" err="1">
                          <a:effectLst/>
                        </a:rPr>
                        <a:t>Total</a:t>
                      </a:r>
                      <a:r>
                        <a:rPr lang="ru-RU" sz="2100" dirty="0">
                          <a:effectLst/>
                        </a:rPr>
                        <a:t> 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effectLst/>
                        </a:rPr>
                        <a:t>0,33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effectLst/>
                        </a:rPr>
                        <a:t>361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effectLst/>
                        </a:rPr>
                        <a:t>0.80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83" marR="46783" marT="46783" marB="46783"/>
                </a:tc>
                <a:extLst>
                  <a:ext uri="{0D108BD9-81ED-4DB2-BD59-A6C34878D82A}">
                    <a16:rowId xmlns:a16="http://schemas.microsoft.com/office/drawing/2014/main" val="1212101501"/>
                  </a:ext>
                </a:extLst>
              </a:tr>
            </a:tbl>
          </a:graphicData>
        </a:graphic>
      </p:graphicFrame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7A625A65-4F27-3B43-BE6F-FA2591BE8089}"/>
              </a:ext>
            </a:extLst>
          </p:cNvPr>
          <p:cNvSpPr txBox="1">
            <a:spLocks/>
          </p:cNvSpPr>
          <p:nvPr/>
        </p:nvSpPr>
        <p:spPr>
          <a:xfrm>
            <a:off x="218964" y="325243"/>
            <a:ext cx="9486690" cy="1550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Devil-angel shift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938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3BB7E73-E730-42EA-AACE-D1E323EA5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6C2E9-B316-4410-88E5-74F044FC3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5153"/>
            <a:ext cx="2770699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D07262-43A6-451F-9B19-77B943C63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220199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A5DD96-703A-5C4E-82ED-05069D2A8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3061" y="152365"/>
            <a:ext cx="7846501" cy="155041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Characters: Interviews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5ABADC-F25E-C54E-AC9B-551510C92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0" y="1289998"/>
            <a:ext cx="8024812" cy="4843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700" dirty="0">
                <a:solidFill>
                  <a:srgbClr val="EFECE4"/>
                </a:solidFill>
              </a:rPr>
              <a:t>(1) Open </a:t>
            </a:r>
            <a:r>
              <a:rPr lang="de-DE" sz="2700" dirty="0" err="1">
                <a:solidFill>
                  <a:srgbClr val="EFECE4"/>
                </a:solidFill>
              </a:rPr>
              <a:t>criticism</a:t>
            </a:r>
            <a:r>
              <a:rPr lang="de-DE" sz="2700" dirty="0">
                <a:solidFill>
                  <a:srgbClr val="EFECE4"/>
                </a:solidFill>
              </a:rPr>
              <a:t> </a:t>
            </a:r>
            <a:r>
              <a:rPr lang="de-DE" sz="2700" dirty="0" err="1">
                <a:solidFill>
                  <a:srgbClr val="EFECE4"/>
                </a:solidFill>
              </a:rPr>
              <a:t>of</a:t>
            </a:r>
            <a:r>
              <a:rPr lang="de-DE" sz="2700" dirty="0">
                <a:solidFill>
                  <a:srgbClr val="EFECE4"/>
                </a:solidFill>
              </a:rPr>
              <a:t> the </a:t>
            </a:r>
            <a:r>
              <a:rPr lang="de-DE" sz="2700" dirty="0" err="1">
                <a:solidFill>
                  <a:srgbClr val="EFECE4"/>
                </a:solidFill>
              </a:rPr>
              <a:t>state</a:t>
            </a:r>
            <a:r>
              <a:rPr lang="de-DE" sz="2700" dirty="0">
                <a:solidFill>
                  <a:srgbClr val="EFECE4"/>
                </a:solidFill>
              </a:rPr>
              <a:t>, </a:t>
            </a:r>
            <a:r>
              <a:rPr lang="de-DE" sz="2700" dirty="0" err="1">
                <a:solidFill>
                  <a:srgbClr val="EFECE4"/>
                </a:solidFill>
              </a:rPr>
              <a:t>which</a:t>
            </a:r>
            <a:r>
              <a:rPr lang="de-DE" sz="2700" dirty="0">
                <a:solidFill>
                  <a:srgbClr val="EFECE4"/>
                </a:solidFill>
              </a:rPr>
              <a:t> </a:t>
            </a:r>
            <a:r>
              <a:rPr lang="de-DE" sz="2700" dirty="0" err="1">
                <a:solidFill>
                  <a:srgbClr val="EFECE4"/>
                </a:solidFill>
              </a:rPr>
              <a:t>is</a:t>
            </a:r>
            <a:r>
              <a:rPr lang="de-DE" sz="2700" dirty="0">
                <a:solidFill>
                  <a:srgbClr val="EFECE4"/>
                </a:solidFill>
              </a:rPr>
              <a:t> </a:t>
            </a:r>
            <a:r>
              <a:rPr lang="de-DE" sz="2700" dirty="0" err="1">
                <a:solidFill>
                  <a:srgbClr val="EFECE4"/>
                </a:solidFill>
              </a:rPr>
              <a:t>typical</a:t>
            </a:r>
            <a:r>
              <a:rPr lang="de-DE" sz="2700" dirty="0">
                <a:solidFill>
                  <a:srgbClr val="EFECE4"/>
                </a:solidFill>
              </a:rPr>
              <a:t>, as a </a:t>
            </a:r>
            <a:r>
              <a:rPr lang="de-DE" sz="2700" dirty="0" err="1">
                <a:solidFill>
                  <a:srgbClr val="EFECE4"/>
                </a:solidFill>
              </a:rPr>
              <a:t>rule</a:t>
            </a:r>
            <a:r>
              <a:rPr lang="de-DE" sz="2700" dirty="0">
                <a:solidFill>
                  <a:srgbClr val="EFECE4"/>
                </a:solidFill>
              </a:rPr>
              <a:t>, </a:t>
            </a:r>
            <a:r>
              <a:rPr lang="de-DE" sz="2700" dirty="0" err="1">
                <a:solidFill>
                  <a:srgbClr val="EFECE4"/>
                </a:solidFill>
              </a:rPr>
              <a:t>for</a:t>
            </a:r>
            <a:r>
              <a:rPr lang="de-DE" sz="2700" dirty="0">
                <a:solidFill>
                  <a:srgbClr val="EFECE4"/>
                </a:solidFill>
              </a:rPr>
              <a:t> </a:t>
            </a:r>
            <a:r>
              <a:rPr lang="de-DE" sz="2700" dirty="0" err="1">
                <a:solidFill>
                  <a:srgbClr val="EFECE4"/>
                </a:solidFill>
              </a:rPr>
              <a:t>federal</a:t>
            </a:r>
            <a:r>
              <a:rPr lang="de-DE" sz="2700" dirty="0">
                <a:solidFill>
                  <a:srgbClr val="EFECE4"/>
                </a:solidFill>
              </a:rPr>
              <a:t> NGOs, </a:t>
            </a:r>
            <a:r>
              <a:rPr lang="de-DE" sz="2700" dirty="0" err="1">
                <a:solidFill>
                  <a:srgbClr val="EFECE4"/>
                </a:solidFill>
              </a:rPr>
              <a:t>often</a:t>
            </a:r>
            <a:r>
              <a:rPr lang="de-DE" sz="2700" dirty="0">
                <a:solidFill>
                  <a:srgbClr val="EFECE4"/>
                </a:solidFill>
              </a:rPr>
              <a:t> </a:t>
            </a:r>
            <a:r>
              <a:rPr lang="de-DE" sz="2700" dirty="0" err="1">
                <a:solidFill>
                  <a:srgbClr val="EFECE4"/>
                </a:solidFill>
              </a:rPr>
              <a:t>without</a:t>
            </a:r>
            <a:r>
              <a:rPr lang="de-DE" sz="2700" dirty="0">
                <a:solidFill>
                  <a:srgbClr val="EFECE4"/>
                </a:solidFill>
              </a:rPr>
              <a:t> </a:t>
            </a:r>
            <a:r>
              <a:rPr lang="de-DE" sz="2700" dirty="0" err="1">
                <a:solidFill>
                  <a:srgbClr val="EFECE4"/>
                </a:solidFill>
              </a:rPr>
              <a:t>reference</a:t>
            </a:r>
            <a:r>
              <a:rPr lang="de-DE" sz="2700" dirty="0">
                <a:solidFill>
                  <a:srgbClr val="EFECE4"/>
                </a:solidFill>
              </a:rPr>
              <a:t> </a:t>
            </a:r>
            <a:r>
              <a:rPr lang="de-DE" sz="2700" dirty="0" err="1">
                <a:solidFill>
                  <a:srgbClr val="EFECE4"/>
                </a:solidFill>
              </a:rPr>
              <a:t>to</a:t>
            </a:r>
            <a:r>
              <a:rPr lang="de-DE" sz="2700" dirty="0">
                <a:solidFill>
                  <a:srgbClr val="EFECE4"/>
                </a:solidFill>
              </a:rPr>
              <a:t> a </a:t>
            </a:r>
            <a:r>
              <a:rPr lang="de-DE" sz="2700" dirty="0" err="1">
                <a:solidFill>
                  <a:srgbClr val="EFECE4"/>
                </a:solidFill>
              </a:rPr>
              <a:t>specific</a:t>
            </a:r>
            <a:r>
              <a:rPr lang="de-DE" sz="2700" dirty="0">
                <a:solidFill>
                  <a:srgbClr val="EFECE4"/>
                </a:solidFill>
              </a:rPr>
              <a:t> regional </a:t>
            </a:r>
            <a:r>
              <a:rPr lang="de-DE" sz="2700" dirty="0" err="1">
                <a:solidFill>
                  <a:srgbClr val="EFECE4"/>
                </a:solidFill>
              </a:rPr>
              <a:t>government</a:t>
            </a:r>
            <a:r>
              <a:rPr lang="de-DE" sz="2700" dirty="0">
                <a:solidFill>
                  <a:srgbClr val="EFECE4"/>
                </a:solidFill>
              </a:rPr>
              <a:t> </a:t>
            </a:r>
          </a:p>
          <a:p>
            <a:pPr marL="514350" indent="-514350" algn="ctr">
              <a:buAutoNum type="arabicParenBoth"/>
            </a:pPr>
            <a:endParaRPr lang="de-DE" sz="2700" dirty="0">
              <a:solidFill>
                <a:srgbClr val="EFECE4"/>
              </a:solidFill>
            </a:endParaRPr>
          </a:p>
          <a:p>
            <a:pPr marL="0" indent="0" algn="ctr">
              <a:buNone/>
            </a:pPr>
            <a:r>
              <a:rPr lang="de-DE" sz="2700" dirty="0">
                <a:solidFill>
                  <a:srgbClr val="EFECE4"/>
                </a:solidFill>
              </a:rPr>
              <a:t>(2) Moderate </a:t>
            </a:r>
            <a:r>
              <a:rPr lang="de-DE" sz="2700" dirty="0" err="1">
                <a:solidFill>
                  <a:srgbClr val="EFECE4"/>
                </a:solidFill>
              </a:rPr>
              <a:t>criticism</a:t>
            </a:r>
            <a:r>
              <a:rPr lang="de-DE" sz="2700" dirty="0">
                <a:solidFill>
                  <a:srgbClr val="EFECE4"/>
                </a:solidFill>
              </a:rPr>
              <a:t> </a:t>
            </a:r>
            <a:r>
              <a:rPr lang="de-DE" sz="2700" dirty="0" err="1">
                <a:solidFill>
                  <a:srgbClr val="EFECE4"/>
                </a:solidFill>
              </a:rPr>
              <a:t>of</a:t>
            </a:r>
            <a:r>
              <a:rPr lang="de-DE" sz="2700" dirty="0">
                <a:solidFill>
                  <a:srgbClr val="EFECE4"/>
                </a:solidFill>
              </a:rPr>
              <a:t> the </a:t>
            </a:r>
            <a:r>
              <a:rPr lang="de-DE" sz="2700" dirty="0" err="1">
                <a:solidFill>
                  <a:srgbClr val="EFECE4"/>
                </a:solidFill>
              </a:rPr>
              <a:t>authorities</a:t>
            </a:r>
            <a:r>
              <a:rPr lang="de-DE" sz="2700" dirty="0">
                <a:solidFill>
                  <a:srgbClr val="EFECE4"/>
                </a:solidFill>
              </a:rPr>
              <a:t> </a:t>
            </a:r>
            <a:r>
              <a:rPr lang="de-DE" sz="2700" dirty="0" err="1">
                <a:solidFill>
                  <a:srgbClr val="EFECE4"/>
                </a:solidFill>
              </a:rPr>
              <a:t>without</a:t>
            </a:r>
            <a:r>
              <a:rPr lang="de-DE" sz="2700" dirty="0">
                <a:solidFill>
                  <a:srgbClr val="EFECE4"/>
                </a:solidFill>
              </a:rPr>
              <a:t> a </a:t>
            </a:r>
            <a:r>
              <a:rPr lang="de-DE" sz="2700" dirty="0" err="1">
                <a:solidFill>
                  <a:srgbClr val="EFECE4"/>
                </a:solidFill>
              </a:rPr>
              <a:t>clear</a:t>
            </a:r>
            <a:r>
              <a:rPr lang="de-DE" sz="2700" dirty="0">
                <a:solidFill>
                  <a:srgbClr val="EFECE4"/>
                </a:solidFill>
              </a:rPr>
              <a:t> </a:t>
            </a:r>
            <a:r>
              <a:rPr lang="de-DE" sz="2700" dirty="0" err="1">
                <a:solidFill>
                  <a:srgbClr val="EFECE4"/>
                </a:solidFill>
              </a:rPr>
              <a:t>personification</a:t>
            </a:r>
            <a:endParaRPr lang="de-DE" sz="2700" dirty="0">
              <a:solidFill>
                <a:srgbClr val="EFECE4"/>
              </a:solidFill>
            </a:endParaRPr>
          </a:p>
          <a:p>
            <a:pPr marL="0" indent="0" algn="ctr">
              <a:buNone/>
            </a:pPr>
            <a:endParaRPr lang="de-DE" sz="2700" dirty="0">
              <a:solidFill>
                <a:srgbClr val="EFECE4"/>
              </a:solidFill>
            </a:endParaRPr>
          </a:p>
          <a:p>
            <a:pPr marL="0" indent="0" algn="ctr">
              <a:buNone/>
            </a:pPr>
            <a:r>
              <a:rPr lang="de-DE" sz="2700" dirty="0">
                <a:solidFill>
                  <a:srgbClr val="EFECE4"/>
                </a:solidFill>
              </a:rPr>
              <a:t>(3) </a:t>
            </a:r>
            <a:r>
              <a:rPr lang="de-DE" sz="2700" dirty="0" err="1">
                <a:solidFill>
                  <a:srgbClr val="EFECE4"/>
                </a:solidFill>
              </a:rPr>
              <a:t>Conscious</a:t>
            </a:r>
            <a:r>
              <a:rPr lang="de-DE" sz="2700" dirty="0">
                <a:solidFill>
                  <a:srgbClr val="EFECE4"/>
                </a:solidFill>
              </a:rPr>
              <a:t> </a:t>
            </a:r>
            <a:r>
              <a:rPr lang="de-DE" sz="2700" dirty="0" err="1">
                <a:solidFill>
                  <a:srgbClr val="EFECE4"/>
                </a:solidFill>
              </a:rPr>
              <a:t>refusal</a:t>
            </a:r>
            <a:r>
              <a:rPr lang="de-DE" sz="2700" dirty="0">
                <a:solidFill>
                  <a:srgbClr val="EFECE4"/>
                </a:solidFill>
              </a:rPr>
              <a:t> </a:t>
            </a:r>
            <a:r>
              <a:rPr lang="de-DE" sz="2700" dirty="0" err="1">
                <a:solidFill>
                  <a:srgbClr val="EFECE4"/>
                </a:solidFill>
              </a:rPr>
              <a:t>to</a:t>
            </a:r>
            <a:r>
              <a:rPr lang="de-DE" sz="2700" dirty="0">
                <a:solidFill>
                  <a:srgbClr val="EFECE4"/>
                </a:solidFill>
              </a:rPr>
              <a:t> </a:t>
            </a:r>
            <a:r>
              <a:rPr lang="de-DE" sz="2700" dirty="0" err="1">
                <a:solidFill>
                  <a:srgbClr val="EFECE4"/>
                </a:solidFill>
              </a:rPr>
              <a:t>publicly</a:t>
            </a:r>
            <a:r>
              <a:rPr lang="de-DE" sz="2700" dirty="0">
                <a:solidFill>
                  <a:srgbClr val="EFECE4"/>
                </a:solidFill>
              </a:rPr>
              <a:t> </a:t>
            </a:r>
            <a:r>
              <a:rPr lang="de-DE" sz="2700" dirty="0" err="1">
                <a:solidFill>
                  <a:srgbClr val="EFECE4"/>
                </a:solidFill>
              </a:rPr>
              <a:t>criticize</a:t>
            </a:r>
            <a:r>
              <a:rPr lang="de-DE" sz="2700" dirty="0">
                <a:solidFill>
                  <a:srgbClr val="EFECE4"/>
                </a:solidFill>
              </a:rPr>
              <a:t> the </a:t>
            </a:r>
            <a:r>
              <a:rPr lang="de-DE" sz="2700" dirty="0" err="1">
                <a:solidFill>
                  <a:srgbClr val="EFECE4"/>
                </a:solidFill>
              </a:rPr>
              <a:t>authorities</a:t>
            </a:r>
            <a:r>
              <a:rPr lang="de-DE" sz="2700" dirty="0">
                <a:solidFill>
                  <a:srgbClr val="EFECE4"/>
                </a:solidFill>
              </a:rPr>
              <a:t> </a:t>
            </a:r>
          </a:p>
          <a:p>
            <a:endParaRPr lang="ru-RU" dirty="0"/>
          </a:p>
        </p:txBody>
      </p:sp>
      <p:pic>
        <p:nvPicPr>
          <p:cNvPr id="3074" name="Picture 2" descr="Cooperation - GanaTrader">
            <a:extLst>
              <a:ext uri="{FF2B5EF4-FFF2-40B4-BE49-F238E27FC236}">
                <a16:creationId xmlns:a16="http://schemas.microsoft.com/office/drawing/2014/main" id="{231823FF-E509-194D-BEB0-CDDFF600C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6" y="2554760"/>
            <a:ext cx="4665663" cy="466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476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BF1D1A-8D2D-E243-BAA1-304E40E53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7304023A-3A69-9441-B00D-B8574A9B40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508207"/>
              </p:ext>
            </p:extLst>
          </p:nvPr>
        </p:nvGraphicFramePr>
        <p:xfrm>
          <a:off x="1305727" y="2493466"/>
          <a:ext cx="4579917" cy="18710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6639">
                  <a:extLst>
                    <a:ext uri="{9D8B030D-6E8A-4147-A177-3AD203B41FA5}">
                      <a16:colId xmlns:a16="http://schemas.microsoft.com/office/drawing/2014/main" val="2200406748"/>
                    </a:ext>
                  </a:extLst>
                </a:gridCol>
                <a:gridCol w="1526639">
                  <a:extLst>
                    <a:ext uri="{9D8B030D-6E8A-4147-A177-3AD203B41FA5}">
                      <a16:colId xmlns:a16="http://schemas.microsoft.com/office/drawing/2014/main" val="1074181207"/>
                    </a:ext>
                  </a:extLst>
                </a:gridCol>
                <a:gridCol w="1526639">
                  <a:extLst>
                    <a:ext uri="{9D8B030D-6E8A-4147-A177-3AD203B41FA5}">
                      <a16:colId xmlns:a16="http://schemas.microsoft.com/office/drawing/2014/main" val="1456107557"/>
                    </a:ext>
                  </a:extLst>
                </a:gridCol>
              </a:tblGrid>
              <a:tr h="935534">
                <a:tc>
                  <a:txBody>
                    <a:bodyPr/>
                    <a:lstStyle/>
                    <a:p>
                      <a:endParaRPr lang="ru-RU" sz="2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err="1">
                          <a:effectLst/>
                        </a:rPr>
                        <a:t>Moral</a:t>
                      </a:r>
                      <a:endParaRPr lang="ru-RU" sz="2100" dirty="0">
                        <a:effectLst/>
                      </a:endParaRPr>
                    </a:p>
                    <a:p>
                      <a:pPr algn="ctr"/>
                      <a:r>
                        <a:rPr lang="ru-RU" sz="2100" dirty="0" err="1">
                          <a:effectLst/>
                        </a:rPr>
                        <a:t>n</a:t>
                      </a:r>
                      <a:r>
                        <a:rPr lang="ru-RU" sz="2100" dirty="0">
                          <a:effectLst/>
                        </a:rPr>
                        <a:t> (%)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err="1">
                          <a:effectLst/>
                        </a:rPr>
                        <a:t>Problem</a:t>
                      </a:r>
                      <a:endParaRPr lang="ru-RU" sz="2100" dirty="0">
                        <a:effectLst/>
                      </a:endParaRPr>
                    </a:p>
                    <a:p>
                      <a:pPr algn="ctr"/>
                      <a:r>
                        <a:rPr lang="ru-RU" sz="2100" dirty="0" err="1">
                          <a:effectLst/>
                        </a:rPr>
                        <a:t>n</a:t>
                      </a:r>
                      <a:r>
                        <a:rPr lang="ru-RU" sz="2100" dirty="0">
                          <a:effectLst/>
                        </a:rPr>
                        <a:t> (%)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908601960"/>
                  </a:ext>
                </a:extLst>
              </a:tr>
              <a:tr h="935534">
                <a:tc>
                  <a:txBody>
                    <a:bodyPr/>
                    <a:lstStyle/>
                    <a:p>
                      <a:r>
                        <a:rPr lang="ru-RU" sz="2100" dirty="0" err="1">
                          <a:effectLst/>
                        </a:rPr>
                        <a:t>NGOs</a:t>
                      </a:r>
                      <a:r>
                        <a:rPr lang="ru-RU" sz="2100" dirty="0">
                          <a:effectLst/>
                        </a:rPr>
                        <a:t>’ </a:t>
                      </a:r>
                      <a:r>
                        <a:rPr lang="ru-RU" sz="2100" dirty="0" err="1">
                          <a:effectLst/>
                        </a:rPr>
                        <a:t>narratives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effectLst/>
                        </a:rPr>
                        <a:t>333 (87,4%)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effectLst/>
                        </a:rPr>
                        <a:t>261 (68,5%)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759708658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8381267-3410-2D42-B7E5-D84E3E0CCD54}"/>
              </a:ext>
            </a:extLst>
          </p:cNvPr>
          <p:cNvSpPr/>
          <p:nvPr/>
        </p:nvSpPr>
        <p:spPr>
          <a:xfrm>
            <a:off x="5885644" y="1124265"/>
            <a:ext cx="6096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When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we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are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posting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something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we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focus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on an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average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person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, an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ordinary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resident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of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the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region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who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will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read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our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post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and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learn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something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or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even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want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to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do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something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” </a:t>
            </a:r>
            <a:r>
              <a:rPr lang="de-DE" sz="2600" dirty="0">
                <a:solidFill>
                  <a:schemeClr val="accent2">
                    <a:lumMod val="50000"/>
                  </a:schemeClr>
                </a:solidFill>
              </a:rPr>
              <a:t>(Interview 7)</a:t>
            </a:r>
          </a:p>
          <a:p>
            <a:pPr algn="ctr"/>
            <a:endParaRPr lang="de-DE" sz="26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“Through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social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media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posts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we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promptly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convey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information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about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our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events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waste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separation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involve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new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people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 in </a:t>
            </a:r>
            <a:r>
              <a:rPr lang="de-DE" sz="2600" i="1" dirty="0" err="1">
                <a:solidFill>
                  <a:schemeClr val="accent2">
                    <a:lumMod val="50000"/>
                  </a:schemeClr>
                </a:solidFill>
              </a:rPr>
              <a:t>eco</a:t>
            </a:r>
            <a:r>
              <a:rPr lang="de-DE" sz="2600" i="1" dirty="0">
                <a:solidFill>
                  <a:schemeClr val="accent2">
                    <a:lumMod val="50000"/>
                  </a:schemeClr>
                </a:solidFill>
              </a:rPr>
              <a:t>-events” </a:t>
            </a:r>
            <a:r>
              <a:rPr lang="de-DE" sz="2600" dirty="0">
                <a:solidFill>
                  <a:schemeClr val="accent2">
                    <a:lumMod val="50000"/>
                  </a:schemeClr>
                </a:solidFill>
              </a:rPr>
              <a:t>(Interview 9) </a:t>
            </a:r>
          </a:p>
          <a:p>
            <a:r>
              <a:rPr lang="de-DE" dirty="0">
                <a:latin typeface="TimesNewRomanPSMT"/>
              </a:rPr>
              <a:t> </a:t>
            </a:r>
            <a:endParaRPr lang="de-DE" dirty="0">
              <a:effectLst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EF50CEC-1A95-834D-B97D-E40C1F7AB040}"/>
              </a:ext>
            </a:extLst>
          </p:cNvPr>
          <p:cNvSpPr txBox="1">
            <a:spLocks/>
          </p:cNvSpPr>
          <p:nvPr/>
        </p:nvSpPr>
        <p:spPr>
          <a:xfrm>
            <a:off x="1717780" y="141037"/>
            <a:ext cx="9486690" cy="1550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Policy Problems and Solutions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144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868C70C-E5C4-CD47-888C-FCB3373B6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Изображение выглядит как потолок&#10;&#10;Автоматически созданное описание">
            <a:extLst>
              <a:ext uri="{FF2B5EF4-FFF2-40B4-BE49-F238E27FC236}">
                <a16:creationId xmlns:a16="http://schemas.microsoft.com/office/drawing/2014/main" id="{B814AF93-43AB-704A-9DA5-93608E0CA0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25" r="24921"/>
          <a:stretch/>
        </p:blipFill>
        <p:spPr>
          <a:xfrm>
            <a:off x="20" y="10"/>
            <a:ext cx="4173348" cy="6857990"/>
          </a:xfrm>
          <a:custGeom>
            <a:avLst/>
            <a:gdLst/>
            <a:ahLst/>
            <a:cxnLst/>
            <a:rect l="l" t="t" r="r" b="b"/>
            <a:pathLst>
              <a:path w="4173368" h="6858000">
                <a:moveTo>
                  <a:pt x="0" y="0"/>
                </a:moveTo>
                <a:lnTo>
                  <a:pt x="3603641" y="0"/>
                </a:lnTo>
                <a:lnTo>
                  <a:pt x="3603641" y="565149"/>
                </a:lnTo>
                <a:lnTo>
                  <a:pt x="4173368" y="565149"/>
                </a:lnTo>
                <a:lnTo>
                  <a:pt x="4173368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8C68F39-5E8A-844C-A8FD-394F253C1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9512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583CEB-AC2B-2640-94F6-5958E6BC5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9512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1CBF93-0BC5-174B-94A2-9DD62F237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5260" y="126749"/>
            <a:ext cx="6991800" cy="155041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Conclusion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CABE48AD-A8C8-EB42-AA1E-E008A0C273F4}"/>
              </a:ext>
            </a:extLst>
          </p:cNvPr>
          <p:cNvSpPr/>
          <p:nvPr/>
        </p:nvSpPr>
        <p:spPr>
          <a:xfrm>
            <a:off x="4859316" y="1171575"/>
            <a:ext cx="6643687" cy="195738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dirty="0"/>
              <a:t>The different </a:t>
            </a:r>
            <a:r>
              <a:rPr lang="de-DE" sz="2200" dirty="0" err="1"/>
              <a:t>Russian</a:t>
            </a:r>
            <a:r>
              <a:rPr lang="de-DE" sz="2200" dirty="0"/>
              <a:t> NGOs </a:t>
            </a:r>
            <a:r>
              <a:rPr lang="de-DE" sz="2200" dirty="0" err="1"/>
              <a:t>apply</a:t>
            </a:r>
            <a:r>
              <a:rPr lang="de-DE" sz="2200" dirty="0"/>
              <a:t> </a:t>
            </a:r>
            <a:r>
              <a:rPr lang="de-DE" sz="2200" dirty="0" err="1"/>
              <a:t>various</a:t>
            </a:r>
            <a:r>
              <a:rPr lang="de-DE" sz="2200" dirty="0"/>
              <a:t> </a:t>
            </a:r>
            <a:r>
              <a:rPr lang="de-DE" sz="2200" dirty="0" err="1"/>
              <a:t>communicative</a:t>
            </a:r>
            <a:r>
              <a:rPr lang="de-DE" sz="2200" dirty="0"/>
              <a:t> </a:t>
            </a:r>
            <a:r>
              <a:rPr lang="de-DE" sz="2200" dirty="0" err="1"/>
              <a:t>strategies</a:t>
            </a:r>
            <a:r>
              <a:rPr lang="de-DE" sz="2200" dirty="0"/>
              <a:t>: (1) open </a:t>
            </a:r>
            <a:r>
              <a:rPr lang="de-DE" sz="2200" dirty="0" err="1"/>
              <a:t>criticism</a:t>
            </a:r>
            <a:r>
              <a:rPr lang="de-DE" sz="2200" dirty="0"/>
              <a:t>; (2) moderate </a:t>
            </a:r>
            <a:r>
              <a:rPr lang="de-DE" sz="2200" dirty="0" err="1"/>
              <a:t>criticism</a:t>
            </a:r>
            <a:r>
              <a:rPr lang="de-DE" sz="2200" dirty="0"/>
              <a:t>; 3) </a:t>
            </a:r>
            <a:r>
              <a:rPr lang="de-DE" sz="2200" dirty="0" err="1"/>
              <a:t>conscious</a:t>
            </a:r>
            <a:r>
              <a:rPr lang="de-DE" sz="2200" dirty="0"/>
              <a:t> </a:t>
            </a:r>
            <a:r>
              <a:rPr lang="de-DE" sz="2200" dirty="0" err="1"/>
              <a:t>refusal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criticize</a:t>
            </a:r>
            <a:r>
              <a:rPr lang="de-DE" sz="2200" dirty="0"/>
              <a:t> </a:t>
            </a:r>
            <a:r>
              <a:rPr lang="de-DE" sz="2200" dirty="0" err="1"/>
              <a:t>publicly</a:t>
            </a:r>
            <a:r>
              <a:rPr lang="de-DE" sz="2200" dirty="0"/>
              <a:t>. </a:t>
            </a:r>
            <a:endParaRPr lang="de-DE" sz="2200" dirty="0">
              <a:effectLst/>
            </a:endParaRP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634521F7-99F2-094D-9232-CCD8FD7EF1D7}"/>
              </a:ext>
            </a:extLst>
          </p:cNvPr>
          <p:cNvSpPr/>
          <p:nvPr/>
        </p:nvSpPr>
        <p:spPr>
          <a:xfrm>
            <a:off x="4859316" y="3729039"/>
            <a:ext cx="6643687" cy="1957387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dirty="0"/>
              <a:t>NGOs </a:t>
            </a:r>
            <a:r>
              <a:rPr lang="de-DE" sz="2200" dirty="0" err="1"/>
              <a:t>limit</a:t>
            </a:r>
            <a:r>
              <a:rPr lang="de-DE" sz="2200" dirty="0"/>
              <a:t> </a:t>
            </a:r>
            <a:r>
              <a:rPr lang="de-DE" sz="2200" dirty="0" err="1"/>
              <a:t>institutional</a:t>
            </a:r>
            <a:r>
              <a:rPr lang="de-DE" sz="2200" dirty="0"/>
              <a:t> </a:t>
            </a:r>
            <a:r>
              <a:rPr lang="de-DE" sz="2200" dirty="0" err="1"/>
              <a:t>interaction</a:t>
            </a:r>
            <a:r>
              <a:rPr lang="de-DE" sz="2200" dirty="0"/>
              <a:t> </a:t>
            </a:r>
            <a:r>
              <a:rPr lang="de-DE" sz="2200" dirty="0" err="1"/>
              <a:t>platforms</a:t>
            </a:r>
            <a:r>
              <a:rPr lang="de-DE" sz="2200" dirty="0"/>
              <a:t>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/>
              <a:t>prioritize</a:t>
            </a:r>
            <a:r>
              <a:rPr lang="de-DE" sz="2200" dirty="0"/>
              <a:t> personal </a:t>
            </a:r>
            <a:r>
              <a:rPr lang="de-DE" sz="2200" dirty="0" err="1"/>
              <a:t>connections</a:t>
            </a:r>
            <a:r>
              <a:rPr lang="de-DE" sz="2200" dirty="0"/>
              <a:t> </a:t>
            </a:r>
            <a:r>
              <a:rPr lang="de-DE" sz="2200" dirty="0" err="1"/>
              <a:t>and</a:t>
            </a:r>
            <a:r>
              <a:rPr lang="de-DE" sz="2200" dirty="0"/>
              <a:t> informal </a:t>
            </a:r>
            <a:r>
              <a:rPr lang="de-DE" sz="2200" dirty="0" err="1"/>
              <a:t>agreements</a:t>
            </a:r>
            <a:r>
              <a:rPr lang="de-DE" sz="2200" dirty="0"/>
              <a:t> </a:t>
            </a:r>
            <a:r>
              <a:rPr lang="de-DE" sz="2200" dirty="0" err="1"/>
              <a:t>instead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official</a:t>
            </a:r>
            <a:r>
              <a:rPr lang="de-DE" sz="2200" dirty="0"/>
              <a:t> </a:t>
            </a:r>
            <a:r>
              <a:rPr lang="de-DE" sz="2200" dirty="0" err="1"/>
              <a:t>cooperation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/>
              <a:t>government</a:t>
            </a:r>
            <a:r>
              <a:rPr lang="de-DE" sz="2200" dirty="0"/>
              <a:t> </a:t>
            </a:r>
            <a:r>
              <a:rPr lang="de-DE" sz="2200" dirty="0" err="1"/>
              <a:t>officials</a:t>
            </a:r>
            <a:r>
              <a:rPr lang="de-DE" sz="2200" dirty="0"/>
              <a:t>. </a:t>
            </a:r>
            <a:endParaRPr lang="de-DE" sz="2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42996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3BB7E73-E730-42EA-AACE-D1E323EA5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6C2E9-B316-4410-88E5-74F044FC3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65153"/>
            <a:ext cx="4067325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D07262-43A6-451F-9B19-77B943C63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3498619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4BAD78-7ABD-674E-AE5C-447E7DA12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2749" y="283912"/>
            <a:ext cx="6427037" cy="155041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Next steps and open questions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4" name="Объект 13" descr="Значок &quot;Вопросительный знак&quot; контур">
            <a:extLst>
              <a:ext uri="{FF2B5EF4-FFF2-40B4-BE49-F238E27FC236}">
                <a16:creationId xmlns:a16="http://schemas.microsoft.com/office/drawing/2014/main" id="{989B2521-B1C6-0F46-A6EE-A9E9926458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2214" y="4495006"/>
            <a:ext cx="2139574" cy="2139574"/>
          </a:xfrm>
        </p:spPr>
      </p:pic>
      <p:pic>
        <p:nvPicPr>
          <p:cNvPr id="16" name="Рисунок 15" descr="Отзыв клиента контур">
            <a:extLst>
              <a:ext uri="{FF2B5EF4-FFF2-40B4-BE49-F238E27FC236}">
                <a16:creationId xmlns:a16="http://schemas.microsoft.com/office/drawing/2014/main" id="{0225E8F6-1001-2141-9433-E9BC6F6375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214" y="1950432"/>
            <a:ext cx="2139574" cy="2139574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3FDC8200-E252-D548-BDBE-838D3506138B}"/>
              </a:ext>
            </a:extLst>
          </p:cNvPr>
          <p:cNvSpPr/>
          <p:nvPr/>
        </p:nvSpPr>
        <p:spPr>
          <a:xfrm>
            <a:off x="4693360" y="2118243"/>
            <a:ext cx="664581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700" b="1" dirty="0" err="1">
                <a:solidFill>
                  <a:schemeClr val="accent1">
                    <a:lumMod val="50000"/>
                  </a:schemeClr>
                </a:solidFill>
              </a:rPr>
              <a:t>Next</a:t>
            </a: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700" b="1" dirty="0" err="1">
                <a:solidFill>
                  <a:schemeClr val="accent1">
                    <a:lumMod val="50000"/>
                  </a:schemeClr>
                </a:solidFill>
              </a:rPr>
              <a:t>steps</a:t>
            </a: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ctr"/>
            <a:r>
              <a:rPr lang="ru-RU" sz="2700" dirty="0">
                <a:solidFill>
                  <a:schemeClr val="accent1">
                    <a:lumMod val="50000"/>
                  </a:schemeClr>
                </a:solidFill>
              </a:rPr>
              <a:t>(1) </a:t>
            </a:r>
            <a:r>
              <a:rPr lang="ru-RU" sz="2700" dirty="0" err="1">
                <a:solidFill>
                  <a:schemeClr val="accent1">
                    <a:lumMod val="50000"/>
                  </a:schemeClr>
                </a:solidFill>
              </a:rPr>
              <a:t>Intercoder</a:t>
            </a:r>
            <a:r>
              <a:rPr lang="ru-RU" sz="27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700" dirty="0" err="1">
                <a:solidFill>
                  <a:schemeClr val="accent1">
                    <a:lumMod val="50000"/>
                  </a:schemeClr>
                </a:solidFill>
              </a:rPr>
              <a:t>realibility</a:t>
            </a:r>
            <a:endParaRPr lang="ru-RU" sz="27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700" dirty="0">
                <a:solidFill>
                  <a:schemeClr val="accent1">
                    <a:lumMod val="50000"/>
                  </a:schemeClr>
                </a:solidFill>
              </a:rPr>
              <a:t>(2) </a:t>
            </a:r>
            <a:r>
              <a:rPr lang="ru-RU" sz="2700" dirty="0" err="1">
                <a:solidFill>
                  <a:schemeClr val="accent1">
                    <a:lumMod val="50000"/>
                  </a:schemeClr>
                </a:solidFill>
              </a:rPr>
              <a:t>Interview</a:t>
            </a:r>
            <a:r>
              <a:rPr lang="ru-RU" sz="27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700" dirty="0" err="1">
                <a:solidFill>
                  <a:schemeClr val="accent1">
                    <a:lumMod val="50000"/>
                  </a:schemeClr>
                </a:solidFill>
              </a:rPr>
              <a:t>analysis</a:t>
            </a:r>
            <a:endParaRPr lang="en-US" sz="27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de-DE" sz="2700" dirty="0">
                <a:solidFill>
                  <a:schemeClr val="accent1">
                    <a:lumMod val="50000"/>
                  </a:schemeClr>
                </a:solidFill>
              </a:rPr>
              <a:t>(3)Interviews </a:t>
            </a:r>
            <a:r>
              <a:rPr lang="de-DE" sz="2700" dirty="0" err="1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de-DE" sz="2700" dirty="0">
                <a:solidFill>
                  <a:schemeClr val="accent1">
                    <a:lumMod val="50000"/>
                  </a:schemeClr>
                </a:solidFill>
              </a:rPr>
              <a:t> narratives </a:t>
            </a:r>
            <a:r>
              <a:rPr lang="de-DE" sz="2700" dirty="0" err="1">
                <a:solidFill>
                  <a:schemeClr val="accent1">
                    <a:lumMod val="50000"/>
                  </a:schemeClr>
                </a:solidFill>
              </a:rPr>
              <a:t>juxtaposition</a:t>
            </a:r>
            <a:r>
              <a:rPr lang="de-DE" sz="27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endParaRPr lang="ru-RU" sz="27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27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700" b="1" dirty="0" err="1">
                <a:solidFill>
                  <a:schemeClr val="accent1">
                    <a:lumMod val="50000"/>
                  </a:schemeClr>
                </a:solidFill>
              </a:rPr>
              <a:t>Open</a:t>
            </a: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700" b="1" dirty="0" err="1">
                <a:solidFill>
                  <a:schemeClr val="accent1">
                    <a:lumMod val="50000"/>
                  </a:schemeClr>
                </a:solidFill>
              </a:rPr>
              <a:t>Questions</a:t>
            </a: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457200" indent="-457200" algn="ctr">
              <a:buAutoNum type="arabicParenBoth"/>
            </a:pPr>
            <a:r>
              <a:rPr lang="ru-RU" sz="2700" dirty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ru-RU" sz="2700" dirty="0" err="1">
                <a:solidFill>
                  <a:schemeClr val="accent1">
                    <a:lumMod val="50000"/>
                  </a:schemeClr>
                </a:solidFill>
              </a:rPr>
              <a:t>comparability</a:t>
            </a:r>
            <a:r>
              <a:rPr lang="ru-RU" sz="27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700" dirty="0" err="1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ru-RU" sz="27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700" dirty="0" err="1">
                <a:solidFill>
                  <a:schemeClr val="accent1">
                    <a:lumMod val="50000"/>
                  </a:schemeClr>
                </a:solidFill>
              </a:rPr>
              <a:t>cases</a:t>
            </a:r>
            <a:endParaRPr lang="ru-RU" sz="27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ctr">
              <a:buAutoNum type="arabicParenBoth"/>
            </a:pPr>
            <a:r>
              <a:rPr lang="en-US" sz="2700" dirty="0">
                <a:solidFill>
                  <a:schemeClr val="accent1">
                    <a:lumMod val="50000"/>
                  </a:schemeClr>
                </a:solidFill>
              </a:rPr>
              <a:t>NGOs’ categorization</a:t>
            </a:r>
            <a:endParaRPr lang="ru-RU" sz="27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102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D03A0B2-4A2F-D846-A5E6-FB7CB9A03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573F1D-73A7-FB41-BCAD-FC9AA7DEF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81148B8-58D0-4E9A-A32C-B3B181A3A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C1EF6-A5BF-44DB-A672-D024091B3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85407" y="1375495"/>
            <a:ext cx="5106593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E02CBB-287D-4A17-B2F3-56AD2C058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49232" y="1"/>
            <a:ext cx="3742769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0B252-DD23-A548-ABB7-5DF4B306F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090" y="1247140"/>
            <a:ext cx="5456242" cy="34508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000" dirty="0">
                <a:solidFill>
                  <a:schemeClr val="accent1">
                    <a:lumMod val="50000"/>
                  </a:schemeClr>
                </a:solidFill>
              </a:rPr>
              <a:t>Thank you for your attention!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F5A376-B696-3E46-BE3E-4D2E1C0C4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090" y="4818126"/>
            <a:ext cx="5456242" cy="1268984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pilkina96@gmail.com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6642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3BB7E73-E730-42EA-AACE-D1E323EA5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6C2E9-B316-4410-88E5-74F044FC3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1301" y="565153"/>
            <a:ext cx="2770699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0D21B1-4860-5345-AC0F-50191DF7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753" y="205972"/>
            <a:ext cx="7846501" cy="155041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Russian NGOs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0AE9EE-3880-2246-BDCB-BE60D702F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936" y="1465924"/>
            <a:ext cx="7846501" cy="22456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The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Russian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government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has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repeatedly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expressed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its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interest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in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cooperating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with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NGOs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and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opened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up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funding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opportunities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for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specific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organizations </a:t>
            </a:r>
          </a:p>
          <a:p>
            <a:endParaRPr lang="ru-RU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D07262-43A6-451F-9B19-77B943C63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90007" y="1"/>
            <a:ext cx="220199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57C34C55-420D-5743-B85C-B8233AE117A7}"/>
              </a:ext>
            </a:extLst>
          </p:cNvPr>
          <p:cNvCxnSpPr/>
          <p:nvPr/>
        </p:nvCxnSpPr>
        <p:spPr>
          <a:xfrm>
            <a:off x="600072" y="3711576"/>
            <a:ext cx="8658225" cy="0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бъект 2">
            <a:extLst>
              <a:ext uri="{FF2B5EF4-FFF2-40B4-BE49-F238E27FC236}">
                <a16:creationId xmlns:a16="http://schemas.microsoft.com/office/drawing/2014/main" id="{4C5A2BDD-AF05-944E-AA0B-CFFFD175A20C}"/>
              </a:ext>
            </a:extLst>
          </p:cNvPr>
          <p:cNvSpPr txBox="1">
            <a:spLocks/>
          </p:cNvSpPr>
          <p:nvPr/>
        </p:nvSpPr>
        <p:spPr>
          <a:xfrm>
            <a:off x="1005935" y="4161961"/>
            <a:ext cx="7846501" cy="2245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Plenty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of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Russian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NGOs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are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increasingly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facing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restrictions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that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significantly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limit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their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activities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and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divide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them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into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“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good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”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and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“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bad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” organizations,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that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is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system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and</a:t>
            </a:r>
            <a:r>
              <a:rPr lang="de-DE" sz="27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non-system </a:t>
            </a:r>
          </a:p>
          <a:p>
            <a:pPr marL="0" indent="0">
              <a:buNone/>
            </a:pPr>
            <a:endParaRPr lang="de-DE" sz="2800" dirty="0"/>
          </a:p>
          <a:p>
            <a:endParaRPr lang="ru-RU" dirty="0"/>
          </a:p>
        </p:txBody>
      </p:sp>
      <p:sp>
        <p:nvSpPr>
          <p:cNvPr id="6" name="Стрелка вниз 5">
            <a:extLst>
              <a:ext uri="{FF2B5EF4-FFF2-40B4-BE49-F238E27FC236}">
                <a16:creationId xmlns:a16="http://schemas.microsoft.com/office/drawing/2014/main" id="{F1BC12D4-62BD-FC4C-A540-CA82BE9D933A}"/>
              </a:ext>
            </a:extLst>
          </p:cNvPr>
          <p:cNvSpPr/>
          <p:nvPr/>
        </p:nvSpPr>
        <p:spPr>
          <a:xfrm>
            <a:off x="292796" y="4102662"/>
            <a:ext cx="614553" cy="20642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>
            <a:extLst>
              <a:ext uri="{FF2B5EF4-FFF2-40B4-BE49-F238E27FC236}">
                <a16:creationId xmlns:a16="http://schemas.microsoft.com/office/drawing/2014/main" id="{D48A3724-5CF9-AB4E-AB5A-3A463A976E89}"/>
              </a:ext>
            </a:extLst>
          </p:cNvPr>
          <p:cNvSpPr/>
          <p:nvPr/>
        </p:nvSpPr>
        <p:spPr>
          <a:xfrm rot="10800000">
            <a:off x="292796" y="1347325"/>
            <a:ext cx="614553" cy="20642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86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C868C70C-E5C4-CD47-888C-FCB3373B6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Экологические проекты НКО: возможности интеграции в национальные программы  • Российское экологическое общество">
            <a:extLst>
              <a:ext uri="{FF2B5EF4-FFF2-40B4-BE49-F238E27FC236}">
                <a16:creationId xmlns:a16="http://schemas.microsoft.com/office/drawing/2014/main" id="{FBE8F897-C0C9-4647-8F7B-4B5A89D2D4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0" r="17789" b="-1"/>
          <a:stretch/>
        </p:blipFill>
        <p:spPr bwMode="auto">
          <a:xfrm>
            <a:off x="4748403" y="10"/>
            <a:ext cx="744359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D8C68F39-5E8A-844C-A8FD-394F253C1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48403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C583CEB-AC2B-2640-94F6-5958E6BC5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48403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E419A1-84DA-6049-8469-FC6DE6317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5" y="0"/>
            <a:ext cx="4745354" cy="292077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de-DE" sz="25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Russian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NGOs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are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forced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to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hide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somehow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suppress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their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public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position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to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avoid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becoming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a “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foreign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agent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”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or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an “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undesirable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organization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” </a:t>
            </a:r>
          </a:p>
          <a:p>
            <a:pPr>
              <a:lnSpc>
                <a:spcPct val="100000"/>
              </a:lnSpc>
            </a:pPr>
            <a:endParaRPr lang="ru-RU" sz="15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68465E3-9F96-2B4F-9890-257BEC56A715}"/>
              </a:ext>
            </a:extLst>
          </p:cNvPr>
          <p:cNvSpPr/>
          <p:nvPr/>
        </p:nvSpPr>
        <p:spPr>
          <a:xfrm>
            <a:off x="-6097" y="4266705"/>
            <a:ext cx="474840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NGOs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limit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institutional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interaction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platforms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prioritize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personal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connections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informal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agreements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instead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official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cooperation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with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government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500" dirty="0" err="1">
                <a:solidFill>
                  <a:schemeClr val="accent1">
                    <a:lumMod val="50000"/>
                  </a:schemeClr>
                </a:solidFill>
              </a:rPr>
              <a:t>officials</a:t>
            </a:r>
            <a:r>
              <a:rPr lang="de-DE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de-DE" sz="2500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56" name="Стрелка вниз 55">
            <a:extLst>
              <a:ext uri="{FF2B5EF4-FFF2-40B4-BE49-F238E27FC236}">
                <a16:creationId xmlns:a16="http://schemas.microsoft.com/office/drawing/2014/main" id="{0333CF32-8802-CF40-9709-AE29F4303280}"/>
              </a:ext>
            </a:extLst>
          </p:cNvPr>
          <p:cNvSpPr/>
          <p:nvPr/>
        </p:nvSpPr>
        <p:spPr>
          <a:xfrm>
            <a:off x="1767396" y="3141618"/>
            <a:ext cx="1213612" cy="9042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77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3BB7E73-E730-42EA-AACE-D1E323EA5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6C2E9-B316-4410-88E5-74F044FC3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65153"/>
            <a:ext cx="5106593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D07262-43A6-451F-9B19-77B943C63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3788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A61F75-C3FA-694F-8F41-54E58B738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3792" y="240674"/>
            <a:ext cx="6237683" cy="155041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Research Questions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B6326A-A765-024F-BD8A-C888E81CC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5296" y="1590433"/>
            <a:ext cx="6423421" cy="46979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700" dirty="0" err="1">
                <a:solidFill>
                  <a:schemeClr val="accent1">
                    <a:lumMod val="50000"/>
                  </a:schemeClr>
                </a:solidFill>
              </a:rPr>
              <a:t>How</a:t>
            </a:r>
            <a:r>
              <a:rPr lang="de-DE" sz="2700" dirty="0">
                <a:solidFill>
                  <a:schemeClr val="accent1">
                    <a:lumMod val="50000"/>
                  </a:schemeClr>
                </a:solidFill>
              </a:rPr>
              <a:t> do NGOs </a:t>
            </a:r>
            <a:r>
              <a:rPr lang="de-DE" sz="2700" dirty="0" err="1">
                <a:solidFill>
                  <a:schemeClr val="accent1">
                    <a:lumMod val="50000"/>
                  </a:schemeClr>
                </a:solidFill>
              </a:rPr>
              <a:t>communicate</a:t>
            </a:r>
            <a:r>
              <a:rPr lang="de-DE" sz="27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1">
                    <a:lumMod val="50000"/>
                  </a:schemeClr>
                </a:solidFill>
              </a:rPr>
              <a:t>about</a:t>
            </a:r>
            <a:r>
              <a:rPr lang="de-DE" sz="27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1">
                    <a:lumMod val="50000"/>
                  </a:schemeClr>
                </a:solidFill>
              </a:rPr>
              <a:t>policy</a:t>
            </a:r>
            <a:r>
              <a:rPr lang="de-DE" sz="2700" dirty="0">
                <a:solidFill>
                  <a:schemeClr val="accent1">
                    <a:lumMod val="50000"/>
                  </a:schemeClr>
                </a:solidFill>
              </a:rPr>
              <a:t> in an </a:t>
            </a:r>
            <a:r>
              <a:rPr lang="de-DE" sz="2700" dirty="0" err="1">
                <a:solidFill>
                  <a:schemeClr val="accent1">
                    <a:lumMod val="50000"/>
                  </a:schemeClr>
                </a:solidFill>
              </a:rPr>
              <a:t>authoritarian</a:t>
            </a:r>
            <a:r>
              <a:rPr lang="de-DE" sz="27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1">
                    <a:lumMod val="50000"/>
                  </a:schemeClr>
                </a:solidFill>
              </a:rPr>
              <a:t>context</a:t>
            </a:r>
            <a:r>
              <a:rPr lang="de-DE" sz="2700" dirty="0">
                <a:solidFill>
                  <a:schemeClr val="accent1">
                    <a:lumMod val="50000"/>
                  </a:schemeClr>
                </a:solidFill>
              </a:rPr>
              <a:t>? </a:t>
            </a:r>
          </a:p>
          <a:p>
            <a:pPr marL="457200" indent="-457200" algn="ctr">
              <a:buFont typeface="+mj-lt"/>
              <a:buAutoNum type="arabicPeriod"/>
            </a:pPr>
            <a:endParaRPr lang="de-DE" sz="27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de-DE" sz="2700" dirty="0" err="1">
                <a:solidFill>
                  <a:schemeClr val="accent1">
                    <a:lumMod val="50000"/>
                  </a:schemeClr>
                </a:solidFill>
              </a:rPr>
              <a:t>Why</a:t>
            </a:r>
            <a:r>
              <a:rPr lang="de-DE" sz="2700" dirty="0">
                <a:solidFill>
                  <a:schemeClr val="accent1">
                    <a:lumMod val="50000"/>
                  </a:schemeClr>
                </a:solidFill>
              </a:rPr>
              <a:t> do NGOs </a:t>
            </a:r>
            <a:r>
              <a:rPr lang="de-DE" sz="2700" dirty="0" err="1">
                <a:solidFill>
                  <a:schemeClr val="accent1">
                    <a:lumMod val="50000"/>
                  </a:schemeClr>
                </a:solidFill>
              </a:rPr>
              <a:t>choose</a:t>
            </a:r>
            <a:r>
              <a:rPr lang="de-DE" sz="2700" dirty="0">
                <a:solidFill>
                  <a:schemeClr val="accent1">
                    <a:lumMod val="50000"/>
                  </a:schemeClr>
                </a:solidFill>
              </a:rPr>
              <a:t> a </a:t>
            </a:r>
            <a:r>
              <a:rPr lang="de-DE" sz="2700" dirty="0" err="1">
                <a:solidFill>
                  <a:schemeClr val="accent1">
                    <a:lumMod val="50000"/>
                  </a:schemeClr>
                </a:solidFill>
              </a:rPr>
              <a:t>specific</a:t>
            </a:r>
            <a:r>
              <a:rPr lang="de-DE" sz="27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1">
                    <a:lumMod val="50000"/>
                  </a:schemeClr>
                </a:solidFill>
              </a:rPr>
              <a:t>communicative</a:t>
            </a:r>
            <a:r>
              <a:rPr lang="de-DE" sz="27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1">
                    <a:lumMod val="50000"/>
                  </a:schemeClr>
                </a:solidFill>
              </a:rPr>
              <a:t>strategy</a:t>
            </a:r>
            <a:r>
              <a:rPr lang="de-DE" sz="2700" dirty="0">
                <a:solidFill>
                  <a:schemeClr val="accent1">
                    <a:lumMod val="50000"/>
                  </a:schemeClr>
                </a:solidFill>
              </a:rPr>
              <a:t>? </a:t>
            </a:r>
          </a:p>
          <a:p>
            <a:pPr marL="457200" indent="-457200" algn="ctr">
              <a:buFont typeface="+mj-lt"/>
              <a:buAutoNum type="arabicPeriod"/>
            </a:pPr>
            <a:endParaRPr lang="de-DE" sz="27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de-DE" sz="2700" dirty="0">
                <a:solidFill>
                  <a:schemeClr val="accent1">
                    <a:lumMod val="50000"/>
                  </a:schemeClr>
                </a:solidFill>
              </a:rPr>
              <a:t>Do different NGOs </a:t>
            </a:r>
            <a:r>
              <a:rPr lang="de-DE" sz="2700" dirty="0" err="1">
                <a:solidFill>
                  <a:schemeClr val="accent1">
                    <a:lumMod val="50000"/>
                  </a:schemeClr>
                </a:solidFill>
              </a:rPr>
              <a:t>use</a:t>
            </a:r>
            <a:r>
              <a:rPr lang="de-DE" sz="2700" dirty="0">
                <a:solidFill>
                  <a:schemeClr val="accent1">
                    <a:lumMod val="50000"/>
                  </a:schemeClr>
                </a:solidFill>
              </a:rPr>
              <a:t> different </a:t>
            </a:r>
            <a:r>
              <a:rPr lang="de-DE" sz="2700" dirty="0" err="1">
                <a:solidFill>
                  <a:schemeClr val="accent1">
                    <a:lumMod val="50000"/>
                  </a:schemeClr>
                </a:solidFill>
              </a:rPr>
              <a:t>communicative</a:t>
            </a:r>
            <a:r>
              <a:rPr lang="de-DE" sz="27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700" dirty="0" err="1">
                <a:solidFill>
                  <a:schemeClr val="accent1">
                    <a:lumMod val="50000"/>
                  </a:schemeClr>
                </a:solidFill>
              </a:rPr>
              <a:t>strategies</a:t>
            </a:r>
            <a:r>
              <a:rPr lang="de-DE" sz="2700" dirty="0">
                <a:solidFill>
                  <a:schemeClr val="accent1">
                    <a:lumMod val="50000"/>
                  </a:schemeClr>
                </a:solidFill>
              </a:rPr>
              <a:t>? </a:t>
            </a:r>
          </a:p>
          <a:p>
            <a:endParaRPr lang="ru-RU" dirty="0"/>
          </a:p>
        </p:txBody>
      </p:sp>
      <p:grpSp>
        <p:nvGrpSpPr>
          <p:cNvPr id="7" name="Google Shape;670;p39">
            <a:extLst>
              <a:ext uri="{FF2B5EF4-FFF2-40B4-BE49-F238E27FC236}">
                <a16:creationId xmlns:a16="http://schemas.microsoft.com/office/drawing/2014/main" id="{B8A649AE-3EA8-9D44-8D43-597C2EF617D0}"/>
              </a:ext>
            </a:extLst>
          </p:cNvPr>
          <p:cNvGrpSpPr/>
          <p:nvPr/>
        </p:nvGrpSpPr>
        <p:grpSpPr>
          <a:xfrm>
            <a:off x="457200" y="1791093"/>
            <a:ext cx="3623485" cy="3677133"/>
            <a:chOff x="2025550" y="988325"/>
            <a:chExt cx="3568900" cy="3485000"/>
          </a:xfrm>
        </p:grpSpPr>
        <p:sp>
          <p:nvSpPr>
            <p:cNvPr id="9" name="Google Shape;671;p39">
              <a:extLst>
                <a:ext uri="{FF2B5EF4-FFF2-40B4-BE49-F238E27FC236}">
                  <a16:creationId xmlns:a16="http://schemas.microsoft.com/office/drawing/2014/main" id="{1B5AB9A9-BA48-934F-AB4F-89F8FB5846F0}"/>
                </a:ext>
              </a:extLst>
            </p:cNvPr>
            <p:cNvSpPr/>
            <p:nvPr/>
          </p:nvSpPr>
          <p:spPr>
            <a:xfrm>
              <a:off x="2025550" y="4130400"/>
              <a:ext cx="3568900" cy="342925"/>
            </a:xfrm>
            <a:custGeom>
              <a:avLst/>
              <a:gdLst/>
              <a:ahLst/>
              <a:cxnLst/>
              <a:rect l="l" t="t" r="r" b="b"/>
              <a:pathLst>
                <a:path w="142756" h="13717" extrusionOk="0">
                  <a:moveTo>
                    <a:pt x="71378" y="0"/>
                  </a:moveTo>
                  <a:cubicBezTo>
                    <a:pt x="52447" y="0"/>
                    <a:pt x="34290" y="727"/>
                    <a:pt x="20907" y="2013"/>
                  </a:cubicBezTo>
                  <a:cubicBezTo>
                    <a:pt x="7525" y="3299"/>
                    <a:pt x="0" y="5037"/>
                    <a:pt x="0" y="6858"/>
                  </a:cubicBezTo>
                  <a:cubicBezTo>
                    <a:pt x="0" y="8680"/>
                    <a:pt x="7525" y="10418"/>
                    <a:pt x="20907" y="11704"/>
                  </a:cubicBezTo>
                  <a:cubicBezTo>
                    <a:pt x="34290" y="12990"/>
                    <a:pt x="52447" y="13716"/>
                    <a:pt x="71378" y="13716"/>
                  </a:cubicBezTo>
                  <a:cubicBezTo>
                    <a:pt x="90309" y="13716"/>
                    <a:pt x="108466" y="12990"/>
                    <a:pt x="121849" y="11704"/>
                  </a:cubicBezTo>
                  <a:cubicBezTo>
                    <a:pt x="135231" y="10418"/>
                    <a:pt x="142756" y="8680"/>
                    <a:pt x="142756" y="6858"/>
                  </a:cubicBezTo>
                  <a:cubicBezTo>
                    <a:pt x="142756" y="5037"/>
                    <a:pt x="135231" y="3299"/>
                    <a:pt x="121849" y="2013"/>
                  </a:cubicBezTo>
                  <a:cubicBezTo>
                    <a:pt x="108466" y="727"/>
                    <a:pt x="90309" y="0"/>
                    <a:pt x="713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672;p39">
              <a:extLst>
                <a:ext uri="{FF2B5EF4-FFF2-40B4-BE49-F238E27FC236}">
                  <a16:creationId xmlns:a16="http://schemas.microsoft.com/office/drawing/2014/main" id="{7D72F931-399E-B040-86A8-4D68E202EDEE}"/>
                </a:ext>
              </a:extLst>
            </p:cNvPr>
            <p:cNvSpPr/>
            <p:nvPr/>
          </p:nvSpPr>
          <p:spPr>
            <a:xfrm>
              <a:off x="3319150" y="1462450"/>
              <a:ext cx="1020700" cy="1704550"/>
            </a:xfrm>
            <a:custGeom>
              <a:avLst/>
              <a:gdLst/>
              <a:ahLst/>
              <a:cxnLst/>
              <a:rect l="l" t="t" r="r" b="b"/>
              <a:pathLst>
                <a:path w="40828" h="68182" extrusionOk="0">
                  <a:moveTo>
                    <a:pt x="15523" y="1"/>
                  </a:moveTo>
                  <a:cubicBezTo>
                    <a:pt x="13789" y="1"/>
                    <a:pt x="12012" y="930"/>
                    <a:pt x="10931" y="2325"/>
                  </a:cubicBezTo>
                  <a:cubicBezTo>
                    <a:pt x="9442" y="4242"/>
                    <a:pt x="9073" y="6825"/>
                    <a:pt x="9299" y="9230"/>
                  </a:cubicBezTo>
                  <a:cubicBezTo>
                    <a:pt x="9609" y="12612"/>
                    <a:pt x="11002" y="15993"/>
                    <a:pt x="10228" y="19303"/>
                  </a:cubicBezTo>
                  <a:cubicBezTo>
                    <a:pt x="9466" y="22541"/>
                    <a:pt x="6823" y="24911"/>
                    <a:pt x="4513" y="27304"/>
                  </a:cubicBezTo>
                  <a:cubicBezTo>
                    <a:pt x="2215" y="29697"/>
                    <a:pt x="1" y="32733"/>
                    <a:pt x="465" y="36019"/>
                  </a:cubicBezTo>
                  <a:cubicBezTo>
                    <a:pt x="977" y="39603"/>
                    <a:pt x="4537" y="42270"/>
                    <a:pt x="4763" y="45890"/>
                  </a:cubicBezTo>
                  <a:cubicBezTo>
                    <a:pt x="4918" y="48473"/>
                    <a:pt x="3311" y="50819"/>
                    <a:pt x="2930" y="53379"/>
                  </a:cubicBezTo>
                  <a:cubicBezTo>
                    <a:pt x="2394" y="56986"/>
                    <a:pt x="4418" y="60606"/>
                    <a:pt x="7263" y="62868"/>
                  </a:cubicBezTo>
                  <a:cubicBezTo>
                    <a:pt x="10121" y="65142"/>
                    <a:pt x="13693" y="66273"/>
                    <a:pt x="17229" y="67166"/>
                  </a:cubicBezTo>
                  <a:cubicBezTo>
                    <a:pt x="19473" y="67727"/>
                    <a:pt x="21874" y="68181"/>
                    <a:pt x="24195" y="68181"/>
                  </a:cubicBezTo>
                  <a:cubicBezTo>
                    <a:pt x="26454" y="68181"/>
                    <a:pt x="28637" y="67751"/>
                    <a:pt x="30528" y="66571"/>
                  </a:cubicBezTo>
                  <a:cubicBezTo>
                    <a:pt x="32409" y="65880"/>
                    <a:pt x="34148" y="64868"/>
                    <a:pt x="35612" y="63511"/>
                  </a:cubicBezTo>
                  <a:cubicBezTo>
                    <a:pt x="39077" y="60284"/>
                    <a:pt x="40684" y="54926"/>
                    <a:pt x="38779" y="50593"/>
                  </a:cubicBezTo>
                  <a:cubicBezTo>
                    <a:pt x="38017" y="48878"/>
                    <a:pt x="36755" y="47354"/>
                    <a:pt x="36410" y="45497"/>
                  </a:cubicBezTo>
                  <a:cubicBezTo>
                    <a:pt x="35886" y="42782"/>
                    <a:pt x="37422" y="40163"/>
                    <a:pt x="38660" y="37686"/>
                  </a:cubicBezTo>
                  <a:cubicBezTo>
                    <a:pt x="39851" y="35329"/>
                    <a:pt x="40827" y="32519"/>
                    <a:pt x="40018" y="30078"/>
                  </a:cubicBezTo>
                  <a:cubicBezTo>
                    <a:pt x="39934" y="29840"/>
                    <a:pt x="39839" y="29602"/>
                    <a:pt x="39720" y="29364"/>
                  </a:cubicBezTo>
                  <a:cubicBezTo>
                    <a:pt x="39720" y="29352"/>
                    <a:pt x="39708" y="29340"/>
                    <a:pt x="39708" y="29328"/>
                  </a:cubicBezTo>
                  <a:cubicBezTo>
                    <a:pt x="38898" y="27733"/>
                    <a:pt x="37315" y="26637"/>
                    <a:pt x="36505" y="25042"/>
                  </a:cubicBezTo>
                  <a:cubicBezTo>
                    <a:pt x="36493" y="25030"/>
                    <a:pt x="36493" y="25018"/>
                    <a:pt x="36481" y="25006"/>
                  </a:cubicBezTo>
                  <a:cubicBezTo>
                    <a:pt x="36362" y="24744"/>
                    <a:pt x="36255" y="24494"/>
                    <a:pt x="36172" y="24220"/>
                  </a:cubicBezTo>
                  <a:cubicBezTo>
                    <a:pt x="35088" y="20910"/>
                    <a:pt x="36803" y="16684"/>
                    <a:pt x="34600" y="13909"/>
                  </a:cubicBezTo>
                  <a:cubicBezTo>
                    <a:pt x="32802" y="11635"/>
                    <a:pt x="29409" y="11683"/>
                    <a:pt x="26706" y="10623"/>
                  </a:cubicBezTo>
                  <a:cubicBezTo>
                    <a:pt x="25016" y="9957"/>
                    <a:pt x="23515" y="8778"/>
                    <a:pt x="22468" y="7301"/>
                  </a:cubicBezTo>
                  <a:cubicBezTo>
                    <a:pt x="20789" y="4920"/>
                    <a:pt x="20015" y="1610"/>
                    <a:pt x="17372" y="396"/>
                  </a:cubicBezTo>
                  <a:cubicBezTo>
                    <a:pt x="16785" y="125"/>
                    <a:pt x="16157" y="1"/>
                    <a:pt x="15523" y="1"/>
                  </a:cubicBezTo>
                  <a:close/>
                </a:path>
              </a:pathLst>
            </a:custGeom>
            <a:solidFill>
              <a:srgbClr val="5AD1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673;p39">
              <a:extLst>
                <a:ext uri="{FF2B5EF4-FFF2-40B4-BE49-F238E27FC236}">
                  <a16:creationId xmlns:a16="http://schemas.microsoft.com/office/drawing/2014/main" id="{F1D2FB67-064D-F142-9D0A-D66721D59CC4}"/>
                </a:ext>
              </a:extLst>
            </p:cNvPr>
            <p:cNvSpPr/>
            <p:nvPr/>
          </p:nvSpPr>
          <p:spPr>
            <a:xfrm>
              <a:off x="3645825" y="1866550"/>
              <a:ext cx="503525" cy="1487775"/>
            </a:xfrm>
            <a:custGeom>
              <a:avLst/>
              <a:gdLst/>
              <a:ahLst/>
              <a:cxnLst/>
              <a:rect l="l" t="t" r="r" b="b"/>
              <a:pathLst>
                <a:path w="20141" h="59511" extrusionOk="0">
                  <a:moveTo>
                    <a:pt x="9279" y="0"/>
                  </a:moveTo>
                  <a:cubicBezTo>
                    <a:pt x="9013" y="0"/>
                    <a:pt x="8746" y="173"/>
                    <a:pt x="8746" y="520"/>
                  </a:cubicBezTo>
                  <a:lnTo>
                    <a:pt x="8746" y="11319"/>
                  </a:lnTo>
                  <a:lnTo>
                    <a:pt x="1162" y="4937"/>
                  </a:lnTo>
                  <a:cubicBezTo>
                    <a:pt x="1048" y="4842"/>
                    <a:pt x="925" y="4801"/>
                    <a:pt x="805" y="4801"/>
                  </a:cubicBezTo>
                  <a:cubicBezTo>
                    <a:pt x="373" y="4801"/>
                    <a:pt x="1" y="5330"/>
                    <a:pt x="411" y="5675"/>
                  </a:cubicBezTo>
                  <a:lnTo>
                    <a:pt x="8746" y="12700"/>
                  </a:lnTo>
                  <a:lnTo>
                    <a:pt x="8805" y="59003"/>
                  </a:lnTo>
                  <a:cubicBezTo>
                    <a:pt x="8805" y="59341"/>
                    <a:pt x="9065" y="59510"/>
                    <a:pt x="9326" y="59510"/>
                  </a:cubicBezTo>
                  <a:cubicBezTo>
                    <a:pt x="9589" y="59510"/>
                    <a:pt x="9853" y="59338"/>
                    <a:pt x="9853" y="58991"/>
                  </a:cubicBezTo>
                  <a:lnTo>
                    <a:pt x="9806" y="30916"/>
                  </a:lnTo>
                  <a:cubicBezTo>
                    <a:pt x="9817" y="30892"/>
                    <a:pt x="9841" y="30880"/>
                    <a:pt x="9853" y="30857"/>
                  </a:cubicBezTo>
                  <a:cubicBezTo>
                    <a:pt x="13187" y="26023"/>
                    <a:pt x="16533" y="21189"/>
                    <a:pt x="19866" y="16355"/>
                  </a:cubicBezTo>
                  <a:cubicBezTo>
                    <a:pt x="20140" y="15965"/>
                    <a:pt x="19777" y="15592"/>
                    <a:pt x="19403" y="15592"/>
                  </a:cubicBezTo>
                  <a:cubicBezTo>
                    <a:pt x="19241" y="15592"/>
                    <a:pt x="19077" y="15662"/>
                    <a:pt x="18961" y="15831"/>
                  </a:cubicBezTo>
                  <a:cubicBezTo>
                    <a:pt x="15902" y="20248"/>
                    <a:pt x="12854" y="24665"/>
                    <a:pt x="9806" y="29071"/>
                  </a:cubicBezTo>
                  <a:lnTo>
                    <a:pt x="9806" y="508"/>
                  </a:lnTo>
                  <a:cubicBezTo>
                    <a:pt x="9806" y="170"/>
                    <a:pt x="9543" y="0"/>
                    <a:pt x="92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674;p39">
              <a:extLst>
                <a:ext uri="{FF2B5EF4-FFF2-40B4-BE49-F238E27FC236}">
                  <a16:creationId xmlns:a16="http://schemas.microsoft.com/office/drawing/2014/main" id="{A6BFE0D5-7591-FF43-8137-5526356E8FF3}"/>
                </a:ext>
              </a:extLst>
            </p:cNvPr>
            <p:cNvSpPr/>
            <p:nvPr/>
          </p:nvSpPr>
          <p:spPr>
            <a:xfrm>
              <a:off x="3562050" y="2412050"/>
              <a:ext cx="266725" cy="265225"/>
            </a:xfrm>
            <a:custGeom>
              <a:avLst/>
              <a:gdLst/>
              <a:ahLst/>
              <a:cxnLst/>
              <a:rect l="l" t="t" r="r" b="b"/>
              <a:pathLst>
                <a:path w="10669" h="10609" extrusionOk="0">
                  <a:moveTo>
                    <a:pt x="2121" y="1"/>
                  </a:moveTo>
                  <a:cubicBezTo>
                    <a:pt x="1755" y="1"/>
                    <a:pt x="1397" y="88"/>
                    <a:pt x="1084" y="286"/>
                  </a:cubicBezTo>
                  <a:cubicBezTo>
                    <a:pt x="298" y="774"/>
                    <a:pt x="0" y="1762"/>
                    <a:pt x="0" y="2679"/>
                  </a:cubicBezTo>
                  <a:cubicBezTo>
                    <a:pt x="0" y="3810"/>
                    <a:pt x="381" y="4905"/>
                    <a:pt x="845" y="5941"/>
                  </a:cubicBezTo>
                  <a:cubicBezTo>
                    <a:pt x="1584" y="7584"/>
                    <a:pt x="2536" y="9144"/>
                    <a:pt x="3596" y="10608"/>
                  </a:cubicBezTo>
                  <a:cubicBezTo>
                    <a:pt x="5703" y="8894"/>
                    <a:pt x="8215" y="7596"/>
                    <a:pt x="9799" y="5381"/>
                  </a:cubicBezTo>
                  <a:cubicBezTo>
                    <a:pt x="10180" y="4846"/>
                    <a:pt x="10513" y="4250"/>
                    <a:pt x="10620" y="3596"/>
                  </a:cubicBezTo>
                  <a:cubicBezTo>
                    <a:pt x="10668" y="3262"/>
                    <a:pt x="10656" y="2929"/>
                    <a:pt x="10525" y="2619"/>
                  </a:cubicBezTo>
                  <a:cubicBezTo>
                    <a:pt x="10394" y="2310"/>
                    <a:pt x="10132" y="2060"/>
                    <a:pt x="9847" y="1881"/>
                  </a:cubicBezTo>
                  <a:cubicBezTo>
                    <a:pt x="9390" y="1590"/>
                    <a:pt x="8856" y="1450"/>
                    <a:pt x="8323" y="1450"/>
                  </a:cubicBezTo>
                  <a:cubicBezTo>
                    <a:pt x="8049" y="1450"/>
                    <a:pt x="7776" y="1487"/>
                    <a:pt x="7513" y="1560"/>
                  </a:cubicBezTo>
                  <a:cubicBezTo>
                    <a:pt x="6727" y="1762"/>
                    <a:pt x="6037" y="2262"/>
                    <a:pt x="5537" y="2905"/>
                  </a:cubicBezTo>
                  <a:lnTo>
                    <a:pt x="5453" y="2941"/>
                  </a:lnTo>
                  <a:cubicBezTo>
                    <a:pt x="5048" y="2083"/>
                    <a:pt x="4584" y="1214"/>
                    <a:pt x="3834" y="619"/>
                  </a:cubicBezTo>
                  <a:cubicBezTo>
                    <a:pt x="3352" y="240"/>
                    <a:pt x="2726" y="1"/>
                    <a:pt x="2121" y="1"/>
                  </a:cubicBez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675;p39">
              <a:extLst>
                <a:ext uri="{FF2B5EF4-FFF2-40B4-BE49-F238E27FC236}">
                  <a16:creationId xmlns:a16="http://schemas.microsoft.com/office/drawing/2014/main" id="{8E23CFF5-CCE0-0C4B-AF7B-540312D4FE81}"/>
                </a:ext>
              </a:extLst>
            </p:cNvPr>
            <p:cNvSpPr/>
            <p:nvPr/>
          </p:nvSpPr>
          <p:spPr>
            <a:xfrm>
              <a:off x="3935900" y="2039350"/>
              <a:ext cx="202125" cy="205425"/>
            </a:xfrm>
            <a:custGeom>
              <a:avLst/>
              <a:gdLst/>
              <a:ahLst/>
              <a:cxnLst/>
              <a:rect l="l" t="t" r="r" b="b"/>
              <a:pathLst>
                <a:path w="8085" h="8217" extrusionOk="0">
                  <a:moveTo>
                    <a:pt x="6632" y="1"/>
                  </a:moveTo>
                  <a:cubicBezTo>
                    <a:pt x="6025" y="1"/>
                    <a:pt x="5433" y="296"/>
                    <a:pt x="5013" y="739"/>
                  </a:cubicBezTo>
                  <a:cubicBezTo>
                    <a:pt x="4584" y="1192"/>
                    <a:pt x="4346" y="1799"/>
                    <a:pt x="4275" y="2406"/>
                  </a:cubicBezTo>
                  <a:lnTo>
                    <a:pt x="4239" y="2466"/>
                  </a:lnTo>
                  <a:cubicBezTo>
                    <a:pt x="3620" y="2073"/>
                    <a:pt x="2965" y="1692"/>
                    <a:pt x="2239" y="1609"/>
                  </a:cubicBezTo>
                  <a:cubicBezTo>
                    <a:pt x="2159" y="1600"/>
                    <a:pt x="2078" y="1595"/>
                    <a:pt x="1996" y="1595"/>
                  </a:cubicBezTo>
                  <a:cubicBezTo>
                    <a:pt x="1314" y="1595"/>
                    <a:pt x="608" y="1906"/>
                    <a:pt x="310" y="2502"/>
                  </a:cubicBezTo>
                  <a:cubicBezTo>
                    <a:pt x="0" y="3133"/>
                    <a:pt x="203" y="3906"/>
                    <a:pt x="572" y="4502"/>
                  </a:cubicBezTo>
                  <a:cubicBezTo>
                    <a:pt x="1036" y="5240"/>
                    <a:pt x="1727" y="5800"/>
                    <a:pt x="2441" y="6288"/>
                  </a:cubicBezTo>
                  <a:cubicBezTo>
                    <a:pt x="3596" y="7062"/>
                    <a:pt x="4834" y="7693"/>
                    <a:pt x="6120" y="8217"/>
                  </a:cubicBezTo>
                  <a:cubicBezTo>
                    <a:pt x="6811" y="6252"/>
                    <a:pt x="7918" y="4383"/>
                    <a:pt x="8049" y="2311"/>
                  </a:cubicBezTo>
                  <a:cubicBezTo>
                    <a:pt x="8085" y="1799"/>
                    <a:pt x="8061" y="1275"/>
                    <a:pt x="7858" y="799"/>
                  </a:cubicBezTo>
                  <a:cubicBezTo>
                    <a:pt x="7763" y="573"/>
                    <a:pt x="7620" y="347"/>
                    <a:pt x="7418" y="204"/>
                  </a:cubicBezTo>
                  <a:cubicBezTo>
                    <a:pt x="7192" y="61"/>
                    <a:pt x="6930" y="1"/>
                    <a:pt x="6668" y="1"/>
                  </a:cubicBezTo>
                  <a:cubicBezTo>
                    <a:pt x="6656" y="1"/>
                    <a:pt x="6644" y="1"/>
                    <a:pt x="6632" y="1"/>
                  </a:cubicBez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676;p39">
              <a:extLst>
                <a:ext uri="{FF2B5EF4-FFF2-40B4-BE49-F238E27FC236}">
                  <a16:creationId xmlns:a16="http://schemas.microsoft.com/office/drawing/2014/main" id="{D7C0A25A-C23E-194F-9CEB-8B2271985948}"/>
                </a:ext>
              </a:extLst>
            </p:cNvPr>
            <p:cNvSpPr/>
            <p:nvPr/>
          </p:nvSpPr>
          <p:spPr>
            <a:xfrm>
              <a:off x="3622175" y="1705925"/>
              <a:ext cx="207175" cy="198625"/>
            </a:xfrm>
            <a:custGeom>
              <a:avLst/>
              <a:gdLst/>
              <a:ahLst/>
              <a:cxnLst/>
              <a:rect l="l" t="t" r="r" b="b"/>
              <a:pathLst>
                <a:path w="8287" h="7945" extrusionOk="0">
                  <a:moveTo>
                    <a:pt x="6731" y="1"/>
                  </a:moveTo>
                  <a:cubicBezTo>
                    <a:pt x="6281" y="1"/>
                    <a:pt x="5826" y="145"/>
                    <a:pt x="5453" y="396"/>
                  </a:cubicBezTo>
                  <a:cubicBezTo>
                    <a:pt x="4929" y="741"/>
                    <a:pt x="4548" y="1265"/>
                    <a:pt x="4346" y="1849"/>
                  </a:cubicBezTo>
                  <a:lnTo>
                    <a:pt x="4286" y="1896"/>
                  </a:lnTo>
                  <a:cubicBezTo>
                    <a:pt x="3786" y="1372"/>
                    <a:pt x="3227" y="849"/>
                    <a:pt x="2548" y="599"/>
                  </a:cubicBezTo>
                  <a:cubicBezTo>
                    <a:pt x="2302" y="508"/>
                    <a:pt x="2034" y="460"/>
                    <a:pt x="1769" y="460"/>
                  </a:cubicBezTo>
                  <a:cubicBezTo>
                    <a:pt x="1266" y="460"/>
                    <a:pt x="772" y="633"/>
                    <a:pt x="453" y="1015"/>
                  </a:cubicBezTo>
                  <a:cubicBezTo>
                    <a:pt x="0" y="1563"/>
                    <a:pt x="24" y="2361"/>
                    <a:pt x="238" y="3027"/>
                  </a:cubicBezTo>
                  <a:cubicBezTo>
                    <a:pt x="524" y="3849"/>
                    <a:pt x="1060" y="4551"/>
                    <a:pt x="1643" y="5194"/>
                  </a:cubicBezTo>
                  <a:cubicBezTo>
                    <a:pt x="2584" y="6230"/>
                    <a:pt x="3655" y="7123"/>
                    <a:pt x="4775" y="7945"/>
                  </a:cubicBezTo>
                  <a:cubicBezTo>
                    <a:pt x="5906" y="6183"/>
                    <a:pt x="7418" y="4623"/>
                    <a:pt x="8037" y="2635"/>
                  </a:cubicBezTo>
                  <a:cubicBezTo>
                    <a:pt x="8192" y="2146"/>
                    <a:pt x="8287" y="1634"/>
                    <a:pt x="8204" y="1134"/>
                  </a:cubicBezTo>
                  <a:cubicBezTo>
                    <a:pt x="8168" y="884"/>
                    <a:pt x="8073" y="634"/>
                    <a:pt x="7906" y="444"/>
                  </a:cubicBezTo>
                  <a:cubicBezTo>
                    <a:pt x="7739" y="241"/>
                    <a:pt x="7489" y="122"/>
                    <a:pt x="7227" y="63"/>
                  </a:cubicBezTo>
                  <a:cubicBezTo>
                    <a:pt x="7065" y="21"/>
                    <a:pt x="6898" y="1"/>
                    <a:pt x="6731" y="1"/>
                  </a:cubicBez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677;p39">
              <a:extLst>
                <a:ext uri="{FF2B5EF4-FFF2-40B4-BE49-F238E27FC236}">
                  <a16:creationId xmlns:a16="http://schemas.microsoft.com/office/drawing/2014/main" id="{144035C7-4280-9640-8770-5F20A6A92469}"/>
                </a:ext>
              </a:extLst>
            </p:cNvPr>
            <p:cNvSpPr/>
            <p:nvPr/>
          </p:nvSpPr>
          <p:spPr>
            <a:xfrm>
              <a:off x="2181225" y="3302925"/>
              <a:ext cx="2529800" cy="1018000"/>
            </a:xfrm>
            <a:custGeom>
              <a:avLst/>
              <a:gdLst/>
              <a:ahLst/>
              <a:cxnLst/>
              <a:rect l="l" t="t" r="r" b="b"/>
              <a:pathLst>
                <a:path w="101192" h="40720" extrusionOk="0">
                  <a:moveTo>
                    <a:pt x="46039" y="1"/>
                  </a:moveTo>
                  <a:cubicBezTo>
                    <a:pt x="45682" y="1"/>
                    <a:pt x="45327" y="59"/>
                    <a:pt x="44982" y="191"/>
                  </a:cubicBezTo>
                  <a:cubicBezTo>
                    <a:pt x="43934" y="584"/>
                    <a:pt x="43232" y="1548"/>
                    <a:pt x="42696" y="2524"/>
                  </a:cubicBezTo>
                  <a:cubicBezTo>
                    <a:pt x="39672" y="7918"/>
                    <a:pt x="39767" y="14442"/>
                    <a:pt x="39934" y="20634"/>
                  </a:cubicBezTo>
                  <a:cubicBezTo>
                    <a:pt x="35921" y="15764"/>
                    <a:pt x="30825" y="11811"/>
                    <a:pt x="25110" y="9168"/>
                  </a:cubicBezTo>
                  <a:cubicBezTo>
                    <a:pt x="24143" y="8714"/>
                    <a:pt x="23116" y="8304"/>
                    <a:pt x="22079" y="8304"/>
                  </a:cubicBezTo>
                  <a:cubicBezTo>
                    <a:pt x="21891" y="8304"/>
                    <a:pt x="21703" y="8317"/>
                    <a:pt x="21515" y="8346"/>
                  </a:cubicBezTo>
                  <a:cubicBezTo>
                    <a:pt x="19002" y="8739"/>
                    <a:pt x="17764" y="11656"/>
                    <a:pt x="17562" y="14192"/>
                  </a:cubicBezTo>
                  <a:cubicBezTo>
                    <a:pt x="17097" y="19967"/>
                    <a:pt x="19526" y="25551"/>
                    <a:pt x="21908" y="30837"/>
                  </a:cubicBezTo>
                  <a:cubicBezTo>
                    <a:pt x="18915" y="30354"/>
                    <a:pt x="15896" y="29871"/>
                    <a:pt x="12873" y="29871"/>
                  </a:cubicBezTo>
                  <a:cubicBezTo>
                    <a:pt x="12396" y="29871"/>
                    <a:pt x="11919" y="29883"/>
                    <a:pt x="11442" y="29909"/>
                  </a:cubicBezTo>
                  <a:cubicBezTo>
                    <a:pt x="7941" y="30099"/>
                    <a:pt x="4393" y="31099"/>
                    <a:pt x="1691" y="33338"/>
                  </a:cubicBezTo>
                  <a:cubicBezTo>
                    <a:pt x="822" y="34064"/>
                    <a:pt x="0" y="35040"/>
                    <a:pt x="48" y="36171"/>
                  </a:cubicBezTo>
                  <a:cubicBezTo>
                    <a:pt x="119" y="37838"/>
                    <a:pt x="1929" y="38814"/>
                    <a:pt x="3524" y="39303"/>
                  </a:cubicBezTo>
                  <a:cubicBezTo>
                    <a:pt x="6156" y="40088"/>
                    <a:pt x="8894" y="40493"/>
                    <a:pt x="11644" y="40493"/>
                  </a:cubicBezTo>
                  <a:lnTo>
                    <a:pt x="11644" y="40684"/>
                  </a:lnTo>
                  <a:lnTo>
                    <a:pt x="99905" y="40684"/>
                  </a:lnTo>
                  <a:lnTo>
                    <a:pt x="100060" y="40719"/>
                  </a:lnTo>
                  <a:cubicBezTo>
                    <a:pt x="101191" y="35695"/>
                    <a:pt x="97143" y="30635"/>
                    <a:pt x="92297" y="28849"/>
                  </a:cubicBezTo>
                  <a:cubicBezTo>
                    <a:pt x="89920" y="27962"/>
                    <a:pt x="87418" y="27659"/>
                    <a:pt x="84880" y="27659"/>
                  </a:cubicBezTo>
                  <a:cubicBezTo>
                    <a:pt x="82207" y="27659"/>
                    <a:pt x="79494" y="27995"/>
                    <a:pt x="76843" y="28337"/>
                  </a:cubicBezTo>
                  <a:cubicBezTo>
                    <a:pt x="80712" y="23908"/>
                    <a:pt x="81760" y="17586"/>
                    <a:pt x="81082" y="11752"/>
                  </a:cubicBezTo>
                  <a:cubicBezTo>
                    <a:pt x="80820" y="9525"/>
                    <a:pt x="80177" y="7084"/>
                    <a:pt x="78284" y="5894"/>
                  </a:cubicBezTo>
                  <a:cubicBezTo>
                    <a:pt x="77505" y="5406"/>
                    <a:pt x="76659" y="5201"/>
                    <a:pt x="75787" y="5201"/>
                  </a:cubicBezTo>
                  <a:cubicBezTo>
                    <a:pt x="73725" y="5201"/>
                    <a:pt x="71521" y="6346"/>
                    <a:pt x="69747" y="7584"/>
                  </a:cubicBezTo>
                  <a:cubicBezTo>
                    <a:pt x="65532" y="10513"/>
                    <a:pt x="61710" y="13990"/>
                    <a:pt x="58400" y="17919"/>
                  </a:cubicBezTo>
                  <a:cubicBezTo>
                    <a:pt x="57090" y="11644"/>
                    <a:pt x="54543" y="5275"/>
                    <a:pt x="49447" y="1405"/>
                  </a:cubicBezTo>
                  <a:cubicBezTo>
                    <a:pt x="48457" y="654"/>
                    <a:pt x="47234" y="1"/>
                    <a:pt x="46039" y="1"/>
                  </a:cubicBezTo>
                  <a:close/>
                </a:path>
              </a:pathLst>
            </a:custGeom>
            <a:solidFill>
              <a:srgbClr val="5AD1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78;p39">
              <a:extLst>
                <a:ext uri="{FF2B5EF4-FFF2-40B4-BE49-F238E27FC236}">
                  <a16:creationId xmlns:a16="http://schemas.microsoft.com/office/drawing/2014/main" id="{E28A7F2E-102B-F043-9697-B04A9AA2F149}"/>
                </a:ext>
              </a:extLst>
            </p:cNvPr>
            <p:cNvSpPr/>
            <p:nvPr/>
          </p:nvSpPr>
          <p:spPr>
            <a:xfrm>
              <a:off x="3575525" y="3412250"/>
              <a:ext cx="1898375" cy="908475"/>
            </a:xfrm>
            <a:custGeom>
              <a:avLst/>
              <a:gdLst/>
              <a:ahLst/>
              <a:cxnLst/>
              <a:rect l="l" t="t" r="r" b="b"/>
              <a:pathLst>
                <a:path w="75935" h="36339" extrusionOk="0">
                  <a:moveTo>
                    <a:pt x="34603" y="1"/>
                  </a:moveTo>
                  <a:cubicBezTo>
                    <a:pt x="33653" y="1"/>
                    <a:pt x="32695" y="352"/>
                    <a:pt x="31918" y="902"/>
                  </a:cubicBezTo>
                  <a:cubicBezTo>
                    <a:pt x="30822" y="1687"/>
                    <a:pt x="30024" y="2830"/>
                    <a:pt x="29393" y="4033"/>
                  </a:cubicBezTo>
                  <a:cubicBezTo>
                    <a:pt x="26965" y="8569"/>
                    <a:pt x="26524" y="13868"/>
                    <a:pt x="26143" y="19011"/>
                  </a:cubicBezTo>
                  <a:cubicBezTo>
                    <a:pt x="23774" y="15963"/>
                    <a:pt x="20976" y="13201"/>
                    <a:pt x="17642" y="11260"/>
                  </a:cubicBezTo>
                  <a:cubicBezTo>
                    <a:pt x="16236" y="10436"/>
                    <a:pt x="14513" y="9795"/>
                    <a:pt x="12919" y="9795"/>
                  </a:cubicBezTo>
                  <a:cubicBezTo>
                    <a:pt x="11840" y="9795"/>
                    <a:pt x="10820" y="10089"/>
                    <a:pt x="9998" y="10820"/>
                  </a:cubicBezTo>
                  <a:cubicBezTo>
                    <a:pt x="8129" y="12486"/>
                    <a:pt x="8319" y="15427"/>
                    <a:pt x="8915" y="17856"/>
                  </a:cubicBezTo>
                  <a:cubicBezTo>
                    <a:pt x="9784" y="21428"/>
                    <a:pt x="11224" y="24857"/>
                    <a:pt x="13141" y="28000"/>
                  </a:cubicBezTo>
                  <a:cubicBezTo>
                    <a:pt x="12262" y="27688"/>
                    <a:pt x="11358" y="27555"/>
                    <a:pt x="10445" y="27555"/>
                  </a:cubicBezTo>
                  <a:cubicBezTo>
                    <a:pt x="8229" y="27555"/>
                    <a:pt x="5961" y="28334"/>
                    <a:pt x="3878" y="29203"/>
                  </a:cubicBezTo>
                  <a:cubicBezTo>
                    <a:pt x="2342" y="29858"/>
                    <a:pt x="640" y="30774"/>
                    <a:pt x="318" y="32406"/>
                  </a:cubicBezTo>
                  <a:cubicBezTo>
                    <a:pt x="0" y="34008"/>
                    <a:pt x="5489" y="36339"/>
                    <a:pt x="7323" y="36339"/>
                  </a:cubicBezTo>
                  <a:cubicBezTo>
                    <a:pt x="7409" y="36339"/>
                    <a:pt x="7488" y="36333"/>
                    <a:pt x="7557" y="36323"/>
                  </a:cubicBezTo>
                  <a:lnTo>
                    <a:pt x="72184" y="36323"/>
                  </a:lnTo>
                  <a:cubicBezTo>
                    <a:pt x="74030" y="34894"/>
                    <a:pt x="75935" y="33060"/>
                    <a:pt x="75935" y="30727"/>
                  </a:cubicBezTo>
                  <a:cubicBezTo>
                    <a:pt x="75935" y="28179"/>
                    <a:pt x="73625" y="26238"/>
                    <a:pt x="71280" y="25214"/>
                  </a:cubicBezTo>
                  <a:cubicBezTo>
                    <a:pt x="68428" y="23974"/>
                    <a:pt x="65365" y="23568"/>
                    <a:pt x="62247" y="23568"/>
                  </a:cubicBezTo>
                  <a:cubicBezTo>
                    <a:pt x="59351" y="23568"/>
                    <a:pt x="56406" y="23918"/>
                    <a:pt x="53539" y="24274"/>
                  </a:cubicBezTo>
                  <a:cubicBezTo>
                    <a:pt x="56052" y="22535"/>
                    <a:pt x="58314" y="20428"/>
                    <a:pt x="60219" y="18035"/>
                  </a:cubicBezTo>
                  <a:cubicBezTo>
                    <a:pt x="61243" y="16737"/>
                    <a:pt x="62183" y="15320"/>
                    <a:pt x="62505" y="13689"/>
                  </a:cubicBezTo>
                  <a:cubicBezTo>
                    <a:pt x="62814" y="12070"/>
                    <a:pt x="62362" y="10212"/>
                    <a:pt x="61040" y="9224"/>
                  </a:cubicBezTo>
                  <a:cubicBezTo>
                    <a:pt x="60277" y="8663"/>
                    <a:pt x="59316" y="8443"/>
                    <a:pt x="58353" y="8443"/>
                  </a:cubicBezTo>
                  <a:cubicBezTo>
                    <a:pt x="58068" y="8443"/>
                    <a:pt x="57784" y="8463"/>
                    <a:pt x="57504" y="8498"/>
                  </a:cubicBezTo>
                  <a:cubicBezTo>
                    <a:pt x="55813" y="8712"/>
                    <a:pt x="54218" y="9462"/>
                    <a:pt x="52706" y="10260"/>
                  </a:cubicBezTo>
                  <a:cubicBezTo>
                    <a:pt x="48574" y="12463"/>
                    <a:pt x="44741" y="15225"/>
                    <a:pt x="41335" y="18428"/>
                  </a:cubicBezTo>
                  <a:cubicBezTo>
                    <a:pt x="41740" y="12808"/>
                    <a:pt x="41597" y="6688"/>
                    <a:pt x="38192" y="2188"/>
                  </a:cubicBezTo>
                  <a:cubicBezTo>
                    <a:pt x="37549" y="1330"/>
                    <a:pt x="36763" y="533"/>
                    <a:pt x="35751" y="187"/>
                  </a:cubicBezTo>
                  <a:cubicBezTo>
                    <a:pt x="35378" y="59"/>
                    <a:pt x="34991" y="1"/>
                    <a:pt x="34603" y="1"/>
                  </a:cubicBezTo>
                  <a:close/>
                </a:path>
              </a:pathLst>
            </a:custGeom>
            <a:solidFill>
              <a:srgbClr val="75D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79;p39">
              <a:extLst>
                <a:ext uri="{FF2B5EF4-FFF2-40B4-BE49-F238E27FC236}">
                  <a16:creationId xmlns:a16="http://schemas.microsoft.com/office/drawing/2014/main" id="{A13DB6B8-3E73-F749-8FF8-45B28F6F980D}"/>
                </a:ext>
              </a:extLst>
            </p:cNvPr>
            <p:cNvSpPr/>
            <p:nvPr/>
          </p:nvSpPr>
          <p:spPr>
            <a:xfrm>
              <a:off x="2949750" y="4247975"/>
              <a:ext cx="352750" cy="110150"/>
            </a:xfrm>
            <a:custGeom>
              <a:avLst/>
              <a:gdLst/>
              <a:ahLst/>
              <a:cxnLst/>
              <a:rect l="l" t="t" r="r" b="b"/>
              <a:pathLst>
                <a:path w="14110" h="4406" extrusionOk="0">
                  <a:moveTo>
                    <a:pt x="5240" y="0"/>
                  </a:moveTo>
                  <a:lnTo>
                    <a:pt x="5240" y="0"/>
                  </a:lnTo>
                  <a:cubicBezTo>
                    <a:pt x="3501" y="131"/>
                    <a:pt x="1751" y="215"/>
                    <a:pt x="1" y="227"/>
                  </a:cubicBezTo>
                  <a:cubicBezTo>
                    <a:pt x="1" y="274"/>
                    <a:pt x="13" y="334"/>
                    <a:pt x="13" y="381"/>
                  </a:cubicBezTo>
                  <a:lnTo>
                    <a:pt x="1" y="453"/>
                  </a:lnTo>
                  <a:cubicBezTo>
                    <a:pt x="132" y="1763"/>
                    <a:pt x="203" y="3084"/>
                    <a:pt x="227" y="4406"/>
                  </a:cubicBezTo>
                  <a:lnTo>
                    <a:pt x="251" y="4406"/>
                  </a:lnTo>
                  <a:cubicBezTo>
                    <a:pt x="4835" y="4299"/>
                    <a:pt x="9419" y="3953"/>
                    <a:pt x="13967" y="3358"/>
                  </a:cubicBezTo>
                  <a:lnTo>
                    <a:pt x="14110" y="3120"/>
                  </a:lnTo>
                  <a:cubicBezTo>
                    <a:pt x="11360" y="1643"/>
                    <a:pt x="8323" y="703"/>
                    <a:pt x="5228" y="370"/>
                  </a:cubicBezTo>
                  <a:cubicBezTo>
                    <a:pt x="5228" y="239"/>
                    <a:pt x="5240" y="119"/>
                    <a:pt x="5240" y="0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80;p39">
              <a:extLst>
                <a:ext uri="{FF2B5EF4-FFF2-40B4-BE49-F238E27FC236}">
                  <a16:creationId xmlns:a16="http://schemas.microsoft.com/office/drawing/2014/main" id="{66D03652-FE3C-EC47-89F7-2AF55BA3B9D5}"/>
                </a:ext>
              </a:extLst>
            </p:cNvPr>
            <p:cNvSpPr/>
            <p:nvPr/>
          </p:nvSpPr>
          <p:spPr>
            <a:xfrm>
              <a:off x="2361900" y="2565325"/>
              <a:ext cx="771250" cy="1688325"/>
            </a:xfrm>
            <a:custGeom>
              <a:avLst/>
              <a:gdLst/>
              <a:ahLst/>
              <a:cxnLst/>
              <a:rect l="l" t="t" r="r" b="b"/>
              <a:pathLst>
                <a:path w="30850" h="67533" extrusionOk="0">
                  <a:moveTo>
                    <a:pt x="28016" y="1"/>
                  </a:moveTo>
                  <a:cubicBezTo>
                    <a:pt x="26694" y="489"/>
                    <a:pt x="25241" y="584"/>
                    <a:pt x="23825" y="655"/>
                  </a:cubicBezTo>
                  <a:cubicBezTo>
                    <a:pt x="21709" y="760"/>
                    <a:pt x="19591" y="813"/>
                    <a:pt x="17472" y="813"/>
                  </a:cubicBezTo>
                  <a:cubicBezTo>
                    <a:pt x="13343" y="813"/>
                    <a:pt x="9212" y="612"/>
                    <a:pt x="5096" y="203"/>
                  </a:cubicBezTo>
                  <a:cubicBezTo>
                    <a:pt x="3870" y="2298"/>
                    <a:pt x="3572" y="4858"/>
                    <a:pt x="3465" y="7323"/>
                  </a:cubicBezTo>
                  <a:cubicBezTo>
                    <a:pt x="3108" y="15431"/>
                    <a:pt x="4548" y="23622"/>
                    <a:pt x="7644" y="31135"/>
                  </a:cubicBezTo>
                  <a:cubicBezTo>
                    <a:pt x="5096" y="42041"/>
                    <a:pt x="2548" y="52959"/>
                    <a:pt x="0" y="63877"/>
                  </a:cubicBezTo>
                  <a:lnTo>
                    <a:pt x="83" y="63901"/>
                  </a:lnTo>
                  <a:cubicBezTo>
                    <a:pt x="72" y="63973"/>
                    <a:pt x="60" y="64056"/>
                    <a:pt x="48" y="64139"/>
                  </a:cubicBezTo>
                  <a:lnTo>
                    <a:pt x="167" y="64151"/>
                  </a:lnTo>
                  <a:cubicBezTo>
                    <a:pt x="1786" y="64747"/>
                    <a:pt x="3393" y="65342"/>
                    <a:pt x="5013" y="65937"/>
                  </a:cubicBezTo>
                  <a:cubicBezTo>
                    <a:pt x="5037" y="65947"/>
                    <a:pt x="5070" y="65953"/>
                    <a:pt x="5102" y="65953"/>
                  </a:cubicBezTo>
                  <a:cubicBezTo>
                    <a:pt x="5147" y="65953"/>
                    <a:pt x="5189" y="65941"/>
                    <a:pt x="5203" y="65913"/>
                  </a:cubicBezTo>
                  <a:lnTo>
                    <a:pt x="5215" y="65913"/>
                  </a:lnTo>
                  <a:cubicBezTo>
                    <a:pt x="9394" y="54495"/>
                    <a:pt x="13359" y="42994"/>
                    <a:pt x="17109" y="31421"/>
                  </a:cubicBezTo>
                  <a:cubicBezTo>
                    <a:pt x="17109" y="26932"/>
                    <a:pt x="17645" y="21360"/>
                    <a:pt x="17955" y="15907"/>
                  </a:cubicBezTo>
                  <a:cubicBezTo>
                    <a:pt x="20038" y="32945"/>
                    <a:pt x="22134" y="50888"/>
                    <a:pt x="23515" y="67533"/>
                  </a:cubicBezTo>
                  <a:cubicBezTo>
                    <a:pt x="25265" y="67521"/>
                    <a:pt x="27015" y="67437"/>
                    <a:pt x="28754" y="67306"/>
                  </a:cubicBezTo>
                  <a:cubicBezTo>
                    <a:pt x="29813" y="45863"/>
                    <a:pt x="30849" y="24289"/>
                    <a:pt x="28373" y="2977"/>
                  </a:cubicBezTo>
                  <a:cubicBezTo>
                    <a:pt x="28266" y="1989"/>
                    <a:pt x="28146" y="1001"/>
                    <a:pt x="28016" y="1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81;p39">
              <a:extLst>
                <a:ext uri="{FF2B5EF4-FFF2-40B4-BE49-F238E27FC236}">
                  <a16:creationId xmlns:a16="http://schemas.microsoft.com/office/drawing/2014/main" id="{05ADBA76-8F1E-254C-AE44-A86E82421989}"/>
                </a:ext>
              </a:extLst>
            </p:cNvPr>
            <p:cNvSpPr/>
            <p:nvPr/>
          </p:nvSpPr>
          <p:spPr>
            <a:xfrm>
              <a:off x="2340750" y="4168800"/>
              <a:ext cx="320300" cy="193800"/>
            </a:xfrm>
            <a:custGeom>
              <a:avLst/>
              <a:gdLst/>
              <a:ahLst/>
              <a:cxnLst/>
              <a:rect l="l" t="t" r="r" b="b"/>
              <a:pathLst>
                <a:path w="12812" h="7752" extrusionOk="0">
                  <a:moveTo>
                    <a:pt x="894" y="0"/>
                  </a:moveTo>
                  <a:cubicBezTo>
                    <a:pt x="691" y="1298"/>
                    <a:pt x="406" y="2584"/>
                    <a:pt x="1" y="3834"/>
                  </a:cubicBezTo>
                  <a:lnTo>
                    <a:pt x="96" y="3858"/>
                  </a:lnTo>
                  <a:cubicBezTo>
                    <a:pt x="1465" y="4441"/>
                    <a:pt x="2894" y="4858"/>
                    <a:pt x="4311" y="5275"/>
                  </a:cubicBezTo>
                  <a:cubicBezTo>
                    <a:pt x="7133" y="6096"/>
                    <a:pt x="9966" y="6930"/>
                    <a:pt x="12800" y="7751"/>
                  </a:cubicBezTo>
                  <a:lnTo>
                    <a:pt x="12812" y="7704"/>
                  </a:lnTo>
                  <a:cubicBezTo>
                    <a:pt x="10847" y="5477"/>
                    <a:pt x="8526" y="3560"/>
                    <a:pt x="5966" y="2060"/>
                  </a:cubicBezTo>
                  <a:cubicBezTo>
                    <a:pt x="6002" y="1965"/>
                    <a:pt x="6037" y="1870"/>
                    <a:pt x="6061" y="1774"/>
                  </a:cubicBezTo>
                  <a:lnTo>
                    <a:pt x="6049" y="1774"/>
                  </a:lnTo>
                  <a:cubicBezTo>
                    <a:pt x="6035" y="1802"/>
                    <a:pt x="5993" y="1814"/>
                    <a:pt x="5948" y="1814"/>
                  </a:cubicBezTo>
                  <a:cubicBezTo>
                    <a:pt x="5916" y="1814"/>
                    <a:pt x="5883" y="1808"/>
                    <a:pt x="5859" y="1798"/>
                  </a:cubicBezTo>
                  <a:cubicBezTo>
                    <a:pt x="4239" y="1203"/>
                    <a:pt x="2632" y="608"/>
                    <a:pt x="1013" y="12"/>
                  </a:cubicBezTo>
                  <a:lnTo>
                    <a:pt x="894" y="0"/>
                  </a:ln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682;p39">
              <a:extLst>
                <a:ext uri="{FF2B5EF4-FFF2-40B4-BE49-F238E27FC236}">
                  <a16:creationId xmlns:a16="http://schemas.microsoft.com/office/drawing/2014/main" id="{30CE7C7F-10A4-0440-85FE-CEE1DC9EA05A}"/>
                </a:ext>
              </a:extLst>
            </p:cNvPr>
            <p:cNvSpPr/>
            <p:nvPr/>
          </p:nvSpPr>
          <p:spPr>
            <a:xfrm>
              <a:off x="3050375" y="2094425"/>
              <a:ext cx="360475" cy="259900"/>
            </a:xfrm>
            <a:custGeom>
              <a:avLst/>
              <a:gdLst/>
              <a:ahLst/>
              <a:cxnLst/>
              <a:rect l="l" t="t" r="r" b="b"/>
              <a:pathLst>
                <a:path w="14419" h="10396" extrusionOk="0">
                  <a:moveTo>
                    <a:pt x="7382" y="1"/>
                  </a:moveTo>
                  <a:cubicBezTo>
                    <a:pt x="7144" y="84"/>
                    <a:pt x="6894" y="156"/>
                    <a:pt x="6644" y="227"/>
                  </a:cubicBezTo>
                  <a:cubicBezTo>
                    <a:pt x="6763" y="418"/>
                    <a:pt x="6882" y="620"/>
                    <a:pt x="6989" y="811"/>
                  </a:cubicBezTo>
                  <a:lnTo>
                    <a:pt x="7001" y="822"/>
                  </a:lnTo>
                  <a:cubicBezTo>
                    <a:pt x="4691" y="2477"/>
                    <a:pt x="2358" y="4085"/>
                    <a:pt x="0" y="5656"/>
                  </a:cubicBezTo>
                  <a:cubicBezTo>
                    <a:pt x="226" y="7228"/>
                    <a:pt x="405" y="8812"/>
                    <a:pt x="548" y="10395"/>
                  </a:cubicBezTo>
                  <a:lnTo>
                    <a:pt x="667" y="10383"/>
                  </a:lnTo>
                  <a:cubicBezTo>
                    <a:pt x="5251" y="8264"/>
                    <a:pt x="9835" y="6145"/>
                    <a:pt x="14419" y="4025"/>
                  </a:cubicBezTo>
                  <a:lnTo>
                    <a:pt x="14419" y="4025"/>
                  </a:lnTo>
                  <a:cubicBezTo>
                    <a:pt x="12526" y="4263"/>
                    <a:pt x="10609" y="4430"/>
                    <a:pt x="8704" y="4501"/>
                  </a:cubicBezTo>
                  <a:cubicBezTo>
                    <a:pt x="8299" y="2989"/>
                    <a:pt x="7858" y="1489"/>
                    <a:pt x="73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683;p39">
              <a:extLst>
                <a:ext uri="{FF2B5EF4-FFF2-40B4-BE49-F238E27FC236}">
                  <a16:creationId xmlns:a16="http://schemas.microsoft.com/office/drawing/2014/main" id="{F380305F-73B4-BB4A-B924-93B455C9841E}"/>
                </a:ext>
              </a:extLst>
            </p:cNvPr>
            <p:cNvSpPr/>
            <p:nvPr/>
          </p:nvSpPr>
          <p:spPr>
            <a:xfrm>
              <a:off x="2510125" y="2010200"/>
              <a:ext cx="715300" cy="421200"/>
            </a:xfrm>
            <a:custGeom>
              <a:avLst/>
              <a:gdLst/>
              <a:ahLst/>
              <a:cxnLst/>
              <a:rect l="l" t="t" r="r" b="b"/>
              <a:pathLst>
                <a:path w="28612" h="16848" extrusionOk="0">
                  <a:moveTo>
                    <a:pt x="9216" y="0"/>
                  </a:moveTo>
                  <a:cubicBezTo>
                    <a:pt x="6085" y="1382"/>
                    <a:pt x="3037" y="2977"/>
                    <a:pt x="119" y="4763"/>
                  </a:cubicBezTo>
                  <a:lnTo>
                    <a:pt x="0" y="4846"/>
                  </a:lnTo>
                  <a:cubicBezTo>
                    <a:pt x="441" y="5513"/>
                    <a:pt x="881" y="6192"/>
                    <a:pt x="1334" y="6847"/>
                  </a:cubicBezTo>
                  <a:cubicBezTo>
                    <a:pt x="1905" y="7716"/>
                    <a:pt x="2489" y="8573"/>
                    <a:pt x="3072" y="9442"/>
                  </a:cubicBezTo>
                  <a:cubicBezTo>
                    <a:pt x="4751" y="11930"/>
                    <a:pt x="6454" y="14407"/>
                    <a:pt x="8204" y="16848"/>
                  </a:cubicBezTo>
                  <a:lnTo>
                    <a:pt x="8299" y="16788"/>
                  </a:lnTo>
                  <a:cubicBezTo>
                    <a:pt x="10597" y="16002"/>
                    <a:pt x="12681" y="14740"/>
                    <a:pt x="14740" y="13454"/>
                  </a:cubicBezTo>
                  <a:cubicBezTo>
                    <a:pt x="17050" y="12014"/>
                    <a:pt x="19348" y="10537"/>
                    <a:pt x="21610" y="9025"/>
                  </a:cubicBezTo>
                  <a:cubicBezTo>
                    <a:pt x="23968" y="7454"/>
                    <a:pt x="26301" y="5846"/>
                    <a:pt x="28611" y="4191"/>
                  </a:cubicBezTo>
                  <a:lnTo>
                    <a:pt x="28599" y="4180"/>
                  </a:lnTo>
                  <a:cubicBezTo>
                    <a:pt x="28492" y="3989"/>
                    <a:pt x="28373" y="3787"/>
                    <a:pt x="28254" y="3596"/>
                  </a:cubicBezTo>
                  <a:cubicBezTo>
                    <a:pt x="27635" y="2560"/>
                    <a:pt x="27016" y="1536"/>
                    <a:pt x="26408" y="500"/>
                  </a:cubicBezTo>
                  <a:cubicBezTo>
                    <a:pt x="26337" y="393"/>
                    <a:pt x="26278" y="286"/>
                    <a:pt x="26206" y="179"/>
                  </a:cubicBezTo>
                  <a:cubicBezTo>
                    <a:pt x="26039" y="262"/>
                    <a:pt x="25873" y="346"/>
                    <a:pt x="25706" y="417"/>
                  </a:cubicBezTo>
                  <a:cubicBezTo>
                    <a:pt x="24051" y="1203"/>
                    <a:pt x="22408" y="2001"/>
                    <a:pt x="20777" y="2822"/>
                  </a:cubicBezTo>
                  <a:cubicBezTo>
                    <a:pt x="17967" y="4227"/>
                    <a:pt x="15181" y="5692"/>
                    <a:pt x="12431" y="7192"/>
                  </a:cubicBezTo>
                  <a:cubicBezTo>
                    <a:pt x="11466" y="4751"/>
                    <a:pt x="10406" y="2346"/>
                    <a:pt x="92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684;p39">
              <a:extLst>
                <a:ext uri="{FF2B5EF4-FFF2-40B4-BE49-F238E27FC236}">
                  <a16:creationId xmlns:a16="http://schemas.microsoft.com/office/drawing/2014/main" id="{D0C6FA65-E296-1848-83B5-C5783764E209}"/>
                </a:ext>
              </a:extLst>
            </p:cNvPr>
            <p:cNvSpPr/>
            <p:nvPr/>
          </p:nvSpPr>
          <p:spPr>
            <a:xfrm>
              <a:off x="3024175" y="1957225"/>
              <a:ext cx="128600" cy="123550"/>
            </a:xfrm>
            <a:custGeom>
              <a:avLst/>
              <a:gdLst/>
              <a:ahLst/>
              <a:cxnLst/>
              <a:rect l="l" t="t" r="r" b="b"/>
              <a:pathLst>
                <a:path w="5144" h="4942" extrusionOk="0">
                  <a:moveTo>
                    <a:pt x="4168" y="0"/>
                  </a:moveTo>
                  <a:cubicBezTo>
                    <a:pt x="3299" y="322"/>
                    <a:pt x="2429" y="655"/>
                    <a:pt x="1572" y="1012"/>
                  </a:cubicBezTo>
                  <a:cubicBezTo>
                    <a:pt x="1203" y="1834"/>
                    <a:pt x="667" y="2572"/>
                    <a:pt x="1" y="3179"/>
                  </a:cubicBezTo>
                  <a:cubicBezTo>
                    <a:pt x="60" y="3739"/>
                    <a:pt x="120" y="4310"/>
                    <a:pt x="179" y="4882"/>
                  </a:cubicBezTo>
                  <a:lnTo>
                    <a:pt x="215" y="4941"/>
                  </a:lnTo>
                  <a:cubicBezTo>
                    <a:pt x="1846" y="4120"/>
                    <a:pt x="3489" y="3322"/>
                    <a:pt x="5144" y="2536"/>
                  </a:cubicBezTo>
                  <a:lnTo>
                    <a:pt x="5084" y="2405"/>
                  </a:lnTo>
                  <a:cubicBezTo>
                    <a:pt x="4846" y="1584"/>
                    <a:pt x="4537" y="786"/>
                    <a:pt x="416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685;p39">
              <a:extLst>
                <a:ext uri="{FF2B5EF4-FFF2-40B4-BE49-F238E27FC236}">
                  <a16:creationId xmlns:a16="http://schemas.microsoft.com/office/drawing/2014/main" id="{C8D8FE26-0017-ED4D-978A-AA21532C77C9}"/>
                </a:ext>
              </a:extLst>
            </p:cNvPr>
            <p:cNvSpPr/>
            <p:nvPr/>
          </p:nvSpPr>
          <p:spPr>
            <a:xfrm>
              <a:off x="2405050" y="1652575"/>
              <a:ext cx="751000" cy="537425"/>
            </a:xfrm>
            <a:custGeom>
              <a:avLst/>
              <a:gdLst/>
              <a:ahLst/>
              <a:cxnLst/>
              <a:rect l="l" t="t" r="r" b="b"/>
              <a:pathLst>
                <a:path w="30040" h="21497" extrusionOk="0">
                  <a:moveTo>
                    <a:pt x="19120" y="1"/>
                  </a:moveTo>
                  <a:cubicBezTo>
                    <a:pt x="18655" y="1"/>
                    <a:pt x="18206" y="21"/>
                    <a:pt x="17788" y="66"/>
                  </a:cubicBezTo>
                  <a:cubicBezTo>
                    <a:pt x="17884" y="351"/>
                    <a:pt x="17979" y="649"/>
                    <a:pt x="18086" y="947"/>
                  </a:cubicBezTo>
                  <a:cubicBezTo>
                    <a:pt x="18110" y="1030"/>
                    <a:pt x="18134" y="1101"/>
                    <a:pt x="18169" y="1185"/>
                  </a:cubicBezTo>
                  <a:cubicBezTo>
                    <a:pt x="18265" y="1447"/>
                    <a:pt x="18336" y="1816"/>
                    <a:pt x="18372" y="2233"/>
                  </a:cubicBezTo>
                  <a:cubicBezTo>
                    <a:pt x="18527" y="3840"/>
                    <a:pt x="18229" y="6376"/>
                    <a:pt x="17360" y="7900"/>
                  </a:cubicBezTo>
                  <a:lnTo>
                    <a:pt x="17241" y="8043"/>
                  </a:lnTo>
                  <a:cubicBezTo>
                    <a:pt x="14550" y="6090"/>
                    <a:pt x="12014" y="3911"/>
                    <a:pt x="9680" y="1554"/>
                  </a:cubicBezTo>
                  <a:lnTo>
                    <a:pt x="9668" y="1137"/>
                  </a:lnTo>
                  <a:cubicBezTo>
                    <a:pt x="9668" y="1101"/>
                    <a:pt x="9668" y="1066"/>
                    <a:pt x="9668" y="1030"/>
                  </a:cubicBezTo>
                  <a:lnTo>
                    <a:pt x="9645" y="1030"/>
                  </a:lnTo>
                  <a:cubicBezTo>
                    <a:pt x="7621" y="2649"/>
                    <a:pt x="5596" y="4280"/>
                    <a:pt x="3596" y="5923"/>
                  </a:cubicBezTo>
                  <a:cubicBezTo>
                    <a:pt x="3299" y="6162"/>
                    <a:pt x="3013" y="6400"/>
                    <a:pt x="2715" y="6638"/>
                  </a:cubicBezTo>
                  <a:cubicBezTo>
                    <a:pt x="2096" y="7138"/>
                    <a:pt x="1465" y="7674"/>
                    <a:pt x="1048" y="8352"/>
                  </a:cubicBezTo>
                  <a:cubicBezTo>
                    <a:pt x="1" y="10079"/>
                    <a:pt x="560" y="12305"/>
                    <a:pt x="1382" y="14151"/>
                  </a:cubicBezTo>
                  <a:cubicBezTo>
                    <a:pt x="2167" y="15889"/>
                    <a:pt x="3156" y="17544"/>
                    <a:pt x="4203" y="19151"/>
                  </a:cubicBezTo>
                  <a:lnTo>
                    <a:pt x="4322" y="19068"/>
                  </a:lnTo>
                  <a:cubicBezTo>
                    <a:pt x="7240" y="17282"/>
                    <a:pt x="10288" y="15687"/>
                    <a:pt x="13419" y="14305"/>
                  </a:cubicBezTo>
                  <a:cubicBezTo>
                    <a:pt x="14609" y="16651"/>
                    <a:pt x="15669" y="19056"/>
                    <a:pt x="16634" y="21497"/>
                  </a:cubicBezTo>
                  <a:cubicBezTo>
                    <a:pt x="19384" y="19997"/>
                    <a:pt x="22170" y="18532"/>
                    <a:pt x="24980" y="17127"/>
                  </a:cubicBezTo>
                  <a:lnTo>
                    <a:pt x="24944" y="17068"/>
                  </a:lnTo>
                  <a:cubicBezTo>
                    <a:pt x="24885" y="16496"/>
                    <a:pt x="24825" y="15925"/>
                    <a:pt x="24766" y="15365"/>
                  </a:cubicBezTo>
                  <a:cubicBezTo>
                    <a:pt x="25432" y="14758"/>
                    <a:pt x="25968" y="14020"/>
                    <a:pt x="26337" y="13198"/>
                  </a:cubicBezTo>
                  <a:cubicBezTo>
                    <a:pt x="27194" y="12841"/>
                    <a:pt x="28064" y="12508"/>
                    <a:pt x="28933" y="12186"/>
                  </a:cubicBezTo>
                  <a:cubicBezTo>
                    <a:pt x="29302" y="12055"/>
                    <a:pt x="29671" y="11924"/>
                    <a:pt x="30040" y="11793"/>
                  </a:cubicBezTo>
                  <a:cubicBezTo>
                    <a:pt x="29933" y="10960"/>
                    <a:pt x="29814" y="10114"/>
                    <a:pt x="29683" y="9281"/>
                  </a:cubicBezTo>
                  <a:lnTo>
                    <a:pt x="29588" y="9281"/>
                  </a:lnTo>
                  <a:cubicBezTo>
                    <a:pt x="29564" y="9186"/>
                    <a:pt x="29016" y="7436"/>
                    <a:pt x="28766" y="6519"/>
                  </a:cubicBezTo>
                  <a:lnTo>
                    <a:pt x="28802" y="6507"/>
                  </a:lnTo>
                  <a:cubicBezTo>
                    <a:pt x="28861" y="6507"/>
                    <a:pt x="28921" y="6495"/>
                    <a:pt x="28980" y="6483"/>
                  </a:cubicBezTo>
                  <a:cubicBezTo>
                    <a:pt x="28754" y="6054"/>
                    <a:pt x="28456" y="5638"/>
                    <a:pt x="28195" y="5197"/>
                  </a:cubicBezTo>
                  <a:cubicBezTo>
                    <a:pt x="27730" y="4447"/>
                    <a:pt x="26194" y="2125"/>
                    <a:pt x="25635" y="1459"/>
                  </a:cubicBezTo>
                  <a:cubicBezTo>
                    <a:pt x="24976" y="678"/>
                    <a:pt x="21787" y="1"/>
                    <a:pt x="19120" y="1"/>
                  </a:cubicBez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686;p39">
              <a:extLst>
                <a:ext uri="{FF2B5EF4-FFF2-40B4-BE49-F238E27FC236}">
                  <a16:creationId xmlns:a16="http://schemas.microsoft.com/office/drawing/2014/main" id="{85DB03F2-6B46-FD45-B62C-9C15D6A097C6}"/>
                </a:ext>
              </a:extLst>
            </p:cNvPr>
            <p:cNvSpPr/>
            <p:nvPr/>
          </p:nvSpPr>
          <p:spPr>
            <a:xfrm>
              <a:off x="2487800" y="2235825"/>
              <a:ext cx="585525" cy="349850"/>
            </a:xfrm>
            <a:custGeom>
              <a:avLst/>
              <a:gdLst/>
              <a:ahLst/>
              <a:cxnLst/>
              <a:rect l="l" t="t" r="r" b="b"/>
              <a:pathLst>
                <a:path w="23421" h="13994" extrusionOk="0">
                  <a:moveTo>
                    <a:pt x="22503" y="0"/>
                  </a:moveTo>
                  <a:cubicBezTo>
                    <a:pt x="20241" y="1512"/>
                    <a:pt x="17943" y="2989"/>
                    <a:pt x="15633" y="4429"/>
                  </a:cubicBezTo>
                  <a:cubicBezTo>
                    <a:pt x="13574" y="5715"/>
                    <a:pt x="11490" y="6977"/>
                    <a:pt x="9192" y="7763"/>
                  </a:cubicBezTo>
                  <a:lnTo>
                    <a:pt x="9097" y="7823"/>
                  </a:lnTo>
                  <a:cubicBezTo>
                    <a:pt x="7347" y="5382"/>
                    <a:pt x="5644" y="2905"/>
                    <a:pt x="3965" y="405"/>
                  </a:cubicBezTo>
                  <a:lnTo>
                    <a:pt x="3965" y="405"/>
                  </a:lnTo>
                  <a:cubicBezTo>
                    <a:pt x="4191" y="2310"/>
                    <a:pt x="4430" y="4203"/>
                    <a:pt x="4656" y="6096"/>
                  </a:cubicBezTo>
                  <a:cubicBezTo>
                    <a:pt x="3048" y="8489"/>
                    <a:pt x="1489" y="10906"/>
                    <a:pt x="0" y="13371"/>
                  </a:cubicBezTo>
                  <a:cubicBezTo>
                    <a:pt x="24" y="13371"/>
                    <a:pt x="48" y="13371"/>
                    <a:pt x="60" y="13383"/>
                  </a:cubicBezTo>
                  <a:cubicBezTo>
                    <a:pt x="4176" y="13792"/>
                    <a:pt x="8307" y="13993"/>
                    <a:pt x="12436" y="13993"/>
                  </a:cubicBezTo>
                  <a:cubicBezTo>
                    <a:pt x="14555" y="13993"/>
                    <a:pt x="16673" y="13940"/>
                    <a:pt x="18789" y="13835"/>
                  </a:cubicBezTo>
                  <a:cubicBezTo>
                    <a:pt x="20205" y="13776"/>
                    <a:pt x="21658" y="13669"/>
                    <a:pt x="22980" y="13181"/>
                  </a:cubicBezTo>
                  <a:cubicBezTo>
                    <a:pt x="23122" y="13133"/>
                    <a:pt x="23265" y="13073"/>
                    <a:pt x="23420" y="13002"/>
                  </a:cubicBezTo>
                  <a:cubicBezTo>
                    <a:pt x="23408" y="10240"/>
                    <a:pt x="23289" y="7477"/>
                    <a:pt x="23051" y="4739"/>
                  </a:cubicBezTo>
                  <a:cubicBezTo>
                    <a:pt x="22908" y="3156"/>
                    <a:pt x="22729" y="1572"/>
                    <a:pt x="22503" y="0"/>
                  </a:cubicBez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687;p39">
              <a:extLst>
                <a:ext uri="{FF2B5EF4-FFF2-40B4-BE49-F238E27FC236}">
                  <a16:creationId xmlns:a16="http://schemas.microsoft.com/office/drawing/2014/main" id="{AFC777CD-B687-4F45-90F3-68EC2DBAB5E7}"/>
                </a:ext>
              </a:extLst>
            </p:cNvPr>
            <p:cNvSpPr/>
            <p:nvPr/>
          </p:nvSpPr>
          <p:spPr>
            <a:xfrm>
              <a:off x="2814325" y="1550325"/>
              <a:ext cx="925" cy="25"/>
            </a:xfrm>
            <a:custGeom>
              <a:avLst/>
              <a:gdLst/>
              <a:ahLst/>
              <a:cxnLst/>
              <a:rect l="l" t="t" r="r" b="b"/>
              <a:pathLst>
                <a:path w="37" h="1" extrusionOk="0">
                  <a:moveTo>
                    <a:pt x="36" y="0"/>
                  </a:moveTo>
                  <a:lnTo>
                    <a:pt x="36" y="0"/>
                  </a:lnTo>
                  <a:cubicBezTo>
                    <a:pt x="24" y="0"/>
                    <a:pt x="13" y="0"/>
                    <a:pt x="1" y="0"/>
                  </a:cubicBezTo>
                  <a:close/>
                </a:path>
              </a:pathLst>
            </a:custGeom>
            <a:solidFill>
              <a:srgbClr val="00B0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688;p39">
              <a:extLst>
                <a:ext uri="{FF2B5EF4-FFF2-40B4-BE49-F238E27FC236}">
                  <a16:creationId xmlns:a16="http://schemas.microsoft.com/office/drawing/2014/main" id="{6407C03D-5328-0D43-ABE8-B7299A092310}"/>
                </a:ext>
              </a:extLst>
            </p:cNvPr>
            <p:cNvSpPr/>
            <p:nvPr/>
          </p:nvSpPr>
          <p:spPr>
            <a:xfrm>
              <a:off x="3425725" y="2003350"/>
              <a:ext cx="122950" cy="159425"/>
            </a:xfrm>
            <a:custGeom>
              <a:avLst/>
              <a:gdLst/>
              <a:ahLst/>
              <a:cxnLst/>
              <a:rect l="l" t="t" r="r" b="b"/>
              <a:pathLst>
                <a:path w="4918" h="6377" extrusionOk="0">
                  <a:moveTo>
                    <a:pt x="3311" y="0"/>
                  </a:moveTo>
                  <a:cubicBezTo>
                    <a:pt x="3104" y="0"/>
                    <a:pt x="2891" y="34"/>
                    <a:pt x="2679" y="84"/>
                  </a:cubicBezTo>
                  <a:cubicBezTo>
                    <a:pt x="2500" y="96"/>
                    <a:pt x="2334" y="108"/>
                    <a:pt x="2167" y="132"/>
                  </a:cubicBezTo>
                  <a:cubicBezTo>
                    <a:pt x="1905" y="155"/>
                    <a:pt x="1655" y="203"/>
                    <a:pt x="1417" y="286"/>
                  </a:cubicBezTo>
                  <a:cubicBezTo>
                    <a:pt x="1155" y="370"/>
                    <a:pt x="893" y="501"/>
                    <a:pt x="679" y="679"/>
                  </a:cubicBezTo>
                  <a:cubicBezTo>
                    <a:pt x="464" y="858"/>
                    <a:pt x="274" y="1072"/>
                    <a:pt x="167" y="1322"/>
                  </a:cubicBezTo>
                  <a:cubicBezTo>
                    <a:pt x="12" y="1691"/>
                    <a:pt x="12" y="2096"/>
                    <a:pt x="12" y="2489"/>
                  </a:cubicBezTo>
                  <a:cubicBezTo>
                    <a:pt x="0" y="3311"/>
                    <a:pt x="0" y="4180"/>
                    <a:pt x="393" y="4906"/>
                  </a:cubicBezTo>
                  <a:cubicBezTo>
                    <a:pt x="703" y="5454"/>
                    <a:pt x="1203" y="5858"/>
                    <a:pt x="1786" y="6108"/>
                  </a:cubicBezTo>
                  <a:cubicBezTo>
                    <a:pt x="2096" y="6228"/>
                    <a:pt x="2405" y="6311"/>
                    <a:pt x="2738" y="6347"/>
                  </a:cubicBezTo>
                  <a:cubicBezTo>
                    <a:pt x="2774" y="6359"/>
                    <a:pt x="2810" y="6359"/>
                    <a:pt x="2858" y="6370"/>
                  </a:cubicBezTo>
                  <a:cubicBezTo>
                    <a:pt x="2909" y="6374"/>
                    <a:pt x="2961" y="6376"/>
                    <a:pt x="3013" y="6376"/>
                  </a:cubicBezTo>
                  <a:cubicBezTo>
                    <a:pt x="3139" y="6376"/>
                    <a:pt x="3263" y="6362"/>
                    <a:pt x="3381" y="6311"/>
                  </a:cubicBezTo>
                  <a:cubicBezTo>
                    <a:pt x="3572" y="6239"/>
                    <a:pt x="3715" y="6085"/>
                    <a:pt x="3846" y="5918"/>
                  </a:cubicBezTo>
                  <a:cubicBezTo>
                    <a:pt x="4774" y="4727"/>
                    <a:pt x="4917" y="3096"/>
                    <a:pt x="4715" y="1596"/>
                  </a:cubicBezTo>
                  <a:cubicBezTo>
                    <a:pt x="4643" y="1084"/>
                    <a:pt x="4501" y="536"/>
                    <a:pt x="4084" y="227"/>
                  </a:cubicBezTo>
                  <a:cubicBezTo>
                    <a:pt x="3857" y="62"/>
                    <a:pt x="3591" y="0"/>
                    <a:pt x="3311" y="0"/>
                  </a:cubicBezTo>
                  <a:close/>
                </a:path>
              </a:pathLst>
            </a:custGeom>
            <a:solidFill>
              <a:srgbClr val="FBB2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689;p39">
              <a:extLst>
                <a:ext uri="{FF2B5EF4-FFF2-40B4-BE49-F238E27FC236}">
                  <a16:creationId xmlns:a16="http://schemas.microsoft.com/office/drawing/2014/main" id="{120767F5-4E71-4F4E-B068-46B0488B02D9}"/>
                </a:ext>
              </a:extLst>
            </p:cNvPr>
            <p:cNvSpPr/>
            <p:nvPr/>
          </p:nvSpPr>
          <p:spPr>
            <a:xfrm>
              <a:off x="3285825" y="1401050"/>
              <a:ext cx="183075" cy="121000"/>
            </a:xfrm>
            <a:custGeom>
              <a:avLst/>
              <a:gdLst/>
              <a:ahLst/>
              <a:cxnLst/>
              <a:rect l="l" t="t" r="r" b="b"/>
              <a:pathLst>
                <a:path w="7323" h="4840" extrusionOk="0">
                  <a:moveTo>
                    <a:pt x="5801" y="0"/>
                  </a:moveTo>
                  <a:cubicBezTo>
                    <a:pt x="4740" y="0"/>
                    <a:pt x="3681" y="278"/>
                    <a:pt x="2774" y="816"/>
                  </a:cubicBezTo>
                  <a:cubicBezTo>
                    <a:pt x="1346" y="1661"/>
                    <a:pt x="310" y="3161"/>
                    <a:pt x="0" y="4793"/>
                  </a:cubicBezTo>
                  <a:cubicBezTo>
                    <a:pt x="267" y="4824"/>
                    <a:pt x="535" y="4840"/>
                    <a:pt x="802" y="4840"/>
                  </a:cubicBezTo>
                  <a:cubicBezTo>
                    <a:pt x="2054" y="4840"/>
                    <a:pt x="3301" y="4499"/>
                    <a:pt x="4370" y="3852"/>
                  </a:cubicBezTo>
                  <a:cubicBezTo>
                    <a:pt x="5727" y="3030"/>
                    <a:pt x="6775" y="1745"/>
                    <a:pt x="7299" y="268"/>
                  </a:cubicBezTo>
                  <a:lnTo>
                    <a:pt x="7322" y="197"/>
                  </a:lnTo>
                  <a:cubicBezTo>
                    <a:pt x="6826" y="65"/>
                    <a:pt x="6313" y="0"/>
                    <a:pt x="5801" y="0"/>
                  </a:cubicBezTo>
                  <a:close/>
                </a:path>
              </a:pathLst>
            </a:custGeom>
            <a:solidFill>
              <a:srgbClr val="75D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690;p39">
              <a:extLst>
                <a:ext uri="{FF2B5EF4-FFF2-40B4-BE49-F238E27FC236}">
                  <a16:creationId xmlns:a16="http://schemas.microsoft.com/office/drawing/2014/main" id="{4ADAE2D6-7E8F-2F46-9431-FA3428D99B2A}"/>
                </a:ext>
              </a:extLst>
            </p:cNvPr>
            <p:cNvSpPr/>
            <p:nvPr/>
          </p:nvSpPr>
          <p:spPr>
            <a:xfrm>
              <a:off x="3170325" y="1889050"/>
              <a:ext cx="298275" cy="211075"/>
            </a:xfrm>
            <a:custGeom>
              <a:avLst/>
              <a:gdLst/>
              <a:ahLst/>
              <a:cxnLst/>
              <a:rect l="l" t="t" r="r" b="b"/>
              <a:pathLst>
                <a:path w="11931" h="8443" extrusionOk="0">
                  <a:moveTo>
                    <a:pt x="5846" y="1"/>
                  </a:moveTo>
                  <a:cubicBezTo>
                    <a:pt x="5668" y="1"/>
                    <a:pt x="5465" y="132"/>
                    <a:pt x="5311" y="251"/>
                  </a:cubicBezTo>
                  <a:cubicBezTo>
                    <a:pt x="3918" y="1453"/>
                    <a:pt x="2572" y="2703"/>
                    <a:pt x="1286" y="4013"/>
                  </a:cubicBezTo>
                  <a:cubicBezTo>
                    <a:pt x="858" y="4442"/>
                    <a:pt x="429" y="4894"/>
                    <a:pt x="12" y="5346"/>
                  </a:cubicBezTo>
                  <a:lnTo>
                    <a:pt x="0" y="5346"/>
                  </a:lnTo>
                  <a:cubicBezTo>
                    <a:pt x="608" y="6382"/>
                    <a:pt x="1227" y="7406"/>
                    <a:pt x="1846" y="8442"/>
                  </a:cubicBezTo>
                  <a:cubicBezTo>
                    <a:pt x="2096" y="8371"/>
                    <a:pt x="2346" y="8299"/>
                    <a:pt x="2584" y="8216"/>
                  </a:cubicBezTo>
                  <a:cubicBezTo>
                    <a:pt x="5215" y="7406"/>
                    <a:pt x="7859" y="6489"/>
                    <a:pt x="10061" y="4930"/>
                  </a:cubicBezTo>
                  <a:cubicBezTo>
                    <a:pt x="10633" y="4537"/>
                    <a:pt x="11169" y="4096"/>
                    <a:pt x="11669" y="3596"/>
                  </a:cubicBezTo>
                  <a:cubicBezTo>
                    <a:pt x="11788" y="3477"/>
                    <a:pt x="11931" y="3322"/>
                    <a:pt x="11883" y="3156"/>
                  </a:cubicBezTo>
                  <a:cubicBezTo>
                    <a:pt x="11847" y="3037"/>
                    <a:pt x="11752" y="2965"/>
                    <a:pt x="11645" y="2906"/>
                  </a:cubicBezTo>
                  <a:cubicBezTo>
                    <a:pt x="11097" y="2571"/>
                    <a:pt x="10441" y="2483"/>
                    <a:pt x="9783" y="2483"/>
                  </a:cubicBezTo>
                  <a:cubicBezTo>
                    <a:pt x="9597" y="2483"/>
                    <a:pt x="9411" y="2490"/>
                    <a:pt x="9228" y="2501"/>
                  </a:cubicBezTo>
                  <a:cubicBezTo>
                    <a:pt x="7847" y="2572"/>
                    <a:pt x="6466" y="2834"/>
                    <a:pt x="5144" y="3263"/>
                  </a:cubicBezTo>
                  <a:cubicBezTo>
                    <a:pt x="5585" y="2418"/>
                    <a:pt x="5906" y="1501"/>
                    <a:pt x="6120" y="560"/>
                  </a:cubicBezTo>
                  <a:cubicBezTo>
                    <a:pt x="6144" y="417"/>
                    <a:pt x="6168" y="239"/>
                    <a:pt x="6073" y="108"/>
                  </a:cubicBezTo>
                  <a:cubicBezTo>
                    <a:pt x="6013" y="36"/>
                    <a:pt x="5930" y="1"/>
                    <a:pt x="5846" y="1"/>
                  </a:cubicBezTo>
                  <a:close/>
                </a:path>
              </a:pathLst>
            </a:custGeom>
            <a:solidFill>
              <a:srgbClr val="FBB2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691;p39">
              <a:extLst>
                <a:ext uri="{FF2B5EF4-FFF2-40B4-BE49-F238E27FC236}">
                  <a16:creationId xmlns:a16="http://schemas.microsoft.com/office/drawing/2014/main" id="{1B28F11E-88D5-1F4E-B89C-476D3CBA4190}"/>
                </a:ext>
              </a:extLst>
            </p:cNvPr>
            <p:cNvSpPr/>
            <p:nvPr/>
          </p:nvSpPr>
          <p:spPr>
            <a:xfrm>
              <a:off x="3298625" y="1545850"/>
              <a:ext cx="162525" cy="140125"/>
            </a:xfrm>
            <a:custGeom>
              <a:avLst/>
              <a:gdLst/>
              <a:ahLst/>
              <a:cxnLst/>
              <a:rect l="l" t="t" r="r" b="b"/>
              <a:pathLst>
                <a:path w="6501" h="5605" extrusionOk="0">
                  <a:moveTo>
                    <a:pt x="6501" y="1"/>
                  </a:moveTo>
                  <a:lnTo>
                    <a:pt x="6501" y="1"/>
                  </a:lnTo>
                  <a:cubicBezTo>
                    <a:pt x="5036" y="60"/>
                    <a:pt x="3596" y="608"/>
                    <a:pt x="2477" y="1537"/>
                  </a:cubicBezTo>
                  <a:cubicBezTo>
                    <a:pt x="1334" y="2477"/>
                    <a:pt x="512" y="3799"/>
                    <a:pt x="179" y="5239"/>
                  </a:cubicBezTo>
                  <a:lnTo>
                    <a:pt x="0" y="5251"/>
                  </a:lnTo>
                  <a:cubicBezTo>
                    <a:pt x="0" y="5311"/>
                    <a:pt x="0" y="5359"/>
                    <a:pt x="12" y="5418"/>
                  </a:cubicBezTo>
                  <a:cubicBezTo>
                    <a:pt x="404" y="5545"/>
                    <a:pt x="810" y="5604"/>
                    <a:pt x="1218" y="5604"/>
                  </a:cubicBezTo>
                  <a:cubicBezTo>
                    <a:pt x="2420" y="5604"/>
                    <a:pt x="3632" y="5087"/>
                    <a:pt x="4513" y="4251"/>
                  </a:cubicBezTo>
                  <a:cubicBezTo>
                    <a:pt x="5667" y="3156"/>
                    <a:pt x="6298" y="1584"/>
                    <a:pt x="6501" y="1"/>
                  </a:cubicBezTo>
                  <a:close/>
                </a:path>
              </a:pathLst>
            </a:custGeom>
            <a:solidFill>
              <a:srgbClr val="75D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692;p39">
              <a:extLst>
                <a:ext uri="{FF2B5EF4-FFF2-40B4-BE49-F238E27FC236}">
                  <a16:creationId xmlns:a16="http://schemas.microsoft.com/office/drawing/2014/main" id="{4D4CE670-B680-5542-B315-D95BF9FC56C1}"/>
                </a:ext>
              </a:extLst>
            </p:cNvPr>
            <p:cNvSpPr/>
            <p:nvPr/>
          </p:nvSpPr>
          <p:spPr>
            <a:xfrm>
              <a:off x="3207825" y="1226475"/>
              <a:ext cx="99150" cy="226825"/>
            </a:xfrm>
            <a:custGeom>
              <a:avLst/>
              <a:gdLst/>
              <a:ahLst/>
              <a:cxnLst/>
              <a:rect l="l" t="t" r="r" b="b"/>
              <a:pathLst>
                <a:path w="3966" h="9073" extrusionOk="0">
                  <a:moveTo>
                    <a:pt x="2156" y="0"/>
                  </a:moveTo>
                  <a:cubicBezTo>
                    <a:pt x="1632" y="584"/>
                    <a:pt x="1167" y="1227"/>
                    <a:pt x="786" y="1905"/>
                  </a:cubicBezTo>
                  <a:cubicBezTo>
                    <a:pt x="346" y="2715"/>
                    <a:pt x="1" y="3608"/>
                    <a:pt x="36" y="4537"/>
                  </a:cubicBezTo>
                  <a:cubicBezTo>
                    <a:pt x="48" y="5191"/>
                    <a:pt x="263" y="5822"/>
                    <a:pt x="525" y="6430"/>
                  </a:cubicBezTo>
                  <a:cubicBezTo>
                    <a:pt x="977" y="7501"/>
                    <a:pt x="1656" y="8585"/>
                    <a:pt x="2715" y="9073"/>
                  </a:cubicBezTo>
                  <a:cubicBezTo>
                    <a:pt x="2727" y="9049"/>
                    <a:pt x="2751" y="9013"/>
                    <a:pt x="2763" y="8990"/>
                  </a:cubicBezTo>
                  <a:cubicBezTo>
                    <a:pt x="3573" y="7620"/>
                    <a:pt x="3965" y="6001"/>
                    <a:pt x="3858" y="4406"/>
                  </a:cubicBezTo>
                  <a:cubicBezTo>
                    <a:pt x="3751" y="2810"/>
                    <a:pt x="3156" y="1250"/>
                    <a:pt x="2156" y="0"/>
                  </a:cubicBezTo>
                  <a:close/>
                </a:path>
              </a:pathLst>
            </a:custGeom>
            <a:solidFill>
              <a:srgbClr val="75D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693;p39">
              <a:extLst>
                <a:ext uri="{FF2B5EF4-FFF2-40B4-BE49-F238E27FC236}">
                  <a16:creationId xmlns:a16="http://schemas.microsoft.com/office/drawing/2014/main" id="{55A5DE64-AAF7-CF48-8955-75798341F2D8}"/>
                </a:ext>
              </a:extLst>
            </p:cNvPr>
            <p:cNvSpPr/>
            <p:nvPr/>
          </p:nvSpPr>
          <p:spPr>
            <a:xfrm>
              <a:off x="3104850" y="1526225"/>
              <a:ext cx="186950" cy="81250"/>
            </a:xfrm>
            <a:custGeom>
              <a:avLst/>
              <a:gdLst/>
              <a:ahLst/>
              <a:cxnLst/>
              <a:rect l="l" t="t" r="r" b="b"/>
              <a:pathLst>
                <a:path w="7478" h="3250" extrusionOk="0">
                  <a:moveTo>
                    <a:pt x="2783" y="0"/>
                  </a:moveTo>
                  <a:cubicBezTo>
                    <a:pt x="1718" y="0"/>
                    <a:pt x="655" y="400"/>
                    <a:pt x="0" y="1214"/>
                  </a:cubicBezTo>
                  <a:cubicBezTo>
                    <a:pt x="310" y="1691"/>
                    <a:pt x="643" y="2167"/>
                    <a:pt x="1107" y="2488"/>
                  </a:cubicBezTo>
                  <a:cubicBezTo>
                    <a:pt x="1572" y="2798"/>
                    <a:pt x="2119" y="2953"/>
                    <a:pt x="2667" y="3048"/>
                  </a:cubicBezTo>
                  <a:cubicBezTo>
                    <a:pt x="3406" y="3181"/>
                    <a:pt x="4161" y="3250"/>
                    <a:pt x="4916" y="3250"/>
                  </a:cubicBezTo>
                  <a:cubicBezTo>
                    <a:pt x="5778" y="3250"/>
                    <a:pt x="6639" y="3161"/>
                    <a:pt x="7477" y="2976"/>
                  </a:cubicBezTo>
                  <a:cubicBezTo>
                    <a:pt x="7477" y="2917"/>
                    <a:pt x="7465" y="2857"/>
                    <a:pt x="7465" y="2798"/>
                  </a:cubicBezTo>
                  <a:lnTo>
                    <a:pt x="7430" y="2798"/>
                  </a:lnTo>
                  <a:cubicBezTo>
                    <a:pt x="6513" y="1595"/>
                    <a:pt x="5322" y="524"/>
                    <a:pt x="3870" y="143"/>
                  </a:cubicBezTo>
                  <a:cubicBezTo>
                    <a:pt x="3518" y="48"/>
                    <a:pt x="3150" y="0"/>
                    <a:pt x="2783" y="0"/>
                  </a:cubicBezTo>
                  <a:close/>
                </a:path>
              </a:pathLst>
            </a:custGeom>
            <a:solidFill>
              <a:srgbClr val="75D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694;p39">
              <a:extLst>
                <a:ext uri="{FF2B5EF4-FFF2-40B4-BE49-F238E27FC236}">
                  <a16:creationId xmlns:a16="http://schemas.microsoft.com/office/drawing/2014/main" id="{4FE672A1-BB3F-CB49-85D4-6FD2AE19785B}"/>
                </a:ext>
              </a:extLst>
            </p:cNvPr>
            <p:cNvSpPr/>
            <p:nvPr/>
          </p:nvSpPr>
          <p:spPr>
            <a:xfrm>
              <a:off x="3124200" y="1444975"/>
              <a:ext cx="403625" cy="762000"/>
            </a:xfrm>
            <a:custGeom>
              <a:avLst/>
              <a:gdLst/>
              <a:ahLst/>
              <a:cxnLst/>
              <a:rect l="l" t="t" r="r" b="b"/>
              <a:pathLst>
                <a:path w="16145" h="30480" extrusionOk="0">
                  <a:moveTo>
                    <a:pt x="5915" y="0"/>
                  </a:moveTo>
                  <a:cubicBezTo>
                    <a:pt x="5814" y="0"/>
                    <a:pt x="5701" y="86"/>
                    <a:pt x="5715" y="214"/>
                  </a:cubicBezTo>
                  <a:cubicBezTo>
                    <a:pt x="6429" y="4762"/>
                    <a:pt x="6906" y="9334"/>
                    <a:pt x="7168" y="13918"/>
                  </a:cubicBezTo>
                  <a:cubicBezTo>
                    <a:pt x="4846" y="14156"/>
                    <a:pt x="2524" y="14442"/>
                    <a:pt x="214" y="14787"/>
                  </a:cubicBezTo>
                  <a:cubicBezTo>
                    <a:pt x="155" y="14799"/>
                    <a:pt x="95" y="14811"/>
                    <a:pt x="36" y="14811"/>
                  </a:cubicBezTo>
                  <a:lnTo>
                    <a:pt x="0" y="14823"/>
                  </a:lnTo>
                  <a:cubicBezTo>
                    <a:pt x="250" y="15740"/>
                    <a:pt x="798" y="17490"/>
                    <a:pt x="833" y="17585"/>
                  </a:cubicBezTo>
                  <a:lnTo>
                    <a:pt x="917" y="17585"/>
                  </a:lnTo>
                  <a:lnTo>
                    <a:pt x="2048" y="17454"/>
                  </a:lnTo>
                  <a:cubicBezTo>
                    <a:pt x="2429" y="18859"/>
                    <a:pt x="2762" y="20276"/>
                    <a:pt x="3060" y="21705"/>
                  </a:cubicBezTo>
                  <a:lnTo>
                    <a:pt x="3131" y="21776"/>
                  </a:lnTo>
                  <a:cubicBezTo>
                    <a:pt x="4417" y="20466"/>
                    <a:pt x="5763" y="19216"/>
                    <a:pt x="7156" y="18014"/>
                  </a:cubicBezTo>
                  <a:cubicBezTo>
                    <a:pt x="7310" y="17895"/>
                    <a:pt x="7513" y="17764"/>
                    <a:pt x="7691" y="17764"/>
                  </a:cubicBezTo>
                  <a:cubicBezTo>
                    <a:pt x="7775" y="17764"/>
                    <a:pt x="7858" y="17799"/>
                    <a:pt x="7918" y="17871"/>
                  </a:cubicBezTo>
                  <a:cubicBezTo>
                    <a:pt x="8013" y="18002"/>
                    <a:pt x="7989" y="18180"/>
                    <a:pt x="7953" y="18323"/>
                  </a:cubicBezTo>
                  <a:cubicBezTo>
                    <a:pt x="7751" y="19264"/>
                    <a:pt x="7430" y="20181"/>
                    <a:pt x="6989" y="21026"/>
                  </a:cubicBezTo>
                  <a:cubicBezTo>
                    <a:pt x="8311" y="20597"/>
                    <a:pt x="9692" y="20335"/>
                    <a:pt x="11073" y="20264"/>
                  </a:cubicBezTo>
                  <a:cubicBezTo>
                    <a:pt x="11264" y="20250"/>
                    <a:pt x="11459" y="20242"/>
                    <a:pt x="11652" y="20242"/>
                  </a:cubicBezTo>
                  <a:cubicBezTo>
                    <a:pt x="12302" y="20242"/>
                    <a:pt x="12949" y="20339"/>
                    <a:pt x="13490" y="20669"/>
                  </a:cubicBezTo>
                  <a:cubicBezTo>
                    <a:pt x="13597" y="20728"/>
                    <a:pt x="13692" y="20800"/>
                    <a:pt x="13728" y="20919"/>
                  </a:cubicBezTo>
                  <a:cubicBezTo>
                    <a:pt x="13776" y="21085"/>
                    <a:pt x="13633" y="21240"/>
                    <a:pt x="13514" y="21359"/>
                  </a:cubicBezTo>
                  <a:cubicBezTo>
                    <a:pt x="13014" y="21859"/>
                    <a:pt x="12478" y="22300"/>
                    <a:pt x="11906" y="22693"/>
                  </a:cubicBezTo>
                  <a:cubicBezTo>
                    <a:pt x="9704" y="24252"/>
                    <a:pt x="7060" y="25169"/>
                    <a:pt x="4429" y="25979"/>
                  </a:cubicBezTo>
                  <a:cubicBezTo>
                    <a:pt x="4905" y="27467"/>
                    <a:pt x="5346" y="28967"/>
                    <a:pt x="5751" y="30479"/>
                  </a:cubicBezTo>
                  <a:cubicBezTo>
                    <a:pt x="7656" y="30408"/>
                    <a:pt x="9573" y="30241"/>
                    <a:pt x="11466" y="30003"/>
                  </a:cubicBezTo>
                  <a:cubicBezTo>
                    <a:pt x="12252" y="29908"/>
                    <a:pt x="13037" y="29789"/>
                    <a:pt x="13811" y="29658"/>
                  </a:cubicBezTo>
                  <a:cubicBezTo>
                    <a:pt x="13871" y="29265"/>
                    <a:pt x="13883" y="28860"/>
                    <a:pt x="13847" y="28455"/>
                  </a:cubicBezTo>
                  <a:lnTo>
                    <a:pt x="13847" y="28443"/>
                  </a:lnTo>
                  <a:cubicBezTo>
                    <a:pt x="13264" y="28193"/>
                    <a:pt x="12764" y="27789"/>
                    <a:pt x="12454" y="27241"/>
                  </a:cubicBezTo>
                  <a:cubicBezTo>
                    <a:pt x="12061" y="26515"/>
                    <a:pt x="12061" y="25646"/>
                    <a:pt x="12073" y="24824"/>
                  </a:cubicBezTo>
                  <a:cubicBezTo>
                    <a:pt x="12073" y="24431"/>
                    <a:pt x="12073" y="24026"/>
                    <a:pt x="12228" y="23657"/>
                  </a:cubicBezTo>
                  <a:cubicBezTo>
                    <a:pt x="12335" y="23407"/>
                    <a:pt x="12525" y="23193"/>
                    <a:pt x="12740" y="23014"/>
                  </a:cubicBezTo>
                  <a:cubicBezTo>
                    <a:pt x="12954" y="22836"/>
                    <a:pt x="13216" y="22705"/>
                    <a:pt x="13478" y="22621"/>
                  </a:cubicBezTo>
                  <a:cubicBezTo>
                    <a:pt x="13716" y="22538"/>
                    <a:pt x="13966" y="22490"/>
                    <a:pt x="14228" y="22467"/>
                  </a:cubicBezTo>
                  <a:lnTo>
                    <a:pt x="14204" y="22324"/>
                  </a:lnTo>
                  <a:cubicBezTo>
                    <a:pt x="14407" y="20240"/>
                    <a:pt x="14561" y="18133"/>
                    <a:pt x="14680" y="16037"/>
                  </a:cubicBezTo>
                  <a:cubicBezTo>
                    <a:pt x="15038" y="16001"/>
                    <a:pt x="15407" y="15954"/>
                    <a:pt x="15764" y="15918"/>
                  </a:cubicBezTo>
                  <a:cubicBezTo>
                    <a:pt x="15883" y="15037"/>
                    <a:pt x="16014" y="14168"/>
                    <a:pt x="16145" y="13299"/>
                  </a:cubicBezTo>
                  <a:lnTo>
                    <a:pt x="16085" y="13287"/>
                  </a:lnTo>
                  <a:cubicBezTo>
                    <a:pt x="13228" y="13406"/>
                    <a:pt x="10370" y="13596"/>
                    <a:pt x="7525" y="13882"/>
                  </a:cubicBezTo>
                  <a:cubicBezTo>
                    <a:pt x="7263" y="9274"/>
                    <a:pt x="6775" y="4691"/>
                    <a:pt x="6060" y="130"/>
                  </a:cubicBezTo>
                  <a:cubicBezTo>
                    <a:pt x="6046" y="39"/>
                    <a:pt x="5983" y="0"/>
                    <a:pt x="5915" y="0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695;p39">
              <a:extLst>
                <a:ext uri="{FF2B5EF4-FFF2-40B4-BE49-F238E27FC236}">
                  <a16:creationId xmlns:a16="http://schemas.microsoft.com/office/drawing/2014/main" id="{0DAE17E6-C24D-BA43-9E9F-8CF67AD48B26}"/>
                </a:ext>
              </a:extLst>
            </p:cNvPr>
            <p:cNvSpPr/>
            <p:nvPr/>
          </p:nvSpPr>
          <p:spPr>
            <a:xfrm>
              <a:off x="2736050" y="1549600"/>
              <a:ext cx="128300" cy="159100"/>
            </a:xfrm>
            <a:custGeom>
              <a:avLst/>
              <a:gdLst/>
              <a:ahLst/>
              <a:cxnLst/>
              <a:rect l="l" t="t" r="r" b="b"/>
              <a:pathLst>
                <a:path w="5132" h="6364" extrusionOk="0">
                  <a:moveTo>
                    <a:pt x="2353" y="1"/>
                  </a:moveTo>
                  <a:cubicBezTo>
                    <a:pt x="1741" y="1"/>
                    <a:pt x="1109" y="40"/>
                    <a:pt x="501" y="40"/>
                  </a:cubicBezTo>
                  <a:cubicBezTo>
                    <a:pt x="332" y="40"/>
                    <a:pt x="165" y="37"/>
                    <a:pt x="0" y="29"/>
                  </a:cubicBezTo>
                  <a:lnTo>
                    <a:pt x="0" y="29"/>
                  </a:lnTo>
                  <a:cubicBezTo>
                    <a:pt x="1691" y="2137"/>
                    <a:pt x="3382" y="4256"/>
                    <a:pt x="5084" y="6363"/>
                  </a:cubicBezTo>
                  <a:lnTo>
                    <a:pt x="5132" y="6352"/>
                  </a:lnTo>
                  <a:cubicBezTo>
                    <a:pt x="5096" y="5935"/>
                    <a:pt x="5025" y="5566"/>
                    <a:pt x="4929" y="5304"/>
                  </a:cubicBezTo>
                  <a:cubicBezTo>
                    <a:pt x="4894" y="5220"/>
                    <a:pt x="4870" y="5149"/>
                    <a:pt x="4846" y="5066"/>
                  </a:cubicBezTo>
                  <a:cubicBezTo>
                    <a:pt x="4739" y="4768"/>
                    <a:pt x="4644" y="4470"/>
                    <a:pt x="4548" y="4185"/>
                  </a:cubicBezTo>
                  <a:cubicBezTo>
                    <a:pt x="4084" y="2792"/>
                    <a:pt x="3632" y="1410"/>
                    <a:pt x="3167" y="29"/>
                  </a:cubicBezTo>
                  <a:lnTo>
                    <a:pt x="3132" y="29"/>
                  </a:lnTo>
                  <a:cubicBezTo>
                    <a:pt x="2878" y="8"/>
                    <a:pt x="2617" y="1"/>
                    <a:pt x="2353" y="1"/>
                  </a:cubicBezTo>
                  <a:close/>
                </a:path>
              </a:pathLst>
            </a:custGeom>
            <a:solidFill>
              <a:srgbClr val="ED86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696;p39">
              <a:extLst>
                <a:ext uri="{FF2B5EF4-FFF2-40B4-BE49-F238E27FC236}">
                  <a16:creationId xmlns:a16="http://schemas.microsoft.com/office/drawing/2014/main" id="{76A3CAD0-3B9C-4F40-B587-E767CDF340E6}"/>
                </a:ext>
              </a:extLst>
            </p:cNvPr>
            <p:cNvSpPr/>
            <p:nvPr/>
          </p:nvSpPr>
          <p:spPr>
            <a:xfrm>
              <a:off x="2594050" y="1240175"/>
              <a:ext cx="436400" cy="94375"/>
            </a:xfrm>
            <a:custGeom>
              <a:avLst/>
              <a:gdLst/>
              <a:ahLst/>
              <a:cxnLst/>
              <a:rect l="l" t="t" r="r" b="b"/>
              <a:pathLst>
                <a:path w="17456" h="3775" extrusionOk="0">
                  <a:moveTo>
                    <a:pt x="12306" y="1"/>
                  </a:moveTo>
                  <a:cubicBezTo>
                    <a:pt x="11399" y="1"/>
                    <a:pt x="10494" y="97"/>
                    <a:pt x="9597" y="226"/>
                  </a:cubicBezTo>
                  <a:cubicBezTo>
                    <a:pt x="6835" y="631"/>
                    <a:pt x="4121" y="1417"/>
                    <a:pt x="1644" y="2679"/>
                  </a:cubicBezTo>
                  <a:cubicBezTo>
                    <a:pt x="1084" y="2965"/>
                    <a:pt x="537" y="3274"/>
                    <a:pt x="1" y="3620"/>
                  </a:cubicBezTo>
                  <a:lnTo>
                    <a:pt x="96" y="3774"/>
                  </a:lnTo>
                  <a:cubicBezTo>
                    <a:pt x="1239" y="3750"/>
                    <a:pt x="2382" y="3703"/>
                    <a:pt x="3513" y="3655"/>
                  </a:cubicBezTo>
                  <a:cubicBezTo>
                    <a:pt x="6704" y="3500"/>
                    <a:pt x="9895" y="3239"/>
                    <a:pt x="13062" y="2869"/>
                  </a:cubicBezTo>
                  <a:cubicBezTo>
                    <a:pt x="14527" y="2703"/>
                    <a:pt x="15991" y="2512"/>
                    <a:pt x="17456" y="2298"/>
                  </a:cubicBezTo>
                  <a:cubicBezTo>
                    <a:pt x="17325" y="1393"/>
                    <a:pt x="16420" y="798"/>
                    <a:pt x="15551" y="488"/>
                  </a:cubicBezTo>
                  <a:cubicBezTo>
                    <a:pt x="14669" y="191"/>
                    <a:pt x="13765" y="48"/>
                    <a:pt x="12836" y="12"/>
                  </a:cubicBezTo>
                  <a:cubicBezTo>
                    <a:pt x="12659" y="4"/>
                    <a:pt x="12483" y="1"/>
                    <a:pt x="12306" y="1"/>
                  </a:cubicBez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697;p39">
              <a:extLst>
                <a:ext uri="{FF2B5EF4-FFF2-40B4-BE49-F238E27FC236}">
                  <a16:creationId xmlns:a16="http://schemas.microsoft.com/office/drawing/2014/main" id="{957F5780-6C35-564D-8FB5-009834344B74}"/>
                </a:ext>
              </a:extLst>
            </p:cNvPr>
            <p:cNvSpPr/>
            <p:nvPr/>
          </p:nvSpPr>
          <p:spPr>
            <a:xfrm>
              <a:off x="2591375" y="1311900"/>
              <a:ext cx="337275" cy="541750"/>
            </a:xfrm>
            <a:custGeom>
              <a:avLst/>
              <a:gdLst/>
              <a:ahLst/>
              <a:cxnLst/>
              <a:rect l="l" t="t" r="r" b="b"/>
              <a:pathLst>
                <a:path w="13491" h="21670" extrusionOk="0">
                  <a:moveTo>
                    <a:pt x="13181" y="0"/>
                  </a:moveTo>
                  <a:cubicBezTo>
                    <a:pt x="10002" y="370"/>
                    <a:pt x="6811" y="631"/>
                    <a:pt x="3620" y="786"/>
                  </a:cubicBezTo>
                  <a:cubicBezTo>
                    <a:pt x="3644" y="2120"/>
                    <a:pt x="3513" y="3465"/>
                    <a:pt x="3239" y="4775"/>
                  </a:cubicBezTo>
                  <a:lnTo>
                    <a:pt x="3144" y="4822"/>
                  </a:lnTo>
                  <a:cubicBezTo>
                    <a:pt x="2775" y="4394"/>
                    <a:pt x="2263" y="4049"/>
                    <a:pt x="1692" y="3977"/>
                  </a:cubicBezTo>
                  <a:cubicBezTo>
                    <a:pt x="1638" y="3972"/>
                    <a:pt x="1584" y="3969"/>
                    <a:pt x="1530" y="3969"/>
                  </a:cubicBezTo>
                  <a:cubicBezTo>
                    <a:pt x="1007" y="3969"/>
                    <a:pt x="476" y="4227"/>
                    <a:pt x="239" y="4691"/>
                  </a:cubicBezTo>
                  <a:cubicBezTo>
                    <a:pt x="1" y="5156"/>
                    <a:pt x="84" y="5715"/>
                    <a:pt x="298" y="6192"/>
                  </a:cubicBezTo>
                  <a:cubicBezTo>
                    <a:pt x="584" y="6870"/>
                    <a:pt x="1120" y="7430"/>
                    <a:pt x="1775" y="7775"/>
                  </a:cubicBezTo>
                  <a:cubicBezTo>
                    <a:pt x="1977" y="7882"/>
                    <a:pt x="2192" y="7966"/>
                    <a:pt x="2430" y="8037"/>
                  </a:cubicBezTo>
                  <a:lnTo>
                    <a:pt x="2442" y="8037"/>
                  </a:lnTo>
                  <a:cubicBezTo>
                    <a:pt x="2334" y="10240"/>
                    <a:pt x="2263" y="12442"/>
                    <a:pt x="2215" y="14657"/>
                  </a:cubicBezTo>
                  <a:cubicBezTo>
                    <a:pt x="2215" y="14693"/>
                    <a:pt x="2215" y="14728"/>
                    <a:pt x="2215" y="14764"/>
                  </a:cubicBezTo>
                  <a:lnTo>
                    <a:pt x="2227" y="15181"/>
                  </a:lnTo>
                  <a:cubicBezTo>
                    <a:pt x="4561" y="17538"/>
                    <a:pt x="7097" y="19717"/>
                    <a:pt x="9788" y="21670"/>
                  </a:cubicBezTo>
                  <a:lnTo>
                    <a:pt x="9907" y="21527"/>
                  </a:lnTo>
                  <a:cubicBezTo>
                    <a:pt x="10776" y="20003"/>
                    <a:pt x="11074" y="17467"/>
                    <a:pt x="10919" y="15860"/>
                  </a:cubicBezTo>
                  <a:lnTo>
                    <a:pt x="10919" y="15860"/>
                  </a:lnTo>
                  <a:lnTo>
                    <a:pt x="10871" y="15871"/>
                  </a:lnTo>
                  <a:cubicBezTo>
                    <a:pt x="9169" y="13764"/>
                    <a:pt x="7478" y="11645"/>
                    <a:pt x="5787" y="9537"/>
                  </a:cubicBezTo>
                  <a:lnTo>
                    <a:pt x="5787" y="9537"/>
                  </a:lnTo>
                  <a:cubicBezTo>
                    <a:pt x="5952" y="9545"/>
                    <a:pt x="6119" y="9548"/>
                    <a:pt x="6288" y="9548"/>
                  </a:cubicBezTo>
                  <a:cubicBezTo>
                    <a:pt x="6896" y="9548"/>
                    <a:pt x="7528" y="9509"/>
                    <a:pt x="8140" y="9509"/>
                  </a:cubicBezTo>
                  <a:cubicBezTo>
                    <a:pt x="8404" y="9509"/>
                    <a:pt x="8665" y="9516"/>
                    <a:pt x="8919" y="9537"/>
                  </a:cubicBezTo>
                  <a:lnTo>
                    <a:pt x="8954" y="9537"/>
                  </a:lnTo>
                  <a:cubicBezTo>
                    <a:pt x="9788" y="9466"/>
                    <a:pt x="10716" y="9335"/>
                    <a:pt x="11478" y="9061"/>
                  </a:cubicBezTo>
                  <a:cubicBezTo>
                    <a:pt x="12121" y="8835"/>
                    <a:pt x="12764" y="8513"/>
                    <a:pt x="13086" y="7918"/>
                  </a:cubicBezTo>
                  <a:cubicBezTo>
                    <a:pt x="13300" y="7537"/>
                    <a:pt x="13336" y="7073"/>
                    <a:pt x="13360" y="6632"/>
                  </a:cubicBezTo>
                  <a:cubicBezTo>
                    <a:pt x="13491" y="4418"/>
                    <a:pt x="13431" y="2203"/>
                    <a:pt x="13181" y="0"/>
                  </a:cubicBezTo>
                  <a:close/>
                </a:path>
              </a:pathLst>
            </a:custGeom>
            <a:solidFill>
              <a:srgbClr val="FBB2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698;p39">
              <a:extLst>
                <a:ext uri="{FF2B5EF4-FFF2-40B4-BE49-F238E27FC236}">
                  <a16:creationId xmlns:a16="http://schemas.microsoft.com/office/drawing/2014/main" id="{923453D5-8D44-9049-9181-FBC62B46D483}"/>
                </a:ext>
              </a:extLst>
            </p:cNvPr>
            <p:cNvSpPr/>
            <p:nvPr/>
          </p:nvSpPr>
          <p:spPr>
            <a:xfrm>
              <a:off x="2488700" y="1196700"/>
              <a:ext cx="426250" cy="110450"/>
            </a:xfrm>
            <a:custGeom>
              <a:avLst/>
              <a:gdLst/>
              <a:ahLst/>
              <a:cxnLst/>
              <a:rect l="l" t="t" r="r" b="b"/>
              <a:pathLst>
                <a:path w="17050" h="4418" extrusionOk="0">
                  <a:moveTo>
                    <a:pt x="16681" y="1"/>
                  </a:moveTo>
                  <a:cubicBezTo>
                    <a:pt x="16657" y="1"/>
                    <a:pt x="16633" y="1"/>
                    <a:pt x="16621" y="13"/>
                  </a:cubicBezTo>
                  <a:cubicBezTo>
                    <a:pt x="11799" y="275"/>
                    <a:pt x="6989" y="810"/>
                    <a:pt x="2215" y="1584"/>
                  </a:cubicBezTo>
                  <a:cubicBezTo>
                    <a:pt x="1905" y="1644"/>
                    <a:pt x="1596" y="1691"/>
                    <a:pt x="1274" y="1751"/>
                  </a:cubicBezTo>
                  <a:cubicBezTo>
                    <a:pt x="857" y="1822"/>
                    <a:pt x="429" y="1894"/>
                    <a:pt x="0" y="1977"/>
                  </a:cubicBezTo>
                  <a:cubicBezTo>
                    <a:pt x="167" y="2739"/>
                    <a:pt x="238" y="3513"/>
                    <a:pt x="214" y="4299"/>
                  </a:cubicBezTo>
                  <a:lnTo>
                    <a:pt x="226" y="4299"/>
                  </a:lnTo>
                  <a:cubicBezTo>
                    <a:pt x="250" y="4263"/>
                    <a:pt x="274" y="4227"/>
                    <a:pt x="298" y="4180"/>
                  </a:cubicBezTo>
                  <a:cubicBezTo>
                    <a:pt x="2143" y="4227"/>
                    <a:pt x="4001" y="4299"/>
                    <a:pt x="5846" y="4406"/>
                  </a:cubicBezTo>
                  <a:lnTo>
                    <a:pt x="5858" y="4418"/>
                  </a:lnTo>
                  <a:cubicBezTo>
                    <a:pt x="8335" y="3156"/>
                    <a:pt x="11049" y="2370"/>
                    <a:pt x="13811" y="1965"/>
                  </a:cubicBezTo>
                  <a:cubicBezTo>
                    <a:pt x="14708" y="1836"/>
                    <a:pt x="15613" y="1740"/>
                    <a:pt x="16520" y="1740"/>
                  </a:cubicBezTo>
                  <a:cubicBezTo>
                    <a:pt x="16697" y="1740"/>
                    <a:pt x="16873" y="1743"/>
                    <a:pt x="17050" y="1751"/>
                  </a:cubicBezTo>
                  <a:lnTo>
                    <a:pt x="17050" y="1727"/>
                  </a:lnTo>
                  <a:cubicBezTo>
                    <a:pt x="16907" y="1156"/>
                    <a:pt x="16788" y="584"/>
                    <a:pt x="16681" y="1"/>
                  </a:cubicBezTo>
                  <a:close/>
                </a:path>
              </a:pathLst>
            </a:custGeom>
            <a:solidFill>
              <a:srgbClr val="FBF5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699;p39">
              <a:extLst>
                <a:ext uri="{FF2B5EF4-FFF2-40B4-BE49-F238E27FC236}">
                  <a16:creationId xmlns:a16="http://schemas.microsoft.com/office/drawing/2014/main" id="{66CE02EE-9C8E-B54D-8606-6AB655437B1E}"/>
                </a:ext>
              </a:extLst>
            </p:cNvPr>
            <p:cNvSpPr/>
            <p:nvPr/>
          </p:nvSpPr>
          <p:spPr>
            <a:xfrm>
              <a:off x="2520550" y="1116525"/>
              <a:ext cx="383700" cy="123950"/>
            </a:xfrm>
            <a:custGeom>
              <a:avLst/>
              <a:gdLst/>
              <a:ahLst/>
              <a:cxnLst/>
              <a:rect l="l" t="t" r="r" b="b"/>
              <a:pathLst>
                <a:path w="15348" h="4958" extrusionOk="0">
                  <a:moveTo>
                    <a:pt x="8465" y="1"/>
                  </a:moveTo>
                  <a:cubicBezTo>
                    <a:pt x="6467" y="1"/>
                    <a:pt x="4495" y="469"/>
                    <a:pt x="2917" y="1648"/>
                  </a:cubicBezTo>
                  <a:cubicBezTo>
                    <a:pt x="1727" y="2529"/>
                    <a:pt x="845" y="3744"/>
                    <a:pt x="0" y="4958"/>
                  </a:cubicBezTo>
                  <a:cubicBezTo>
                    <a:pt x="322" y="4898"/>
                    <a:pt x="631" y="4851"/>
                    <a:pt x="941" y="4791"/>
                  </a:cubicBezTo>
                  <a:cubicBezTo>
                    <a:pt x="5715" y="4017"/>
                    <a:pt x="10525" y="3482"/>
                    <a:pt x="15347" y="3220"/>
                  </a:cubicBezTo>
                  <a:lnTo>
                    <a:pt x="15347" y="3184"/>
                  </a:lnTo>
                  <a:cubicBezTo>
                    <a:pt x="15109" y="2327"/>
                    <a:pt x="14478" y="1624"/>
                    <a:pt x="13716" y="1160"/>
                  </a:cubicBezTo>
                  <a:cubicBezTo>
                    <a:pt x="12966" y="696"/>
                    <a:pt x="12097" y="457"/>
                    <a:pt x="11228" y="279"/>
                  </a:cubicBezTo>
                  <a:cubicBezTo>
                    <a:pt x="10326" y="101"/>
                    <a:pt x="9393" y="1"/>
                    <a:pt x="8465" y="1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700;p39">
              <a:extLst>
                <a:ext uri="{FF2B5EF4-FFF2-40B4-BE49-F238E27FC236}">
                  <a16:creationId xmlns:a16="http://schemas.microsoft.com/office/drawing/2014/main" id="{286212C1-9ECE-A243-ACA7-2E253A6937F4}"/>
                </a:ext>
              </a:extLst>
            </p:cNvPr>
            <p:cNvSpPr/>
            <p:nvPr/>
          </p:nvSpPr>
          <p:spPr>
            <a:xfrm>
              <a:off x="2238075" y="1301175"/>
              <a:ext cx="444425" cy="504875"/>
            </a:xfrm>
            <a:custGeom>
              <a:avLst/>
              <a:gdLst/>
              <a:ahLst/>
              <a:cxnLst/>
              <a:rect l="l" t="t" r="r" b="b"/>
              <a:pathLst>
                <a:path w="17777" h="20195" extrusionOk="0">
                  <a:moveTo>
                    <a:pt x="10323" y="1"/>
                  </a:moveTo>
                  <a:cubicBezTo>
                    <a:pt x="10299" y="48"/>
                    <a:pt x="10275" y="84"/>
                    <a:pt x="10251" y="120"/>
                  </a:cubicBezTo>
                  <a:cubicBezTo>
                    <a:pt x="9751" y="977"/>
                    <a:pt x="9049" y="1703"/>
                    <a:pt x="8215" y="2239"/>
                  </a:cubicBezTo>
                  <a:cubicBezTo>
                    <a:pt x="6596" y="3287"/>
                    <a:pt x="4584" y="3561"/>
                    <a:pt x="2977" y="4597"/>
                  </a:cubicBezTo>
                  <a:cubicBezTo>
                    <a:pt x="2048" y="5192"/>
                    <a:pt x="1274" y="6025"/>
                    <a:pt x="762" y="7002"/>
                  </a:cubicBezTo>
                  <a:cubicBezTo>
                    <a:pt x="250" y="7978"/>
                    <a:pt x="0" y="9169"/>
                    <a:pt x="441" y="10181"/>
                  </a:cubicBezTo>
                  <a:cubicBezTo>
                    <a:pt x="714" y="10824"/>
                    <a:pt x="1238" y="11336"/>
                    <a:pt x="1715" y="11859"/>
                  </a:cubicBezTo>
                  <a:cubicBezTo>
                    <a:pt x="2500" y="12705"/>
                    <a:pt x="3191" y="13657"/>
                    <a:pt x="3524" y="14765"/>
                  </a:cubicBezTo>
                  <a:cubicBezTo>
                    <a:pt x="3762" y="15562"/>
                    <a:pt x="3786" y="16396"/>
                    <a:pt x="3929" y="17217"/>
                  </a:cubicBezTo>
                  <a:cubicBezTo>
                    <a:pt x="4072" y="18039"/>
                    <a:pt x="4358" y="18884"/>
                    <a:pt x="4965" y="19444"/>
                  </a:cubicBezTo>
                  <a:cubicBezTo>
                    <a:pt x="5096" y="19575"/>
                    <a:pt x="5239" y="19670"/>
                    <a:pt x="5394" y="19765"/>
                  </a:cubicBezTo>
                  <a:cubicBezTo>
                    <a:pt x="5894" y="20063"/>
                    <a:pt x="6477" y="20194"/>
                    <a:pt x="7061" y="20194"/>
                  </a:cubicBezTo>
                  <a:cubicBezTo>
                    <a:pt x="7085" y="20194"/>
                    <a:pt x="7110" y="20194"/>
                    <a:pt x="7135" y="20194"/>
                  </a:cubicBezTo>
                  <a:cubicBezTo>
                    <a:pt x="7922" y="20194"/>
                    <a:pt x="9429" y="20020"/>
                    <a:pt x="10132" y="19801"/>
                  </a:cubicBezTo>
                  <a:lnTo>
                    <a:pt x="10275" y="19979"/>
                  </a:lnTo>
                  <a:cubicBezTo>
                    <a:pt x="12275" y="18336"/>
                    <a:pt x="14300" y="16705"/>
                    <a:pt x="16324" y="15086"/>
                  </a:cubicBezTo>
                  <a:lnTo>
                    <a:pt x="16347" y="15086"/>
                  </a:lnTo>
                  <a:cubicBezTo>
                    <a:pt x="16395" y="12871"/>
                    <a:pt x="16466" y="10669"/>
                    <a:pt x="16574" y="8466"/>
                  </a:cubicBezTo>
                  <a:lnTo>
                    <a:pt x="16562" y="8466"/>
                  </a:lnTo>
                  <a:cubicBezTo>
                    <a:pt x="16324" y="8395"/>
                    <a:pt x="16109" y="8311"/>
                    <a:pt x="15907" y="8204"/>
                  </a:cubicBezTo>
                  <a:cubicBezTo>
                    <a:pt x="15252" y="7859"/>
                    <a:pt x="14716" y="7299"/>
                    <a:pt x="14430" y="6621"/>
                  </a:cubicBezTo>
                  <a:cubicBezTo>
                    <a:pt x="14216" y="6144"/>
                    <a:pt x="14133" y="5585"/>
                    <a:pt x="14371" y="5120"/>
                  </a:cubicBezTo>
                  <a:cubicBezTo>
                    <a:pt x="14608" y="4656"/>
                    <a:pt x="15139" y="4398"/>
                    <a:pt x="15662" y="4398"/>
                  </a:cubicBezTo>
                  <a:cubicBezTo>
                    <a:pt x="15716" y="4398"/>
                    <a:pt x="15770" y="4401"/>
                    <a:pt x="15824" y="4406"/>
                  </a:cubicBezTo>
                  <a:cubicBezTo>
                    <a:pt x="16395" y="4478"/>
                    <a:pt x="16907" y="4823"/>
                    <a:pt x="17276" y="5251"/>
                  </a:cubicBezTo>
                  <a:lnTo>
                    <a:pt x="17371" y="5204"/>
                  </a:lnTo>
                  <a:cubicBezTo>
                    <a:pt x="17645" y="3894"/>
                    <a:pt x="17776" y="2549"/>
                    <a:pt x="17752" y="1215"/>
                  </a:cubicBezTo>
                  <a:lnTo>
                    <a:pt x="17752" y="1215"/>
                  </a:lnTo>
                  <a:cubicBezTo>
                    <a:pt x="16621" y="1263"/>
                    <a:pt x="15478" y="1310"/>
                    <a:pt x="14335" y="1334"/>
                  </a:cubicBezTo>
                  <a:lnTo>
                    <a:pt x="14240" y="1180"/>
                  </a:lnTo>
                  <a:cubicBezTo>
                    <a:pt x="14776" y="834"/>
                    <a:pt x="15323" y="525"/>
                    <a:pt x="15883" y="239"/>
                  </a:cubicBezTo>
                  <a:lnTo>
                    <a:pt x="15871" y="227"/>
                  </a:lnTo>
                  <a:cubicBezTo>
                    <a:pt x="14026" y="120"/>
                    <a:pt x="12168" y="48"/>
                    <a:pt x="10323" y="1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701;p39">
              <a:extLst>
                <a:ext uri="{FF2B5EF4-FFF2-40B4-BE49-F238E27FC236}">
                  <a16:creationId xmlns:a16="http://schemas.microsoft.com/office/drawing/2014/main" id="{B7E5C445-6025-6247-BA07-4F77ADE33922}"/>
                </a:ext>
              </a:extLst>
            </p:cNvPr>
            <p:cNvSpPr/>
            <p:nvPr/>
          </p:nvSpPr>
          <p:spPr>
            <a:xfrm>
              <a:off x="3394750" y="3292500"/>
              <a:ext cx="942125" cy="123550"/>
            </a:xfrm>
            <a:custGeom>
              <a:avLst/>
              <a:gdLst/>
              <a:ahLst/>
              <a:cxnLst/>
              <a:rect l="l" t="t" r="r" b="b"/>
              <a:pathLst>
                <a:path w="37685" h="4942" extrusionOk="0">
                  <a:moveTo>
                    <a:pt x="1" y="0"/>
                  </a:moveTo>
                  <a:lnTo>
                    <a:pt x="1418" y="4942"/>
                  </a:lnTo>
                  <a:lnTo>
                    <a:pt x="36362" y="4942"/>
                  </a:lnTo>
                  <a:lnTo>
                    <a:pt x="37684" y="0"/>
                  </a:lnTo>
                  <a:close/>
                </a:path>
              </a:pathLst>
            </a:custGeom>
            <a:solidFill>
              <a:srgbClr val="40B4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702;p39">
              <a:extLst>
                <a:ext uri="{FF2B5EF4-FFF2-40B4-BE49-F238E27FC236}">
                  <a16:creationId xmlns:a16="http://schemas.microsoft.com/office/drawing/2014/main" id="{431885ED-FE7A-CE47-BBEB-660017F2F0F8}"/>
                </a:ext>
              </a:extLst>
            </p:cNvPr>
            <p:cNvSpPr/>
            <p:nvPr/>
          </p:nvSpPr>
          <p:spPr>
            <a:xfrm>
              <a:off x="3463525" y="3416025"/>
              <a:ext cx="814100" cy="905500"/>
            </a:xfrm>
            <a:custGeom>
              <a:avLst/>
              <a:gdLst/>
              <a:ahLst/>
              <a:cxnLst/>
              <a:rect l="l" t="t" r="r" b="b"/>
              <a:pathLst>
                <a:path w="32564" h="36220" extrusionOk="0">
                  <a:moveTo>
                    <a:pt x="0" y="1"/>
                  </a:moveTo>
                  <a:lnTo>
                    <a:pt x="4370" y="36219"/>
                  </a:lnTo>
                  <a:lnTo>
                    <a:pt x="27813" y="36219"/>
                  </a:lnTo>
                  <a:lnTo>
                    <a:pt x="32564" y="1"/>
                  </a:ln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703;p39">
              <a:extLst>
                <a:ext uri="{FF2B5EF4-FFF2-40B4-BE49-F238E27FC236}">
                  <a16:creationId xmlns:a16="http://schemas.microsoft.com/office/drawing/2014/main" id="{89F2A7FC-CDFD-D54C-8ED9-CAC854582DEE}"/>
                </a:ext>
              </a:extLst>
            </p:cNvPr>
            <p:cNvSpPr/>
            <p:nvPr/>
          </p:nvSpPr>
          <p:spPr>
            <a:xfrm>
              <a:off x="3898400" y="3715475"/>
              <a:ext cx="251250" cy="348875"/>
            </a:xfrm>
            <a:custGeom>
              <a:avLst/>
              <a:gdLst/>
              <a:ahLst/>
              <a:cxnLst/>
              <a:rect l="l" t="t" r="r" b="b"/>
              <a:pathLst>
                <a:path w="10050" h="13955" extrusionOk="0">
                  <a:moveTo>
                    <a:pt x="7584" y="0"/>
                  </a:moveTo>
                  <a:cubicBezTo>
                    <a:pt x="6870" y="417"/>
                    <a:pt x="6156" y="822"/>
                    <a:pt x="5441" y="1238"/>
                  </a:cubicBezTo>
                  <a:cubicBezTo>
                    <a:pt x="4691" y="1667"/>
                    <a:pt x="3941" y="2108"/>
                    <a:pt x="3191" y="2536"/>
                  </a:cubicBezTo>
                  <a:cubicBezTo>
                    <a:pt x="4108" y="4120"/>
                    <a:pt x="5025" y="5703"/>
                    <a:pt x="5929" y="7299"/>
                  </a:cubicBezTo>
                  <a:cubicBezTo>
                    <a:pt x="4763" y="7287"/>
                    <a:pt x="3596" y="7275"/>
                    <a:pt x="2429" y="7275"/>
                  </a:cubicBezTo>
                  <a:cubicBezTo>
                    <a:pt x="2453" y="6525"/>
                    <a:pt x="2477" y="5787"/>
                    <a:pt x="2489" y="5048"/>
                  </a:cubicBezTo>
                  <a:lnTo>
                    <a:pt x="2489" y="5048"/>
                  </a:lnTo>
                  <a:cubicBezTo>
                    <a:pt x="2465" y="5060"/>
                    <a:pt x="2453" y="5084"/>
                    <a:pt x="2441" y="5108"/>
                  </a:cubicBezTo>
                  <a:cubicBezTo>
                    <a:pt x="2286" y="5394"/>
                    <a:pt x="2131" y="5679"/>
                    <a:pt x="1977" y="5965"/>
                  </a:cubicBezTo>
                  <a:cubicBezTo>
                    <a:pt x="1322" y="7180"/>
                    <a:pt x="667" y="8394"/>
                    <a:pt x="12" y="9609"/>
                  </a:cubicBezTo>
                  <a:cubicBezTo>
                    <a:pt x="0" y="9620"/>
                    <a:pt x="0" y="9632"/>
                    <a:pt x="0" y="9644"/>
                  </a:cubicBezTo>
                  <a:cubicBezTo>
                    <a:pt x="0" y="9656"/>
                    <a:pt x="0" y="9668"/>
                    <a:pt x="12" y="9680"/>
                  </a:cubicBezTo>
                  <a:cubicBezTo>
                    <a:pt x="822" y="11085"/>
                    <a:pt x="1631" y="12502"/>
                    <a:pt x="2453" y="13907"/>
                  </a:cubicBezTo>
                  <a:cubicBezTo>
                    <a:pt x="2453" y="13919"/>
                    <a:pt x="2465" y="13930"/>
                    <a:pt x="2477" y="13954"/>
                  </a:cubicBezTo>
                  <a:cubicBezTo>
                    <a:pt x="2489" y="13288"/>
                    <a:pt x="2500" y="12645"/>
                    <a:pt x="2512" y="12002"/>
                  </a:cubicBezTo>
                  <a:lnTo>
                    <a:pt x="2584" y="12002"/>
                  </a:lnTo>
                  <a:cubicBezTo>
                    <a:pt x="3179" y="12014"/>
                    <a:pt x="3786" y="12014"/>
                    <a:pt x="4394" y="12025"/>
                  </a:cubicBezTo>
                  <a:lnTo>
                    <a:pt x="4822" y="12025"/>
                  </a:lnTo>
                  <a:cubicBezTo>
                    <a:pt x="4891" y="12029"/>
                    <a:pt x="4958" y="12031"/>
                    <a:pt x="5025" y="12031"/>
                  </a:cubicBezTo>
                  <a:cubicBezTo>
                    <a:pt x="5203" y="12031"/>
                    <a:pt x="5376" y="12015"/>
                    <a:pt x="5548" y="11954"/>
                  </a:cubicBezTo>
                  <a:cubicBezTo>
                    <a:pt x="5894" y="11823"/>
                    <a:pt x="6180" y="11621"/>
                    <a:pt x="6382" y="11311"/>
                  </a:cubicBezTo>
                  <a:cubicBezTo>
                    <a:pt x="6680" y="10847"/>
                    <a:pt x="6965" y="10382"/>
                    <a:pt x="7263" y="9918"/>
                  </a:cubicBezTo>
                  <a:cubicBezTo>
                    <a:pt x="8073" y="8656"/>
                    <a:pt x="8847" y="7358"/>
                    <a:pt x="9692" y="6120"/>
                  </a:cubicBezTo>
                  <a:cubicBezTo>
                    <a:pt x="9847" y="5882"/>
                    <a:pt x="9954" y="5620"/>
                    <a:pt x="10013" y="5334"/>
                  </a:cubicBezTo>
                  <a:cubicBezTo>
                    <a:pt x="10025" y="5239"/>
                    <a:pt x="10037" y="5144"/>
                    <a:pt x="10049" y="5060"/>
                  </a:cubicBezTo>
                  <a:lnTo>
                    <a:pt x="10049" y="4787"/>
                  </a:lnTo>
                  <a:cubicBezTo>
                    <a:pt x="10037" y="4739"/>
                    <a:pt x="10037" y="4679"/>
                    <a:pt x="10025" y="4620"/>
                  </a:cubicBezTo>
                  <a:cubicBezTo>
                    <a:pt x="9990" y="4358"/>
                    <a:pt x="9918" y="4084"/>
                    <a:pt x="9787" y="3846"/>
                  </a:cubicBezTo>
                  <a:cubicBezTo>
                    <a:pt x="9061" y="2584"/>
                    <a:pt x="8335" y="1322"/>
                    <a:pt x="7620" y="60"/>
                  </a:cubicBezTo>
                  <a:cubicBezTo>
                    <a:pt x="7608" y="36"/>
                    <a:pt x="7596" y="24"/>
                    <a:pt x="75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704;p39">
              <a:extLst>
                <a:ext uri="{FF2B5EF4-FFF2-40B4-BE49-F238E27FC236}">
                  <a16:creationId xmlns:a16="http://schemas.microsoft.com/office/drawing/2014/main" id="{508325E0-64FB-B042-9255-3E8DFC128E9C}"/>
                </a:ext>
              </a:extLst>
            </p:cNvPr>
            <p:cNvSpPr/>
            <p:nvPr/>
          </p:nvSpPr>
          <p:spPr>
            <a:xfrm>
              <a:off x="3715625" y="3559500"/>
              <a:ext cx="364650" cy="185150"/>
            </a:xfrm>
            <a:custGeom>
              <a:avLst/>
              <a:gdLst/>
              <a:ahLst/>
              <a:cxnLst/>
              <a:rect l="l" t="t" r="r" b="b"/>
              <a:pathLst>
                <a:path w="14586" h="7406" extrusionOk="0">
                  <a:moveTo>
                    <a:pt x="3906" y="0"/>
                  </a:moveTo>
                  <a:cubicBezTo>
                    <a:pt x="3835" y="12"/>
                    <a:pt x="3763" y="24"/>
                    <a:pt x="3704" y="36"/>
                  </a:cubicBezTo>
                  <a:cubicBezTo>
                    <a:pt x="3323" y="96"/>
                    <a:pt x="2989" y="250"/>
                    <a:pt x="2692" y="477"/>
                  </a:cubicBezTo>
                  <a:cubicBezTo>
                    <a:pt x="2489" y="643"/>
                    <a:pt x="2299" y="834"/>
                    <a:pt x="2168" y="1060"/>
                  </a:cubicBezTo>
                  <a:cubicBezTo>
                    <a:pt x="1441" y="2346"/>
                    <a:pt x="727" y="3644"/>
                    <a:pt x="13" y="4930"/>
                  </a:cubicBezTo>
                  <a:cubicBezTo>
                    <a:pt x="13" y="4941"/>
                    <a:pt x="1" y="4953"/>
                    <a:pt x="1" y="4977"/>
                  </a:cubicBezTo>
                  <a:cubicBezTo>
                    <a:pt x="667" y="5334"/>
                    <a:pt x="1322" y="5703"/>
                    <a:pt x="2001" y="6073"/>
                  </a:cubicBezTo>
                  <a:cubicBezTo>
                    <a:pt x="2811" y="6513"/>
                    <a:pt x="3620" y="6965"/>
                    <a:pt x="4442" y="7406"/>
                  </a:cubicBezTo>
                  <a:cubicBezTo>
                    <a:pt x="5335" y="5811"/>
                    <a:pt x="6216" y="4203"/>
                    <a:pt x="7109" y="2596"/>
                  </a:cubicBezTo>
                  <a:cubicBezTo>
                    <a:pt x="7704" y="3608"/>
                    <a:pt x="8299" y="4608"/>
                    <a:pt x="8883" y="5608"/>
                  </a:cubicBezTo>
                  <a:cubicBezTo>
                    <a:pt x="8240" y="5977"/>
                    <a:pt x="7597" y="6346"/>
                    <a:pt x="6954" y="6715"/>
                  </a:cubicBezTo>
                  <a:cubicBezTo>
                    <a:pt x="6978" y="6727"/>
                    <a:pt x="7014" y="6727"/>
                    <a:pt x="7037" y="6727"/>
                  </a:cubicBezTo>
                  <a:cubicBezTo>
                    <a:pt x="7716" y="6692"/>
                    <a:pt x="8395" y="6656"/>
                    <a:pt x="9073" y="6620"/>
                  </a:cubicBezTo>
                  <a:cubicBezTo>
                    <a:pt x="9657" y="6596"/>
                    <a:pt x="10240" y="6573"/>
                    <a:pt x="10824" y="6537"/>
                  </a:cubicBezTo>
                  <a:cubicBezTo>
                    <a:pt x="11252" y="6513"/>
                    <a:pt x="11693" y="6501"/>
                    <a:pt x="12133" y="6477"/>
                  </a:cubicBezTo>
                  <a:cubicBezTo>
                    <a:pt x="12145" y="6477"/>
                    <a:pt x="12169" y="6465"/>
                    <a:pt x="12169" y="6465"/>
                  </a:cubicBezTo>
                  <a:cubicBezTo>
                    <a:pt x="12181" y="6454"/>
                    <a:pt x="12193" y="6442"/>
                    <a:pt x="12193" y="6430"/>
                  </a:cubicBezTo>
                  <a:cubicBezTo>
                    <a:pt x="12990" y="5013"/>
                    <a:pt x="13764" y="3596"/>
                    <a:pt x="14562" y="2179"/>
                  </a:cubicBezTo>
                  <a:cubicBezTo>
                    <a:pt x="14562" y="2155"/>
                    <a:pt x="14574" y="2143"/>
                    <a:pt x="14586" y="2120"/>
                  </a:cubicBezTo>
                  <a:lnTo>
                    <a:pt x="14586" y="2120"/>
                  </a:lnTo>
                  <a:cubicBezTo>
                    <a:pt x="14014" y="2441"/>
                    <a:pt x="13455" y="2774"/>
                    <a:pt x="12883" y="3096"/>
                  </a:cubicBezTo>
                  <a:cubicBezTo>
                    <a:pt x="12871" y="3072"/>
                    <a:pt x="12871" y="3060"/>
                    <a:pt x="12859" y="3048"/>
                  </a:cubicBezTo>
                  <a:cubicBezTo>
                    <a:pt x="12443" y="2346"/>
                    <a:pt x="12026" y="1643"/>
                    <a:pt x="11621" y="941"/>
                  </a:cubicBezTo>
                  <a:cubicBezTo>
                    <a:pt x="11383" y="548"/>
                    <a:pt x="11062" y="298"/>
                    <a:pt x="10609" y="203"/>
                  </a:cubicBezTo>
                  <a:cubicBezTo>
                    <a:pt x="10502" y="179"/>
                    <a:pt x="10383" y="143"/>
                    <a:pt x="10288" y="143"/>
                  </a:cubicBezTo>
                  <a:cubicBezTo>
                    <a:pt x="10014" y="131"/>
                    <a:pt x="9764" y="131"/>
                    <a:pt x="9490" y="131"/>
                  </a:cubicBezTo>
                  <a:cubicBezTo>
                    <a:pt x="9157" y="131"/>
                    <a:pt x="8823" y="131"/>
                    <a:pt x="8478" y="119"/>
                  </a:cubicBezTo>
                  <a:cubicBezTo>
                    <a:pt x="8037" y="119"/>
                    <a:pt x="7609" y="107"/>
                    <a:pt x="7180" y="107"/>
                  </a:cubicBezTo>
                  <a:cubicBezTo>
                    <a:pt x="6835" y="96"/>
                    <a:pt x="6502" y="96"/>
                    <a:pt x="6156" y="96"/>
                  </a:cubicBezTo>
                  <a:cubicBezTo>
                    <a:pt x="5912" y="90"/>
                    <a:pt x="5665" y="90"/>
                    <a:pt x="5418" y="90"/>
                  </a:cubicBezTo>
                  <a:cubicBezTo>
                    <a:pt x="5171" y="90"/>
                    <a:pt x="4924" y="90"/>
                    <a:pt x="4680" y="84"/>
                  </a:cubicBezTo>
                  <a:cubicBezTo>
                    <a:pt x="4537" y="72"/>
                    <a:pt x="4382" y="24"/>
                    <a:pt x="42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705;p39">
              <a:extLst>
                <a:ext uri="{FF2B5EF4-FFF2-40B4-BE49-F238E27FC236}">
                  <a16:creationId xmlns:a16="http://schemas.microsoft.com/office/drawing/2014/main" id="{8C2994E3-CD7B-294F-8C52-56DBE93B2DD4}"/>
                </a:ext>
              </a:extLst>
            </p:cNvPr>
            <p:cNvSpPr/>
            <p:nvPr/>
          </p:nvSpPr>
          <p:spPr>
            <a:xfrm>
              <a:off x="3628125" y="3735400"/>
              <a:ext cx="238450" cy="284975"/>
            </a:xfrm>
            <a:custGeom>
              <a:avLst/>
              <a:gdLst/>
              <a:ahLst/>
              <a:cxnLst/>
              <a:rect l="l" t="t" r="r" b="b"/>
              <a:pathLst>
                <a:path w="9538" h="11399" extrusionOk="0">
                  <a:moveTo>
                    <a:pt x="0" y="1"/>
                  </a:moveTo>
                  <a:lnTo>
                    <a:pt x="0" y="13"/>
                  </a:lnTo>
                  <a:cubicBezTo>
                    <a:pt x="548" y="346"/>
                    <a:pt x="1108" y="680"/>
                    <a:pt x="1667" y="1013"/>
                  </a:cubicBezTo>
                  <a:cubicBezTo>
                    <a:pt x="1655" y="1037"/>
                    <a:pt x="1655" y="1049"/>
                    <a:pt x="1643" y="1061"/>
                  </a:cubicBezTo>
                  <a:cubicBezTo>
                    <a:pt x="1227" y="1763"/>
                    <a:pt x="798" y="2477"/>
                    <a:pt x="381" y="3192"/>
                  </a:cubicBezTo>
                  <a:cubicBezTo>
                    <a:pt x="84" y="3692"/>
                    <a:pt x="84" y="4216"/>
                    <a:pt x="346" y="4728"/>
                  </a:cubicBezTo>
                  <a:cubicBezTo>
                    <a:pt x="727" y="5490"/>
                    <a:pt x="1155" y="6240"/>
                    <a:pt x="1548" y="7002"/>
                  </a:cubicBezTo>
                  <a:cubicBezTo>
                    <a:pt x="2096" y="8038"/>
                    <a:pt x="2667" y="9062"/>
                    <a:pt x="3179" y="10121"/>
                  </a:cubicBezTo>
                  <a:cubicBezTo>
                    <a:pt x="3536" y="10871"/>
                    <a:pt x="4167" y="11252"/>
                    <a:pt x="4977" y="11383"/>
                  </a:cubicBezTo>
                  <a:cubicBezTo>
                    <a:pt x="5054" y="11395"/>
                    <a:pt x="5132" y="11398"/>
                    <a:pt x="5211" y="11398"/>
                  </a:cubicBezTo>
                  <a:cubicBezTo>
                    <a:pt x="5290" y="11398"/>
                    <a:pt x="5370" y="11395"/>
                    <a:pt x="5453" y="11395"/>
                  </a:cubicBezTo>
                  <a:lnTo>
                    <a:pt x="9537" y="11395"/>
                  </a:lnTo>
                  <a:lnTo>
                    <a:pt x="9537" y="8847"/>
                  </a:lnTo>
                  <a:lnTo>
                    <a:pt x="9537" y="6323"/>
                  </a:lnTo>
                  <a:lnTo>
                    <a:pt x="4048" y="6323"/>
                  </a:lnTo>
                  <a:cubicBezTo>
                    <a:pt x="4644" y="5311"/>
                    <a:pt x="5215" y="4311"/>
                    <a:pt x="5799" y="3299"/>
                  </a:cubicBezTo>
                  <a:cubicBezTo>
                    <a:pt x="6442" y="3692"/>
                    <a:pt x="7073" y="4073"/>
                    <a:pt x="7716" y="4466"/>
                  </a:cubicBezTo>
                  <a:lnTo>
                    <a:pt x="7716" y="4454"/>
                  </a:lnTo>
                  <a:cubicBezTo>
                    <a:pt x="7716" y="4442"/>
                    <a:pt x="7716" y="4442"/>
                    <a:pt x="7704" y="4430"/>
                  </a:cubicBezTo>
                  <a:cubicBezTo>
                    <a:pt x="6799" y="2977"/>
                    <a:pt x="5894" y="1513"/>
                    <a:pt x="4989" y="49"/>
                  </a:cubicBezTo>
                  <a:cubicBezTo>
                    <a:pt x="4989" y="25"/>
                    <a:pt x="4977" y="13"/>
                    <a:pt x="4965" y="13"/>
                  </a:cubicBezTo>
                  <a:cubicBezTo>
                    <a:pt x="4941" y="13"/>
                    <a:pt x="4929" y="1"/>
                    <a:pt x="49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706;p39">
              <a:extLst>
                <a:ext uri="{FF2B5EF4-FFF2-40B4-BE49-F238E27FC236}">
                  <a16:creationId xmlns:a16="http://schemas.microsoft.com/office/drawing/2014/main" id="{96C42266-B21C-A14E-BE1E-13684C4FBE4B}"/>
                </a:ext>
              </a:extLst>
            </p:cNvPr>
            <p:cNvSpPr/>
            <p:nvPr/>
          </p:nvSpPr>
          <p:spPr>
            <a:xfrm>
              <a:off x="4998525" y="4106300"/>
              <a:ext cx="378350" cy="244675"/>
            </a:xfrm>
            <a:custGeom>
              <a:avLst/>
              <a:gdLst/>
              <a:ahLst/>
              <a:cxnLst/>
              <a:rect l="l" t="t" r="r" b="b"/>
              <a:pathLst>
                <a:path w="15134" h="9787" extrusionOk="0">
                  <a:moveTo>
                    <a:pt x="14276" y="0"/>
                  </a:moveTo>
                  <a:lnTo>
                    <a:pt x="7216" y="1834"/>
                  </a:lnTo>
                  <a:cubicBezTo>
                    <a:pt x="4394" y="4024"/>
                    <a:pt x="1489" y="6358"/>
                    <a:pt x="1" y="9608"/>
                  </a:cubicBezTo>
                  <a:lnTo>
                    <a:pt x="370" y="9787"/>
                  </a:lnTo>
                  <a:cubicBezTo>
                    <a:pt x="5287" y="7430"/>
                    <a:pt x="10216" y="5072"/>
                    <a:pt x="15134" y="2727"/>
                  </a:cubicBezTo>
                  <a:cubicBezTo>
                    <a:pt x="14895" y="1810"/>
                    <a:pt x="14610" y="905"/>
                    <a:pt x="14288" y="12"/>
                  </a:cubicBezTo>
                  <a:lnTo>
                    <a:pt x="1427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707;p39">
              <a:extLst>
                <a:ext uri="{FF2B5EF4-FFF2-40B4-BE49-F238E27FC236}">
                  <a16:creationId xmlns:a16="http://schemas.microsoft.com/office/drawing/2014/main" id="{84FE29C9-4E8D-6044-8148-64216535739F}"/>
                </a:ext>
              </a:extLst>
            </p:cNvPr>
            <p:cNvSpPr/>
            <p:nvPr/>
          </p:nvSpPr>
          <p:spPr>
            <a:xfrm>
              <a:off x="4280875" y="4232200"/>
              <a:ext cx="432825" cy="110750"/>
            </a:xfrm>
            <a:custGeom>
              <a:avLst/>
              <a:gdLst/>
              <a:ahLst/>
              <a:cxnLst/>
              <a:rect l="l" t="t" r="r" b="b"/>
              <a:pathLst>
                <a:path w="17313" h="4430" extrusionOk="0">
                  <a:moveTo>
                    <a:pt x="9871" y="0"/>
                  </a:moveTo>
                  <a:lnTo>
                    <a:pt x="9871" y="12"/>
                  </a:lnTo>
                  <a:cubicBezTo>
                    <a:pt x="6251" y="512"/>
                    <a:pt x="2787" y="2060"/>
                    <a:pt x="1" y="4430"/>
                  </a:cubicBezTo>
                  <a:cubicBezTo>
                    <a:pt x="5775" y="4275"/>
                    <a:pt x="11550" y="4132"/>
                    <a:pt x="17312" y="3977"/>
                  </a:cubicBezTo>
                  <a:cubicBezTo>
                    <a:pt x="17253" y="2655"/>
                    <a:pt x="17158" y="1322"/>
                    <a:pt x="170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708;p39">
              <a:extLst>
                <a:ext uri="{FF2B5EF4-FFF2-40B4-BE49-F238E27FC236}">
                  <a16:creationId xmlns:a16="http://schemas.microsoft.com/office/drawing/2014/main" id="{42C2B424-F370-7044-AD60-612EE2CA0A16}"/>
                </a:ext>
              </a:extLst>
            </p:cNvPr>
            <p:cNvSpPr/>
            <p:nvPr/>
          </p:nvSpPr>
          <p:spPr>
            <a:xfrm>
              <a:off x="3910300" y="1464575"/>
              <a:ext cx="358100" cy="354850"/>
            </a:xfrm>
            <a:custGeom>
              <a:avLst/>
              <a:gdLst/>
              <a:ahLst/>
              <a:cxnLst/>
              <a:rect l="l" t="t" r="r" b="b"/>
              <a:pathLst>
                <a:path w="14324" h="14194" extrusionOk="0">
                  <a:moveTo>
                    <a:pt x="11724" y="1"/>
                  </a:moveTo>
                  <a:cubicBezTo>
                    <a:pt x="10776" y="1"/>
                    <a:pt x="9840" y="387"/>
                    <a:pt x="9133" y="1001"/>
                  </a:cubicBezTo>
                  <a:cubicBezTo>
                    <a:pt x="8311" y="1716"/>
                    <a:pt x="7775" y="2728"/>
                    <a:pt x="7561" y="3788"/>
                  </a:cubicBezTo>
                  <a:lnTo>
                    <a:pt x="7478" y="3883"/>
                  </a:lnTo>
                  <a:cubicBezTo>
                    <a:pt x="6477" y="3073"/>
                    <a:pt x="5406" y="2311"/>
                    <a:pt x="4168" y="2037"/>
                  </a:cubicBezTo>
                  <a:cubicBezTo>
                    <a:pt x="3895" y="1977"/>
                    <a:pt x="3611" y="1946"/>
                    <a:pt x="3327" y="1946"/>
                  </a:cubicBezTo>
                  <a:cubicBezTo>
                    <a:pt x="2272" y="1946"/>
                    <a:pt x="1209" y="2368"/>
                    <a:pt x="655" y="3240"/>
                  </a:cubicBezTo>
                  <a:cubicBezTo>
                    <a:pt x="0" y="4288"/>
                    <a:pt x="215" y="5657"/>
                    <a:pt x="762" y="6764"/>
                  </a:cubicBezTo>
                  <a:cubicBezTo>
                    <a:pt x="1429" y="8121"/>
                    <a:pt x="2525" y="9217"/>
                    <a:pt x="3679" y="10181"/>
                  </a:cubicBezTo>
                  <a:cubicBezTo>
                    <a:pt x="5537" y="11729"/>
                    <a:pt x="7585" y="13039"/>
                    <a:pt x="9728" y="14194"/>
                  </a:cubicBezTo>
                  <a:cubicBezTo>
                    <a:pt x="11264" y="10896"/>
                    <a:pt x="13514" y="7848"/>
                    <a:pt x="14121" y="4276"/>
                  </a:cubicBezTo>
                  <a:cubicBezTo>
                    <a:pt x="14276" y="3395"/>
                    <a:pt x="14324" y="2478"/>
                    <a:pt x="14062" y="1632"/>
                  </a:cubicBezTo>
                  <a:cubicBezTo>
                    <a:pt x="13931" y="1216"/>
                    <a:pt x="13716" y="799"/>
                    <a:pt x="13383" y="525"/>
                  </a:cubicBezTo>
                  <a:cubicBezTo>
                    <a:pt x="13038" y="216"/>
                    <a:pt x="12585" y="73"/>
                    <a:pt x="12133" y="25"/>
                  </a:cubicBezTo>
                  <a:cubicBezTo>
                    <a:pt x="11997" y="9"/>
                    <a:pt x="11860" y="1"/>
                    <a:pt x="11724" y="1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709;p39">
              <a:extLst>
                <a:ext uri="{FF2B5EF4-FFF2-40B4-BE49-F238E27FC236}">
                  <a16:creationId xmlns:a16="http://schemas.microsoft.com/office/drawing/2014/main" id="{ABD6AAAA-4A7E-1141-A0C7-43A85C3E394B}"/>
                </a:ext>
              </a:extLst>
            </p:cNvPr>
            <p:cNvSpPr/>
            <p:nvPr/>
          </p:nvSpPr>
          <p:spPr>
            <a:xfrm>
              <a:off x="4680625" y="1385725"/>
              <a:ext cx="127125" cy="183375"/>
            </a:xfrm>
            <a:custGeom>
              <a:avLst/>
              <a:gdLst/>
              <a:ahLst/>
              <a:cxnLst/>
              <a:rect l="l" t="t" r="r" b="b"/>
              <a:pathLst>
                <a:path w="5085" h="7335" extrusionOk="0">
                  <a:moveTo>
                    <a:pt x="5037" y="0"/>
                  </a:moveTo>
                  <a:cubicBezTo>
                    <a:pt x="5037" y="0"/>
                    <a:pt x="2180" y="905"/>
                    <a:pt x="679" y="1346"/>
                  </a:cubicBezTo>
                  <a:lnTo>
                    <a:pt x="679" y="1357"/>
                  </a:lnTo>
                  <a:cubicBezTo>
                    <a:pt x="525" y="2596"/>
                    <a:pt x="358" y="3834"/>
                    <a:pt x="191" y="5072"/>
                  </a:cubicBezTo>
                  <a:cubicBezTo>
                    <a:pt x="120" y="5525"/>
                    <a:pt x="60" y="5977"/>
                    <a:pt x="1" y="6430"/>
                  </a:cubicBezTo>
                  <a:cubicBezTo>
                    <a:pt x="263" y="6727"/>
                    <a:pt x="513" y="7037"/>
                    <a:pt x="775" y="7334"/>
                  </a:cubicBezTo>
                  <a:cubicBezTo>
                    <a:pt x="2251" y="4929"/>
                    <a:pt x="3692" y="2489"/>
                    <a:pt x="5085" y="24"/>
                  </a:cubicBezTo>
                  <a:lnTo>
                    <a:pt x="5037" y="0"/>
                  </a:lnTo>
                  <a:close/>
                </a:path>
              </a:pathLst>
            </a:custGeom>
            <a:solidFill>
              <a:srgbClr val="ED86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710;p39">
              <a:extLst>
                <a:ext uri="{FF2B5EF4-FFF2-40B4-BE49-F238E27FC236}">
                  <a16:creationId xmlns:a16="http://schemas.microsoft.com/office/drawing/2014/main" id="{67C9B1E7-C920-144E-86F1-8E31C9B29377}"/>
                </a:ext>
              </a:extLst>
            </p:cNvPr>
            <p:cNvSpPr/>
            <p:nvPr/>
          </p:nvSpPr>
          <p:spPr>
            <a:xfrm>
              <a:off x="4515725" y="1069100"/>
              <a:ext cx="401275" cy="586325"/>
            </a:xfrm>
            <a:custGeom>
              <a:avLst/>
              <a:gdLst/>
              <a:ahLst/>
              <a:cxnLst/>
              <a:rect l="l" t="t" r="r" b="b"/>
              <a:pathLst>
                <a:path w="16051" h="23453" extrusionOk="0">
                  <a:moveTo>
                    <a:pt x="10569" y="0"/>
                  </a:moveTo>
                  <a:cubicBezTo>
                    <a:pt x="10460" y="0"/>
                    <a:pt x="10347" y="15"/>
                    <a:pt x="10240" y="33"/>
                  </a:cubicBezTo>
                  <a:cubicBezTo>
                    <a:pt x="7442" y="473"/>
                    <a:pt x="4632" y="926"/>
                    <a:pt x="1822" y="1366"/>
                  </a:cubicBezTo>
                  <a:cubicBezTo>
                    <a:pt x="1215" y="1461"/>
                    <a:pt x="608" y="1557"/>
                    <a:pt x="1" y="1604"/>
                  </a:cubicBezTo>
                  <a:lnTo>
                    <a:pt x="1" y="1664"/>
                  </a:lnTo>
                  <a:cubicBezTo>
                    <a:pt x="346" y="4962"/>
                    <a:pt x="691" y="8248"/>
                    <a:pt x="1275" y="11510"/>
                  </a:cubicBezTo>
                  <a:cubicBezTo>
                    <a:pt x="1418" y="12248"/>
                    <a:pt x="1560" y="13010"/>
                    <a:pt x="1953" y="13653"/>
                  </a:cubicBezTo>
                  <a:cubicBezTo>
                    <a:pt x="2108" y="13915"/>
                    <a:pt x="2322" y="14165"/>
                    <a:pt x="2584" y="14296"/>
                  </a:cubicBezTo>
                  <a:cubicBezTo>
                    <a:pt x="2894" y="14451"/>
                    <a:pt x="3239" y="14463"/>
                    <a:pt x="3585" y="14463"/>
                  </a:cubicBezTo>
                  <a:cubicBezTo>
                    <a:pt x="4811" y="14451"/>
                    <a:pt x="6037" y="14308"/>
                    <a:pt x="7228" y="14034"/>
                  </a:cubicBezTo>
                  <a:cubicBezTo>
                    <a:pt x="7252" y="14022"/>
                    <a:pt x="7264" y="14022"/>
                    <a:pt x="7275" y="14011"/>
                  </a:cubicBezTo>
                  <a:cubicBezTo>
                    <a:pt x="8776" y="13570"/>
                    <a:pt x="11633" y="12665"/>
                    <a:pt x="11633" y="12665"/>
                  </a:cubicBezTo>
                  <a:lnTo>
                    <a:pt x="11681" y="12689"/>
                  </a:lnTo>
                  <a:cubicBezTo>
                    <a:pt x="10288" y="15154"/>
                    <a:pt x="8847" y="17594"/>
                    <a:pt x="7371" y="19999"/>
                  </a:cubicBezTo>
                  <a:cubicBezTo>
                    <a:pt x="8073" y="20845"/>
                    <a:pt x="8776" y="21678"/>
                    <a:pt x="9478" y="22512"/>
                  </a:cubicBezTo>
                  <a:cubicBezTo>
                    <a:pt x="9776" y="22857"/>
                    <a:pt x="10073" y="23214"/>
                    <a:pt x="10443" y="23452"/>
                  </a:cubicBezTo>
                  <a:cubicBezTo>
                    <a:pt x="12395" y="22071"/>
                    <a:pt x="14264" y="20583"/>
                    <a:pt x="16050" y="19011"/>
                  </a:cubicBezTo>
                  <a:lnTo>
                    <a:pt x="16027" y="18987"/>
                  </a:lnTo>
                  <a:cubicBezTo>
                    <a:pt x="15943" y="18654"/>
                    <a:pt x="15848" y="18321"/>
                    <a:pt x="15753" y="17987"/>
                  </a:cubicBezTo>
                  <a:cubicBezTo>
                    <a:pt x="14848" y="14689"/>
                    <a:pt x="14014" y="11367"/>
                    <a:pt x="13252" y="8034"/>
                  </a:cubicBezTo>
                  <a:cubicBezTo>
                    <a:pt x="13633" y="7569"/>
                    <a:pt x="13991" y="7093"/>
                    <a:pt x="14217" y="6533"/>
                  </a:cubicBezTo>
                  <a:cubicBezTo>
                    <a:pt x="14479" y="5902"/>
                    <a:pt x="14514" y="5129"/>
                    <a:pt x="14157" y="4533"/>
                  </a:cubicBezTo>
                  <a:cubicBezTo>
                    <a:pt x="14014" y="4307"/>
                    <a:pt x="13800" y="4105"/>
                    <a:pt x="13550" y="4033"/>
                  </a:cubicBezTo>
                  <a:cubicBezTo>
                    <a:pt x="13473" y="4010"/>
                    <a:pt x="13396" y="3997"/>
                    <a:pt x="13319" y="3997"/>
                  </a:cubicBezTo>
                  <a:cubicBezTo>
                    <a:pt x="13277" y="3997"/>
                    <a:pt x="13235" y="4001"/>
                    <a:pt x="13193" y="4009"/>
                  </a:cubicBezTo>
                  <a:cubicBezTo>
                    <a:pt x="12967" y="4057"/>
                    <a:pt x="12776" y="4224"/>
                    <a:pt x="12621" y="4390"/>
                  </a:cubicBezTo>
                  <a:cubicBezTo>
                    <a:pt x="12205" y="4795"/>
                    <a:pt x="11859" y="5271"/>
                    <a:pt x="11586" y="5783"/>
                  </a:cubicBezTo>
                  <a:lnTo>
                    <a:pt x="11514" y="5748"/>
                  </a:lnTo>
                  <a:cubicBezTo>
                    <a:pt x="11419" y="4045"/>
                    <a:pt x="11300" y="2331"/>
                    <a:pt x="11169" y="628"/>
                  </a:cubicBezTo>
                  <a:cubicBezTo>
                    <a:pt x="11145" y="473"/>
                    <a:pt x="11133" y="307"/>
                    <a:pt x="11038" y="176"/>
                  </a:cubicBezTo>
                  <a:cubicBezTo>
                    <a:pt x="10926" y="41"/>
                    <a:pt x="10753" y="0"/>
                    <a:pt x="10569" y="0"/>
                  </a:cubicBezTo>
                  <a:close/>
                </a:path>
              </a:pathLst>
            </a:custGeom>
            <a:solidFill>
              <a:srgbClr val="FBB2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711;p39">
              <a:extLst>
                <a:ext uri="{FF2B5EF4-FFF2-40B4-BE49-F238E27FC236}">
                  <a16:creationId xmlns:a16="http://schemas.microsoft.com/office/drawing/2014/main" id="{A449846E-631A-5F4A-BA74-DAF733EDA170}"/>
                </a:ext>
              </a:extLst>
            </p:cNvPr>
            <p:cNvSpPr/>
            <p:nvPr/>
          </p:nvSpPr>
          <p:spPr>
            <a:xfrm>
              <a:off x="4397550" y="988325"/>
              <a:ext cx="457525" cy="225375"/>
            </a:xfrm>
            <a:custGeom>
              <a:avLst/>
              <a:gdLst/>
              <a:ahLst/>
              <a:cxnLst/>
              <a:rect l="l" t="t" r="r" b="b"/>
              <a:pathLst>
                <a:path w="18301" h="9015" extrusionOk="0">
                  <a:moveTo>
                    <a:pt x="16256" y="0"/>
                  </a:moveTo>
                  <a:cubicBezTo>
                    <a:pt x="16049" y="0"/>
                    <a:pt x="15834" y="72"/>
                    <a:pt x="15634" y="144"/>
                  </a:cubicBezTo>
                  <a:cubicBezTo>
                    <a:pt x="12231" y="1376"/>
                    <a:pt x="8621" y="2010"/>
                    <a:pt x="5002" y="2010"/>
                  </a:cubicBezTo>
                  <a:cubicBezTo>
                    <a:pt x="4633" y="2010"/>
                    <a:pt x="4264" y="2003"/>
                    <a:pt x="3894" y="1990"/>
                  </a:cubicBezTo>
                  <a:cubicBezTo>
                    <a:pt x="3063" y="1959"/>
                    <a:pt x="2232" y="1902"/>
                    <a:pt x="1401" y="1902"/>
                  </a:cubicBezTo>
                  <a:cubicBezTo>
                    <a:pt x="1267" y="1902"/>
                    <a:pt x="1134" y="1903"/>
                    <a:pt x="1001" y="1906"/>
                  </a:cubicBezTo>
                  <a:cubicBezTo>
                    <a:pt x="763" y="1906"/>
                    <a:pt x="501" y="1930"/>
                    <a:pt x="311" y="2073"/>
                  </a:cubicBezTo>
                  <a:cubicBezTo>
                    <a:pt x="84" y="2240"/>
                    <a:pt x="1" y="2573"/>
                    <a:pt x="60" y="2859"/>
                  </a:cubicBezTo>
                  <a:cubicBezTo>
                    <a:pt x="108" y="3145"/>
                    <a:pt x="299" y="3395"/>
                    <a:pt x="489" y="3597"/>
                  </a:cubicBezTo>
                  <a:cubicBezTo>
                    <a:pt x="1227" y="4383"/>
                    <a:pt x="2299" y="4752"/>
                    <a:pt x="3370" y="4847"/>
                  </a:cubicBezTo>
                  <a:cubicBezTo>
                    <a:pt x="3560" y="4862"/>
                    <a:pt x="3749" y="4869"/>
                    <a:pt x="3939" y="4869"/>
                  </a:cubicBezTo>
                  <a:cubicBezTo>
                    <a:pt x="4202" y="4869"/>
                    <a:pt x="4465" y="4856"/>
                    <a:pt x="4728" y="4835"/>
                  </a:cubicBezTo>
                  <a:cubicBezTo>
                    <a:pt x="5335" y="4788"/>
                    <a:pt x="5942" y="4692"/>
                    <a:pt x="6549" y="4597"/>
                  </a:cubicBezTo>
                  <a:cubicBezTo>
                    <a:pt x="9359" y="4157"/>
                    <a:pt x="12169" y="3704"/>
                    <a:pt x="14967" y="3264"/>
                  </a:cubicBezTo>
                  <a:cubicBezTo>
                    <a:pt x="15074" y="3246"/>
                    <a:pt x="15187" y="3231"/>
                    <a:pt x="15296" y="3231"/>
                  </a:cubicBezTo>
                  <a:cubicBezTo>
                    <a:pt x="15480" y="3231"/>
                    <a:pt x="15653" y="3272"/>
                    <a:pt x="15765" y="3407"/>
                  </a:cubicBezTo>
                  <a:cubicBezTo>
                    <a:pt x="15860" y="3538"/>
                    <a:pt x="15872" y="3704"/>
                    <a:pt x="15896" y="3859"/>
                  </a:cubicBezTo>
                  <a:cubicBezTo>
                    <a:pt x="16027" y="5562"/>
                    <a:pt x="16146" y="7276"/>
                    <a:pt x="16241" y="8979"/>
                  </a:cubicBezTo>
                  <a:lnTo>
                    <a:pt x="16313" y="9014"/>
                  </a:lnTo>
                  <a:cubicBezTo>
                    <a:pt x="16586" y="8502"/>
                    <a:pt x="16932" y="8026"/>
                    <a:pt x="17348" y="7621"/>
                  </a:cubicBezTo>
                  <a:cubicBezTo>
                    <a:pt x="17503" y="7455"/>
                    <a:pt x="17694" y="7288"/>
                    <a:pt x="17920" y="7240"/>
                  </a:cubicBezTo>
                  <a:cubicBezTo>
                    <a:pt x="17962" y="7232"/>
                    <a:pt x="18004" y="7228"/>
                    <a:pt x="18046" y="7228"/>
                  </a:cubicBezTo>
                  <a:cubicBezTo>
                    <a:pt x="18123" y="7228"/>
                    <a:pt x="18200" y="7241"/>
                    <a:pt x="18277" y="7264"/>
                  </a:cubicBezTo>
                  <a:lnTo>
                    <a:pt x="18301" y="7181"/>
                  </a:lnTo>
                  <a:cubicBezTo>
                    <a:pt x="17884" y="5121"/>
                    <a:pt x="17479" y="3061"/>
                    <a:pt x="17063" y="990"/>
                  </a:cubicBezTo>
                  <a:cubicBezTo>
                    <a:pt x="16991" y="632"/>
                    <a:pt x="16884" y="216"/>
                    <a:pt x="16551" y="61"/>
                  </a:cubicBezTo>
                  <a:cubicBezTo>
                    <a:pt x="16457" y="18"/>
                    <a:pt x="16357" y="0"/>
                    <a:pt x="16256" y="0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712;p39">
              <a:extLst>
                <a:ext uri="{FF2B5EF4-FFF2-40B4-BE49-F238E27FC236}">
                  <a16:creationId xmlns:a16="http://schemas.microsoft.com/office/drawing/2014/main" id="{B85C8EBF-2DBC-5741-B9F5-7B9B8C344285}"/>
                </a:ext>
              </a:extLst>
            </p:cNvPr>
            <p:cNvSpPr/>
            <p:nvPr/>
          </p:nvSpPr>
          <p:spPr>
            <a:xfrm>
              <a:off x="4231775" y="1512225"/>
              <a:ext cx="953400" cy="989825"/>
            </a:xfrm>
            <a:custGeom>
              <a:avLst/>
              <a:gdLst/>
              <a:ahLst/>
              <a:cxnLst/>
              <a:rect l="l" t="t" r="r" b="b"/>
              <a:pathLst>
                <a:path w="38136" h="39593" extrusionOk="0">
                  <a:moveTo>
                    <a:pt x="18133" y="0"/>
                  </a:moveTo>
                  <a:lnTo>
                    <a:pt x="18133" y="0"/>
                  </a:lnTo>
                  <a:cubicBezTo>
                    <a:pt x="16574" y="298"/>
                    <a:pt x="15014" y="643"/>
                    <a:pt x="13454" y="1036"/>
                  </a:cubicBezTo>
                  <a:cubicBezTo>
                    <a:pt x="11728" y="1524"/>
                    <a:pt x="10049" y="2274"/>
                    <a:pt x="8680" y="3453"/>
                  </a:cubicBezTo>
                  <a:cubicBezTo>
                    <a:pt x="7323" y="4632"/>
                    <a:pt x="6584" y="6061"/>
                    <a:pt x="6037" y="7620"/>
                  </a:cubicBezTo>
                  <a:cubicBezTo>
                    <a:pt x="5691" y="9013"/>
                    <a:pt x="5346" y="10394"/>
                    <a:pt x="5025" y="11787"/>
                  </a:cubicBezTo>
                  <a:lnTo>
                    <a:pt x="5013" y="11787"/>
                  </a:lnTo>
                  <a:lnTo>
                    <a:pt x="5001" y="11883"/>
                  </a:lnTo>
                  <a:cubicBezTo>
                    <a:pt x="4941" y="12097"/>
                    <a:pt x="4894" y="12311"/>
                    <a:pt x="4846" y="12538"/>
                  </a:cubicBezTo>
                  <a:lnTo>
                    <a:pt x="4858" y="12538"/>
                  </a:lnTo>
                  <a:lnTo>
                    <a:pt x="2941" y="21622"/>
                  </a:lnTo>
                  <a:lnTo>
                    <a:pt x="0" y="23039"/>
                  </a:lnTo>
                  <a:cubicBezTo>
                    <a:pt x="0" y="23039"/>
                    <a:pt x="381" y="24087"/>
                    <a:pt x="2608" y="26480"/>
                  </a:cubicBezTo>
                  <a:cubicBezTo>
                    <a:pt x="2608" y="26480"/>
                    <a:pt x="3108" y="27158"/>
                    <a:pt x="3513" y="28075"/>
                  </a:cubicBezTo>
                  <a:lnTo>
                    <a:pt x="10216" y="23801"/>
                  </a:lnTo>
                  <a:cubicBezTo>
                    <a:pt x="10216" y="23801"/>
                    <a:pt x="10728" y="31516"/>
                    <a:pt x="10418" y="37624"/>
                  </a:cubicBezTo>
                  <a:cubicBezTo>
                    <a:pt x="10418" y="37624"/>
                    <a:pt x="15476" y="39593"/>
                    <a:pt x="22762" y="39593"/>
                  </a:cubicBezTo>
                  <a:cubicBezTo>
                    <a:pt x="26463" y="39593"/>
                    <a:pt x="30739" y="39085"/>
                    <a:pt x="35219" y="37553"/>
                  </a:cubicBezTo>
                  <a:lnTo>
                    <a:pt x="34088" y="18431"/>
                  </a:lnTo>
                  <a:lnTo>
                    <a:pt x="36409" y="12538"/>
                  </a:lnTo>
                  <a:cubicBezTo>
                    <a:pt x="36564" y="12133"/>
                    <a:pt x="36719" y="11728"/>
                    <a:pt x="36874" y="11335"/>
                  </a:cubicBezTo>
                  <a:cubicBezTo>
                    <a:pt x="36874" y="11335"/>
                    <a:pt x="36874" y="11323"/>
                    <a:pt x="36886" y="11323"/>
                  </a:cubicBezTo>
                  <a:cubicBezTo>
                    <a:pt x="37005" y="11002"/>
                    <a:pt x="37136" y="10668"/>
                    <a:pt x="37267" y="10347"/>
                  </a:cubicBezTo>
                  <a:cubicBezTo>
                    <a:pt x="37374" y="10073"/>
                    <a:pt x="37481" y="9799"/>
                    <a:pt x="37576" y="9537"/>
                  </a:cubicBezTo>
                  <a:cubicBezTo>
                    <a:pt x="37576" y="9525"/>
                    <a:pt x="37588" y="9525"/>
                    <a:pt x="37588" y="9525"/>
                  </a:cubicBezTo>
                  <a:cubicBezTo>
                    <a:pt x="38136" y="7108"/>
                    <a:pt x="37422" y="4346"/>
                    <a:pt x="35755" y="2536"/>
                  </a:cubicBezTo>
                  <a:cubicBezTo>
                    <a:pt x="35421" y="2167"/>
                    <a:pt x="34695" y="1679"/>
                    <a:pt x="34088" y="1453"/>
                  </a:cubicBezTo>
                  <a:cubicBezTo>
                    <a:pt x="31790" y="917"/>
                    <a:pt x="29456" y="512"/>
                    <a:pt x="27111" y="250"/>
                  </a:cubicBezTo>
                  <a:lnTo>
                    <a:pt x="27111" y="250"/>
                  </a:lnTo>
                  <a:cubicBezTo>
                    <a:pt x="27206" y="584"/>
                    <a:pt x="27301" y="917"/>
                    <a:pt x="27385" y="1250"/>
                  </a:cubicBezTo>
                  <a:lnTo>
                    <a:pt x="27408" y="1274"/>
                  </a:lnTo>
                  <a:cubicBezTo>
                    <a:pt x="25622" y="2846"/>
                    <a:pt x="23753" y="4334"/>
                    <a:pt x="21801" y="5703"/>
                  </a:cubicBezTo>
                  <a:cubicBezTo>
                    <a:pt x="21431" y="5477"/>
                    <a:pt x="21134" y="5120"/>
                    <a:pt x="20836" y="4775"/>
                  </a:cubicBezTo>
                  <a:cubicBezTo>
                    <a:pt x="20134" y="3941"/>
                    <a:pt x="19431" y="3108"/>
                    <a:pt x="18729" y="2263"/>
                  </a:cubicBezTo>
                  <a:cubicBezTo>
                    <a:pt x="18467" y="1965"/>
                    <a:pt x="18217" y="1655"/>
                    <a:pt x="17955" y="1358"/>
                  </a:cubicBezTo>
                  <a:cubicBezTo>
                    <a:pt x="18014" y="905"/>
                    <a:pt x="18074" y="453"/>
                    <a:pt x="18133" y="0"/>
                  </a:cubicBezTo>
                  <a:close/>
                </a:path>
              </a:pathLst>
            </a:custGeom>
            <a:solidFill>
              <a:srgbClr val="40B4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713;p39">
              <a:extLst>
                <a:ext uri="{FF2B5EF4-FFF2-40B4-BE49-F238E27FC236}">
                  <a16:creationId xmlns:a16="http://schemas.microsoft.com/office/drawing/2014/main" id="{E47101F0-C1EA-9F40-A50D-815C2BCADED1}"/>
                </a:ext>
              </a:extLst>
            </p:cNvPr>
            <p:cNvSpPr/>
            <p:nvPr/>
          </p:nvSpPr>
          <p:spPr>
            <a:xfrm>
              <a:off x="4487150" y="2449825"/>
              <a:ext cx="889725" cy="1782400"/>
            </a:xfrm>
            <a:custGeom>
              <a:avLst/>
              <a:gdLst/>
              <a:ahLst/>
              <a:cxnLst/>
              <a:rect l="l" t="t" r="r" b="b"/>
              <a:pathLst>
                <a:path w="35589" h="71296" extrusionOk="0">
                  <a:moveTo>
                    <a:pt x="215" y="1"/>
                  </a:moveTo>
                  <a:cubicBezTo>
                    <a:pt x="203" y="144"/>
                    <a:pt x="203" y="287"/>
                    <a:pt x="191" y="430"/>
                  </a:cubicBezTo>
                  <a:lnTo>
                    <a:pt x="167" y="6645"/>
                  </a:lnTo>
                  <a:lnTo>
                    <a:pt x="1" y="71295"/>
                  </a:lnTo>
                  <a:lnTo>
                    <a:pt x="9526" y="71295"/>
                  </a:lnTo>
                  <a:lnTo>
                    <a:pt x="10585" y="23194"/>
                  </a:lnTo>
                  <a:lnTo>
                    <a:pt x="11657" y="33136"/>
                  </a:lnTo>
                  <a:lnTo>
                    <a:pt x="25206" y="68736"/>
                  </a:lnTo>
                  <a:lnTo>
                    <a:pt x="27671" y="68093"/>
                  </a:lnTo>
                  <a:lnTo>
                    <a:pt x="34731" y="66259"/>
                  </a:lnTo>
                  <a:lnTo>
                    <a:pt x="35589" y="66033"/>
                  </a:lnTo>
                  <a:lnTo>
                    <a:pt x="23873" y="30433"/>
                  </a:lnTo>
                  <a:lnTo>
                    <a:pt x="25206" y="13"/>
                  </a:lnTo>
                  <a:lnTo>
                    <a:pt x="25206" y="13"/>
                  </a:lnTo>
                  <a:cubicBezTo>
                    <a:pt x="25135" y="25"/>
                    <a:pt x="25075" y="49"/>
                    <a:pt x="25004" y="60"/>
                  </a:cubicBezTo>
                  <a:cubicBezTo>
                    <a:pt x="21020" y="1241"/>
                    <a:pt x="16867" y="1830"/>
                    <a:pt x="12714" y="1830"/>
                  </a:cubicBezTo>
                  <a:cubicBezTo>
                    <a:pt x="8488" y="1830"/>
                    <a:pt x="4262" y="1220"/>
                    <a:pt x="215" y="1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714;p39">
              <a:extLst>
                <a:ext uri="{FF2B5EF4-FFF2-40B4-BE49-F238E27FC236}">
                  <a16:creationId xmlns:a16="http://schemas.microsoft.com/office/drawing/2014/main" id="{6DCA99B0-BA83-8243-AC60-94930C8BB51F}"/>
                </a:ext>
              </a:extLst>
            </p:cNvPr>
            <p:cNvSpPr/>
            <p:nvPr/>
          </p:nvSpPr>
          <p:spPr>
            <a:xfrm>
              <a:off x="4037100" y="1853125"/>
              <a:ext cx="323875" cy="134775"/>
            </a:xfrm>
            <a:custGeom>
              <a:avLst/>
              <a:gdLst/>
              <a:ahLst/>
              <a:cxnLst/>
              <a:rect l="l" t="t" r="r" b="b"/>
              <a:pathLst>
                <a:path w="12955" h="5391" extrusionOk="0">
                  <a:moveTo>
                    <a:pt x="9798" y="1"/>
                  </a:moveTo>
                  <a:cubicBezTo>
                    <a:pt x="9640" y="1"/>
                    <a:pt x="9485" y="32"/>
                    <a:pt x="9335" y="56"/>
                  </a:cubicBezTo>
                  <a:cubicBezTo>
                    <a:pt x="6227" y="711"/>
                    <a:pt x="3108" y="1354"/>
                    <a:pt x="0" y="1997"/>
                  </a:cubicBezTo>
                  <a:lnTo>
                    <a:pt x="0" y="2021"/>
                  </a:lnTo>
                  <a:cubicBezTo>
                    <a:pt x="477" y="3164"/>
                    <a:pt x="1548" y="3997"/>
                    <a:pt x="2715" y="4367"/>
                  </a:cubicBezTo>
                  <a:cubicBezTo>
                    <a:pt x="3345" y="4570"/>
                    <a:pt x="4003" y="4655"/>
                    <a:pt x="4664" y="4655"/>
                  </a:cubicBezTo>
                  <a:cubicBezTo>
                    <a:pt x="5239" y="4655"/>
                    <a:pt x="5817" y="4591"/>
                    <a:pt x="6382" y="4486"/>
                  </a:cubicBezTo>
                  <a:cubicBezTo>
                    <a:pt x="7466" y="4283"/>
                    <a:pt x="8549" y="3914"/>
                    <a:pt x="9490" y="3331"/>
                  </a:cubicBezTo>
                  <a:lnTo>
                    <a:pt x="9502" y="3366"/>
                  </a:lnTo>
                  <a:cubicBezTo>
                    <a:pt x="10121" y="3962"/>
                    <a:pt x="10740" y="4557"/>
                    <a:pt x="11347" y="5152"/>
                  </a:cubicBezTo>
                  <a:cubicBezTo>
                    <a:pt x="11430" y="5236"/>
                    <a:pt x="11514" y="5319"/>
                    <a:pt x="11597" y="5390"/>
                  </a:cubicBezTo>
                  <a:cubicBezTo>
                    <a:pt x="12062" y="4200"/>
                    <a:pt x="12514" y="3009"/>
                    <a:pt x="12954" y="1807"/>
                  </a:cubicBezTo>
                  <a:lnTo>
                    <a:pt x="12800" y="1747"/>
                  </a:lnTo>
                  <a:cubicBezTo>
                    <a:pt x="12597" y="1616"/>
                    <a:pt x="12383" y="1485"/>
                    <a:pt x="12181" y="1342"/>
                  </a:cubicBezTo>
                  <a:cubicBezTo>
                    <a:pt x="11645" y="997"/>
                    <a:pt x="11109" y="640"/>
                    <a:pt x="10561" y="295"/>
                  </a:cubicBezTo>
                  <a:cubicBezTo>
                    <a:pt x="10383" y="176"/>
                    <a:pt x="10204" y="56"/>
                    <a:pt x="10002" y="21"/>
                  </a:cubicBezTo>
                  <a:cubicBezTo>
                    <a:pt x="9934" y="6"/>
                    <a:pt x="9866" y="1"/>
                    <a:pt x="9798" y="1"/>
                  </a:cubicBezTo>
                  <a:close/>
                </a:path>
              </a:pathLst>
            </a:custGeom>
            <a:solidFill>
              <a:srgbClr val="FBB2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77223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21C700-7733-0947-8E74-E206FACDA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155325"/>
            <a:ext cx="9486690" cy="155041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The NPF and Narrative Strategies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868B088-B131-914B-8E11-B3C5AC7F8851}"/>
              </a:ext>
            </a:extLst>
          </p:cNvPr>
          <p:cNvSpPr/>
          <p:nvPr/>
        </p:nvSpPr>
        <p:spPr>
          <a:xfrm>
            <a:off x="571500" y="155325"/>
            <a:ext cx="800100" cy="6702675"/>
          </a:xfrm>
          <a:prstGeom prst="rect">
            <a:avLst/>
          </a:prstGeom>
          <a:solidFill>
            <a:srgbClr val="4E563B"/>
          </a:solidFill>
          <a:ln>
            <a:solidFill>
              <a:srgbClr val="4E56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97B599B8-92EF-944D-BAB1-7382D87840CB}"/>
              </a:ext>
            </a:extLst>
          </p:cNvPr>
          <p:cNvSpPr/>
          <p:nvPr/>
        </p:nvSpPr>
        <p:spPr>
          <a:xfrm>
            <a:off x="1167846" y="1264666"/>
            <a:ext cx="3214687" cy="280034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 a</a:t>
            </a:r>
            <a:r>
              <a:rPr lang="de-DE" sz="2400" dirty="0" err="1"/>
              <a:t>ngel</a:t>
            </a:r>
            <a:r>
              <a:rPr lang="de-DE" sz="2400" dirty="0"/>
              <a:t> </a:t>
            </a:r>
            <a:r>
              <a:rPr lang="de-DE" sz="2400" dirty="0" err="1"/>
              <a:t>shift</a:t>
            </a:r>
            <a:r>
              <a:rPr lang="de-DE" sz="2400" dirty="0"/>
              <a:t>: NGOs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collaborate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the </a:t>
            </a:r>
            <a:r>
              <a:rPr lang="de-DE" sz="2400" dirty="0" err="1"/>
              <a:t>government</a:t>
            </a:r>
            <a:endParaRPr lang="de-DE" sz="2400" dirty="0">
              <a:effectLst/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DD4C7FE1-0301-3C4D-AB05-E0FD0BC14FD9}"/>
              </a:ext>
            </a:extLst>
          </p:cNvPr>
          <p:cNvSpPr/>
          <p:nvPr/>
        </p:nvSpPr>
        <p:spPr>
          <a:xfrm>
            <a:off x="4651036" y="1264666"/>
            <a:ext cx="3214687" cy="280034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The </a:t>
            </a:r>
            <a:r>
              <a:rPr lang="de-DE" sz="2400" dirty="0" err="1"/>
              <a:t>devil</a:t>
            </a:r>
            <a:r>
              <a:rPr lang="de-DE" sz="2400" dirty="0"/>
              <a:t> </a:t>
            </a:r>
            <a:r>
              <a:rPr lang="de-DE" sz="2400" dirty="0" err="1"/>
              <a:t>shift</a:t>
            </a:r>
            <a:r>
              <a:rPr lang="de-DE" sz="2400" dirty="0"/>
              <a:t>: NGOs, </a:t>
            </a:r>
            <a:r>
              <a:rPr lang="de-DE" sz="2400" dirty="0" err="1"/>
              <a:t>who</a:t>
            </a:r>
            <a:r>
              <a:rPr lang="de-DE" sz="2400" dirty="0"/>
              <a:t> </a:t>
            </a:r>
            <a:r>
              <a:rPr lang="de-DE" sz="2400" dirty="0" err="1"/>
              <a:t>conflict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the </a:t>
            </a:r>
            <a:r>
              <a:rPr lang="de-DE" sz="2400" dirty="0" err="1"/>
              <a:t>government</a:t>
            </a:r>
            <a:endParaRPr lang="de-DE" sz="2400" dirty="0">
              <a:effectLst/>
            </a:endParaRP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14A090FB-FE60-394B-BD1E-AA93B2B162E2}"/>
              </a:ext>
            </a:extLst>
          </p:cNvPr>
          <p:cNvSpPr/>
          <p:nvPr/>
        </p:nvSpPr>
        <p:spPr>
          <a:xfrm>
            <a:off x="2369583" y="3677852"/>
            <a:ext cx="4025900" cy="299300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err="1"/>
              <a:t>Policy</a:t>
            </a:r>
            <a:r>
              <a:rPr lang="de-DE" sz="2400" dirty="0"/>
              <a:t> </a:t>
            </a:r>
            <a:r>
              <a:rPr lang="de-DE" sz="2400" dirty="0" err="1"/>
              <a:t>actors</a:t>
            </a:r>
            <a:r>
              <a:rPr lang="de-DE" sz="2400" dirty="0"/>
              <a:t> </a:t>
            </a:r>
            <a:r>
              <a:rPr lang="de-DE" sz="2400" dirty="0" err="1"/>
              <a:t>who</a:t>
            </a:r>
            <a:r>
              <a:rPr lang="de-DE" sz="2400" dirty="0"/>
              <a:t> </a:t>
            </a:r>
            <a:r>
              <a:rPr lang="de-DE" sz="2400" dirty="0" err="1"/>
              <a:t>aim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promote </a:t>
            </a:r>
            <a:r>
              <a:rPr lang="de-DE" sz="2400" dirty="0" err="1"/>
              <a:t>reforms</a:t>
            </a:r>
            <a:r>
              <a:rPr lang="de-DE" sz="2400" dirty="0"/>
              <a:t> </a:t>
            </a:r>
            <a:r>
              <a:rPr lang="de-DE" sz="2400" dirty="0" err="1"/>
              <a:t>tend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employ</a:t>
            </a:r>
            <a:r>
              <a:rPr lang="de-DE" sz="2400" dirty="0"/>
              <a:t> </a:t>
            </a:r>
            <a:r>
              <a:rPr lang="de-DE" sz="2400" dirty="0" err="1"/>
              <a:t>angel</a:t>
            </a:r>
            <a:r>
              <a:rPr lang="de-DE" sz="2400" dirty="0"/>
              <a:t> </a:t>
            </a:r>
            <a:r>
              <a:rPr lang="de-DE" sz="2400" dirty="0" err="1"/>
              <a:t>shifts</a:t>
            </a:r>
            <a:r>
              <a:rPr lang="de-DE" sz="2400" dirty="0"/>
              <a:t>, </a:t>
            </a:r>
            <a:r>
              <a:rPr lang="de-DE" sz="2400" dirty="0" err="1"/>
              <a:t>while</a:t>
            </a:r>
            <a:r>
              <a:rPr lang="de-DE" sz="2400" dirty="0"/>
              <a:t> </a:t>
            </a:r>
            <a:r>
              <a:rPr lang="de-DE" sz="2400" dirty="0" err="1"/>
              <a:t>policy</a:t>
            </a:r>
            <a:r>
              <a:rPr lang="de-DE" sz="2400" dirty="0"/>
              <a:t> </a:t>
            </a:r>
            <a:r>
              <a:rPr lang="de-DE" sz="2400" dirty="0" err="1"/>
              <a:t>actors</a:t>
            </a:r>
            <a:r>
              <a:rPr lang="de-DE" sz="2400" dirty="0"/>
              <a:t> </a:t>
            </a:r>
            <a:r>
              <a:rPr lang="de-DE" sz="2400" dirty="0" err="1"/>
              <a:t>opposing</a:t>
            </a:r>
            <a:r>
              <a:rPr lang="de-DE" sz="2400" dirty="0"/>
              <a:t> </a:t>
            </a:r>
            <a:r>
              <a:rPr lang="de-DE" sz="2400" dirty="0" err="1"/>
              <a:t>reforms</a:t>
            </a:r>
            <a:r>
              <a:rPr lang="de-DE" sz="2400" dirty="0"/>
              <a:t> </a:t>
            </a:r>
            <a:r>
              <a:rPr lang="de-DE" sz="2400" dirty="0" err="1"/>
              <a:t>rather</a:t>
            </a:r>
            <a:r>
              <a:rPr lang="de-DE" sz="2400" dirty="0"/>
              <a:t> </a:t>
            </a:r>
            <a:r>
              <a:rPr lang="de-DE" sz="2400" dirty="0" err="1"/>
              <a:t>use</a:t>
            </a:r>
            <a:r>
              <a:rPr lang="de-DE" sz="2400" dirty="0"/>
              <a:t> </a:t>
            </a:r>
            <a:r>
              <a:rPr lang="de-DE" sz="2400" dirty="0" err="1"/>
              <a:t>devil</a:t>
            </a:r>
            <a:r>
              <a:rPr lang="de-DE" sz="2400" dirty="0"/>
              <a:t> </a:t>
            </a:r>
            <a:r>
              <a:rPr lang="de-DE" sz="2400" dirty="0" err="1"/>
              <a:t>shifts</a:t>
            </a:r>
            <a:r>
              <a:rPr lang="de-DE" sz="2400" dirty="0"/>
              <a:t> </a:t>
            </a:r>
            <a:endParaRPr lang="de-DE" sz="2400" dirty="0">
              <a:effectLst/>
            </a:endParaRP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58A8E822-4DD9-1B46-AAB6-2628AA37F870}"/>
              </a:ext>
            </a:extLst>
          </p:cNvPr>
          <p:cNvSpPr/>
          <p:nvPr/>
        </p:nvSpPr>
        <p:spPr>
          <a:xfrm>
            <a:off x="8128216" y="1264666"/>
            <a:ext cx="3214687" cy="280034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NGOs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avoid</a:t>
            </a:r>
            <a:r>
              <a:rPr lang="de-DE" sz="2400" dirty="0"/>
              <a:t> all </a:t>
            </a:r>
            <a:r>
              <a:rPr lang="de-DE" sz="2400" dirty="0" err="1"/>
              <a:t>public</a:t>
            </a:r>
            <a:r>
              <a:rPr lang="de-DE" sz="2400" dirty="0"/>
              <a:t> </a:t>
            </a:r>
            <a:r>
              <a:rPr lang="de-DE" sz="2400" dirty="0" err="1"/>
              <a:t>communication</a:t>
            </a:r>
            <a:endParaRPr lang="de-DE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5813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54977B-907A-F64E-B4CE-D55775BEA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1755" y="181468"/>
            <a:ext cx="9486690" cy="155041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Waste Management in Russia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 descr="Знак переработки">
            <a:extLst>
              <a:ext uri="{FF2B5EF4-FFF2-40B4-BE49-F238E27FC236}">
                <a16:creationId xmlns:a16="http://schemas.microsoft.com/office/drawing/2014/main" id="{7DFD79E4-8339-0E43-A95D-ADE9473182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87710" y="42584"/>
            <a:ext cx="914400" cy="914400"/>
          </a:xfrm>
          <a:prstGeom prst="rect">
            <a:avLst/>
          </a:prstGeom>
        </p:spPr>
      </p:pic>
      <p:graphicFrame>
        <p:nvGraphicFramePr>
          <p:cNvPr id="6" name="Объект 2">
            <a:extLst>
              <a:ext uri="{FF2B5EF4-FFF2-40B4-BE49-F238E27FC236}">
                <a16:creationId xmlns:a16="http://schemas.microsoft.com/office/drawing/2014/main" id="{DB52310B-9742-DA4A-8CF7-54919E37EE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2937418"/>
              </p:ext>
            </p:extLst>
          </p:nvPr>
        </p:nvGraphicFramePr>
        <p:xfrm>
          <a:off x="2746155" y="798406"/>
          <a:ext cx="7681235" cy="6059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35342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18C450F-531E-AF41-A666-B45B079E2A7E}"/>
              </a:ext>
            </a:extLst>
          </p:cNvPr>
          <p:cNvSpPr/>
          <p:nvPr/>
        </p:nvSpPr>
        <p:spPr>
          <a:xfrm>
            <a:off x="0" y="0"/>
            <a:ext cx="1443038" cy="6858000"/>
          </a:xfrm>
          <a:prstGeom prst="rect">
            <a:avLst/>
          </a:prstGeom>
          <a:solidFill>
            <a:srgbClr val="EFECE4"/>
          </a:solidFill>
          <a:ln>
            <a:solidFill>
              <a:srgbClr val="EFEC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2291C4-B100-B44B-B5E1-0C4F51E2A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929" y="1374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Research data and methods</a:t>
            </a:r>
            <a:endParaRPr lang="ru-RU" b="1" dirty="0">
              <a:solidFill>
                <a:schemeClr val="accent1">
                  <a:lumMod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E010F0-C3B1-B243-842F-2D63BB779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025" y="1221619"/>
            <a:ext cx="4310542" cy="46667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700" b="1" i="1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Eco-NGOs:</a:t>
            </a:r>
            <a:r>
              <a:rPr lang="en-US" sz="2700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Federal NGOs: Greenpeace,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Razdelni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Sbor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Sobirator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EKA,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Musora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bolshe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net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dirty="0">
              <a:solidFill>
                <a:schemeClr val="accent1">
                  <a:lumMod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Regional NGOs: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EKA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Azov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Ecomost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Zeleny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Parovoz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Zelenaya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Ulitsa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Podari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Planete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Zhizn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FCD977-E46D-354C-9F0A-6C11D5BD07A9}"/>
              </a:ext>
            </a:extLst>
          </p:cNvPr>
          <p:cNvSpPr txBox="1"/>
          <p:nvPr/>
        </p:nvSpPr>
        <p:spPr>
          <a:xfrm>
            <a:off x="4923178" y="3133620"/>
            <a:ext cx="2113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381 TEXTS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E27086C5-B0DF-D240-8B76-084997C31C57}"/>
              </a:ext>
            </a:extLst>
          </p:cNvPr>
          <p:cNvSpPr/>
          <p:nvPr/>
        </p:nvSpPr>
        <p:spPr>
          <a:xfrm>
            <a:off x="8490130" y="1411321"/>
            <a:ext cx="2503167" cy="93172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90CA40F-B0BB-1F4D-B356-940C3A5CCAAD}"/>
              </a:ext>
            </a:extLst>
          </p:cNvPr>
          <p:cNvSpPr/>
          <p:nvPr/>
        </p:nvSpPr>
        <p:spPr>
          <a:xfrm>
            <a:off x="8490130" y="1531160"/>
            <a:ext cx="25031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ea typeface="Verdana" panose="020B0604030504040204" pitchFamily="34" charset="0"/>
                <a:cs typeface="Verdana" panose="020B0604030504040204" pitchFamily="34" charset="0"/>
              </a:rPr>
              <a:t>Systematic NPF coding scheme </a:t>
            </a:r>
            <a:endParaRPr lang="ru-RU" sz="20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93C695A6-2FF4-4D41-90D9-462078840173}"/>
              </a:ext>
            </a:extLst>
          </p:cNvPr>
          <p:cNvSpPr/>
          <p:nvPr/>
        </p:nvSpPr>
        <p:spPr>
          <a:xfrm>
            <a:off x="8490130" y="3218219"/>
            <a:ext cx="2503167" cy="12967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err="1"/>
              <a:t>Russian</a:t>
            </a:r>
            <a:r>
              <a:rPr lang="de-DE" sz="2000" dirty="0"/>
              <a:t> </a:t>
            </a:r>
            <a:r>
              <a:rPr lang="de-DE" sz="2000" dirty="0" err="1"/>
              <a:t>platforms</a:t>
            </a:r>
            <a:r>
              <a:rPr lang="de-DE" sz="2000" dirty="0"/>
              <a:t> </a:t>
            </a:r>
            <a:r>
              <a:rPr lang="de-DE" sz="2000" dirty="0" err="1"/>
              <a:t>VKontakte</a:t>
            </a:r>
            <a:r>
              <a:rPr lang="de-DE" sz="2000" dirty="0"/>
              <a:t>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Telegram</a:t>
            </a:r>
            <a:r>
              <a:rPr lang="de-DE" sz="2000" dirty="0"/>
              <a:t> </a:t>
            </a:r>
            <a:endParaRPr lang="de-DE" sz="2000" dirty="0">
              <a:effectLst/>
            </a:endParaRPr>
          </a:p>
        </p:txBody>
      </p:sp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id="{13C969EC-99C8-1A4E-B19E-ABCCDB717595}"/>
              </a:ext>
            </a:extLst>
          </p:cNvPr>
          <p:cNvSpPr/>
          <p:nvPr/>
        </p:nvSpPr>
        <p:spPr>
          <a:xfrm>
            <a:off x="8490129" y="5385829"/>
            <a:ext cx="2503167" cy="93172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err="1"/>
              <a:t>Published</a:t>
            </a:r>
            <a:r>
              <a:rPr lang="de-DE" sz="2000" dirty="0"/>
              <a:t> </a:t>
            </a:r>
            <a:r>
              <a:rPr lang="de-DE" sz="2000" dirty="0" err="1"/>
              <a:t>between</a:t>
            </a:r>
            <a:r>
              <a:rPr lang="de-DE" sz="2000" dirty="0"/>
              <a:t> 2017 </a:t>
            </a:r>
            <a:r>
              <a:rPr lang="de-DE" sz="2000" dirty="0" err="1"/>
              <a:t>and</a:t>
            </a:r>
            <a:r>
              <a:rPr lang="de-DE" sz="2000" dirty="0"/>
              <a:t> June 2021 </a:t>
            </a:r>
            <a:endParaRPr lang="de-DE" sz="2000" dirty="0">
              <a:effectLst/>
            </a:endParaRP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F7C5442C-6E3E-7143-8D98-4AA17D3D0432}"/>
              </a:ext>
            </a:extLst>
          </p:cNvPr>
          <p:cNvSpPr/>
          <p:nvPr/>
        </p:nvSpPr>
        <p:spPr>
          <a:xfrm>
            <a:off x="2748332" y="5509437"/>
            <a:ext cx="4708798" cy="931729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+ 10 semi-structured interviews</a:t>
            </a:r>
            <a:endParaRPr lang="ru-RU" sz="2200" b="1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833C1B3-E4CB-A449-95F0-5341CE35509A}"/>
              </a:ext>
            </a:extLst>
          </p:cNvPr>
          <p:cNvGrpSpPr/>
          <p:nvPr/>
        </p:nvGrpSpPr>
        <p:grpSpPr>
          <a:xfrm>
            <a:off x="6591729" y="2015100"/>
            <a:ext cx="2057400" cy="3358080"/>
            <a:chOff x="6591729" y="2015100"/>
            <a:chExt cx="2057400" cy="3358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311C92C1-AA4A-CA4F-BB8B-A89E0AAB8342}"/>
                    </a:ext>
                  </a:extLst>
                </p14:cNvPr>
                <p14:cNvContentPartPr/>
                <p14:nvPr/>
              </p14:nvContentPartPr>
              <p14:xfrm>
                <a:off x="6591729" y="2015100"/>
                <a:ext cx="1398600" cy="111852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311C92C1-AA4A-CA4F-BB8B-A89E0AAB8342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583089" y="2006100"/>
                  <a:ext cx="1416240" cy="11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C8CB3793-FCCE-ED4F-9032-74934221C719}"/>
                    </a:ext>
                  </a:extLst>
                </p14:cNvPr>
                <p14:cNvContentPartPr/>
                <p14:nvPr/>
              </p14:nvContentPartPr>
              <p14:xfrm>
                <a:off x="7290489" y="3336660"/>
                <a:ext cx="1110600" cy="4366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C8CB3793-FCCE-ED4F-9032-74934221C719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281489" y="3327660"/>
                  <a:ext cx="1128240" cy="45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3CBB0E24-1F5A-1641-983A-F77350349764}"/>
                    </a:ext>
                  </a:extLst>
                </p14:cNvPr>
                <p14:cNvContentPartPr/>
                <p14:nvPr/>
              </p14:nvContentPartPr>
              <p14:xfrm>
                <a:off x="6987009" y="3625380"/>
                <a:ext cx="1662120" cy="17478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3CBB0E24-1F5A-1641-983A-F7735034976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978369" y="3616380"/>
                  <a:ext cx="1679760" cy="17654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AFA1D63-DD4A-C441-B020-2C5D449B9705}"/>
              </a:ext>
            </a:extLst>
          </p:cNvPr>
          <p:cNvSpPr/>
          <p:nvPr/>
        </p:nvSpPr>
        <p:spPr>
          <a:xfrm rot="19444078">
            <a:off x="-818451" y="234142"/>
            <a:ext cx="2657476" cy="154389"/>
          </a:xfrm>
          <a:prstGeom prst="rect">
            <a:avLst/>
          </a:prstGeom>
          <a:solidFill>
            <a:srgbClr val="BACCB0">
              <a:alpha val="5181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E679962-1A4F-4549-939E-ECDF6D5ACDC5}"/>
              </a:ext>
            </a:extLst>
          </p:cNvPr>
          <p:cNvSpPr/>
          <p:nvPr/>
        </p:nvSpPr>
        <p:spPr>
          <a:xfrm rot="19444078">
            <a:off x="-617664" y="447576"/>
            <a:ext cx="2657476" cy="273331"/>
          </a:xfrm>
          <a:prstGeom prst="rect">
            <a:avLst/>
          </a:prstGeom>
          <a:solidFill>
            <a:schemeClr val="bg2">
              <a:lumMod val="50000"/>
              <a:lumOff val="50000"/>
              <a:alpha val="5181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1583930D-D867-6845-A797-BA03E60C07E4}"/>
              </a:ext>
            </a:extLst>
          </p:cNvPr>
          <p:cNvSpPr/>
          <p:nvPr/>
        </p:nvSpPr>
        <p:spPr>
          <a:xfrm rot="19444078">
            <a:off x="-898939" y="520406"/>
            <a:ext cx="3377076" cy="287744"/>
          </a:xfrm>
          <a:prstGeom prst="rect">
            <a:avLst/>
          </a:prstGeom>
          <a:solidFill>
            <a:schemeClr val="bg2">
              <a:lumMod val="50000"/>
              <a:lumOff val="50000"/>
              <a:alpha val="5181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915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3BB7E73-E730-42EA-AACE-D1E323EA5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6C2E9-B316-4410-88E5-74F044FC3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58144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D07262-43A6-451F-9B19-77B943C63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26850" y="1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C202FD-086E-2C47-9FB0-35E5A1AC5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200311"/>
            <a:ext cx="9486690" cy="155041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Use of Narratives by NGOs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0B9B6010-6238-FE43-A6A1-E51A436EEF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981610"/>
              </p:ext>
            </p:extLst>
          </p:nvPr>
        </p:nvGraphicFramePr>
        <p:xfrm>
          <a:off x="412835" y="1200151"/>
          <a:ext cx="10987088" cy="5271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E4D2F9E-C81B-FB46-9BD4-E97CF0982482}"/>
              </a:ext>
            </a:extLst>
          </p:cNvPr>
          <p:cNvSpPr/>
          <p:nvPr/>
        </p:nvSpPr>
        <p:spPr>
          <a:xfrm>
            <a:off x="11058144" y="200311"/>
            <a:ext cx="565658" cy="6657689"/>
          </a:xfrm>
          <a:prstGeom prst="rect">
            <a:avLst/>
          </a:prstGeom>
          <a:solidFill>
            <a:srgbClr val="EFECE4"/>
          </a:solidFill>
          <a:ln>
            <a:solidFill>
              <a:srgbClr val="EFEC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126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146BF4-368C-6848-986F-C5B6B1D18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780" y="141037"/>
            <a:ext cx="9486690" cy="155041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Characters: Narratives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428DD53-8CA1-584A-9A34-6352AA8BB0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023659"/>
              </p:ext>
            </p:extLst>
          </p:nvPr>
        </p:nvGraphicFramePr>
        <p:xfrm>
          <a:off x="2067719" y="1314450"/>
          <a:ext cx="8786812" cy="5211601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196703">
                  <a:extLst>
                    <a:ext uri="{9D8B030D-6E8A-4147-A177-3AD203B41FA5}">
                      <a16:colId xmlns:a16="http://schemas.microsoft.com/office/drawing/2014/main" val="1778072632"/>
                    </a:ext>
                  </a:extLst>
                </a:gridCol>
                <a:gridCol w="2196703">
                  <a:extLst>
                    <a:ext uri="{9D8B030D-6E8A-4147-A177-3AD203B41FA5}">
                      <a16:colId xmlns:a16="http://schemas.microsoft.com/office/drawing/2014/main" val="84889576"/>
                    </a:ext>
                  </a:extLst>
                </a:gridCol>
                <a:gridCol w="2196703">
                  <a:extLst>
                    <a:ext uri="{9D8B030D-6E8A-4147-A177-3AD203B41FA5}">
                      <a16:colId xmlns:a16="http://schemas.microsoft.com/office/drawing/2014/main" val="1558641127"/>
                    </a:ext>
                  </a:extLst>
                </a:gridCol>
                <a:gridCol w="2196703">
                  <a:extLst>
                    <a:ext uri="{9D8B030D-6E8A-4147-A177-3AD203B41FA5}">
                      <a16:colId xmlns:a16="http://schemas.microsoft.com/office/drawing/2014/main" val="2613178810"/>
                    </a:ext>
                  </a:extLst>
                </a:gridCol>
              </a:tblGrid>
              <a:tr h="964743">
                <a:tc>
                  <a:txBody>
                    <a:bodyPr/>
                    <a:lstStyle/>
                    <a:p>
                      <a:endParaRPr lang="ru-RU" sz="21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err="1">
                          <a:effectLst/>
                          <a:latin typeface="+mn-lt"/>
                        </a:rPr>
                        <a:t>Hero</a:t>
                      </a:r>
                      <a:r>
                        <a:rPr lang="ru-RU" sz="21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/>
                      <a:r>
                        <a:rPr lang="ru-RU" sz="2100" dirty="0" err="1">
                          <a:effectLst/>
                          <a:latin typeface="+mn-lt"/>
                        </a:rPr>
                        <a:t>n</a:t>
                      </a:r>
                      <a:r>
                        <a:rPr lang="ru-RU" sz="2100" dirty="0">
                          <a:effectLst/>
                          <a:latin typeface="+mn-lt"/>
                        </a:rPr>
                        <a:t> (%)</a:t>
                      </a:r>
                      <a:endParaRPr lang="ru-RU" sz="21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  <a:latin typeface="+mn-lt"/>
                        </a:rPr>
                        <a:t>Villain </a:t>
                      </a:r>
                    </a:p>
                    <a:p>
                      <a:pPr algn="ctr"/>
                      <a:r>
                        <a:rPr lang="ru-RU" sz="2100">
                          <a:effectLst/>
                          <a:latin typeface="+mn-lt"/>
                        </a:rPr>
                        <a:t>n (%)</a:t>
                      </a:r>
                      <a:endParaRPr lang="ru-RU" sz="21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err="1">
                          <a:effectLst/>
                          <a:latin typeface="+mn-lt"/>
                        </a:rPr>
                        <a:t>Victim</a:t>
                      </a:r>
                      <a:r>
                        <a:rPr lang="ru-RU" sz="21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/>
                      <a:r>
                        <a:rPr lang="ru-RU" sz="2100" dirty="0" err="1">
                          <a:effectLst/>
                          <a:latin typeface="+mn-lt"/>
                        </a:rPr>
                        <a:t>n</a:t>
                      </a:r>
                      <a:r>
                        <a:rPr lang="ru-RU" sz="2100" dirty="0">
                          <a:effectLst/>
                          <a:latin typeface="+mn-lt"/>
                        </a:rPr>
                        <a:t> (%)</a:t>
                      </a:r>
                      <a:endParaRPr lang="ru-RU" sz="21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9033"/>
                  </a:ext>
                </a:extLst>
              </a:tr>
              <a:tr h="606694">
                <a:tc>
                  <a:txBody>
                    <a:bodyPr/>
                    <a:lstStyle/>
                    <a:p>
                      <a:r>
                        <a:rPr lang="ru-RU" sz="2100">
                          <a:effectLst/>
                          <a:latin typeface="+mn-lt"/>
                        </a:rPr>
                        <a:t>NGO</a:t>
                      </a:r>
                      <a:endParaRPr lang="ru-RU" sz="21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effectLst/>
                          <a:latin typeface="+mn-lt"/>
                        </a:rPr>
                        <a:t>190 (50%)</a:t>
                      </a:r>
                      <a:endParaRPr lang="ru-RU" sz="21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  <a:latin typeface="+mn-lt"/>
                        </a:rPr>
                        <a:t>0 (0%)</a:t>
                      </a:r>
                      <a:endParaRPr lang="ru-RU" sz="21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  <a:latin typeface="+mn-lt"/>
                        </a:rPr>
                        <a:t>5 (1%)</a:t>
                      </a:r>
                      <a:endParaRPr lang="ru-RU" sz="21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6996986"/>
                  </a:ext>
                </a:extLst>
              </a:tr>
              <a:tr h="606694">
                <a:tc>
                  <a:txBody>
                    <a:bodyPr/>
                    <a:lstStyle/>
                    <a:p>
                      <a:r>
                        <a:rPr lang="ru-RU" sz="2100">
                          <a:effectLst/>
                          <a:latin typeface="+mn-lt"/>
                        </a:rPr>
                        <a:t>Government</a:t>
                      </a:r>
                      <a:endParaRPr lang="ru-RU" sz="21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effectLst/>
                          <a:latin typeface="+mn-lt"/>
                        </a:rPr>
                        <a:t>29 (8%)</a:t>
                      </a:r>
                      <a:endParaRPr lang="ru-RU" sz="21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  <a:latin typeface="+mn-lt"/>
                        </a:rPr>
                        <a:t>67 (18%)</a:t>
                      </a:r>
                      <a:endParaRPr lang="ru-RU" sz="21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  <a:latin typeface="+mn-lt"/>
                        </a:rPr>
                        <a:t>0 (0%)</a:t>
                      </a:r>
                      <a:endParaRPr lang="ru-RU" sz="21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21076567"/>
                  </a:ext>
                </a:extLst>
              </a:tr>
              <a:tr h="606694">
                <a:tc>
                  <a:txBody>
                    <a:bodyPr/>
                    <a:lstStyle/>
                    <a:p>
                      <a:r>
                        <a:rPr lang="ru-RU" sz="2100">
                          <a:effectLst/>
                          <a:latin typeface="+mn-lt"/>
                        </a:rPr>
                        <a:t>Business</a:t>
                      </a:r>
                      <a:endParaRPr lang="ru-RU" sz="21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  <a:latin typeface="+mn-lt"/>
                        </a:rPr>
                        <a:t>92 (24%)</a:t>
                      </a:r>
                      <a:endParaRPr lang="ru-RU" sz="21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effectLst/>
                          <a:latin typeface="+mn-lt"/>
                        </a:rPr>
                        <a:t>56 (15%)</a:t>
                      </a:r>
                      <a:endParaRPr lang="ru-RU" sz="21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  <a:latin typeface="+mn-lt"/>
                        </a:rPr>
                        <a:t>7 (2%)</a:t>
                      </a:r>
                      <a:endParaRPr lang="ru-RU" sz="21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457891026"/>
                  </a:ext>
                </a:extLst>
              </a:tr>
              <a:tr h="606694">
                <a:tc>
                  <a:txBody>
                    <a:bodyPr/>
                    <a:lstStyle/>
                    <a:p>
                      <a:r>
                        <a:rPr lang="ru-RU" sz="2100">
                          <a:effectLst/>
                          <a:latin typeface="+mn-lt"/>
                        </a:rPr>
                        <a:t>Citizens</a:t>
                      </a:r>
                      <a:endParaRPr lang="ru-RU" sz="21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  <a:latin typeface="+mn-lt"/>
                        </a:rPr>
                        <a:t>84 (22%)</a:t>
                      </a:r>
                      <a:endParaRPr lang="ru-RU" sz="21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effectLst/>
                          <a:latin typeface="+mn-lt"/>
                        </a:rPr>
                        <a:t>13 (3%)</a:t>
                      </a:r>
                      <a:endParaRPr lang="ru-RU" sz="21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  <a:latin typeface="+mn-lt"/>
                        </a:rPr>
                        <a:t>48 (13%)</a:t>
                      </a:r>
                      <a:endParaRPr lang="ru-RU" sz="21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015193877"/>
                  </a:ext>
                </a:extLst>
              </a:tr>
              <a:tr h="606694">
                <a:tc>
                  <a:txBody>
                    <a:bodyPr/>
                    <a:lstStyle/>
                    <a:p>
                      <a:r>
                        <a:rPr lang="ru-RU" sz="2100">
                          <a:effectLst/>
                          <a:latin typeface="+mn-lt"/>
                        </a:rPr>
                        <a:t>Environment</a:t>
                      </a:r>
                      <a:endParaRPr lang="ru-RU" sz="21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endParaRPr lang="ru-RU" sz="21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effectLst/>
                          <a:latin typeface="+mn-lt"/>
                        </a:rPr>
                        <a:t>37 (10%)</a:t>
                      </a:r>
                      <a:endParaRPr lang="ru-RU" sz="21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980030977"/>
                  </a:ext>
                </a:extLst>
              </a:tr>
              <a:tr h="606694">
                <a:tc>
                  <a:txBody>
                    <a:bodyPr/>
                    <a:lstStyle/>
                    <a:p>
                      <a:r>
                        <a:rPr lang="ru-RU" sz="2100">
                          <a:effectLst/>
                          <a:latin typeface="+mn-lt"/>
                        </a:rPr>
                        <a:t>Other</a:t>
                      </a:r>
                      <a:endParaRPr lang="ru-RU" sz="21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  <a:latin typeface="+mn-lt"/>
                        </a:rPr>
                        <a:t>30 (8%)</a:t>
                      </a:r>
                      <a:endParaRPr lang="ru-RU" sz="21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  <a:latin typeface="+mn-lt"/>
                        </a:rPr>
                        <a:t>76 (20%)</a:t>
                      </a:r>
                      <a:endParaRPr lang="ru-RU" sz="21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effectLst/>
                          <a:latin typeface="+mn-lt"/>
                        </a:rPr>
                        <a:t>19 (5%)</a:t>
                      </a:r>
                      <a:endParaRPr lang="ru-RU" sz="21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701585131"/>
                  </a:ext>
                </a:extLst>
              </a:tr>
              <a:tr h="606694">
                <a:tc>
                  <a:txBody>
                    <a:bodyPr/>
                    <a:lstStyle/>
                    <a:p>
                      <a:r>
                        <a:rPr lang="ru-RU" sz="2100" dirty="0" err="1">
                          <a:effectLst/>
                          <a:latin typeface="+mn-lt"/>
                        </a:rPr>
                        <a:t>Total</a:t>
                      </a:r>
                      <a:r>
                        <a:rPr lang="ru-RU" sz="2100" dirty="0">
                          <a:effectLst/>
                          <a:latin typeface="+mn-lt"/>
                        </a:rPr>
                        <a:t> (</a:t>
                      </a:r>
                      <a:r>
                        <a:rPr lang="ru-RU" sz="2100" dirty="0" err="1">
                          <a:effectLst/>
                          <a:latin typeface="+mn-lt"/>
                        </a:rPr>
                        <a:t>N</a:t>
                      </a:r>
                      <a:r>
                        <a:rPr lang="ru-RU" sz="2100" dirty="0">
                          <a:effectLst/>
                          <a:latin typeface="+mn-lt"/>
                        </a:rPr>
                        <a:t>)</a:t>
                      </a:r>
                      <a:endParaRPr lang="ru-RU" sz="21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  <a:latin typeface="+mn-lt"/>
                        </a:rPr>
                        <a:t>425</a:t>
                      </a:r>
                      <a:endParaRPr lang="ru-RU" sz="21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>
                          <a:effectLst/>
                          <a:latin typeface="+mn-lt"/>
                        </a:rPr>
                        <a:t>212</a:t>
                      </a:r>
                      <a:endParaRPr lang="ru-RU" sz="21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effectLst/>
                          <a:latin typeface="+mn-lt"/>
                        </a:rPr>
                        <a:t>98</a:t>
                      </a:r>
                      <a:endParaRPr lang="ru-RU" sz="21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732737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414897"/>
      </p:ext>
    </p:extLst>
  </p:cSld>
  <p:clrMapOvr>
    <a:masterClrMapping/>
  </p:clrMapOvr>
</p:sld>
</file>

<file path=ppt/theme/theme1.xml><?xml version="1.0" encoding="utf-8"?>
<a:theme xmlns:a="http://schemas.openxmlformats.org/drawingml/2006/main" name="InterweaveVTI">
  <a:themeElements>
    <a:clrScheme name="AnalogousFromLightSeedRightStep">
      <a:dk1>
        <a:srgbClr val="000000"/>
      </a:dk1>
      <a:lt1>
        <a:srgbClr val="FFFFFF"/>
      </a:lt1>
      <a:dk2>
        <a:srgbClr val="3B3521"/>
      </a:dk2>
      <a:lt2>
        <a:srgbClr val="E2E6E8"/>
      </a:lt2>
      <a:accent1>
        <a:srgbClr val="BC9B84"/>
      </a:accent1>
      <a:accent2>
        <a:srgbClr val="ABA175"/>
      </a:accent2>
      <a:accent3>
        <a:srgbClr val="9BA57D"/>
      </a:accent3>
      <a:accent4>
        <a:srgbClr val="88AC75"/>
      </a:accent4>
      <a:accent5>
        <a:srgbClr val="81AC84"/>
      </a:accent5>
      <a:accent6>
        <a:srgbClr val="77AE92"/>
      </a:accent6>
      <a:hlink>
        <a:srgbClr val="5986A5"/>
      </a:hlink>
      <a:folHlink>
        <a:srgbClr val="7F7F7F"/>
      </a:folHlink>
    </a:clrScheme>
    <a:fontScheme name="Interweave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weaveVTI" id="{2A5AE21D-FC75-4AD0-BC12-FA563BC24905}" vid="{9A4A41B8-EB69-44BB-8E15-B517E25CF8C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691</Words>
  <Application>Microsoft Macintosh PowerPoint</Application>
  <PresentationFormat>Широкоэкранный</PresentationFormat>
  <Paragraphs>139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TimesNewRomanPSMT</vt:lpstr>
      <vt:lpstr>Arial</vt:lpstr>
      <vt:lpstr>Calibri</vt:lpstr>
      <vt:lpstr>Neue Haas Grotesk Text Pro</vt:lpstr>
      <vt:lpstr>Times New Roman</vt:lpstr>
      <vt:lpstr>Verdana</vt:lpstr>
      <vt:lpstr>InterweaveVTI</vt:lpstr>
      <vt:lpstr>Examining the role of NGOs in Environmental Policy Debates: the case of Russia</vt:lpstr>
      <vt:lpstr>Russian NGOs</vt:lpstr>
      <vt:lpstr>Презентация PowerPoint</vt:lpstr>
      <vt:lpstr>Research Questions</vt:lpstr>
      <vt:lpstr>The NPF and Narrative Strategies</vt:lpstr>
      <vt:lpstr>Waste Management in Russia</vt:lpstr>
      <vt:lpstr>Research data and methods</vt:lpstr>
      <vt:lpstr>Use of Narratives by NGOs</vt:lpstr>
      <vt:lpstr>Characters: Narratives</vt:lpstr>
      <vt:lpstr>Презентация PowerPoint</vt:lpstr>
      <vt:lpstr>Characters: Interviews</vt:lpstr>
      <vt:lpstr> </vt:lpstr>
      <vt:lpstr>Conclusion</vt:lpstr>
      <vt:lpstr>Next steps and open questions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Examining the role of NGOs in Environmental Policy Debates: the case of Russia</dc:title>
  <dc:creator>Пилкина Марина Васильевна</dc:creator>
  <cp:lastModifiedBy>Пилкина Марина Васильевна</cp:lastModifiedBy>
  <cp:revision>7</cp:revision>
  <dcterms:created xsi:type="dcterms:W3CDTF">2021-08-22T07:17:34Z</dcterms:created>
  <dcterms:modified xsi:type="dcterms:W3CDTF">2021-08-27T13:50:52Z</dcterms:modified>
</cp:coreProperties>
</file>