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8"/>
  </p:notesMasterIdLst>
  <p:sldIdLst>
    <p:sldId id="256" r:id="rId2"/>
    <p:sldId id="292" r:id="rId3"/>
    <p:sldId id="272" r:id="rId4"/>
    <p:sldId id="288" r:id="rId5"/>
    <p:sldId id="289" r:id="rId6"/>
    <p:sldId id="290" r:id="rId7"/>
    <p:sldId id="273" r:id="rId8"/>
    <p:sldId id="274" r:id="rId9"/>
    <p:sldId id="291"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59" r:id="rId23"/>
    <p:sldId id="262" r:id="rId24"/>
    <p:sldId id="293" r:id="rId25"/>
    <p:sldId id="294" r:id="rId26"/>
    <p:sldId id="28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3" d="100"/>
          <a:sy n="153" d="100"/>
        </p:scale>
        <p:origin x="55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E1481-C7C5-4399-A4C7-F70D9DB10051}" type="datetimeFigureOut">
              <a:rPr lang="ru-RU" smtClean="0"/>
              <a:t>28.03.2025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E3B334-0A0C-4D40-9513-E4F1D77BA621}" type="slidenum">
              <a:rPr lang="ru-RU" smtClean="0"/>
              <a:t>‹#›</a:t>
            </a:fld>
            <a:endParaRPr lang="ru-RU"/>
          </a:p>
        </p:txBody>
      </p:sp>
    </p:spTree>
    <p:extLst>
      <p:ext uri="{BB962C8B-B14F-4D97-AF65-F5344CB8AC3E}">
        <p14:creationId xmlns:p14="http://schemas.microsoft.com/office/powerpoint/2010/main" val="2328567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2E3B334-0A0C-4D40-9513-E4F1D77BA621}" type="slidenum">
              <a:rPr lang="ru-RU" smtClean="0"/>
              <a:t>10</a:t>
            </a:fld>
            <a:endParaRPr lang="ru-RU"/>
          </a:p>
        </p:txBody>
      </p:sp>
    </p:spTree>
    <p:extLst>
      <p:ext uri="{BB962C8B-B14F-4D97-AF65-F5344CB8AC3E}">
        <p14:creationId xmlns:p14="http://schemas.microsoft.com/office/powerpoint/2010/main" val="3013464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t>  </a:t>
            </a:r>
            <a:endParaRPr lang="ru-RU" dirty="0"/>
          </a:p>
        </p:txBody>
      </p:sp>
      <p:sp>
        <p:nvSpPr>
          <p:cNvPr id="4" name="Номер слайда 3"/>
          <p:cNvSpPr>
            <a:spLocks noGrp="1"/>
          </p:cNvSpPr>
          <p:nvPr>
            <p:ph type="sldNum" sz="quarter" idx="5"/>
          </p:nvPr>
        </p:nvSpPr>
        <p:spPr/>
        <p:txBody>
          <a:bodyPr/>
          <a:lstStyle/>
          <a:p>
            <a:fld id="{92E3B334-0A0C-4D40-9513-E4F1D77BA621}" type="slidenum">
              <a:rPr lang="ru-RU" smtClean="0"/>
              <a:t>22</a:t>
            </a:fld>
            <a:endParaRPr lang="ru-RU"/>
          </a:p>
        </p:txBody>
      </p:sp>
    </p:spTree>
    <p:extLst>
      <p:ext uri="{BB962C8B-B14F-4D97-AF65-F5344CB8AC3E}">
        <p14:creationId xmlns:p14="http://schemas.microsoft.com/office/powerpoint/2010/main" val="133347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9CE3435-C37F-400C-BA97-17D515F069CF}" type="datetime1">
              <a:rPr lang="ru-RU" smtClean="0"/>
              <a:t>28.03.2025</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603B6A3-3AC7-4B5E-8201-8C576F00758F}"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756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3616072-15BB-4E5E-B685-CA5030DA7307}" type="datetime1">
              <a:rPr lang="ru-RU" smtClean="0"/>
              <a:t>28.03.2025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03B6A3-3AC7-4B5E-8201-8C576F00758F}" type="slidenum">
              <a:rPr lang="ru-RU" smtClean="0"/>
              <a:t>‹#›</a:t>
            </a:fld>
            <a:endParaRPr lang="ru-RU"/>
          </a:p>
        </p:txBody>
      </p:sp>
    </p:spTree>
    <p:extLst>
      <p:ext uri="{BB962C8B-B14F-4D97-AF65-F5344CB8AC3E}">
        <p14:creationId xmlns:p14="http://schemas.microsoft.com/office/powerpoint/2010/main" val="1486166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46AB04B-9AFC-4933-8D4B-8A076F6712D0}" type="datetime1">
              <a:rPr lang="ru-RU" smtClean="0"/>
              <a:t>28.03.2025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03B6A3-3AC7-4B5E-8201-8C576F00758F}" type="slidenum">
              <a:rPr lang="ru-RU" smtClean="0"/>
              <a:t>‹#›</a:t>
            </a:fld>
            <a:endParaRPr lang="ru-RU"/>
          </a:p>
        </p:txBody>
      </p:sp>
    </p:spTree>
    <p:extLst>
      <p:ext uri="{BB962C8B-B14F-4D97-AF65-F5344CB8AC3E}">
        <p14:creationId xmlns:p14="http://schemas.microsoft.com/office/powerpoint/2010/main" val="3251023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9303E0B-DDF6-4DB1-B5D2-EBCBD85B9126}" type="datetime1">
              <a:rPr lang="ru-RU" smtClean="0"/>
              <a:t>28.03.2025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03B6A3-3AC7-4B5E-8201-8C576F00758F}" type="slidenum">
              <a:rPr lang="ru-RU" smtClean="0"/>
              <a:t>‹#›</a:t>
            </a:fld>
            <a:endParaRPr lang="ru-RU"/>
          </a:p>
        </p:txBody>
      </p:sp>
    </p:spTree>
    <p:extLst>
      <p:ext uri="{BB962C8B-B14F-4D97-AF65-F5344CB8AC3E}">
        <p14:creationId xmlns:p14="http://schemas.microsoft.com/office/powerpoint/2010/main" val="1046672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0B10340-F30D-46CC-9851-DE722A523D9C}" type="datetime1">
              <a:rPr lang="ru-RU" smtClean="0"/>
              <a:t>28.03.2025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03B6A3-3AC7-4B5E-8201-8C576F00758F}"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979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F70D666-6691-405C-9CC9-F9BC261C8B60}" type="datetime1">
              <a:rPr lang="ru-RU" smtClean="0"/>
              <a:t>28.03.2025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603B6A3-3AC7-4B5E-8201-8C576F00758F}" type="slidenum">
              <a:rPr lang="ru-RU" smtClean="0"/>
              <a:t>‹#›</a:t>
            </a:fld>
            <a:endParaRPr lang="ru-RU"/>
          </a:p>
        </p:txBody>
      </p:sp>
    </p:spTree>
    <p:extLst>
      <p:ext uri="{BB962C8B-B14F-4D97-AF65-F5344CB8AC3E}">
        <p14:creationId xmlns:p14="http://schemas.microsoft.com/office/powerpoint/2010/main" val="2543670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75DCC87-A725-4FB5-A6BF-5705F1E756EA}" type="datetime1">
              <a:rPr lang="ru-RU" smtClean="0"/>
              <a:t>28.03.2025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603B6A3-3AC7-4B5E-8201-8C576F00758F}" type="slidenum">
              <a:rPr lang="ru-RU" smtClean="0"/>
              <a:t>‹#›</a:t>
            </a:fld>
            <a:endParaRPr lang="ru-RU"/>
          </a:p>
        </p:txBody>
      </p:sp>
    </p:spTree>
    <p:extLst>
      <p:ext uri="{BB962C8B-B14F-4D97-AF65-F5344CB8AC3E}">
        <p14:creationId xmlns:p14="http://schemas.microsoft.com/office/powerpoint/2010/main" val="3963846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FE1906A-CE68-4E68-A2D3-17145D87608E}" type="datetime1">
              <a:rPr lang="ru-RU" smtClean="0"/>
              <a:t>28.03.2025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603B6A3-3AC7-4B5E-8201-8C576F00758F}" type="slidenum">
              <a:rPr lang="ru-RU" smtClean="0"/>
              <a:t>‹#›</a:t>
            </a:fld>
            <a:endParaRPr lang="ru-RU"/>
          </a:p>
        </p:txBody>
      </p:sp>
    </p:spTree>
    <p:extLst>
      <p:ext uri="{BB962C8B-B14F-4D97-AF65-F5344CB8AC3E}">
        <p14:creationId xmlns:p14="http://schemas.microsoft.com/office/powerpoint/2010/main" val="726401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2785E-4698-40DC-95AD-D1AC65EB490F}" type="datetime1">
              <a:rPr lang="ru-RU" smtClean="0"/>
              <a:t>28.03.2025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603B6A3-3AC7-4B5E-8201-8C576F00758F}" type="slidenum">
              <a:rPr lang="ru-RU" smtClean="0"/>
              <a:t>‹#›</a:t>
            </a:fld>
            <a:endParaRPr lang="ru-RU"/>
          </a:p>
        </p:txBody>
      </p:sp>
    </p:spTree>
    <p:extLst>
      <p:ext uri="{BB962C8B-B14F-4D97-AF65-F5344CB8AC3E}">
        <p14:creationId xmlns:p14="http://schemas.microsoft.com/office/powerpoint/2010/main" val="1658239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B8EB132-CA23-472A-9014-6AB8940F4A51}" type="datetime1">
              <a:rPr lang="ru-RU" smtClean="0"/>
              <a:t>28.03.2025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603B6A3-3AC7-4B5E-8201-8C576F00758F}" type="slidenum">
              <a:rPr lang="ru-RU" smtClean="0"/>
              <a:t>‹#›</a:t>
            </a:fld>
            <a:endParaRPr lang="ru-RU"/>
          </a:p>
        </p:txBody>
      </p:sp>
    </p:spTree>
    <p:extLst>
      <p:ext uri="{BB962C8B-B14F-4D97-AF65-F5344CB8AC3E}">
        <p14:creationId xmlns:p14="http://schemas.microsoft.com/office/powerpoint/2010/main" val="351349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799724B-E18E-4107-B652-EF8871BE1BDE}" type="datetime1">
              <a:rPr lang="ru-RU" smtClean="0"/>
              <a:t>28.03.2025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603B6A3-3AC7-4B5E-8201-8C576F00758F}" type="slidenum">
              <a:rPr lang="ru-RU" smtClean="0"/>
              <a:t>‹#›</a:t>
            </a:fld>
            <a:endParaRPr lang="ru-RU"/>
          </a:p>
        </p:txBody>
      </p:sp>
    </p:spTree>
    <p:extLst>
      <p:ext uri="{BB962C8B-B14F-4D97-AF65-F5344CB8AC3E}">
        <p14:creationId xmlns:p14="http://schemas.microsoft.com/office/powerpoint/2010/main" val="1869026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7C016B1-87EE-4B7D-94E0-78204A1B620C}" type="datetime1">
              <a:rPr lang="ru-RU" smtClean="0"/>
              <a:t>28.03.2025</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8603B6A3-3AC7-4B5E-8201-8C576F00758F}" type="slidenum">
              <a:rPr lang="ru-RU" smtClean="0"/>
              <a:t>‹#›</a:t>
            </a:fld>
            <a:endParaRPr lang="ru-RU"/>
          </a:p>
        </p:txBody>
      </p:sp>
    </p:spTree>
    <p:extLst>
      <p:ext uri="{BB962C8B-B14F-4D97-AF65-F5344CB8AC3E}">
        <p14:creationId xmlns:p14="http://schemas.microsoft.com/office/powerpoint/2010/main" val="37889446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social.hse.ru/politics/nismg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ashkov.ru/catalogue/5981/751014/" TargetMode="External"/><Relationship Id="rId2" Type="http://schemas.openxmlformats.org/officeDocument/2006/relationships/hyperlink" Target="https://ozon.ru/t/oR433bJ" TargetMode="External"/><Relationship Id="rId1" Type="http://schemas.openxmlformats.org/officeDocument/2006/relationships/slideLayout" Target="../slideLayouts/slideLayout2.xml"/><Relationship Id="rId5" Type="http://schemas.openxmlformats.org/officeDocument/2006/relationships/hyperlink" Target="mailto:SHash.NN@rea.ru" TargetMode="External"/><Relationship Id="rId4" Type="http://schemas.openxmlformats.org/officeDocument/2006/relationships/hyperlink" Target="mailto:mstafan@hse.ru"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FC9570-BFA5-E163-1591-B2EE6122C851}"/>
              </a:ext>
            </a:extLst>
          </p:cNvPr>
          <p:cNvSpPr>
            <a:spLocks noGrp="1"/>
          </p:cNvSpPr>
          <p:nvPr>
            <p:ph type="ctrTitle"/>
          </p:nvPr>
        </p:nvSpPr>
        <p:spPr>
          <a:xfrm>
            <a:off x="1273629" y="403246"/>
            <a:ext cx="9144000" cy="4756583"/>
          </a:xfrm>
        </p:spPr>
        <p:txBody>
          <a:bodyPr>
            <a:normAutofit/>
          </a:bodyPr>
          <a:lstStyle/>
          <a:p>
            <a:pPr algn="ctr"/>
            <a:br>
              <a:rPr lang="ru-RU" sz="4400" dirty="0">
                <a:solidFill>
                  <a:srgbClr val="002060"/>
                </a:solidFill>
                <a:latin typeface="+mn-lt"/>
              </a:rPr>
            </a:br>
            <a:endParaRPr lang="ru-RU" sz="4400" b="1" dirty="0">
              <a:solidFill>
                <a:srgbClr val="002060"/>
              </a:solidFill>
              <a:latin typeface="+mn-lt"/>
            </a:endParaRPr>
          </a:p>
        </p:txBody>
      </p:sp>
      <p:sp>
        <p:nvSpPr>
          <p:cNvPr id="3" name="Подзаголовок 2">
            <a:extLst>
              <a:ext uri="{FF2B5EF4-FFF2-40B4-BE49-F238E27FC236}">
                <a16:creationId xmlns:a16="http://schemas.microsoft.com/office/drawing/2014/main" id="{B0E44B3F-62ED-AF21-CC57-2BE9AF6F57F7}"/>
              </a:ext>
            </a:extLst>
          </p:cNvPr>
          <p:cNvSpPr>
            <a:spLocks noGrp="1"/>
          </p:cNvSpPr>
          <p:nvPr>
            <p:ph type="subTitle" idx="1"/>
          </p:nvPr>
        </p:nvSpPr>
        <p:spPr>
          <a:xfrm>
            <a:off x="1592766" y="44903"/>
            <a:ext cx="9144000" cy="5177333"/>
          </a:xfrm>
        </p:spPr>
        <p:txBody>
          <a:bodyPr>
            <a:normAutofit/>
          </a:bodyPr>
          <a:lstStyle/>
          <a:p>
            <a:pPr algn="ctr"/>
            <a:endParaRPr lang="ru-RU" sz="1600" b="1" dirty="0">
              <a:solidFill>
                <a:srgbClr val="002060"/>
              </a:solidFill>
              <a:latin typeface="Times New Roman" panose="02020603050405020304" pitchFamily="18" charset="0"/>
              <a:cs typeface="Times New Roman" panose="02020603050405020304" pitchFamily="18" charset="0"/>
            </a:endParaRPr>
          </a:p>
          <a:p>
            <a:pPr algn="ctr"/>
            <a:r>
              <a:rPr lang="ru-RU" sz="1600" b="1" dirty="0">
                <a:solidFill>
                  <a:srgbClr val="002060"/>
                </a:solidFill>
                <a:latin typeface="Times New Roman" panose="02020603050405020304" pitchFamily="18" charset="0"/>
                <a:cs typeface="Times New Roman" panose="02020603050405020304" pitchFamily="18" charset="0"/>
              </a:rPr>
              <a:t>Департамент политики и управления НИУ ВШЭ</a:t>
            </a:r>
          </a:p>
          <a:p>
            <a:pPr algn="ctr"/>
            <a:r>
              <a:rPr lang="ru-RU" sz="1600" b="1" dirty="0">
                <a:solidFill>
                  <a:srgbClr val="002060"/>
                </a:solidFill>
                <a:latin typeface="Times New Roman" panose="02020603050405020304" pitchFamily="18" charset="0"/>
                <a:cs typeface="Times New Roman" panose="02020603050405020304" pitchFamily="18" charset="0"/>
              </a:rPr>
              <a:t>Научно-исследовательский семинара (НИС) «Модернизация государственных финансов»</a:t>
            </a:r>
          </a:p>
          <a:p>
            <a:pPr algn="ctr"/>
            <a:r>
              <a:rPr lang="en-US" sz="1600" b="1" u="sng" dirty="0">
                <a:solidFill>
                  <a:schemeClr val="accent4">
                    <a:lumMod val="50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https://social.hse.ru/politics/nismgf/</a:t>
            </a:r>
            <a:endParaRPr lang="en-US" sz="1600" b="1" u="sng" dirty="0">
              <a:solidFill>
                <a:schemeClr val="accent4">
                  <a:lumMod val="50000"/>
                </a:schemeClr>
              </a:solidFill>
              <a:latin typeface="Times New Roman" panose="02020603050405020304" pitchFamily="18" charset="0"/>
              <a:cs typeface="Times New Roman" panose="02020603050405020304" pitchFamily="18" charset="0"/>
            </a:endParaRPr>
          </a:p>
          <a:p>
            <a:pPr algn="ctr"/>
            <a:endParaRPr lang="ru-RU" sz="1600" b="1" dirty="0">
              <a:solidFill>
                <a:srgbClr val="002060"/>
              </a:solidFill>
              <a:latin typeface="Times New Roman" panose="02020603050405020304" pitchFamily="18" charset="0"/>
              <a:cs typeface="Times New Roman" panose="02020603050405020304" pitchFamily="18" charset="0"/>
            </a:endParaRPr>
          </a:p>
          <a:p>
            <a:pPr algn="ctr"/>
            <a:r>
              <a:rPr lang="ru-RU" sz="2400" b="1" dirty="0">
                <a:solidFill>
                  <a:srgbClr val="002060"/>
                </a:solidFill>
                <a:latin typeface="Times New Roman" panose="02020603050405020304" pitchFamily="18" charset="0"/>
                <a:cs typeface="Times New Roman" panose="02020603050405020304" pitchFamily="18" charset="0"/>
              </a:rPr>
              <a:t>проф., д.э.н. Мстислав Афанасьев (НИУ ВШЭ и ИНП РАН)</a:t>
            </a:r>
          </a:p>
          <a:p>
            <a:pPr algn="ctr"/>
            <a:r>
              <a:rPr lang="ru-RU" sz="2400" b="1" dirty="0">
                <a:solidFill>
                  <a:srgbClr val="002060"/>
                </a:solidFill>
                <a:latin typeface="Times New Roman" panose="02020603050405020304" pitchFamily="18" charset="0"/>
                <a:cs typeface="Times New Roman" panose="02020603050405020304" pitchFamily="18" charset="0"/>
              </a:rPr>
              <a:t> проф., д.э.н. Наталия Шаш (РЭУ.РФ)</a:t>
            </a:r>
          </a:p>
          <a:p>
            <a:pPr algn="ctr"/>
            <a:r>
              <a:rPr lang="ru-RU" sz="4000" b="1">
                <a:solidFill>
                  <a:srgbClr val="002060"/>
                </a:solidFill>
                <a:latin typeface="Times New Roman" panose="02020603050405020304" pitchFamily="18" charset="0"/>
                <a:cs typeface="Times New Roman" panose="02020603050405020304" pitchFamily="18" charset="0"/>
              </a:rPr>
              <a:t>ФИНАНСЫ </a:t>
            </a:r>
            <a:r>
              <a:rPr lang="ru-RU" sz="4000" b="1" dirty="0">
                <a:solidFill>
                  <a:srgbClr val="002060"/>
                </a:solidFill>
                <a:latin typeface="Times New Roman" panose="02020603050405020304" pitchFamily="18" charset="0"/>
                <a:cs typeface="Times New Roman" panose="02020603050405020304" pitchFamily="18" charset="0"/>
              </a:rPr>
              <a:t>УСТОЙЧИВОСТИ</a:t>
            </a:r>
          </a:p>
          <a:p>
            <a:pPr algn="ctr"/>
            <a:endParaRPr lang="ru-RU" sz="3200" b="1" dirty="0">
              <a:solidFill>
                <a:srgbClr val="002060"/>
              </a:solidFill>
              <a:latin typeface="Times New Roman" panose="02020603050405020304" pitchFamily="18" charset="0"/>
              <a:cs typeface="Times New Roman" panose="02020603050405020304" pitchFamily="18" charset="0"/>
            </a:endParaRPr>
          </a:p>
          <a:p>
            <a:pPr algn="ctr"/>
            <a:r>
              <a:rPr lang="ru-RU" sz="3200" b="1" dirty="0">
                <a:solidFill>
                  <a:srgbClr val="002060"/>
                </a:solidFill>
                <a:latin typeface="Times New Roman" panose="02020603050405020304" pitchFamily="18" charset="0"/>
                <a:cs typeface="Times New Roman" panose="02020603050405020304" pitchFamily="18" charset="0"/>
              </a:rPr>
              <a:t>Презентация и дискуссия </a:t>
            </a:r>
          </a:p>
          <a:p>
            <a:pPr algn="ctr"/>
            <a:endParaRPr lang="ru-RU" sz="3200" b="1" dirty="0">
              <a:solidFill>
                <a:srgbClr val="002060"/>
              </a:solidFill>
            </a:endParaRPr>
          </a:p>
        </p:txBody>
      </p:sp>
      <p:sp>
        <p:nvSpPr>
          <p:cNvPr id="4" name="Номер слайда 3">
            <a:extLst>
              <a:ext uri="{FF2B5EF4-FFF2-40B4-BE49-F238E27FC236}">
                <a16:creationId xmlns:a16="http://schemas.microsoft.com/office/drawing/2014/main" id="{4F301495-B9E8-A507-1E61-C1A7C2FCD5DA}"/>
              </a:ext>
            </a:extLst>
          </p:cNvPr>
          <p:cNvSpPr>
            <a:spLocks noGrp="1"/>
          </p:cNvSpPr>
          <p:nvPr>
            <p:ph type="sldNum" sz="quarter" idx="12"/>
          </p:nvPr>
        </p:nvSpPr>
        <p:spPr/>
        <p:txBody>
          <a:bodyPr/>
          <a:lstStyle/>
          <a:p>
            <a:endParaRPr lang="ru-RU" dirty="0"/>
          </a:p>
          <a:p>
            <a:fld id="{8603B6A3-3AC7-4B5E-8201-8C576F00758F}" type="slidenum">
              <a:rPr lang="ru-RU" smtClean="0"/>
              <a:t>1</a:t>
            </a:fld>
            <a:endParaRPr lang="ru-RU" dirty="0"/>
          </a:p>
        </p:txBody>
      </p:sp>
      <p:sp>
        <p:nvSpPr>
          <p:cNvPr id="10" name="Подзаголовок 2">
            <a:extLst>
              <a:ext uri="{FF2B5EF4-FFF2-40B4-BE49-F238E27FC236}">
                <a16:creationId xmlns:a16="http://schemas.microsoft.com/office/drawing/2014/main" id="{E93BC1C5-7EE4-4FF6-4C7B-95FA3B90133C}"/>
              </a:ext>
            </a:extLst>
          </p:cNvPr>
          <p:cNvSpPr txBox="1">
            <a:spLocks/>
          </p:cNvSpPr>
          <p:nvPr/>
        </p:nvSpPr>
        <p:spPr>
          <a:xfrm>
            <a:off x="1804307" y="5633356"/>
            <a:ext cx="8613322" cy="9189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1800" b="1" dirty="0">
                <a:solidFill>
                  <a:srgbClr val="002060"/>
                </a:solidFill>
                <a:latin typeface="Times New Roman" panose="02020603050405020304" pitchFamily="18" charset="0"/>
                <a:cs typeface="Times New Roman" panose="02020603050405020304" pitchFamily="18" charset="0"/>
              </a:rPr>
              <a:t>Москва, </a:t>
            </a:r>
            <a:r>
              <a:rPr lang="en-US" sz="1800" b="1" dirty="0">
                <a:solidFill>
                  <a:srgbClr val="002060"/>
                </a:solidFill>
                <a:latin typeface="Times New Roman" panose="02020603050405020304" pitchFamily="18" charset="0"/>
                <a:cs typeface="Times New Roman" panose="02020603050405020304" pitchFamily="18" charset="0"/>
              </a:rPr>
              <a:t>31 </a:t>
            </a:r>
            <a:r>
              <a:rPr lang="ru-RU" sz="1800" b="1" dirty="0">
                <a:solidFill>
                  <a:srgbClr val="002060"/>
                </a:solidFill>
                <a:latin typeface="Times New Roman" panose="02020603050405020304" pitchFamily="18" charset="0"/>
                <a:cs typeface="Times New Roman" panose="02020603050405020304" pitchFamily="18" charset="0"/>
              </a:rPr>
              <a:t>марта 2025 года, 18:30</a:t>
            </a:r>
          </a:p>
          <a:p>
            <a:r>
              <a:rPr lang="ru-RU" sz="1800" b="1" dirty="0">
                <a:solidFill>
                  <a:srgbClr val="002060"/>
                </a:solidFill>
                <a:latin typeface="Times New Roman" panose="02020603050405020304" pitchFamily="18" charset="0"/>
                <a:cs typeface="Times New Roman" panose="02020603050405020304" pitchFamily="18" charset="0"/>
              </a:rPr>
              <a:t>НИФИ МИНФИНА РОССИИ, Конференц-зал 3 этаж</a:t>
            </a:r>
          </a:p>
        </p:txBody>
      </p:sp>
    </p:spTree>
    <p:extLst>
      <p:ext uri="{BB962C8B-B14F-4D97-AF65-F5344CB8AC3E}">
        <p14:creationId xmlns:p14="http://schemas.microsoft.com/office/powerpoint/2010/main" val="4208280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E6E69-99BE-E617-5162-85F5A322DC5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8A7184-217E-745B-D405-B53DFD20C43D}"/>
              </a:ext>
            </a:extLst>
          </p:cNvPr>
          <p:cNvSpPr>
            <a:spLocks noGrp="1"/>
          </p:cNvSpPr>
          <p:nvPr>
            <p:ph type="title"/>
          </p:nvPr>
        </p:nvSpPr>
        <p:spPr>
          <a:xfrm>
            <a:off x="522513" y="191293"/>
            <a:ext cx="11198431" cy="1139486"/>
          </a:xfrm>
        </p:spPr>
        <p:txBody>
          <a:bodyPr>
            <a:normAutofit/>
          </a:bodyPr>
          <a:lstStyle/>
          <a:p>
            <a:pPr algn="ctr"/>
            <a:r>
              <a:rPr lang="ru-RU" sz="3200" b="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1. Зеленая экономика и </a:t>
            </a:r>
            <a:br>
              <a:rPr lang="ru-RU" sz="3200" b="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3200" b="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устойчивые финансы</a:t>
            </a:r>
            <a:endParaRPr lang="ru-RU" sz="32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ECB1CAB-8C67-7474-B334-F6CA6C626271}"/>
              </a:ext>
            </a:extLst>
          </p:cNvPr>
          <p:cNvSpPr>
            <a:spLocks noGrp="1"/>
          </p:cNvSpPr>
          <p:nvPr>
            <p:ph idx="1"/>
          </p:nvPr>
        </p:nvSpPr>
        <p:spPr>
          <a:xfrm>
            <a:off x="178421" y="1439089"/>
            <a:ext cx="11586116" cy="5128979"/>
          </a:xfrm>
        </p:spPr>
        <p:txBody>
          <a:bodyPr>
            <a:normAutofit lnSpcReduction="10000"/>
          </a:bodyPr>
          <a:lstStyle/>
          <a:p>
            <a:pPr indent="630555" algn="just">
              <a:lnSpc>
                <a:spcPct val="115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 лекции обсуждаются последствия</a:t>
            </a:r>
            <a:r>
              <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Парижского соглашения по климату, разработанного в 2015 г. и вступившего в силу в 2016 г., которое послужило стимулом внедрения </a:t>
            </a:r>
            <a:r>
              <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концепции эколого-социального ответственного управления (</a:t>
            </a:r>
            <a:r>
              <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ESG</a:t>
            </a:r>
            <a:r>
              <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и перехода к </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зеленому росту, т.е. экономическому росту, поддерживающему природный рост. Рассматриваются особенности, перспективы и роль зеленых финансов в финансовом секторе в рамках реализации зеленых инициатив (</a:t>
            </a:r>
            <a:r>
              <a:rPr lang="ru-RU" sz="1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green</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initiatives</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направленных на повышение экологизации мировой финансовой системы. </a:t>
            </a:r>
          </a:p>
          <a:p>
            <a:pPr indent="630555" algn="just">
              <a:lnSpc>
                <a:spcPct val="115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Анализируется процесс экологического перехода в рамках четвертой промышленной революции, который в корпоративной сфере (области деятельности промышленных предприятий, банковско-финансового сектора и сферы услуг) получил свое выражение в ответственном экологическом и социально-ориентированном управлении (</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ecological and social governance</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значимость которого постоянно растет. </a:t>
            </a:r>
          </a:p>
          <a:p>
            <a:pPr indent="630555" algn="just">
              <a:lnSpc>
                <a:spcPct val="115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Обращается внимание на активизацию использования новых инструментов, таких, например, как зеленые нормы резервирования для коммерческих банков, зеленые марки (</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green labels</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присваиваемые финансовым продуктам, что позволяет розничным инвесторам сделать вывод об их экологичности. Аргументируется, что в российском финансовом секторе наряду с вопросами развития финансовых технологий зеленая повестка становится одним из наиболее значимых трендов. </a:t>
            </a:r>
          </a:p>
        </p:txBody>
      </p:sp>
      <p:sp>
        <p:nvSpPr>
          <p:cNvPr id="5" name="Номер слайда 4">
            <a:extLst>
              <a:ext uri="{FF2B5EF4-FFF2-40B4-BE49-F238E27FC236}">
                <a16:creationId xmlns:a16="http://schemas.microsoft.com/office/drawing/2014/main" id="{8D7AA5E6-91C4-A3AF-B597-F29B60ACAA5C}"/>
              </a:ext>
            </a:extLst>
          </p:cNvPr>
          <p:cNvSpPr>
            <a:spLocks noGrp="1"/>
          </p:cNvSpPr>
          <p:nvPr>
            <p:ph type="sldNum" sz="quarter" idx="12"/>
          </p:nvPr>
        </p:nvSpPr>
        <p:spPr/>
        <p:txBody>
          <a:bodyPr/>
          <a:lstStyle/>
          <a:p>
            <a:fld id="{8603B6A3-3AC7-4B5E-8201-8C576F00758F}" type="slidenum">
              <a:rPr lang="ru-RU" smtClean="0"/>
              <a:t>10</a:t>
            </a:fld>
            <a:endParaRPr lang="ru-RU" dirty="0"/>
          </a:p>
        </p:txBody>
      </p:sp>
    </p:spTree>
    <p:extLst>
      <p:ext uri="{BB962C8B-B14F-4D97-AF65-F5344CB8AC3E}">
        <p14:creationId xmlns:p14="http://schemas.microsoft.com/office/powerpoint/2010/main" val="1661871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F9C9C5-4BA0-9969-A0DC-8B7B105C14EC}"/>
              </a:ext>
            </a:extLst>
          </p:cNvPr>
          <p:cNvSpPr>
            <a:spLocks noGrp="1"/>
          </p:cNvSpPr>
          <p:nvPr>
            <p:ph type="title"/>
          </p:nvPr>
        </p:nvSpPr>
        <p:spPr>
          <a:xfrm>
            <a:off x="677333" y="530679"/>
            <a:ext cx="11126740" cy="1264785"/>
          </a:xfrm>
        </p:spPr>
        <p:txBody>
          <a:bodyPr>
            <a:normAutofit fontScale="90000"/>
          </a:bodyPr>
          <a:lstStyle/>
          <a:p>
            <a:pPr algn="ctr"/>
            <a:r>
              <a:rPr lang="ru-RU" sz="3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2. Зеленые финансы, энергетическая безопасность и устойчивый рост в западных концепциях</a:t>
            </a:r>
            <a:br>
              <a:rPr lang="ru-RU" dirty="0">
                <a:solidFill>
                  <a:srgbClr val="002060"/>
                </a:solidFill>
                <a:latin typeface="Arial" panose="020B0604020202020204" pitchFamily="34" charset="0"/>
                <a:ea typeface="Calibri" panose="020F0502020204030204" pitchFamily="34" charset="0"/>
                <a:cs typeface="Arial" panose="020B0604020202020204" pitchFamily="34" charset="0"/>
              </a:rPr>
            </a:br>
            <a:endParaRPr lang="ru-RU" dirty="0"/>
          </a:p>
        </p:txBody>
      </p:sp>
      <p:sp>
        <p:nvSpPr>
          <p:cNvPr id="3" name="Объект 2">
            <a:extLst>
              <a:ext uri="{FF2B5EF4-FFF2-40B4-BE49-F238E27FC236}">
                <a16:creationId xmlns:a16="http://schemas.microsoft.com/office/drawing/2014/main" id="{55E6FB3C-464F-1B4F-AFF4-E1B7D1A99BA9}"/>
              </a:ext>
            </a:extLst>
          </p:cNvPr>
          <p:cNvSpPr>
            <a:spLocks noGrp="1"/>
          </p:cNvSpPr>
          <p:nvPr>
            <p:ph idx="1"/>
          </p:nvPr>
        </p:nvSpPr>
        <p:spPr>
          <a:xfrm>
            <a:off x="677334" y="1596117"/>
            <a:ext cx="10707762" cy="4576083"/>
          </a:xfrm>
        </p:spPr>
        <p:txBody>
          <a:bodyPr>
            <a:normAutofit/>
          </a:bodyPr>
          <a:lstStyle/>
          <a:p>
            <a:pPr algn="just">
              <a:lnSpc>
                <a:spcPct val="100000"/>
              </a:lnSpc>
            </a:pPr>
            <a:endPar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pPr>
            <a:r>
              <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Лекция посвящена подробному обзору теории устойчивого развития одного из ведущих современных экономистов Джефри Сакса, изложенной в книге «Практическое руководство по зеленым финансам. Энергетическая безопасность и устойчивый рост», опубликованной в 2019 г. Уделяется внимание наиболее значимым моментам научной и общественной деятельности ученого, идеи и методы которого по переходу от централизованного планирования к капитализму были приняты во всех странах с переходной к капитализму экономикой. </a:t>
            </a:r>
          </a:p>
          <a:p>
            <a:pPr algn="just">
              <a:lnSpc>
                <a:spcPct val="100000"/>
              </a:lnSpc>
            </a:pPr>
            <a:r>
              <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Теория устойчивого развития Джеффри Сакса, сформулированная в данном пособии, предлагает всеобъемлющую аналитическую и нормативную основу для расширенной концепции мира, прав человека и глобальной справедливости.</a:t>
            </a:r>
          </a:p>
        </p:txBody>
      </p:sp>
      <p:sp>
        <p:nvSpPr>
          <p:cNvPr id="5" name="Номер слайда 4">
            <a:extLst>
              <a:ext uri="{FF2B5EF4-FFF2-40B4-BE49-F238E27FC236}">
                <a16:creationId xmlns:a16="http://schemas.microsoft.com/office/drawing/2014/main" id="{4BEE693F-96CD-BAE3-AF66-4090B3E717BA}"/>
              </a:ext>
            </a:extLst>
          </p:cNvPr>
          <p:cNvSpPr>
            <a:spLocks noGrp="1"/>
          </p:cNvSpPr>
          <p:nvPr>
            <p:ph type="sldNum" sz="quarter" idx="12"/>
          </p:nvPr>
        </p:nvSpPr>
        <p:spPr/>
        <p:txBody>
          <a:bodyPr/>
          <a:lstStyle/>
          <a:p>
            <a:fld id="{8603B6A3-3AC7-4B5E-8201-8C576F00758F}" type="slidenum">
              <a:rPr lang="ru-RU" smtClean="0"/>
              <a:t>11</a:t>
            </a:fld>
            <a:endParaRPr lang="ru-RU"/>
          </a:p>
        </p:txBody>
      </p:sp>
    </p:spTree>
    <p:extLst>
      <p:ext uri="{BB962C8B-B14F-4D97-AF65-F5344CB8AC3E}">
        <p14:creationId xmlns:p14="http://schemas.microsoft.com/office/powerpoint/2010/main" val="2058694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D39F47-8A52-9C9F-2376-754AA66F5AE7}"/>
              </a:ext>
            </a:extLst>
          </p:cNvPr>
          <p:cNvSpPr>
            <a:spLocks noGrp="1"/>
          </p:cNvSpPr>
          <p:nvPr>
            <p:ph type="title"/>
          </p:nvPr>
        </p:nvSpPr>
        <p:spPr>
          <a:xfrm>
            <a:off x="323385" y="532015"/>
            <a:ext cx="11297807" cy="1093123"/>
          </a:xfrm>
        </p:spPr>
        <p:txBody>
          <a:bodyPr>
            <a:normAutofit fontScale="90000"/>
          </a:bodyPr>
          <a:lstStyle/>
          <a:p>
            <a:pPr algn="ctr"/>
            <a:r>
              <a:rPr lang="ru-RU" sz="3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3. </a:t>
            </a:r>
            <a:r>
              <a:rPr lang="en-US" sz="3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ESG</a:t>
            </a:r>
            <a:r>
              <a:rPr lang="ru-RU" sz="3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-трансформация в корпоративном секторе: систематизация глобального подхода </a:t>
            </a:r>
            <a:br>
              <a:rPr lang="ru-RU" dirty="0">
                <a:solidFill>
                  <a:srgbClr val="002060"/>
                </a:solidFill>
                <a:latin typeface="Arial" panose="020B0604020202020204" pitchFamily="34" charset="0"/>
                <a:ea typeface="Calibri" panose="020F0502020204030204" pitchFamily="34" charset="0"/>
                <a:cs typeface="Arial" panose="020B0604020202020204" pitchFamily="34" charset="0"/>
              </a:rPr>
            </a:br>
            <a:endParaRPr lang="ru-RU" dirty="0"/>
          </a:p>
        </p:txBody>
      </p:sp>
      <p:sp>
        <p:nvSpPr>
          <p:cNvPr id="3" name="Объект 2">
            <a:extLst>
              <a:ext uri="{FF2B5EF4-FFF2-40B4-BE49-F238E27FC236}">
                <a16:creationId xmlns:a16="http://schemas.microsoft.com/office/drawing/2014/main" id="{788460FF-5826-AE32-3409-B981658D67C3}"/>
              </a:ext>
            </a:extLst>
          </p:cNvPr>
          <p:cNvSpPr>
            <a:spLocks noGrp="1"/>
          </p:cNvSpPr>
          <p:nvPr>
            <p:ph idx="1"/>
          </p:nvPr>
        </p:nvSpPr>
        <p:spPr>
          <a:xfrm>
            <a:off x="481692" y="1690687"/>
            <a:ext cx="11205483" cy="4802187"/>
          </a:xfrm>
        </p:spPr>
        <p:txBody>
          <a:bodyPr>
            <a:normAutofit lnSpcReduction="10000"/>
          </a:bodyPr>
          <a:lstStyle/>
          <a:p>
            <a:pPr algn="just">
              <a:lnSpc>
                <a:spcPct val="115000"/>
              </a:lnSpc>
              <a:spcAft>
                <a:spcPts val="800"/>
              </a:spcAft>
            </a:pPr>
            <a:r>
              <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 лекции обсуждается аргументация, связанная с </a:t>
            </a:r>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-трансформацией в корпоративном секторе мировой экономики. Представлены результаты систематизации и классификации материалов, подготовленных ведущими международными институтами и бизнес-сообществом в рамках реализации </a:t>
            </a:r>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-повестки. Рассмотрены составляющие </a:t>
            </a:r>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-проекций, которые бизнес-структурам целесообразно включить в бизнес-стратегию компании. Дана характеристика новых элементов в структуре инвестиций в корпоративном секторе. </a:t>
            </a:r>
          </a:p>
          <a:p>
            <a:pPr algn="just">
              <a:lnSpc>
                <a:spcPct val="115000"/>
              </a:lnSpc>
              <a:spcAft>
                <a:spcPts val="800"/>
              </a:spcAft>
            </a:pPr>
            <a:r>
              <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Рассмотрен алгоритм изменения системы корпоративного управления в процессе </a:t>
            </a:r>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-трансформации. Обсуждается оптимальная структура отчетности, раскрывающая информацию, касающуюся учета в деятельности компании </a:t>
            </a:r>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-факторов. Анализируется схема процесса </a:t>
            </a:r>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-трансформации бизнес-модели в корпоративном секторе. Дана интерпретация результатов исследования основных методических подходов, используемых при построении </a:t>
            </a:r>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-рейтингов. Обсуждены основные проблемы, возникающие в процессе формирования рейтингов компаний по результатам оценки </a:t>
            </a:r>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-рисков.</a:t>
            </a:r>
          </a:p>
          <a:p>
            <a:endParaRPr lang="ru-RU" dirty="0"/>
          </a:p>
        </p:txBody>
      </p:sp>
      <p:sp>
        <p:nvSpPr>
          <p:cNvPr id="5" name="Номер слайда 4">
            <a:extLst>
              <a:ext uri="{FF2B5EF4-FFF2-40B4-BE49-F238E27FC236}">
                <a16:creationId xmlns:a16="http://schemas.microsoft.com/office/drawing/2014/main" id="{8378F9A4-BAA4-7FF3-55AE-5C034BB65559}"/>
              </a:ext>
            </a:extLst>
          </p:cNvPr>
          <p:cNvSpPr>
            <a:spLocks noGrp="1"/>
          </p:cNvSpPr>
          <p:nvPr>
            <p:ph type="sldNum" sz="quarter" idx="12"/>
          </p:nvPr>
        </p:nvSpPr>
        <p:spPr/>
        <p:txBody>
          <a:bodyPr/>
          <a:lstStyle/>
          <a:p>
            <a:fld id="{8603B6A3-3AC7-4B5E-8201-8C576F00758F}" type="slidenum">
              <a:rPr lang="ru-RU" smtClean="0"/>
              <a:t>12</a:t>
            </a:fld>
            <a:endParaRPr lang="ru-RU"/>
          </a:p>
        </p:txBody>
      </p:sp>
    </p:spTree>
    <p:extLst>
      <p:ext uri="{BB962C8B-B14F-4D97-AF65-F5344CB8AC3E}">
        <p14:creationId xmlns:p14="http://schemas.microsoft.com/office/powerpoint/2010/main" val="3902950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64231-7BF3-139A-B010-C23E33C0575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D876FE-730E-99BB-DB0C-EC14C88A5B85}"/>
              </a:ext>
            </a:extLst>
          </p:cNvPr>
          <p:cNvSpPr>
            <a:spLocks noGrp="1"/>
          </p:cNvSpPr>
          <p:nvPr>
            <p:ph type="title"/>
          </p:nvPr>
        </p:nvSpPr>
        <p:spPr>
          <a:xfrm>
            <a:off x="394011" y="365125"/>
            <a:ext cx="11339404" cy="904421"/>
          </a:xfrm>
        </p:spPr>
        <p:txBody>
          <a:bodyPr>
            <a:noAutofit/>
          </a:bodyPr>
          <a:lstStyle/>
          <a:p>
            <a:pPr algn="ct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4. Новое в раскрытии финансовой информации, связанной с устойчивым развитием в концепции </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ESG </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(версия МСФО)</a:t>
            </a:r>
            <a:b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E57C242-77D9-7195-E242-54A1FE582427}"/>
              </a:ext>
            </a:extLst>
          </p:cNvPr>
          <p:cNvSpPr>
            <a:spLocks noGrp="1"/>
          </p:cNvSpPr>
          <p:nvPr>
            <p:ph idx="1"/>
          </p:nvPr>
        </p:nvSpPr>
        <p:spPr>
          <a:xfrm>
            <a:off x="178420" y="1550600"/>
            <a:ext cx="11619570" cy="4942275"/>
          </a:xfrm>
        </p:spPr>
        <p:txBody>
          <a:bodyPr>
            <a:normAutofit/>
          </a:bodyPr>
          <a:lstStyle/>
          <a:p>
            <a:pPr algn="just">
              <a:lnSpc>
                <a:spcPct val="107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 лекции рассматриваются вопросы </a:t>
            </a:r>
            <a:r>
              <a:rPr lang="ru-RU" sz="18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формирования</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финансовой и нефинансовой отчетности в рамках процесса конвергенции глобальных систем финансовой отчетности </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US GAAP</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и </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IFRS</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Приведены результаты сравнительного анализа основных концепций внедрения систем нефинансовой отчетности в корпоративном секторе экономики. </a:t>
            </a:r>
            <a:endPar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Приводятся обоснованные аргументы, что формирование единых стандартов формирования системы нефинансовой отчетности, которая сможет наиболее полно отражать отраслевую специфику компаний, не только повысит качество предоставляемой отчетной документации и ее сопоставимость, но и позволит использовать нефинансовую информацию в бизнес-практике, формируя новые прогрессивные бизнес-модели, ориентированные на устойчивое развитие и наиболее полный учет принципов </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в деятельности.</a:t>
            </a:r>
          </a:p>
          <a:p>
            <a:pPr algn="just">
              <a:lnSpc>
                <a:spcPct val="107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Показано, что основным препятствием для устойчивого корпоративного поведения следования </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-принципам является гибкий подход, поскольку его применение не формирует реальных стимулов для компании проводить более эффективную корпоративную политику в сфере устойчивого развития. Утверждается, что в текущих условиях внимание следует сосредоточить на подготовке унифицированных стандартов нефинансовой отчетности, интегрированных в действующие глобальные и национальные системы финансовой отчетности. </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F33714E2-3A17-CA4D-E027-48CFA6429542}"/>
              </a:ext>
            </a:extLst>
          </p:cNvPr>
          <p:cNvSpPr>
            <a:spLocks noGrp="1"/>
          </p:cNvSpPr>
          <p:nvPr>
            <p:ph type="sldNum" sz="quarter" idx="12"/>
          </p:nvPr>
        </p:nvSpPr>
        <p:spPr/>
        <p:txBody>
          <a:bodyPr/>
          <a:lstStyle/>
          <a:p>
            <a:fld id="{8603B6A3-3AC7-4B5E-8201-8C576F00758F}" type="slidenum">
              <a:rPr lang="ru-RU" smtClean="0"/>
              <a:t>13</a:t>
            </a:fld>
            <a:endParaRPr lang="ru-RU"/>
          </a:p>
        </p:txBody>
      </p:sp>
    </p:spTree>
    <p:extLst>
      <p:ext uri="{BB962C8B-B14F-4D97-AF65-F5344CB8AC3E}">
        <p14:creationId xmlns:p14="http://schemas.microsoft.com/office/powerpoint/2010/main" val="819779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83C73-F756-F6DA-2C75-0DDC4E33459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C4F16B-917C-CB59-CF70-E38306ADCCC1}"/>
              </a:ext>
            </a:extLst>
          </p:cNvPr>
          <p:cNvSpPr>
            <a:spLocks noGrp="1"/>
          </p:cNvSpPr>
          <p:nvPr>
            <p:ph type="title"/>
          </p:nvPr>
        </p:nvSpPr>
        <p:spPr>
          <a:xfrm>
            <a:off x="627611" y="365125"/>
            <a:ext cx="11050251" cy="1137103"/>
          </a:xfrm>
        </p:spPr>
        <p:txBody>
          <a:bodyPr>
            <a:noAutofit/>
          </a:bodyPr>
          <a:lstStyle/>
          <a:p>
            <a:pPr algn="ct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5</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Зеленые инструменты и переход </a:t>
            </a:r>
            <a:b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на зеленый формат бюджета</a:t>
            </a:r>
            <a:br>
              <a:rPr lang="ru-RU" sz="3200" dirty="0">
                <a:solidFill>
                  <a:srgbClr val="002060"/>
                </a:solidFill>
                <a:latin typeface="Arial" panose="020B0604020202020204" pitchFamily="34" charset="0"/>
                <a:ea typeface="Calibri" panose="020F0502020204030204" pitchFamily="34" charset="0"/>
                <a:cs typeface="Arial" panose="020B0604020202020204" pitchFamily="34" charset="0"/>
              </a:rPr>
            </a:br>
            <a:endParaRPr lang="ru-RU" sz="3200" dirty="0"/>
          </a:p>
        </p:txBody>
      </p:sp>
      <p:sp>
        <p:nvSpPr>
          <p:cNvPr id="3" name="Объект 2">
            <a:extLst>
              <a:ext uri="{FF2B5EF4-FFF2-40B4-BE49-F238E27FC236}">
                <a16:creationId xmlns:a16="http://schemas.microsoft.com/office/drawing/2014/main" id="{8CFE9188-9EA1-1BC0-27AB-B487B819E127}"/>
              </a:ext>
            </a:extLst>
          </p:cNvPr>
          <p:cNvSpPr>
            <a:spLocks noGrp="1"/>
          </p:cNvSpPr>
          <p:nvPr>
            <p:ph idx="1"/>
          </p:nvPr>
        </p:nvSpPr>
        <p:spPr>
          <a:xfrm>
            <a:off x="178420" y="1502228"/>
            <a:ext cx="11619570" cy="4990647"/>
          </a:xfrm>
        </p:spPr>
        <p:txBody>
          <a:bodyPr>
            <a:noAutofit/>
          </a:bodyPr>
          <a:lstStyle/>
          <a:p>
            <a:pPr indent="540385" algn="just">
              <a:lnSpc>
                <a:spcPct val="107000"/>
              </a:lnSpc>
              <a:spcAft>
                <a:spcPts val="800"/>
              </a:spcAft>
            </a:pPr>
            <a:r>
              <a:rPr lang="ru-RU" sz="19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 лекции рассматриваются современные тренды в бюджетной политике экономически развитых стран в процессе перехода на зеленый формат бюджета. На примере зеленого бюджета Франции выявлены основные преимущества инструментов зеленого бюджетирования и проблемные вопросы, возникающие при их внедрении в бюджетный процесс. На основе опыта применения </a:t>
            </a:r>
            <a:r>
              <a:rPr lang="en-US" sz="19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19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-принципов в бюджетной практике ряда стран мира сформулированы рекомендации по применению инструментов зеленого бюджетирования в бюджетном процессе Российской Федерации.</a:t>
            </a:r>
          </a:p>
          <a:p>
            <a:pPr indent="540385" algn="just">
              <a:lnSpc>
                <a:spcPct val="107000"/>
              </a:lnSpc>
              <a:spcAft>
                <a:spcPts val="800"/>
              </a:spcAft>
            </a:pPr>
            <a:r>
              <a:rPr lang="ru-RU" sz="19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Показано, что переход на зеленое бюджетирование </a:t>
            </a:r>
            <a:r>
              <a:rPr lang="ru-RU"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позволит установить </a:t>
            </a:r>
            <a:r>
              <a:rPr lang="ru-RU" sz="19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прямую связь между расходами государственного бюджета и их воздействием на окружающую среду. Сделан вывод о необходимости интеграции процесса формирования зеленого бюджета в существующую систему управления общественными финансами в целях наиболее полного использования имеющихся сильных сторон бюджетного процесса и облегчения его адаптации к действующим ограничениям. Выявлено, что наиболее значимым глобальным трендом мирового инфраструктурного рынка является развитие устойчивой инфраструктуры при привлечении бюджетных ассигнований в рамках </a:t>
            </a:r>
            <a:r>
              <a:rPr lang="en-US" sz="19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19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-повестки, которая обеспечивает оперативное реагирование на новые климатические и экологические вызовы.</a:t>
            </a:r>
          </a:p>
        </p:txBody>
      </p:sp>
      <p:sp>
        <p:nvSpPr>
          <p:cNvPr id="4" name="Номер слайда 3">
            <a:extLst>
              <a:ext uri="{FF2B5EF4-FFF2-40B4-BE49-F238E27FC236}">
                <a16:creationId xmlns:a16="http://schemas.microsoft.com/office/drawing/2014/main" id="{9D6FCDD1-0930-80A2-1037-7687E4BA3FB4}"/>
              </a:ext>
            </a:extLst>
          </p:cNvPr>
          <p:cNvSpPr>
            <a:spLocks noGrp="1"/>
          </p:cNvSpPr>
          <p:nvPr>
            <p:ph type="sldNum" sz="quarter" idx="12"/>
          </p:nvPr>
        </p:nvSpPr>
        <p:spPr/>
        <p:txBody>
          <a:bodyPr/>
          <a:lstStyle/>
          <a:p>
            <a:fld id="{8603B6A3-3AC7-4B5E-8201-8C576F00758F}" type="slidenum">
              <a:rPr lang="ru-RU" smtClean="0"/>
              <a:t>14</a:t>
            </a:fld>
            <a:endParaRPr lang="ru-RU"/>
          </a:p>
        </p:txBody>
      </p:sp>
    </p:spTree>
    <p:extLst>
      <p:ext uri="{BB962C8B-B14F-4D97-AF65-F5344CB8AC3E}">
        <p14:creationId xmlns:p14="http://schemas.microsoft.com/office/powerpoint/2010/main" val="3728410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CFCAF-4829-6D8C-D3D6-73596F7DBD2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D3D1B1-954A-4A0A-9756-055174CA85FC}"/>
              </a:ext>
            </a:extLst>
          </p:cNvPr>
          <p:cNvSpPr>
            <a:spLocks noGrp="1"/>
          </p:cNvSpPr>
          <p:nvPr>
            <p:ph type="title"/>
          </p:nvPr>
        </p:nvSpPr>
        <p:spPr>
          <a:xfrm>
            <a:off x="713678" y="719050"/>
            <a:ext cx="10928297" cy="971638"/>
          </a:xfrm>
        </p:spPr>
        <p:txBody>
          <a:bodyPr>
            <a:noAutofit/>
          </a:bodyPr>
          <a:lstStyle/>
          <a:p>
            <a:pPr algn="ct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6</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Практика внедрения зеленого инструментария в бюджетный процесс</a:t>
            </a:r>
            <a:br>
              <a:rPr lang="ru-RU" sz="3200" dirty="0">
                <a:solidFill>
                  <a:srgbClr val="002060"/>
                </a:solidFill>
                <a:latin typeface="Arial" panose="020B0604020202020204" pitchFamily="34" charset="0"/>
                <a:ea typeface="Calibri" panose="020F0502020204030204" pitchFamily="34" charset="0"/>
                <a:cs typeface="Arial" panose="020B0604020202020204" pitchFamily="34" charset="0"/>
              </a:rPr>
            </a:br>
            <a:endParaRPr lang="ru-RU" sz="3200" dirty="0"/>
          </a:p>
        </p:txBody>
      </p:sp>
      <p:sp>
        <p:nvSpPr>
          <p:cNvPr id="3" name="Объект 2">
            <a:extLst>
              <a:ext uri="{FF2B5EF4-FFF2-40B4-BE49-F238E27FC236}">
                <a16:creationId xmlns:a16="http://schemas.microsoft.com/office/drawing/2014/main" id="{CDD10AB9-6408-4FB3-E8FE-9ECE4CEB882B}"/>
              </a:ext>
            </a:extLst>
          </p:cNvPr>
          <p:cNvSpPr>
            <a:spLocks noGrp="1"/>
          </p:cNvSpPr>
          <p:nvPr>
            <p:ph idx="1"/>
          </p:nvPr>
        </p:nvSpPr>
        <p:spPr>
          <a:xfrm>
            <a:off x="200723" y="1690688"/>
            <a:ext cx="11619570" cy="4679524"/>
          </a:xfrm>
        </p:spPr>
        <p:txBody>
          <a:bodyPr>
            <a:noAutofit/>
          </a:bodyPr>
          <a:lstStyle/>
          <a:p>
            <a:pPr indent="540385" algn="just">
              <a:lnSpc>
                <a:spcPct val="107000"/>
              </a:lnSpc>
              <a:spcAft>
                <a:spcPts val="800"/>
              </a:spcAft>
            </a:pPr>
            <a:r>
              <a:rPr lang="ru-RU" sz="19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 лекции рассматриваются и анализируются результаты, полученные в процессе внедрения инструментария зеленого бюджетирования в бюджетную практику стран ОЭСР на примере Французской республики. Выявлены этапы бюджетной трансформации во Франции за период 1959–2019 гг. и дана их характеристика. Определено положительное и отрицательное влияние государственных доходов и расходов в отношении экологических целей, входящих в совокупность национальных целей развития страны. Показана последовательность политики французских властей в действиях на пути осуществления «экологического перехода». </a:t>
            </a:r>
          </a:p>
          <a:p>
            <a:pPr indent="540385" algn="just">
              <a:lnSpc>
                <a:spcPct val="107000"/>
              </a:lnSpc>
              <a:spcAft>
                <a:spcPts val="800"/>
              </a:spcAft>
            </a:pPr>
            <a:r>
              <a:rPr lang="ru-RU" sz="19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Уделено внимание такому инструменту зеленого бюджетирования, как зеленая маркировка расходов, практическое применение которой означает «привязку» всех бюджетных расходов к стратегическим целевым приоритетам государства в сфере устойчивого развития. Приведены результаты анализа структуры бюджетных расходов французского бюджета в 2021–2022 гг., который показал, что внедрение инструментария зеленого бюджетирования в бюджетный процесс позволил получить обоснованную аргументацию и доказательства степени и характера влияния мер бюджетной политики и бюджетных расходов на достижение экологических и климатических целей.</a:t>
            </a:r>
          </a:p>
        </p:txBody>
      </p:sp>
      <p:sp>
        <p:nvSpPr>
          <p:cNvPr id="4" name="Номер слайда 3">
            <a:extLst>
              <a:ext uri="{FF2B5EF4-FFF2-40B4-BE49-F238E27FC236}">
                <a16:creationId xmlns:a16="http://schemas.microsoft.com/office/drawing/2014/main" id="{06E51E3E-3943-48A3-69EE-19DF8DF7BD0E}"/>
              </a:ext>
            </a:extLst>
          </p:cNvPr>
          <p:cNvSpPr>
            <a:spLocks noGrp="1"/>
          </p:cNvSpPr>
          <p:nvPr>
            <p:ph type="sldNum" sz="quarter" idx="12"/>
          </p:nvPr>
        </p:nvSpPr>
        <p:spPr/>
        <p:txBody>
          <a:bodyPr/>
          <a:lstStyle/>
          <a:p>
            <a:fld id="{8603B6A3-3AC7-4B5E-8201-8C576F00758F}" type="slidenum">
              <a:rPr lang="ru-RU" smtClean="0"/>
              <a:t>15</a:t>
            </a:fld>
            <a:endParaRPr lang="ru-RU"/>
          </a:p>
        </p:txBody>
      </p:sp>
    </p:spTree>
    <p:extLst>
      <p:ext uri="{BB962C8B-B14F-4D97-AF65-F5344CB8AC3E}">
        <p14:creationId xmlns:p14="http://schemas.microsoft.com/office/powerpoint/2010/main" val="3807882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A6D90-4F32-09C8-2DBD-DAF4835778A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4EB23D-543D-0A75-3329-48EC6B63B29F}"/>
              </a:ext>
            </a:extLst>
          </p:cNvPr>
          <p:cNvSpPr>
            <a:spLocks noGrp="1"/>
          </p:cNvSpPr>
          <p:nvPr>
            <p:ph type="title"/>
          </p:nvPr>
        </p:nvSpPr>
        <p:spPr>
          <a:xfrm>
            <a:off x="394010" y="365125"/>
            <a:ext cx="11331092" cy="1028777"/>
          </a:xfrm>
        </p:spPr>
        <p:txBody>
          <a:bodyPr>
            <a:noAutofit/>
          </a:bodyPr>
          <a:lstStyle/>
          <a:p>
            <a:pPr algn="ct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7</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Зеленая трансформация и стратегии управления суверенными фондами</a:t>
            </a:r>
            <a:br>
              <a:rPr lang="ru-RU" sz="3200" dirty="0">
                <a:solidFill>
                  <a:srgbClr val="002060"/>
                </a:solidFill>
                <a:latin typeface="Arial" panose="020B0604020202020204" pitchFamily="34" charset="0"/>
                <a:ea typeface="Calibri" panose="020F0502020204030204" pitchFamily="34" charset="0"/>
                <a:cs typeface="Arial" panose="020B0604020202020204" pitchFamily="34" charset="0"/>
              </a:rPr>
            </a:br>
            <a:endParaRPr lang="ru-RU" sz="3200" dirty="0"/>
          </a:p>
        </p:txBody>
      </p:sp>
      <p:sp>
        <p:nvSpPr>
          <p:cNvPr id="3" name="Объект 2">
            <a:extLst>
              <a:ext uri="{FF2B5EF4-FFF2-40B4-BE49-F238E27FC236}">
                <a16:creationId xmlns:a16="http://schemas.microsoft.com/office/drawing/2014/main" id="{F9FD192B-88DA-41E2-A5FB-3F3EFB803A74}"/>
              </a:ext>
            </a:extLst>
          </p:cNvPr>
          <p:cNvSpPr>
            <a:spLocks noGrp="1"/>
          </p:cNvSpPr>
          <p:nvPr>
            <p:ph idx="1"/>
          </p:nvPr>
        </p:nvSpPr>
        <p:spPr>
          <a:xfrm>
            <a:off x="178420" y="1550600"/>
            <a:ext cx="11619570" cy="4942275"/>
          </a:xfrm>
        </p:spPr>
        <p:txBody>
          <a:bodyPr>
            <a:normAutofit fontScale="85000" lnSpcReduction="10000"/>
          </a:bodyPr>
          <a:lstStyle/>
          <a:p>
            <a:pPr indent="540385" algn="just">
              <a:lnSpc>
                <a:spcPct val="115000"/>
              </a:lnSpc>
              <a:spcAft>
                <a:spcPts val="800"/>
              </a:spcAft>
              <a:tabLst>
                <a:tab pos="2700655" algn="l"/>
              </a:tabLs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Предметом рассмотрения лекции являются трансформационные сдвиги в инвестиционных стратегиях суверенных фондов в контексте осуществляемой зеленой трансформации. Анализируются базовые положения теории суверенных фондов, обоснована необходимость ее развития. Определены сходные черты и отличительные особенности суверенных фондов. Дана характеристика четырех типов суверенных фондов, уточнены ключевые требования к системе управления суверенными фондами.</a:t>
            </a:r>
          </a:p>
          <a:p>
            <a:pPr indent="540385" algn="just">
              <a:lnSpc>
                <a:spcPct val="115000"/>
              </a:lnSpc>
              <a:spcAft>
                <a:spcPts val="800"/>
              </a:spcAft>
              <a:tabLst>
                <a:tab pos="2700655" algn="l"/>
              </a:tabLs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Приведены результаты анализа изменения объема активов крупнейших суверенных фондов мира с начала пандемии </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Covid</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-19. Раскрыто влияние эпидемии </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Covid</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-19 на структуру инвестиционного портфеля (в том числе на появление нового класса активов) и инвестиционную стратегию GPFG. </a:t>
            </a:r>
          </a:p>
          <a:p>
            <a:pPr indent="540385" algn="just">
              <a:lnSpc>
                <a:spcPct val="115000"/>
              </a:lnSpc>
              <a:spcAft>
                <a:spcPts val="800"/>
              </a:spcAft>
              <a:tabLst>
                <a:tab pos="2700655" algn="l"/>
              </a:tabLs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Дана оценка трансформации нормативной структуры ликвидных средств ФНБ (Россия). Раскрыты новые тенденции в инвестиционной деятельности суверенных фондов, произошедшие под влиянием зеленой трансформации и эпидемии </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Covid</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-19, такие как снижение риск-аппетита, повышение инвестиционной активности, увеличение доли прямых инвестиций в портфеле активов. </a:t>
            </a:r>
          </a:p>
          <a:p>
            <a:pPr indent="540385" algn="just">
              <a:lnSpc>
                <a:spcPct val="115000"/>
              </a:lnSpc>
              <a:spcAft>
                <a:spcPts val="800"/>
              </a:spcAft>
              <a:tabLst>
                <a:tab pos="2700655" algn="l"/>
              </a:tabLs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На примере отдельных суверенных фондов составлена матрица их инвестиционных портфелей, диверсифицированных в зависимости от инвестиционных целей и уровня риска. Сформулированы рекомендации построения инвестиционной стратегии суверенных фондов, предложен алгоритм ее формирования, включающий три последовательных этапа. </a:t>
            </a:r>
            <a:r>
              <a:rPr lang="ru-RU" sz="1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Доказывается</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что результаты реализации инвестиционной стратегии суверенных фондов зависят от качества управления, для оценки эффективности которого предлагается использовать специальные показатели.</a:t>
            </a:r>
          </a:p>
        </p:txBody>
      </p:sp>
      <p:sp>
        <p:nvSpPr>
          <p:cNvPr id="4" name="Номер слайда 3">
            <a:extLst>
              <a:ext uri="{FF2B5EF4-FFF2-40B4-BE49-F238E27FC236}">
                <a16:creationId xmlns:a16="http://schemas.microsoft.com/office/drawing/2014/main" id="{45289F27-8294-B465-D467-2971A3A61676}"/>
              </a:ext>
            </a:extLst>
          </p:cNvPr>
          <p:cNvSpPr>
            <a:spLocks noGrp="1"/>
          </p:cNvSpPr>
          <p:nvPr>
            <p:ph type="sldNum" sz="quarter" idx="12"/>
          </p:nvPr>
        </p:nvSpPr>
        <p:spPr/>
        <p:txBody>
          <a:bodyPr/>
          <a:lstStyle/>
          <a:p>
            <a:fld id="{8603B6A3-3AC7-4B5E-8201-8C576F00758F}" type="slidenum">
              <a:rPr lang="ru-RU" smtClean="0"/>
              <a:t>16</a:t>
            </a:fld>
            <a:endParaRPr lang="ru-RU"/>
          </a:p>
        </p:txBody>
      </p:sp>
    </p:spTree>
    <p:extLst>
      <p:ext uri="{BB962C8B-B14F-4D97-AF65-F5344CB8AC3E}">
        <p14:creationId xmlns:p14="http://schemas.microsoft.com/office/powerpoint/2010/main" val="1272132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FC2B0-4DF5-068B-F16B-8E801D85644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C2D378-4C01-9CC5-B30B-BA46554A0B90}"/>
              </a:ext>
            </a:extLst>
          </p:cNvPr>
          <p:cNvSpPr>
            <a:spLocks noGrp="1"/>
          </p:cNvSpPr>
          <p:nvPr>
            <p:ph type="title"/>
          </p:nvPr>
        </p:nvSpPr>
        <p:spPr>
          <a:xfrm>
            <a:off x="673554" y="365124"/>
            <a:ext cx="11080642" cy="1139480"/>
          </a:xfrm>
        </p:spPr>
        <p:txBody>
          <a:bodyPr>
            <a:noAutofit/>
          </a:bodyPr>
          <a:lstStyle/>
          <a:p>
            <a:pPr algn="ct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8</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Программирование и маркировка бюджетных </a:t>
            </a:r>
            <a:b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расходов в контексте экологического перехода</a:t>
            </a:r>
            <a:br>
              <a:rPr lang="ru-RU" sz="3200" dirty="0">
                <a:solidFill>
                  <a:srgbClr val="002060"/>
                </a:solidFill>
                <a:latin typeface="Arial" panose="020B0604020202020204" pitchFamily="34" charset="0"/>
                <a:ea typeface="Calibri" panose="020F0502020204030204" pitchFamily="34" charset="0"/>
                <a:cs typeface="Arial" panose="020B0604020202020204" pitchFamily="34" charset="0"/>
              </a:rPr>
            </a:br>
            <a:endParaRPr lang="ru-RU" sz="3200" dirty="0"/>
          </a:p>
        </p:txBody>
      </p:sp>
      <p:sp>
        <p:nvSpPr>
          <p:cNvPr id="3" name="Объект 2">
            <a:extLst>
              <a:ext uri="{FF2B5EF4-FFF2-40B4-BE49-F238E27FC236}">
                <a16:creationId xmlns:a16="http://schemas.microsoft.com/office/drawing/2014/main" id="{FC189A30-398B-EB57-6C95-DFCD04778ABF}"/>
              </a:ext>
            </a:extLst>
          </p:cNvPr>
          <p:cNvSpPr>
            <a:spLocks noGrp="1"/>
          </p:cNvSpPr>
          <p:nvPr>
            <p:ph idx="1"/>
          </p:nvPr>
        </p:nvSpPr>
        <p:spPr>
          <a:xfrm>
            <a:off x="178420" y="1550600"/>
            <a:ext cx="11619570" cy="4942276"/>
          </a:xfrm>
        </p:spPr>
        <p:txBody>
          <a:bodyPr>
            <a:noAutofit/>
          </a:bodyPr>
          <a:lstStyle/>
          <a:p>
            <a:pPr indent="630555" algn="just">
              <a:lnSpc>
                <a:spcPct val="100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 лекции раскрывается сущность программного бюджета, как инструмента управления государственными расходами. Раскрыта отечественная специфика внедрения инструментария программного бюджетирования в бюджетный процесс. Определены основные проблемы в системе управления государственными программами, снижающие эффективность результатов их реализации. Установлен состав программно-целевого инструментария, используемого в процессе формирования бюджетов всех уровней в Российской Федерации. </a:t>
            </a:r>
            <a:endParaRPr lang="ru-RU" sz="1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indent="630555" algn="just">
              <a:lnSpc>
                <a:spcPct val="100000"/>
              </a:lnSpc>
              <a:spcAft>
                <a:spcPts val="800"/>
              </a:spcAft>
            </a:pPr>
            <a:r>
              <a:rPr lang="ru-RU" sz="1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Обсуждены</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основные составляющие процесса структурной трансформации государственных программ Российской Федерации. Раскрыты характерные особенности и преимущества новых типов государственных программ. </a:t>
            </a:r>
          </a:p>
          <a:p>
            <a:pPr indent="630555" algn="just">
              <a:lnSpc>
                <a:spcPct val="100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Доказывается, что реформирование системы управления государственными программами позволит повысить их прозрачность, сделав их максимально простыми, соответствующими представлению информации, необходимой для анализа и принятия решений, т. е. программные документы станут более понятными для целевой аудитории, на которую направлены результаты их реализации. Определены основные критерии, которыми следует руководствоваться при отборе показателей (индикаторов) систем оценки эффективности государственных программ. Выявлен целый ряд новых возможностей, которые предоставляет модернизация системы управления государственных программ.</a:t>
            </a:r>
          </a:p>
        </p:txBody>
      </p:sp>
      <p:sp>
        <p:nvSpPr>
          <p:cNvPr id="4" name="Номер слайда 3">
            <a:extLst>
              <a:ext uri="{FF2B5EF4-FFF2-40B4-BE49-F238E27FC236}">
                <a16:creationId xmlns:a16="http://schemas.microsoft.com/office/drawing/2014/main" id="{A283C64E-2DA0-BCCA-A2C2-6B4985C32730}"/>
              </a:ext>
            </a:extLst>
          </p:cNvPr>
          <p:cNvSpPr>
            <a:spLocks noGrp="1"/>
          </p:cNvSpPr>
          <p:nvPr>
            <p:ph type="sldNum" sz="quarter" idx="12"/>
          </p:nvPr>
        </p:nvSpPr>
        <p:spPr/>
        <p:txBody>
          <a:bodyPr/>
          <a:lstStyle/>
          <a:p>
            <a:fld id="{8603B6A3-3AC7-4B5E-8201-8C576F00758F}" type="slidenum">
              <a:rPr lang="ru-RU" smtClean="0"/>
              <a:t>17</a:t>
            </a:fld>
            <a:endParaRPr lang="ru-RU"/>
          </a:p>
        </p:txBody>
      </p:sp>
    </p:spTree>
    <p:extLst>
      <p:ext uri="{BB962C8B-B14F-4D97-AF65-F5344CB8AC3E}">
        <p14:creationId xmlns:p14="http://schemas.microsoft.com/office/powerpoint/2010/main" val="2930272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40404-D1E0-5E0F-6F9D-CEC4D9E31D3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BE5D3A-707A-3887-705E-03455B90BFA8}"/>
              </a:ext>
            </a:extLst>
          </p:cNvPr>
          <p:cNvSpPr>
            <a:spLocks noGrp="1"/>
          </p:cNvSpPr>
          <p:nvPr>
            <p:ph type="title"/>
          </p:nvPr>
        </p:nvSpPr>
        <p:spPr>
          <a:xfrm>
            <a:off x="489856" y="648393"/>
            <a:ext cx="11210307" cy="698269"/>
          </a:xfrm>
        </p:spPr>
        <p:txBody>
          <a:bodyPr>
            <a:noAutofit/>
          </a:bodyPr>
          <a:lstStyle/>
          <a:p>
            <a:pPr algn="ct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9</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Теоретические и практические аспекты </a:t>
            </a:r>
            <a:b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управления бюджетным балансом</a:t>
            </a:r>
            <a:br>
              <a:rPr lang="ru-RU" sz="3200" dirty="0">
                <a:solidFill>
                  <a:srgbClr val="002060"/>
                </a:solidFill>
                <a:latin typeface="Arial" panose="020B0604020202020204" pitchFamily="34" charset="0"/>
                <a:ea typeface="Calibri" panose="020F0502020204030204" pitchFamily="34" charset="0"/>
                <a:cs typeface="Arial" panose="020B0604020202020204" pitchFamily="34" charset="0"/>
              </a:rPr>
            </a:br>
            <a:endParaRPr lang="ru-RU" sz="3200" dirty="0"/>
          </a:p>
        </p:txBody>
      </p:sp>
      <p:sp>
        <p:nvSpPr>
          <p:cNvPr id="3" name="Объект 2">
            <a:extLst>
              <a:ext uri="{FF2B5EF4-FFF2-40B4-BE49-F238E27FC236}">
                <a16:creationId xmlns:a16="http://schemas.microsoft.com/office/drawing/2014/main" id="{E2BAFE89-524C-90A5-06E8-36383D6CC02B}"/>
              </a:ext>
            </a:extLst>
          </p:cNvPr>
          <p:cNvSpPr>
            <a:spLocks noGrp="1"/>
          </p:cNvSpPr>
          <p:nvPr>
            <p:ph idx="1"/>
          </p:nvPr>
        </p:nvSpPr>
        <p:spPr>
          <a:xfrm>
            <a:off x="170255" y="1419914"/>
            <a:ext cx="11786839" cy="4864100"/>
          </a:xfrm>
        </p:spPr>
        <p:txBody>
          <a:bodyPr>
            <a:noAutofit/>
          </a:bodyPr>
          <a:lstStyle/>
          <a:p>
            <a:pPr indent="630555" algn="just">
              <a:lnSpc>
                <a:spcPct val="115000"/>
              </a:lnSpc>
              <a:spcAft>
                <a:spcPts val="800"/>
              </a:spcAft>
              <a:tabLst>
                <a:tab pos="457200" algn="l"/>
              </a:tabLst>
            </a:pPr>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Предмет рассмотрения лекции – особенности формирования и управления бюджетным профицитом в контексте обеспечения экономического роста национальной экономики. Приведены результаты анализа концепций бюджетного баланса, раскрыты направления управления положительным балансом бюджета государства. Дана характеристика макроэкономической политики профицита, выявлено, что формирование «нового» фискального режима – режима профицита – требует коренной реструктуризации бюджетного управления. Раскрыты общие характерные особенности стран с длительным периодом бюджетного профицита, такие как фокусировка бюджетной консолидации на расходной части бюджета и последовавшее после достижения профицита проведение комплексных бюджетных реформ. </a:t>
            </a:r>
          </a:p>
          <a:p>
            <a:pPr indent="630555" algn="just">
              <a:lnSpc>
                <a:spcPct val="115000"/>
              </a:lnSpc>
              <a:spcAft>
                <a:spcPts val="800"/>
              </a:spcAft>
              <a:tabLst>
                <a:tab pos="457200" algn="l"/>
              </a:tabLst>
            </a:pPr>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Выявлено, что одной из основных причин поддержания устойчивого профицита бюджета в ряде стран мира стала коренная реструктуризация экономических и финансовых приоритетов, произошедшая вследствие серьезных макроэкономических шоков. Отмечается, что при оценке возможности сохранения бюджетного профицита в конкретных странах следует учитывать тот факт, что неблагоприятные макроэкономические события оказывают решающее значение для сохранения профицита. </a:t>
            </a:r>
          </a:p>
          <a:p>
            <a:pPr indent="630555" algn="just">
              <a:lnSpc>
                <a:spcPct val="115000"/>
              </a:lnSpc>
              <a:spcAft>
                <a:spcPts val="800"/>
              </a:spcAft>
              <a:tabLst>
                <a:tab pos="457200" algn="l"/>
              </a:tabLst>
            </a:pPr>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По результатам сравнительного анализа динамики объема бюджетного дефицита и темпов экономического роста не обнаружена непосредственная взаимозависимость между этими показателями и сделан вывод об отсутствии эмпирических доказательств существования причинно-следственной связи между экономическим ростом и видом сбалансированности (дефицит, профицит, «нулевой вариант») государственного бюджета. </a:t>
            </a:r>
          </a:p>
        </p:txBody>
      </p:sp>
      <p:sp>
        <p:nvSpPr>
          <p:cNvPr id="4" name="Номер слайда 3">
            <a:extLst>
              <a:ext uri="{FF2B5EF4-FFF2-40B4-BE49-F238E27FC236}">
                <a16:creationId xmlns:a16="http://schemas.microsoft.com/office/drawing/2014/main" id="{32D0B5A9-4B18-DA06-7CE7-4153511AC3E3}"/>
              </a:ext>
            </a:extLst>
          </p:cNvPr>
          <p:cNvSpPr>
            <a:spLocks noGrp="1"/>
          </p:cNvSpPr>
          <p:nvPr>
            <p:ph type="sldNum" sz="quarter" idx="12"/>
          </p:nvPr>
        </p:nvSpPr>
        <p:spPr/>
        <p:txBody>
          <a:bodyPr/>
          <a:lstStyle/>
          <a:p>
            <a:fld id="{8603B6A3-3AC7-4B5E-8201-8C576F00758F}" type="slidenum">
              <a:rPr lang="ru-RU" smtClean="0"/>
              <a:t>18</a:t>
            </a:fld>
            <a:endParaRPr lang="ru-RU"/>
          </a:p>
        </p:txBody>
      </p:sp>
    </p:spTree>
    <p:extLst>
      <p:ext uri="{BB962C8B-B14F-4D97-AF65-F5344CB8AC3E}">
        <p14:creationId xmlns:p14="http://schemas.microsoft.com/office/powerpoint/2010/main" val="3537067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D18D8-E8D4-CB38-1AFA-6E6EAFA466F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437AB6-CF04-699F-14BA-3BA0CD3DFFDB}"/>
              </a:ext>
            </a:extLst>
          </p:cNvPr>
          <p:cNvSpPr>
            <a:spLocks noGrp="1"/>
          </p:cNvSpPr>
          <p:nvPr>
            <p:ph type="title"/>
          </p:nvPr>
        </p:nvSpPr>
        <p:spPr>
          <a:xfrm>
            <a:off x="428625" y="365125"/>
            <a:ext cx="11441950" cy="915035"/>
          </a:xfrm>
        </p:spPr>
        <p:txBody>
          <a:bodyPr>
            <a:noAutofit/>
          </a:bodyPr>
          <a:lstStyle/>
          <a:p>
            <a:pPr algn="ct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10</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Новые подходы к управлению расходами государственного бюджета в контексте макроэкономических и экологических вызовов</a:t>
            </a:r>
            <a:br>
              <a:rPr lang="ru-RU" sz="3200" dirty="0">
                <a:solidFill>
                  <a:srgbClr val="002060"/>
                </a:solidFill>
                <a:latin typeface="Arial" panose="020B0604020202020204" pitchFamily="34" charset="0"/>
                <a:ea typeface="Calibri" panose="020F0502020204030204" pitchFamily="34" charset="0"/>
                <a:cs typeface="Arial" panose="020B0604020202020204" pitchFamily="34" charset="0"/>
              </a:rPr>
            </a:br>
            <a:endParaRPr lang="ru-RU" sz="3200" dirty="0"/>
          </a:p>
        </p:txBody>
      </p:sp>
      <p:sp>
        <p:nvSpPr>
          <p:cNvPr id="3" name="Объект 2">
            <a:extLst>
              <a:ext uri="{FF2B5EF4-FFF2-40B4-BE49-F238E27FC236}">
                <a16:creationId xmlns:a16="http://schemas.microsoft.com/office/drawing/2014/main" id="{4DEE033F-281C-D080-FDA4-60303C5139B0}"/>
              </a:ext>
            </a:extLst>
          </p:cNvPr>
          <p:cNvSpPr>
            <a:spLocks noGrp="1"/>
          </p:cNvSpPr>
          <p:nvPr>
            <p:ph idx="1"/>
          </p:nvPr>
        </p:nvSpPr>
        <p:spPr>
          <a:xfrm>
            <a:off x="178420" y="1550600"/>
            <a:ext cx="11619570" cy="4942275"/>
          </a:xfrm>
        </p:spPr>
        <p:txBody>
          <a:bodyPr>
            <a:normAutofit fontScale="85000" lnSpcReduction="10000"/>
          </a:bodyPr>
          <a:lstStyle/>
          <a:p>
            <a:pPr indent="450215" algn="just">
              <a:lnSpc>
                <a:spcPct val="115000"/>
              </a:lnSpc>
              <a:spcAft>
                <a:spcPts val="800"/>
              </a:spcAft>
              <a:tabLst>
                <a:tab pos="2764790" algn="l"/>
              </a:tabLs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 лекции раскрываются новые подходы к формированию государственного бюджета в условиях новых макроэкономических и экологических вызовов на основе материалов французского бюджета. Обосновано, что </a:t>
            </a:r>
            <a:r>
              <a:rPr lang="ru-RU" sz="1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текущий</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период будет характеризоваться рисками недостижения запланированных значений основных макроэкономических показателей вследствие ухудшения геополитической обстановки, развития военных конфликтов и негативного влияния на деловую активность оптовых цен на энергоносители (нефть, газ, электроэнергию), которые могут сохраняться на высоком уровне.</a:t>
            </a:r>
          </a:p>
          <a:p>
            <a:pPr indent="450215" algn="just">
              <a:lnSpc>
                <a:spcPct val="115000"/>
              </a:lnSpc>
              <a:spcAft>
                <a:spcPts val="800"/>
              </a:spcAft>
              <a:tabLst>
                <a:tab pos="2764790" algn="l"/>
              </a:tabLs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Раскрываются основные положения концепции потолков расходов, которая применяется во Франции при подготовке проекта бюджета во Франции, начиная с периода перехода на бюджетное программирование в 2006 г. Описана адаптационная оптимизация бюджета Франции к текущим макроэкономическим и экологическим вызовам в текущем бюджетном цикле. Дана оценка изменения динамики объема финансирования по миссиям, реализация мероприятий которых направлена на нейтрализацию бюджетных рисков, связанных с новыми макроэкономическими и экологическими вызовами. Прослежена эволюция миссий, целей и показателей французского бюджета в период с 2018 по 2023 г. Обосновано, что пакет законов, устанавливающий новые принципы программирования государственных финансов, служит фундаментом для оценки эффективности использования бюджетных средств, направляемых на борьбу с изменением климата и нейтрализацию негативного воздействия экономической деятельности на состояние окружающей среды. </a:t>
            </a:r>
          </a:p>
          <a:p>
            <a:pPr indent="450215" algn="just">
              <a:lnSpc>
                <a:spcPct val="115000"/>
              </a:lnSpc>
              <a:spcAft>
                <a:spcPts val="800"/>
              </a:spcAft>
              <a:tabLst>
                <a:tab pos="2764790" algn="l"/>
              </a:tabLs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Выявлены особенности экологического налогообложения, используемого в контексте формирования и исполнения зеленого бюджета, которое активно воздействует на параметры достижения национальных целей устойчивого развития</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4" name="Номер слайда 3">
            <a:extLst>
              <a:ext uri="{FF2B5EF4-FFF2-40B4-BE49-F238E27FC236}">
                <a16:creationId xmlns:a16="http://schemas.microsoft.com/office/drawing/2014/main" id="{E5042FF2-68C0-FBC7-58B0-AAC385F2BC74}"/>
              </a:ext>
            </a:extLst>
          </p:cNvPr>
          <p:cNvSpPr>
            <a:spLocks noGrp="1"/>
          </p:cNvSpPr>
          <p:nvPr>
            <p:ph type="sldNum" sz="quarter" idx="12"/>
          </p:nvPr>
        </p:nvSpPr>
        <p:spPr/>
        <p:txBody>
          <a:bodyPr/>
          <a:lstStyle/>
          <a:p>
            <a:fld id="{8603B6A3-3AC7-4B5E-8201-8C576F00758F}" type="slidenum">
              <a:rPr lang="ru-RU" smtClean="0"/>
              <a:t>19</a:t>
            </a:fld>
            <a:endParaRPr lang="ru-RU"/>
          </a:p>
        </p:txBody>
      </p:sp>
    </p:spTree>
    <p:extLst>
      <p:ext uri="{BB962C8B-B14F-4D97-AF65-F5344CB8AC3E}">
        <p14:creationId xmlns:p14="http://schemas.microsoft.com/office/powerpoint/2010/main" val="2594150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590F20-1A7C-546D-5604-0650F1E563F4}"/>
              </a:ext>
            </a:extLst>
          </p:cNvPr>
          <p:cNvSpPr>
            <a:spLocks noGrp="1"/>
          </p:cNvSpPr>
          <p:nvPr>
            <p:ph type="title"/>
          </p:nvPr>
        </p:nvSpPr>
        <p:spPr>
          <a:xfrm>
            <a:off x="615143" y="365760"/>
            <a:ext cx="11035144" cy="972589"/>
          </a:xfrm>
        </p:spPr>
        <p:txBody>
          <a:bodyPr>
            <a:normAutofit/>
          </a:bodyPr>
          <a:lstStyle/>
          <a:p>
            <a:r>
              <a:rPr lang="ru-RU" sz="3600" dirty="0">
                <a:solidFill>
                  <a:schemeClr val="tx1"/>
                </a:solidFill>
                <a:latin typeface="Times New Roman" panose="02020603050405020304" pitchFamily="18" charset="0"/>
                <a:cs typeface="Times New Roman" panose="02020603050405020304" pitchFamily="18" charset="0"/>
              </a:rPr>
              <a:t>Идеи стабильности от  Дж. Ст. Милля и Г.Х. </a:t>
            </a:r>
            <a:r>
              <a:rPr lang="ru-RU" sz="3600" dirty="0" err="1">
                <a:solidFill>
                  <a:schemeClr val="tx1"/>
                </a:solidFill>
                <a:latin typeface="Times New Roman" panose="02020603050405020304" pitchFamily="18" charset="0"/>
                <a:cs typeface="Times New Roman" panose="02020603050405020304" pitchFamily="18" charset="0"/>
              </a:rPr>
              <a:t>Брутланд</a:t>
            </a:r>
            <a:endParaRPr lang="ru-RU" sz="3600"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E179082-BF99-7F0A-1D20-938BA66EDAA5}"/>
              </a:ext>
            </a:extLst>
          </p:cNvPr>
          <p:cNvSpPr>
            <a:spLocks noGrp="1"/>
          </p:cNvSpPr>
          <p:nvPr>
            <p:ph idx="1"/>
          </p:nvPr>
        </p:nvSpPr>
        <p:spPr>
          <a:xfrm>
            <a:off x="1143000" y="1645920"/>
            <a:ext cx="9872871" cy="4450080"/>
          </a:xfrm>
        </p:spPr>
        <p:txBody>
          <a:bodyPr>
            <a:normAutofit fontScale="92500" lnSpcReduction="20000"/>
          </a:bodyPr>
          <a:lstStyle/>
          <a:p>
            <a:pPr algn="just">
              <a:lnSpc>
                <a:spcPct val="107000"/>
              </a:lnSpc>
              <a:spcAft>
                <a:spcPts val="800"/>
              </a:spcAft>
              <a:buNone/>
            </a:pPr>
            <a:r>
              <a:rPr lang="ru-RU" sz="1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Идея устойчивого развития (</a:t>
            </a:r>
            <a:r>
              <a:rPr lang="ru-RU" sz="1800"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sustainable</a:t>
            </a:r>
            <a:r>
              <a:rPr lang="ru-RU" sz="1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development</a:t>
            </a:r>
            <a:r>
              <a:rPr lang="ru-RU" sz="1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была популяризирована в 1987 году в докладе «Наше общее будущее» (</a:t>
            </a:r>
            <a:r>
              <a:rPr lang="ru-RU" sz="1800"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Our</a:t>
            </a:r>
            <a:r>
              <a:rPr lang="ru-RU" sz="1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Common Future), подготовленном Всемирной комиссией по окружающей среде и развитию (WCED) под руководством Гру Харлем Брундтланд. Здесь устойчивое развитие есть развитие, которое удовлетворяет потребности настоящего, не ставит под угрозу способность будущих поколений удовлетворять свои собственные потребности. Вспомним «Пределы роста» (1972)</a:t>
            </a:r>
            <a:endParaRPr lang="ru-RU"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ru-RU" sz="18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Значительно </a:t>
            </a:r>
            <a:r>
              <a:rPr lang="ru-RU" sz="18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ранне</a:t>
            </a:r>
            <a:r>
              <a:rPr lang="ru-RU" sz="1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своей работе </a:t>
            </a:r>
            <a:r>
              <a:rPr lang="ru-RU" sz="18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«Принципы политической экономии»</a:t>
            </a:r>
            <a:r>
              <a:rPr lang="ru-RU" sz="1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(1848) Дж. Ст. Милль высказывал опасения по поводу бесконечного экономического роста. Он обсуждает идею </a:t>
            </a:r>
            <a:r>
              <a:rPr lang="ru-RU" sz="18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«стационарного состояния» </a:t>
            </a:r>
            <a:r>
              <a:rPr lang="ru-RU" sz="1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800"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stationary</a:t>
            </a:r>
            <a:r>
              <a:rPr lang="ru-RU" sz="1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state</a:t>
            </a:r>
            <a:r>
              <a:rPr lang="ru-RU" sz="1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в </a:t>
            </a:r>
            <a:r>
              <a:rPr lang="ru-RU" sz="18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книге IV, главе VI</a:t>
            </a:r>
            <a:r>
              <a:rPr lang="ru-RU" sz="1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этой своей работы</a:t>
            </a:r>
            <a:r>
              <a:rPr lang="ru-RU" sz="18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Глава называется </a:t>
            </a:r>
            <a:r>
              <a:rPr lang="ru-RU" sz="18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 стационарном состоянии»</a:t>
            </a:r>
            <a:r>
              <a:rPr lang="ru-RU" sz="1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(Of </a:t>
            </a:r>
            <a:r>
              <a:rPr lang="ru-RU" sz="1800"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ru-RU" sz="1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Stationary</a:t>
            </a:r>
            <a:r>
              <a:rPr lang="ru-RU" sz="1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State).</a:t>
            </a:r>
            <a:r>
              <a:rPr lang="ru-RU" sz="1800" kern="100" dirty="0">
                <a:solidFill>
                  <a:schemeClr val="tx1"/>
                </a:solidFill>
                <a:latin typeface="Aptos" panose="020B0004020202020204" pitchFamily="34" charset="0"/>
                <a:ea typeface="Times New Roman" panose="02020603050405020304" pitchFamily="18" charset="0"/>
                <a:cs typeface="Times New Roman" panose="02020603050405020304" pitchFamily="18" charset="0"/>
              </a:rPr>
              <a:t> </a:t>
            </a:r>
          </a:p>
          <a:p>
            <a:pPr algn="just">
              <a:lnSpc>
                <a:spcPct val="107000"/>
              </a:lnSpc>
              <a:spcAft>
                <a:spcPts val="800"/>
              </a:spcAft>
              <a:buNone/>
            </a:pPr>
            <a:r>
              <a:rPr lang="ru-RU" sz="1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Рост населения и промышленности может привести к истощению природных ресурсов и ухудшению качества жизни. Милль предлагал альтернативу — переход к </a:t>
            </a:r>
            <a:r>
              <a:rPr lang="ru-RU" sz="18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«стационарному состоянию»</a:t>
            </a:r>
            <a:r>
              <a:rPr lang="ru-RU" sz="1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stationary</a:t>
            </a:r>
            <a:r>
              <a:rPr lang="ru-RU" sz="1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state</a:t>
            </a:r>
            <a:r>
              <a:rPr lang="ru-RU" sz="1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при котором экономика достигает равновесия, а дальнейший рост не является главной целью. В таком состоянии общество могло бы сосредоточиться на улучшении качества жизни, справедливом распределении ресурсов и сохранении окружающей среды и развитии культуры, образования и морали, вместо погони за бесконечным материальным ростом.   </a:t>
            </a:r>
            <a:endParaRPr lang="ru-RU"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8AF3F9A3-9244-9086-9A64-CFA2E8A407ED}"/>
              </a:ext>
            </a:extLst>
          </p:cNvPr>
          <p:cNvSpPr>
            <a:spLocks noGrp="1"/>
          </p:cNvSpPr>
          <p:nvPr>
            <p:ph type="sldNum" sz="quarter" idx="12"/>
          </p:nvPr>
        </p:nvSpPr>
        <p:spPr/>
        <p:txBody>
          <a:bodyPr/>
          <a:lstStyle/>
          <a:p>
            <a:fld id="{8603B6A3-3AC7-4B5E-8201-8C576F00758F}" type="slidenum">
              <a:rPr lang="ru-RU" smtClean="0"/>
              <a:t>2</a:t>
            </a:fld>
            <a:endParaRPr lang="ru-RU"/>
          </a:p>
        </p:txBody>
      </p:sp>
    </p:spTree>
    <p:extLst>
      <p:ext uri="{BB962C8B-B14F-4D97-AF65-F5344CB8AC3E}">
        <p14:creationId xmlns:p14="http://schemas.microsoft.com/office/powerpoint/2010/main" val="2215678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8D410-C5F9-3110-23C1-75B43EB5350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5ED607-D284-B314-F6E7-DAFF7E478C72}"/>
              </a:ext>
            </a:extLst>
          </p:cNvPr>
          <p:cNvSpPr>
            <a:spLocks noGrp="1"/>
          </p:cNvSpPr>
          <p:nvPr>
            <p:ph type="title"/>
          </p:nvPr>
        </p:nvSpPr>
        <p:spPr>
          <a:xfrm>
            <a:off x="734787" y="365125"/>
            <a:ext cx="10911344" cy="1325563"/>
          </a:xfrm>
        </p:spPr>
        <p:txBody>
          <a:bodyPr>
            <a:noAutofit/>
          </a:bodyPr>
          <a:lstStyle/>
          <a:p>
            <a:pPr algn="ct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11</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Траектории бюджетной политики </a:t>
            </a:r>
            <a:b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 преддверии экологического перехода</a:t>
            </a:r>
            <a:br>
              <a:rPr lang="ru-RU" sz="3200" dirty="0">
                <a:solidFill>
                  <a:srgbClr val="002060"/>
                </a:solidFill>
                <a:latin typeface="Arial" panose="020B0604020202020204" pitchFamily="34" charset="0"/>
                <a:ea typeface="Calibri" panose="020F0502020204030204" pitchFamily="34" charset="0"/>
                <a:cs typeface="Arial" panose="020B0604020202020204" pitchFamily="34" charset="0"/>
              </a:rPr>
            </a:br>
            <a:endParaRPr lang="ru-RU" sz="3200" dirty="0"/>
          </a:p>
        </p:txBody>
      </p:sp>
      <p:sp>
        <p:nvSpPr>
          <p:cNvPr id="3" name="Объект 2">
            <a:extLst>
              <a:ext uri="{FF2B5EF4-FFF2-40B4-BE49-F238E27FC236}">
                <a16:creationId xmlns:a16="http://schemas.microsoft.com/office/drawing/2014/main" id="{38A32782-CDE2-8C29-F261-F8F8E8BB474B}"/>
              </a:ext>
            </a:extLst>
          </p:cNvPr>
          <p:cNvSpPr>
            <a:spLocks noGrp="1"/>
          </p:cNvSpPr>
          <p:nvPr>
            <p:ph idx="1"/>
          </p:nvPr>
        </p:nvSpPr>
        <p:spPr>
          <a:xfrm>
            <a:off x="178420" y="1690687"/>
            <a:ext cx="11619570" cy="4802187"/>
          </a:xfrm>
        </p:spPr>
        <p:txBody>
          <a:bodyPr>
            <a:noAutofit/>
          </a:bodyPr>
          <a:lstStyle/>
          <a:p>
            <a:pPr indent="540385" algn="just">
              <a:lnSpc>
                <a:spcPct val="115000"/>
              </a:lnSpc>
              <a:spcAft>
                <a:spcPts val="800"/>
              </a:spcAft>
            </a:pPr>
            <a:r>
              <a:rPr lang="ru-RU" sz="15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Обсуждается аргументация, связанная со сменой траектории российской бюджетной политики в период, начиная с 2020 г., и обоснованием прогнозных значений основных макроэкономических показателей, использованных при формировании федерального бюджета. Раскрыты основные причины роста неравенства в бюджетных доходах в разных странах мира в период после 2020 г. </a:t>
            </a:r>
          </a:p>
          <a:p>
            <a:pPr indent="540385" algn="just">
              <a:lnSpc>
                <a:spcPct val="115000"/>
              </a:lnSpc>
              <a:spcAft>
                <a:spcPts val="800"/>
              </a:spcAft>
            </a:pPr>
            <a:r>
              <a:rPr lang="ru-RU" sz="15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Представлена характеристика и проанализирована динамика объемов доходов и расходов. Рассмотрены основные теоретические концепции, направленные на поиск оптимального объема долгового финансирования экономического роста и размера государственного долга. В процессе изучения возможностей, касающихся построения эффективной долговой политики и использования государственных долговых обязательств, было выявлено, что рост государственного долга может иметь как положительные, так и отрицательные последствия для национальной экономики. </a:t>
            </a:r>
          </a:p>
          <a:p>
            <a:pPr indent="540385" algn="just">
              <a:lnSpc>
                <a:spcPct val="115000"/>
              </a:lnSpc>
              <a:spcAft>
                <a:spcPts val="800"/>
              </a:spcAft>
            </a:pPr>
            <a:r>
              <a:rPr lang="ru-RU" sz="15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Дана оценка мероприятий по балансировке российского бюджета в контексте роста государственного долга в условиях снижения бюджетных доходов. Подчеркивается, что в контексте необходимости возобновления экономического роста следует уделить внимание формированию надежного, теоретически обоснованного фундамента долгосрочной бюджетной политики, что невозможно без изменения модели роста экономики. Выявлены последствия увеличения долгового финансирования национальной экономики, рассчитаны значения индикаторов долговой устойчивости России. Делается вывод, что странам с формирующимися рынками (в том числе России) следует с большой осторожностью наращивать государственный долг, сохраняя его оптимальную структуру на основе выбора наиболее эффективных инструментов финансирования бюджетного дефицита.</a:t>
            </a:r>
          </a:p>
        </p:txBody>
      </p:sp>
      <p:sp>
        <p:nvSpPr>
          <p:cNvPr id="4" name="Номер слайда 3">
            <a:extLst>
              <a:ext uri="{FF2B5EF4-FFF2-40B4-BE49-F238E27FC236}">
                <a16:creationId xmlns:a16="http://schemas.microsoft.com/office/drawing/2014/main" id="{99BA0E4B-0B89-F034-92CA-7224A418200D}"/>
              </a:ext>
            </a:extLst>
          </p:cNvPr>
          <p:cNvSpPr>
            <a:spLocks noGrp="1"/>
          </p:cNvSpPr>
          <p:nvPr>
            <p:ph type="sldNum" sz="quarter" idx="12"/>
          </p:nvPr>
        </p:nvSpPr>
        <p:spPr/>
        <p:txBody>
          <a:bodyPr/>
          <a:lstStyle/>
          <a:p>
            <a:fld id="{8603B6A3-3AC7-4B5E-8201-8C576F00758F}" type="slidenum">
              <a:rPr lang="ru-RU" smtClean="0"/>
              <a:t>20</a:t>
            </a:fld>
            <a:endParaRPr lang="ru-RU"/>
          </a:p>
        </p:txBody>
      </p:sp>
    </p:spTree>
    <p:extLst>
      <p:ext uri="{BB962C8B-B14F-4D97-AF65-F5344CB8AC3E}">
        <p14:creationId xmlns:p14="http://schemas.microsoft.com/office/powerpoint/2010/main" val="3576607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B9432-30AC-029C-42EA-158818ABC6D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15A80C-B62A-0F87-3F80-025705C5B99D}"/>
              </a:ext>
            </a:extLst>
          </p:cNvPr>
          <p:cNvSpPr>
            <a:spLocks noGrp="1"/>
          </p:cNvSpPr>
          <p:nvPr>
            <p:ph type="title"/>
          </p:nvPr>
        </p:nvSpPr>
        <p:spPr>
          <a:xfrm>
            <a:off x="661306" y="365125"/>
            <a:ext cx="11136683" cy="1048039"/>
          </a:xfrm>
        </p:spPr>
        <p:txBody>
          <a:bodyPr>
            <a:noAutofit/>
          </a:bodyPr>
          <a:lstStyle/>
          <a:p>
            <a:pPr algn="ct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12</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Инструментарий регулирования </a:t>
            </a:r>
            <a:b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финансового сектора экономики</a:t>
            </a:r>
            <a:br>
              <a:rPr lang="ru-RU" sz="3200" dirty="0">
                <a:solidFill>
                  <a:srgbClr val="002060"/>
                </a:solidFill>
                <a:latin typeface="Arial" panose="020B0604020202020204" pitchFamily="34" charset="0"/>
                <a:ea typeface="Calibri" panose="020F0502020204030204" pitchFamily="34" charset="0"/>
                <a:cs typeface="Arial" panose="020B0604020202020204" pitchFamily="34" charset="0"/>
              </a:rPr>
            </a:br>
            <a:endParaRPr lang="ru-RU" sz="3200" dirty="0"/>
          </a:p>
        </p:txBody>
      </p:sp>
      <p:sp>
        <p:nvSpPr>
          <p:cNvPr id="3" name="Объект 2">
            <a:extLst>
              <a:ext uri="{FF2B5EF4-FFF2-40B4-BE49-F238E27FC236}">
                <a16:creationId xmlns:a16="http://schemas.microsoft.com/office/drawing/2014/main" id="{B0D6536C-CC03-16C4-5F95-886B4D21B94E}"/>
              </a:ext>
            </a:extLst>
          </p:cNvPr>
          <p:cNvSpPr>
            <a:spLocks noGrp="1"/>
          </p:cNvSpPr>
          <p:nvPr>
            <p:ph idx="1"/>
          </p:nvPr>
        </p:nvSpPr>
        <p:spPr>
          <a:xfrm>
            <a:off x="178420" y="1550600"/>
            <a:ext cx="11619570" cy="4942275"/>
          </a:xfrm>
        </p:spPr>
        <p:txBody>
          <a:bodyPr>
            <a:normAutofit lnSpcReduction="10000"/>
          </a:bodyPr>
          <a:lstStyle/>
          <a:p>
            <a:pPr indent="540385" algn="just">
              <a:lnSpc>
                <a:spcPct val="107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Предметом рассмотрения лекции является формирование и применение инструментария государственного управления трансформацией финансового сектора Российской Федерации в условиях экономических санкций. Доказывается, что наличие системных проблем, обусловивших торможение развития ключевых сегментов финансового рынка в досанкционный период, не позволило задействовать потенциал финансового сектора для стабилизации темпов роста национальной экономики в санкционный период. Показано, что решение данной задачи требует стимулирования развития ключевых сегментов финансового рынка (кредитного рынка, рынка акционерного капитала, долгового и страхового рынков) путем специального государственного инструментария, включающего комплекс диагностических моделей, регуляционные и стратегические инструменты. </a:t>
            </a:r>
          </a:p>
          <a:p>
            <a:pPr indent="540385" algn="just">
              <a:lnSpc>
                <a:spcPct val="107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Предложено теоретико-методическое обоснование и проведена апробация моделей диагностики уровня развития ключевых сегментов финансового рынка. Сформулированы предложения по формированию, использованию инструментария государственного управления трансформацией финансового сектора Российской Федерации при ужесточении санкционного режима.</a:t>
            </a:r>
          </a:p>
          <a:p>
            <a:pPr indent="540385" algn="just">
              <a:lnSpc>
                <a:spcPct val="107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Для достижения целевых значений показателей финансовой глубины финансового сектора на основе данных досанкционного периода были построены стратегические сценарии развития ключевых сегментов финансового рынка и предложены мероприятия по их реализации, остающиеся актуальными в текущих санкционных ограничениях. </a:t>
            </a:r>
            <a:endPar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00013328-A7B2-BC00-51D8-4A1DF8FEA50F}"/>
              </a:ext>
            </a:extLst>
          </p:cNvPr>
          <p:cNvSpPr>
            <a:spLocks noGrp="1"/>
          </p:cNvSpPr>
          <p:nvPr>
            <p:ph type="sldNum" sz="quarter" idx="12"/>
          </p:nvPr>
        </p:nvSpPr>
        <p:spPr/>
        <p:txBody>
          <a:bodyPr/>
          <a:lstStyle/>
          <a:p>
            <a:fld id="{8603B6A3-3AC7-4B5E-8201-8C576F00758F}" type="slidenum">
              <a:rPr lang="ru-RU" smtClean="0"/>
              <a:t>21</a:t>
            </a:fld>
            <a:endParaRPr lang="ru-RU"/>
          </a:p>
        </p:txBody>
      </p:sp>
    </p:spTree>
    <p:extLst>
      <p:ext uri="{BB962C8B-B14F-4D97-AF65-F5344CB8AC3E}">
        <p14:creationId xmlns:p14="http://schemas.microsoft.com/office/powerpoint/2010/main" val="3818413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D954BA-75A1-C1DC-0154-40E398EE1BB8}"/>
              </a:ext>
            </a:extLst>
          </p:cNvPr>
          <p:cNvSpPr>
            <a:spLocks noGrp="1"/>
          </p:cNvSpPr>
          <p:nvPr>
            <p:ph type="title"/>
          </p:nvPr>
        </p:nvSpPr>
        <p:spPr>
          <a:xfrm>
            <a:off x="519393" y="495193"/>
            <a:ext cx="10177084" cy="2240924"/>
          </a:xfrm>
        </p:spPr>
        <p:txBody>
          <a:bodyPr>
            <a:normAutofit/>
          </a:bodyPr>
          <a:lstStyle/>
          <a:p>
            <a:br>
              <a:rPr lang="ru-RU" sz="2200" dirty="0">
                <a:solidFill>
                  <a:srgbClr val="002060"/>
                </a:solidFill>
                <a:latin typeface="Times New Roman" panose="02020603050405020304" pitchFamily="18" charset="0"/>
                <a:cs typeface="Times New Roman" panose="02020603050405020304" pitchFamily="18" charset="0"/>
              </a:rPr>
            </a:br>
            <a:br>
              <a:rPr lang="ru-RU" sz="2200" dirty="0">
                <a:solidFill>
                  <a:srgbClr val="002060"/>
                </a:solidFill>
                <a:latin typeface="Times New Roman" panose="02020603050405020304" pitchFamily="18" charset="0"/>
                <a:cs typeface="Times New Roman" panose="02020603050405020304" pitchFamily="18" charset="0"/>
              </a:rPr>
            </a:br>
            <a:br>
              <a:rPr lang="ru-RU" dirty="0">
                <a:solidFill>
                  <a:srgbClr val="002060"/>
                </a:solidFill>
                <a:latin typeface="Times New Roman" panose="02020603050405020304" pitchFamily="18" charset="0"/>
                <a:cs typeface="Times New Roman" panose="02020603050405020304" pitchFamily="18" charset="0"/>
              </a:rPr>
            </a:br>
            <a:endParaRPr lang="ru-RU" dirty="0">
              <a:solidFill>
                <a:srgbClr val="002060"/>
              </a:solidFill>
              <a:latin typeface="Times New Roman" panose="02020603050405020304" pitchFamily="18" charset="0"/>
              <a:cs typeface="Times New Roman" panose="02020603050405020304" pitchFamily="18" charset="0"/>
            </a:endParaRPr>
          </a:p>
        </p:txBody>
      </p:sp>
      <p:sp>
        <p:nvSpPr>
          <p:cNvPr id="5" name="Номер слайда 4">
            <a:extLst>
              <a:ext uri="{FF2B5EF4-FFF2-40B4-BE49-F238E27FC236}">
                <a16:creationId xmlns:a16="http://schemas.microsoft.com/office/drawing/2014/main" id="{B50892A4-2FCB-4C9A-5436-E09E0132D8CB}"/>
              </a:ext>
            </a:extLst>
          </p:cNvPr>
          <p:cNvSpPr>
            <a:spLocks noGrp="1"/>
          </p:cNvSpPr>
          <p:nvPr>
            <p:ph type="sldNum" sz="quarter" idx="12"/>
          </p:nvPr>
        </p:nvSpPr>
        <p:spPr/>
        <p:txBody>
          <a:bodyPr/>
          <a:lstStyle/>
          <a:p>
            <a:fld id="{8603B6A3-3AC7-4B5E-8201-8C576F00758F}" type="slidenum">
              <a:rPr lang="ru-RU" smtClean="0"/>
              <a:t>22</a:t>
            </a:fld>
            <a:endParaRPr lang="ru-RU"/>
          </a:p>
        </p:txBody>
      </p:sp>
      <p:sp>
        <p:nvSpPr>
          <p:cNvPr id="4" name="TextBox 3">
            <a:extLst>
              <a:ext uri="{FF2B5EF4-FFF2-40B4-BE49-F238E27FC236}">
                <a16:creationId xmlns:a16="http://schemas.microsoft.com/office/drawing/2014/main" id="{C99A0236-E709-5140-BDA8-233EF3D8C97D}"/>
              </a:ext>
            </a:extLst>
          </p:cNvPr>
          <p:cNvSpPr txBox="1"/>
          <p:nvPr/>
        </p:nvSpPr>
        <p:spPr>
          <a:xfrm>
            <a:off x="519393" y="380020"/>
            <a:ext cx="10731883" cy="3046988"/>
          </a:xfrm>
          <a:prstGeom prst="rect">
            <a:avLst/>
          </a:prstGeom>
          <a:noFill/>
        </p:spPr>
        <p:txBody>
          <a:bodyPr wrap="square">
            <a:spAutoFit/>
          </a:bodyPr>
          <a:lstStyle/>
          <a:p>
            <a:pPr algn="ctr"/>
            <a:r>
              <a:rPr lang="ru-RU" sz="2400" dirty="0">
                <a:solidFill>
                  <a:srgbClr val="002060"/>
                </a:solidFill>
                <a:latin typeface="Times New Roman" panose="02020603050405020304" pitchFamily="18" charset="0"/>
                <a:cs typeface="Times New Roman" panose="02020603050405020304" pitchFamily="18" charset="0"/>
              </a:rPr>
              <a:t>Оформление «Финансов устойчивости»:</a:t>
            </a:r>
            <a:br>
              <a:rPr lang="ru-RU" sz="2400" dirty="0">
                <a:solidFill>
                  <a:srgbClr val="002060"/>
                </a:solidFill>
                <a:latin typeface="Times New Roman" panose="02020603050405020304" pitchFamily="18" charset="0"/>
                <a:cs typeface="Times New Roman" panose="02020603050405020304" pitchFamily="18" charset="0"/>
              </a:rPr>
            </a:br>
            <a:r>
              <a:rPr lang="ru-RU" sz="2400" dirty="0">
                <a:solidFill>
                  <a:srgbClr val="002060"/>
                </a:solidFill>
                <a:latin typeface="Times New Roman" panose="02020603050405020304" pitchFamily="18" charset="0"/>
                <a:cs typeface="Times New Roman" panose="02020603050405020304" pitchFamily="18" charset="0"/>
              </a:rPr>
              <a:t>абстрактные работы художника Олава Марана </a:t>
            </a:r>
            <a:r>
              <a:rPr lang="en-US" sz="2400" dirty="0">
                <a:solidFill>
                  <a:srgbClr val="002060"/>
                </a:solidFill>
                <a:latin typeface="Times New Roman" panose="02020603050405020304" pitchFamily="18" charset="0"/>
                <a:cs typeface="Times New Roman" panose="02020603050405020304" pitchFamily="18" charset="0"/>
              </a:rPr>
              <a:t>(Olav Maran)</a:t>
            </a:r>
            <a:endParaRPr lang="ru-RU" sz="2400" dirty="0">
              <a:solidFill>
                <a:srgbClr val="002060"/>
              </a:solidFill>
              <a:latin typeface="Times New Roman" panose="02020603050405020304" pitchFamily="18" charset="0"/>
              <a:cs typeface="Times New Roman" panose="02020603050405020304" pitchFamily="18" charset="0"/>
            </a:endParaRPr>
          </a:p>
          <a:p>
            <a:pPr algn="ctr"/>
            <a:br>
              <a:rPr lang="en-US" sz="2400" dirty="0">
                <a:solidFill>
                  <a:srgbClr val="002060"/>
                </a:solidFill>
                <a:latin typeface="Times New Roman" panose="02020603050405020304" pitchFamily="18" charset="0"/>
                <a:cs typeface="Times New Roman" panose="02020603050405020304" pitchFamily="18" charset="0"/>
              </a:rPr>
            </a:br>
            <a:r>
              <a:rPr lang="ru-RU" sz="2400" i="1" dirty="0">
                <a:solidFill>
                  <a:srgbClr val="002060"/>
                </a:solidFill>
                <a:latin typeface="Times New Roman" panose="02020603050405020304" pitchFamily="18" charset="0"/>
                <a:cs typeface="Times New Roman" panose="02020603050405020304" pitchFamily="18" charset="0"/>
              </a:rPr>
              <a:t>Композиция в красном (</a:t>
            </a:r>
            <a:r>
              <a:rPr lang="en-US" sz="2400" i="1" dirty="0" err="1">
                <a:solidFill>
                  <a:srgbClr val="002060"/>
                </a:solidFill>
                <a:latin typeface="Times New Roman" panose="02020603050405020304" pitchFamily="18" charset="0"/>
                <a:cs typeface="Times New Roman" panose="02020603050405020304" pitchFamily="18" charset="0"/>
              </a:rPr>
              <a:t>Kompositsioon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punases</a:t>
            </a:r>
            <a:r>
              <a:rPr lang="en-US" sz="2400" i="1" dirty="0">
                <a:solidFill>
                  <a:srgbClr val="002060"/>
                </a:solidFill>
                <a:latin typeface="Times New Roman" panose="02020603050405020304" pitchFamily="18" charset="0"/>
                <a:cs typeface="Times New Roman" panose="02020603050405020304" pitchFamily="18" charset="0"/>
              </a:rPr>
              <a:t>)</a:t>
            </a:r>
            <a:r>
              <a:rPr lang="ru-RU" sz="2400" i="1" dirty="0">
                <a:solidFill>
                  <a:srgbClr val="002060"/>
                </a:solidFill>
                <a:latin typeface="Times New Roman" panose="02020603050405020304" pitchFamily="18" charset="0"/>
                <a:cs typeface="Times New Roman" panose="02020603050405020304" pitchFamily="18" charset="0"/>
              </a:rPr>
              <a:t>, 1963,  50 х 75 см, картон, гуашь</a:t>
            </a:r>
            <a:br>
              <a:rPr lang="ru-RU" sz="2400" i="1" dirty="0">
                <a:solidFill>
                  <a:srgbClr val="002060"/>
                </a:solidFill>
                <a:latin typeface="Times New Roman" panose="02020603050405020304" pitchFamily="18" charset="0"/>
                <a:cs typeface="Times New Roman" panose="02020603050405020304" pitchFamily="18" charset="0"/>
              </a:rPr>
            </a:br>
            <a:r>
              <a:rPr lang="ru-RU" sz="2400" i="1" dirty="0">
                <a:solidFill>
                  <a:srgbClr val="002060"/>
                </a:solidFill>
                <a:latin typeface="Times New Roman" panose="02020603050405020304" pitchFamily="18" charset="0"/>
                <a:cs typeface="Times New Roman" panose="02020603050405020304" pitchFamily="18" charset="0"/>
              </a:rPr>
              <a:t>Олваел</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Olvael</a:t>
            </a:r>
            <a:r>
              <a:rPr lang="en-US" sz="2400" i="1" dirty="0">
                <a:solidFill>
                  <a:srgbClr val="002060"/>
                </a:solidFill>
                <a:latin typeface="Times New Roman" panose="02020603050405020304" pitchFamily="18" charset="0"/>
                <a:cs typeface="Times New Roman" panose="02020603050405020304" pitchFamily="18" charset="0"/>
              </a:rPr>
              <a:t>)</a:t>
            </a:r>
            <a:r>
              <a:rPr lang="ru-RU" sz="2400" i="1" dirty="0">
                <a:solidFill>
                  <a:srgbClr val="002060"/>
                </a:solidFill>
                <a:latin typeface="Times New Roman" panose="02020603050405020304" pitchFamily="18" charset="0"/>
                <a:cs typeface="Times New Roman" panose="02020603050405020304" pitchFamily="18" charset="0"/>
              </a:rPr>
              <a:t>, 1965, 50 х 75 см, картон, гуашь</a:t>
            </a:r>
            <a:br>
              <a:rPr lang="ru-RU" sz="2400" i="1" dirty="0">
                <a:solidFill>
                  <a:srgbClr val="002060"/>
                </a:solidFill>
                <a:latin typeface="Times New Roman" panose="02020603050405020304" pitchFamily="18" charset="0"/>
                <a:cs typeface="Times New Roman" panose="02020603050405020304" pitchFamily="18" charset="0"/>
              </a:rPr>
            </a:br>
            <a:r>
              <a:rPr lang="ru-RU" sz="2400" i="1" dirty="0">
                <a:solidFill>
                  <a:srgbClr val="002060"/>
                </a:solidFill>
                <a:latin typeface="Times New Roman" panose="02020603050405020304" pitchFamily="18" charset="0"/>
                <a:cs typeface="Times New Roman" panose="02020603050405020304" pitchFamily="18" charset="0"/>
              </a:rPr>
              <a:t>Воспоминание </a:t>
            </a:r>
            <a:r>
              <a:rPr lang="en-US" sz="2400" i="1" dirty="0">
                <a:solidFill>
                  <a:srgbClr val="002060"/>
                </a:solidFill>
                <a:latin typeface="Times New Roman" panose="02020603050405020304" pitchFamily="18" charset="0"/>
                <a:cs typeface="Times New Roman" panose="02020603050405020304" pitchFamily="18" charset="0"/>
              </a:rPr>
              <a:t>(Mneemestus </a:t>
            </a:r>
            <a:r>
              <a:rPr lang="en-US" sz="2400" i="1" dirty="0" err="1">
                <a:solidFill>
                  <a:srgbClr val="002060"/>
                </a:solidFill>
                <a:latin typeface="Times New Roman" panose="02020603050405020304" pitchFamily="18" charset="0"/>
                <a:cs typeface="Times New Roman" panose="02020603050405020304" pitchFamily="18" charset="0"/>
              </a:rPr>
              <a:t>bcd</a:t>
            </a:r>
            <a:r>
              <a:rPr lang="en-US" sz="2400" i="1" dirty="0">
                <a:solidFill>
                  <a:srgbClr val="002060"/>
                </a:solidFill>
                <a:latin typeface="Times New Roman" panose="02020603050405020304" pitchFamily="18" charset="0"/>
                <a:cs typeface="Times New Roman" panose="02020603050405020304" pitchFamily="18" charset="0"/>
              </a:rPr>
              <a:t>), 2018</a:t>
            </a:r>
            <a:r>
              <a:rPr lang="ru-RU" sz="2400" i="1" dirty="0">
                <a:solidFill>
                  <a:srgbClr val="002060"/>
                </a:solidFill>
                <a:latin typeface="Times New Roman" panose="02020603050405020304" pitchFamily="18" charset="0"/>
                <a:cs typeface="Times New Roman" panose="02020603050405020304" pitchFamily="18" charset="0"/>
              </a:rPr>
              <a:t>,  38,5 х 48,5 см, картон, гуашь</a:t>
            </a:r>
          </a:p>
          <a:p>
            <a:pPr algn="ctr"/>
            <a:r>
              <a:rPr lang="ru-RU" sz="2400" i="1" dirty="0">
                <a:solidFill>
                  <a:srgbClr val="002060"/>
                </a:solidFill>
                <a:latin typeface="Times New Roman" panose="02020603050405020304" pitchFamily="18" charset="0"/>
                <a:cs typeface="Times New Roman" panose="02020603050405020304" pitchFamily="18" charset="0"/>
              </a:rPr>
              <a:t>Масая (</a:t>
            </a:r>
            <a:r>
              <a:rPr lang="en-US" sz="2400" i="1" dirty="0" err="1">
                <a:solidFill>
                  <a:srgbClr val="002060"/>
                </a:solidFill>
                <a:latin typeface="Times New Roman" panose="02020603050405020304" pitchFamily="18" charset="0"/>
                <a:cs typeface="Times New Roman" panose="02020603050405020304" pitchFamily="18" charset="0"/>
              </a:rPr>
              <a:t>Masaja</a:t>
            </a:r>
            <a:r>
              <a:rPr lang="en-US" sz="2400" i="1" dirty="0">
                <a:solidFill>
                  <a:srgbClr val="002060"/>
                </a:solidFill>
                <a:latin typeface="Times New Roman" panose="02020603050405020304" pitchFamily="18" charset="0"/>
                <a:cs typeface="Times New Roman" panose="02020603050405020304" pitchFamily="18" charset="0"/>
              </a:rPr>
              <a:t>), 1965, 24,3 x 33,5 c</a:t>
            </a:r>
            <a:r>
              <a:rPr lang="ru-RU" sz="2400" i="1" dirty="0">
                <a:solidFill>
                  <a:srgbClr val="002060"/>
                </a:solidFill>
                <a:latin typeface="Times New Roman" panose="02020603050405020304" pitchFamily="18" charset="0"/>
                <a:cs typeface="Times New Roman" panose="02020603050405020304" pitchFamily="18" charset="0"/>
              </a:rPr>
              <a:t>м, картон, гуашь</a:t>
            </a:r>
          </a:p>
          <a:p>
            <a:pPr algn="ctr"/>
            <a:endParaRPr lang="ru-RU" sz="2400" dirty="0"/>
          </a:p>
        </p:txBody>
      </p:sp>
      <p:pic>
        <p:nvPicPr>
          <p:cNvPr id="9" name="Объект 8" descr="Изображение выглядит как текст, Публикация, Книжная обложка, роман&#10;&#10;Контент, сгенерированный ИИ, может содержать ошибки.">
            <a:extLst>
              <a:ext uri="{FF2B5EF4-FFF2-40B4-BE49-F238E27FC236}">
                <a16:creationId xmlns:a16="http://schemas.microsoft.com/office/drawing/2014/main" id="{47D4B828-50FE-4437-DD20-A0855C3E22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0760" y="3079750"/>
            <a:ext cx="7257142" cy="3016250"/>
          </a:xfrm>
        </p:spPr>
      </p:pic>
    </p:spTree>
    <p:extLst>
      <p:ext uri="{BB962C8B-B14F-4D97-AF65-F5344CB8AC3E}">
        <p14:creationId xmlns:p14="http://schemas.microsoft.com/office/powerpoint/2010/main" val="3595616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7C3C3E-B856-7B21-B1DA-7145F9DEBDFD}"/>
              </a:ext>
            </a:extLst>
          </p:cNvPr>
          <p:cNvSpPr>
            <a:spLocks noGrp="1"/>
          </p:cNvSpPr>
          <p:nvPr>
            <p:ph type="title"/>
          </p:nvPr>
        </p:nvSpPr>
        <p:spPr>
          <a:xfrm>
            <a:off x="677333" y="490451"/>
            <a:ext cx="11238441" cy="2381596"/>
          </a:xfrm>
        </p:spPr>
        <p:txBody>
          <a:bodyPr>
            <a:normAutofit/>
          </a:bodyPr>
          <a:lstStyle/>
          <a:p>
            <a:pPr algn="ctr"/>
            <a:r>
              <a:rPr lang="ru-RU" sz="3200" dirty="0">
                <a:solidFill>
                  <a:srgbClr val="002060"/>
                </a:solidFill>
                <a:latin typeface="Times New Roman" panose="02020603050405020304" pitchFamily="18" charset="0"/>
                <a:cs typeface="Times New Roman" panose="02020603050405020304" pitchFamily="18" charset="0"/>
              </a:rPr>
              <a:t>Где можно приобрести учебное пособие </a:t>
            </a:r>
            <a:br>
              <a:rPr lang="ru-RU" sz="3200" dirty="0">
                <a:solidFill>
                  <a:srgbClr val="002060"/>
                </a:solidFill>
                <a:latin typeface="Times New Roman" panose="02020603050405020304" pitchFamily="18" charset="0"/>
                <a:cs typeface="Times New Roman" panose="02020603050405020304" pitchFamily="18" charset="0"/>
              </a:rPr>
            </a:br>
            <a:r>
              <a:rPr lang="ru-RU" sz="3200" dirty="0">
                <a:solidFill>
                  <a:srgbClr val="002060"/>
                </a:solidFill>
                <a:latin typeface="Times New Roman" panose="02020603050405020304" pitchFamily="18" charset="0"/>
                <a:cs typeface="Times New Roman" panose="02020603050405020304" pitchFamily="18" charset="0"/>
              </a:rPr>
              <a:t>М.П. Афанасьев, Н.Н. Шаш </a:t>
            </a:r>
            <a:br>
              <a:rPr lang="ru-RU" sz="3600" dirty="0">
                <a:solidFill>
                  <a:srgbClr val="002060"/>
                </a:solidFill>
                <a:latin typeface="Times New Roman" panose="02020603050405020304" pitchFamily="18" charset="0"/>
                <a:cs typeface="Times New Roman" panose="02020603050405020304" pitchFamily="18" charset="0"/>
              </a:rPr>
            </a:br>
            <a:r>
              <a:rPr lang="ru-RU" sz="4000" dirty="0">
                <a:solidFill>
                  <a:srgbClr val="002060"/>
                </a:solidFill>
                <a:latin typeface="Times New Roman" panose="02020603050405020304" pitchFamily="18" charset="0"/>
                <a:cs typeface="Times New Roman" panose="02020603050405020304" pitchFamily="18" charset="0"/>
              </a:rPr>
              <a:t>«Финансы устойчивости», 2 изд.,</a:t>
            </a:r>
            <a:br>
              <a:rPr lang="ru-RU" sz="3600" dirty="0">
                <a:solidFill>
                  <a:srgbClr val="002060"/>
                </a:solidFill>
                <a:latin typeface="Times New Roman" panose="02020603050405020304" pitchFamily="18" charset="0"/>
                <a:cs typeface="Times New Roman" panose="02020603050405020304" pitchFamily="18" charset="0"/>
              </a:rPr>
            </a:br>
            <a:r>
              <a:rPr lang="ru-RU" sz="3200" dirty="0">
                <a:solidFill>
                  <a:srgbClr val="002060"/>
                </a:solidFill>
                <a:latin typeface="Times New Roman" panose="02020603050405020304" pitchFamily="18" charset="0"/>
                <a:cs typeface="Times New Roman" panose="02020603050405020304" pitchFamily="18" charset="0"/>
              </a:rPr>
              <a:t> (Москва, Дашков и ко, 2025)? </a:t>
            </a:r>
          </a:p>
        </p:txBody>
      </p:sp>
      <p:sp>
        <p:nvSpPr>
          <p:cNvPr id="3" name="Объект 2">
            <a:extLst>
              <a:ext uri="{FF2B5EF4-FFF2-40B4-BE49-F238E27FC236}">
                <a16:creationId xmlns:a16="http://schemas.microsoft.com/office/drawing/2014/main" id="{D90437C1-565F-21D9-CAFE-7A08F4BAE5F9}"/>
              </a:ext>
            </a:extLst>
          </p:cNvPr>
          <p:cNvSpPr>
            <a:spLocks noGrp="1"/>
          </p:cNvSpPr>
          <p:nvPr>
            <p:ph idx="1"/>
          </p:nvPr>
        </p:nvSpPr>
        <p:spPr>
          <a:xfrm>
            <a:off x="677333" y="2601532"/>
            <a:ext cx="10720009" cy="3439830"/>
          </a:xfrm>
        </p:spPr>
        <p:txBody>
          <a:bodyPr>
            <a:normAutofit/>
          </a:bodyPr>
          <a:lstStyle/>
          <a:p>
            <a:endParaRPr lang="ru-RU" sz="2400" dirty="0">
              <a:solidFill>
                <a:schemeClr val="tx2"/>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marL="45720" indent="0" algn="ctr">
              <a:buNone/>
            </a:pPr>
            <a:r>
              <a:rPr lang="ru-RU" sz="2800" u="sng"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https://dashkov.ru/catalogue/5981/751014/</a:t>
            </a:r>
            <a:endParaRPr lang="ru-RU" sz="2800"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endParaRPr>
          </a:p>
          <a:p>
            <a:pPr marL="45720" indent="0" algn="ctr">
              <a:buNone/>
            </a:pPr>
            <a:endParaRPr lang="ru-RU" dirty="0">
              <a:solidFill>
                <a:srgbClr val="C00000"/>
              </a:solidFill>
              <a:latin typeface="Times New Roman" panose="02020603050405020304" pitchFamily="18" charset="0"/>
              <a:cs typeface="Times New Roman" panose="02020603050405020304" pitchFamily="18" charset="0"/>
            </a:endParaRPr>
          </a:p>
          <a:p>
            <a:pPr marL="0" indent="0" algn="ctr">
              <a:buNone/>
            </a:pPr>
            <a:r>
              <a:rPr lang="ru-RU" dirty="0">
                <a:solidFill>
                  <a:srgbClr val="002060"/>
                </a:solidFill>
                <a:latin typeface="Times New Roman" panose="02020603050405020304" pitchFamily="18" charset="0"/>
                <a:cs typeface="Times New Roman" panose="02020603050405020304" pitchFamily="18" charset="0"/>
              </a:rPr>
              <a:t>Предложения и замечания просьба направлять:</a:t>
            </a:r>
            <a:endParaRPr lang="en-US"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ru-RU" dirty="0">
              <a:solidFill>
                <a:schemeClr val="accent5"/>
              </a:solidFill>
              <a:latin typeface="Times New Roman" panose="02020603050405020304" pitchFamily="18" charset="0"/>
              <a:cs typeface="Times New Roman" panose="02020603050405020304" pitchFamily="18" charset="0"/>
            </a:endParaRPr>
          </a:p>
          <a:p>
            <a:pPr marL="0" indent="0" algn="ctr">
              <a:buNone/>
            </a:pPr>
            <a:r>
              <a:rPr lang="en-US" sz="2600" dirty="0">
                <a:solidFill>
                  <a:srgbClr val="00206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mstafan@hse.ru</a:t>
            </a:r>
            <a:r>
              <a:rPr lang="ru-RU" sz="2600" dirty="0">
                <a:solidFill>
                  <a:srgbClr val="002060"/>
                </a:solidFill>
                <a:latin typeface="Times New Roman" panose="02020603050405020304" pitchFamily="18" charset="0"/>
                <a:cs typeface="Times New Roman" panose="02020603050405020304" pitchFamily="18" charset="0"/>
              </a:rPr>
              <a:t> </a:t>
            </a:r>
            <a:r>
              <a:rPr lang="ru-RU" sz="1600" dirty="0">
                <a:solidFill>
                  <a:srgbClr val="002060"/>
                </a:solidFill>
                <a:latin typeface="Times New Roman" panose="02020603050405020304" pitchFamily="18" charset="0"/>
                <a:cs typeface="Times New Roman" panose="02020603050405020304" pitchFamily="18" charset="0"/>
              </a:rPr>
              <a:t>или</a:t>
            </a:r>
            <a:r>
              <a:rPr lang="ru-RU" sz="2600" dirty="0">
                <a:solidFill>
                  <a:srgbClr val="002060"/>
                </a:solidFill>
                <a:latin typeface="Times New Roman" panose="02020603050405020304" pitchFamily="18" charset="0"/>
                <a:cs typeface="Times New Roman" panose="02020603050405020304" pitchFamily="18" charset="0"/>
              </a:rPr>
              <a:t> </a:t>
            </a:r>
            <a:r>
              <a:rPr lang="en-US" sz="2600" b="0" i="0" dirty="0">
                <a:solidFill>
                  <a:srgbClr val="002060"/>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SHash.NN@rea.ru</a:t>
            </a:r>
            <a:endParaRPr lang="ru-RU" sz="2600" dirty="0">
              <a:solidFill>
                <a:srgbClr val="002060"/>
              </a:solidFill>
              <a:latin typeface="Times New Roman" panose="02020603050405020304" pitchFamily="18"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B733A7F8-9931-1D75-EBEE-6CF2477B47CE}"/>
              </a:ext>
            </a:extLst>
          </p:cNvPr>
          <p:cNvSpPr>
            <a:spLocks noGrp="1"/>
          </p:cNvSpPr>
          <p:nvPr>
            <p:ph type="sldNum" sz="quarter" idx="12"/>
          </p:nvPr>
        </p:nvSpPr>
        <p:spPr/>
        <p:txBody>
          <a:bodyPr/>
          <a:lstStyle/>
          <a:p>
            <a:fld id="{8603B6A3-3AC7-4B5E-8201-8C576F00758F}" type="slidenum">
              <a:rPr lang="ru-RU" smtClean="0"/>
              <a:t>23</a:t>
            </a:fld>
            <a:endParaRPr lang="ru-RU"/>
          </a:p>
        </p:txBody>
      </p:sp>
    </p:spTree>
    <p:extLst>
      <p:ext uri="{BB962C8B-B14F-4D97-AF65-F5344CB8AC3E}">
        <p14:creationId xmlns:p14="http://schemas.microsoft.com/office/powerpoint/2010/main" val="1565236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64542A-ADC8-0315-58FC-378179EE5710}"/>
              </a:ext>
            </a:extLst>
          </p:cNvPr>
          <p:cNvSpPr>
            <a:spLocks noGrp="1"/>
          </p:cNvSpPr>
          <p:nvPr>
            <p:ph type="title"/>
          </p:nvPr>
        </p:nvSpPr>
        <p:spPr>
          <a:xfrm>
            <a:off x="1143000" y="269048"/>
            <a:ext cx="9875520" cy="1266790"/>
          </a:xfrm>
        </p:spPr>
        <p:txBody>
          <a:bodyPr>
            <a:normAutofit/>
          </a:bodyPr>
          <a:lstStyle/>
          <a:p>
            <a:pPr algn="ctr"/>
            <a:r>
              <a:rPr lang="ru-RU" sz="2800" b="1" i="0" dirty="0">
                <a:solidFill>
                  <a:srgbClr val="404040"/>
                </a:solidFill>
                <a:effectLst/>
                <a:latin typeface="Times New Roman" panose="02020603050405020304" pitchFamily="18" charset="0"/>
                <a:cs typeface="Times New Roman" panose="02020603050405020304" pitchFamily="18" charset="0"/>
              </a:rPr>
              <a:t>Устойчивое развитие (Sustainable Development)</a:t>
            </a:r>
            <a:r>
              <a:rPr lang="ru-RU" sz="2800" b="0" i="0" dirty="0">
                <a:solidFill>
                  <a:srgbClr val="404040"/>
                </a:solidFill>
                <a:effectLst/>
                <a:latin typeface="Times New Roman" panose="02020603050405020304" pitchFamily="18" charset="0"/>
                <a:cs typeface="Times New Roman" panose="02020603050405020304" pitchFamily="18" charset="0"/>
              </a:rPr>
              <a:t> и </a:t>
            </a:r>
            <a:r>
              <a:rPr lang="ru-RU" sz="2800" b="1" i="0" dirty="0">
                <a:solidFill>
                  <a:srgbClr val="404040"/>
                </a:solidFill>
                <a:effectLst/>
                <a:latin typeface="Times New Roman" panose="02020603050405020304" pitchFamily="18" charset="0"/>
                <a:cs typeface="Times New Roman" panose="02020603050405020304" pitchFamily="18" charset="0"/>
              </a:rPr>
              <a:t>ESG</a:t>
            </a:r>
            <a:r>
              <a:rPr lang="ru-RU" sz="2800" b="0" i="0" dirty="0">
                <a:solidFill>
                  <a:srgbClr val="404040"/>
                </a:solidFill>
                <a:effectLst/>
                <a:latin typeface="Times New Roman" panose="02020603050405020304" pitchFamily="18" charset="0"/>
                <a:cs typeface="Times New Roman" panose="02020603050405020304" pitchFamily="18" charset="0"/>
              </a:rPr>
              <a:t> — это взаимосвязанные концепции, но есть ключевые различия</a:t>
            </a: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4355A4C2-60C9-A9E8-09CA-6E4181F05C3D}"/>
              </a:ext>
            </a:extLst>
          </p:cNvPr>
          <p:cNvSpPr>
            <a:spLocks noGrp="1"/>
          </p:cNvSpPr>
          <p:nvPr>
            <p:ph idx="1"/>
          </p:nvPr>
        </p:nvSpPr>
        <p:spPr>
          <a:xfrm>
            <a:off x="1143000" y="1666702"/>
            <a:ext cx="9872871" cy="4709160"/>
          </a:xfrm>
        </p:spPr>
        <p:txBody>
          <a:bodyPr>
            <a:normAutofit fontScale="55000" lnSpcReduction="20000"/>
          </a:bodyPr>
          <a:lstStyle/>
          <a:p>
            <a:pPr algn="l">
              <a:buNone/>
            </a:pPr>
            <a:endParaRPr lang="ru-RU" b="1" i="0" dirty="0">
              <a:solidFill>
                <a:srgbClr val="404040"/>
              </a:solidFill>
              <a:effectLst/>
              <a:latin typeface="DeepSeek-CJK-patch"/>
            </a:endParaRPr>
          </a:p>
          <a:p>
            <a:pPr algn="ctr">
              <a:buNone/>
            </a:pPr>
            <a:r>
              <a:rPr lang="ru-RU" b="1" i="0" dirty="0">
                <a:solidFill>
                  <a:srgbClr val="404040"/>
                </a:solidFill>
                <a:effectLst/>
                <a:latin typeface="DeepSeek-CJK-patch"/>
              </a:rPr>
              <a:t> </a:t>
            </a:r>
            <a:r>
              <a:rPr lang="ru-RU" sz="3600" b="1" i="0" dirty="0">
                <a:solidFill>
                  <a:srgbClr val="92D050"/>
                </a:solidFill>
                <a:effectLst/>
                <a:latin typeface="Times New Roman" panose="02020603050405020304" pitchFamily="18" charset="0"/>
                <a:cs typeface="Times New Roman" panose="02020603050405020304" pitchFamily="18" charset="0"/>
              </a:rPr>
              <a:t>Устойчивое развитие (Sustainable Development)</a:t>
            </a:r>
          </a:p>
          <a:p>
            <a:pPr algn="l">
              <a:buNone/>
            </a:pPr>
            <a:r>
              <a:rPr lang="ru-RU" b="0" i="0" dirty="0">
                <a:solidFill>
                  <a:srgbClr val="404040"/>
                </a:solidFill>
                <a:effectLst/>
                <a:latin typeface="Times New Roman" panose="02020603050405020304" pitchFamily="18" charset="0"/>
                <a:cs typeface="Times New Roman" panose="02020603050405020304" pitchFamily="18" charset="0"/>
              </a:rPr>
              <a:t>Это </a:t>
            </a:r>
            <a:r>
              <a:rPr lang="ru-RU" b="1" i="0" dirty="0">
                <a:solidFill>
                  <a:srgbClr val="404040"/>
                </a:solidFill>
                <a:effectLst/>
                <a:latin typeface="Times New Roman" panose="02020603050405020304" pitchFamily="18" charset="0"/>
                <a:cs typeface="Times New Roman" panose="02020603050405020304" pitchFamily="18" charset="0"/>
              </a:rPr>
              <a:t>широкая философия</a:t>
            </a:r>
            <a:r>
              <a:rPr lang="ru-RU" b="0" i="0" dirty="0">
                <a:solidFill>
                  <a:srgbClr val="404040"/>
                </a:solidFill>
                <a:effectLst/>
                <a:latin typeface="Times New Roman" panose="02020603050405020304" pitchFamily="18" charset="0"/>
                <a:cs typeface="Times New Roman" panose="02020603050405020304" pitchFamily="18" charset="0"/>
              </a:rPr>
              <a:t>, направленная на баланс между экономическим ростом, социальным благополучием и экологической стабильностью. Основная цель — удовлетворять потребности настоящего, не ставя под угрозу возможности будущих поколений.</a:t>
            </a:r>
          </a:p>
          <a:p>
            <a:pPr algn="ctr">
              <a:buNone/>
            </a:pPr>
            <a:r>
              <a:rPr lang="ru-RU" b="0" i="0" dirty="0">
                <a:solidFill>
                  <a:srgbClr val="404040"/>
                </a:solidFill>
                <a:effectLst/>
                <a:latin typeface="Times New Roman" panose="02020603050405020304" pitchFamily="18" charset="0"/>
                <a:cs typeface="Times New Roman" panose="02020603050405020304" pitchFamily="18" charset="0"/>
              </a:rPr>
              <a:t> </a:t>
            </a:r>
            <a:r>
              <a:rPr lang="ru-RU" b="1" i="0" dirty="0">
                <a:solidFill>
                  <a:srgbClr val="404040"/>
                </a:solidFill>
                <a:effectLst/>
                <a:latin typeface="Times New Roman" panose="02020603050405020304" pitchFamily="18" charset="0"/>
                <a:cs typeface="Times New Roman" panose="02020603050405020304" pitchFamily="18" charset="0"/>
              </a:rPr>
              <a:t>Ключевые принципы</a:t>
            </a:r>
            <a:r>
              <a:rPr lang="ru-RU" b="0" i="0" dirty="0">
                <a:solidFill>
                  <a:srgbClr val="404040"/>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ru-RU" b="0" i="0" dirty="0">
                <a:solidFill>
                  <a:srgbClr val="404040"/>
                </a:solidFill>
                <a:effectLst/>
                <a:latin typeface="Times New Roman" panose="02020603050405020304" pitchFamily="18" charset="0"/>
                <a:cs typeface="Times New Roman" panose="02020603050405020304" pitchFamily="18" charset="0"/>
              </a:rPr>
              <a:t>Триединство: </a:t>
            </a:r>
            <a:r>
              <a:rPr lang="ru-RU" b="1" i="0" dirty="0">
                <a:solidFill>
                  <a:srgbClr val="404040"/>
                </a:solidFill>
                <a:effectLst/>
                <a:latin typeface="Times New Roman" panose="02020603050405020304" pitchFamily="18" charset="0"/>
                <a:cs typeface="Times New Roman" panose="02020603050405020304" pitchFamily="18" charset="0"/>
              </a:rPr>
              <a:t>экономика, экология, социальная сфера</a:t>
            </a:r>
            <a:r>
              <a:rPr lang="ru-RU" b="0" i="0" dirty="0">
                <a:solidFill>
                  <a:srgbClr val="404040"/>
                </a:solidFill>
                <a:effectLst/>
                <a:latin typeface="Times New Roman" panose="02020603050405020304" pitchFamily="18" charset="0"/>
                <a:cs typeface="Times New Roman" panose="02020603050405020304" pitchFamily="18" charset="0"/>
              </a:rPr>
              <a:t> (People, Planet, </a:t>
            </a:r>
            <a:r>
              <a:rPr lang="ru-RU" b="0" i="0" dirty="0" err="1">
                <a:solidFill>
                  <a:srgbClr val="404040"/>
                </a:solidFill>
                <a:effectLst/>
                <a:latin typeface="Times New Roman" panose="02020603050405020304" pitchFamily="18" charset="0"/>
                <a:cs typeface="Times New Roman" panose="02020603050405020304" pitchFamily="18" charset="0"/>
              </a:rPr>
              <a:t>Profit</a:t>
            </a:r>
            <a:r>
              <a:rPr lang="ru-RU" b="0" i="0" dirty="0">
                <a:solidFill>
                  <a:srgbClr val="404040"/>
                </a:solidFill>
                <a:effectLst/>
                <a:latin typeface="Times New Roman" panose="02020603050405020304" pitchFamily="18" charset="0"/>
                <a:cs typeface="Times New Roman" panose="02020603050405020304" pitchFamily="18" charset="0"/>
              </a:rPr>
              <a:t>).</a:t>
            </a:r>
          </a:p>
          <a:p>
            <a:pPr algn="l">
              <a:spcBef>
                <a:spcPts val="300"/>
              </a:spcBef>
              <a:buFont typeface="Arial" panose="020B0604020202020204" pitchFamily="34" charset="0"/>
              <a:buChar char="•"/>
            </a:pPr>
            <a:r>
              <a:rPr lang="ru-RU" b="0" i="0" dirty="0">
                <a:solidFill>
                  <a:srgbClr val="404040"/>
                </a:solidFill>
                <a:effectLst/>
                <a:latin typeface="Times New Roman" panose="02020603050405020304" pitchFamily="18" charset="0"/>
                <a:cs typeface="Times New Roman" panose="02020603050405020304" pitchFamily="18" charset="0"/>
              </a:rPr>
              <a:t>Долгосрочная перспектива (глобальные цели, например, </a:t>
            </a:r>
            <a:r>
              <a:rPr lang="ru-RU" b="1" i="0" dirty="0">
                <a:solidFill>
                  <a:srgbClr val="404040"/>
                </a:solidFill>
                <a:effectLst/>
                <a:latin typeface="Times New Roman" panose="02020603050405020304" pitchFamily="18" charset="0"/>
                <a:cs typeface="Times New Roman" panose="02020603050405020304" pitchFamily="18" charset="0"/>
              </a:rPr>
              <a:t>ЦУР ООН</a:t>
            </a:r>
            <a:r>
              <a:rPr lang="ru-RU" b="0" i="0" dirty="0">
                <a:solidFill>
                  <a:srgbClr val="404040"/>
                </a:solidFill>
                <a:effectLst/>
                <a:latin typeface="Times New Roman" panose="02020603050405020304" pitchFamily="18" charset="0"/>
                <a:cs typeface="Times New Roman" panose="02020603050405020304" pitchFamily="18" charset="0"/>
              </a:rPr>
              <a:t>).</a:t>
            </a:r>
          </a:p>
          <a:p>
            <a:pPr algn="l">
              <a:spcBef>
                <a:spcPts val="300"/>
              </a:spcBef>
              <a:buFont typeface="Arial" panose="020B0604020202020204" pitchFamily="34" charset="0"/>
              <a:buChar char="•"/>
            </a:pPr>
            <a:r>
              <a:rPr lang="ru-RU" b="0" i="0" dirty="0">
                <a:solidFill>
                  <a:srgbClr val="404040"/>
                </a:solidFill>
                <a:effectLst/>
                <a:latin typeface="Times New Roman" panose="02020603050405020304" pitchFamily="18" charset="0"/>
                <a:cs typeface="Times New Roman" panose="02020603050405020304" pitchFamily="18" charset="0"/>
              </a:rPr>
              <a:t>Применимо к </a:t>
            </a:r>
            <a:r>
              <a:rPr lang="ru-RU" b="1" i="0" dirty="0">
                <a:solidFill>
                  <a:srgbClr val="404040"/>
                </a:solidFill>
                <a:effectLst/>
                <a:latin typeface="Times New Roman" panose="02020603050405020304" pitchFamily="18" charset="0"/>
                <a:cs typeface="Times New Roman" panose="02020603050405020304" pitchFamily="18" charset="0"/>
              </a:rPr>
              <a:t>государствам, бизнесу, обществу</a:t>
            </a:r>
            <a:r>
              <a:rPr lang="ru-RU" b="0" i="0" dirty="0">
                <a:solidFill>
                  <a:srgbClr val="404040"/>
                </a:solidFill>
                <a:effectLst/>
                <a:latin typeface="Times New Roman" panose="02020603050405020304" pitchFamily="18" charset="0"/>
                <a:cs typeface="Times New Roman" panose="02020603050405020304" pitchFamily="18" charset="0"/>
              </a:rPr>
              <a:t> в целом.</a:t>
            </a:r>
          </a:p>
          <a:p>
            <a:pPr algn="ctr">
              <a:buNone/>
            </a:pPr>
            <a:r>
              <a:rPr lang="ru-RU" sz="3300" b="1" i="0" dirty="0">
                <a:solidFill>
                  <a:srgbClr val="92D050"/>
                </a:solidFill>
                <a:effectLst/>
                <a:latin typeface="Times New Roman" panose="02020603050405020304" pitchFamily="18" charset="0"/>
                <a:cs typeface="Times New Roman" panose="02020603050405020304" pitchFamily="18" charset="0"/>
              </a:rPr>
              <a:t>ESG (Environmental, Social, Governance)</a:t>
            </a:r>
          </a:p>
          <a:p>
            <a:pPr algn="l">
              <a:buNone/>
            </a:pPr>
            <a:r>
              <a:rPr lang="ru-RU" b="0" i="0" dirty="0">
                <a:solidFill>
                  <a:srgbClr val="404040"/>
                </a:solidFill>
                <a:effectLst/>
                <a:latin typeface="Times New Roman" panose="02020603050405020304" pitchFamily="18" charset="0"/>
                <a:cs typeface="Times New Roman" panose="02020603050405020304" pitchFamily="18" charset="0"/>
              </a:rPr>
              <a:t>Это </a:t>
            </a:r>
            <a:r>
              <a:rPr lang="ru-RU" b="1" i="0" dirty="0">
                <a:solidFill>
                  <a:srgbClr val="404040"/>
                </a:solidFill>
                <a:effectLst/>
                <a:latin typeface="Times New Roman" panose="02020603050405020304" pitchFamily="18" charset="0"/>
                <a:cs typeface="Times New Roman" panose="02020603050405020304" pitchFamily="18" charset="0"/>
              </a:rPr>
              <a:t>инструмент</a:t>
            </a:r>
            <a:r>
              <a:rPr lang="ru-RU" b="0" i="0" dirty="0">
                <a:solidFill>
                  <a:srgbClr val="404040"/>
                </a:solidFill>
                <a:effectLst/>
                <a:latin typeface="Times New Roman" panose="02020603050405020304" pitchFamily="18" charset="0"/>
                <a:cs typeface="Times New Roman" panose="02020603050405020304" pitchFamily="18" charset="0"/>
              </a:rPr>
              <a:t> для бизнеса и инвесторов, позволяющий оценивать и управлять </a:t>
            </a:r>
            <a:r>
              <a:rPr lang="ru-RU" b="1" i="0" dirty="0">
                <a:solidFill>
                  <a:srgbClr val="404040"/>
                </a:solidFill>
                <a:effectLst/>
                <a:latin typeface="Times New Roman" panose="02020603050405020304" pitchFamily="18" charset="0"/>
                <a:cs typeface="Times New Roman" panose="02020603050405020304" pitchFamily="18" charset="0"/>
              </a:rPr>
              <a:t>рисками и возможностями</a:t>
            </a:r>
            <a:r>
              <a:rPr lang="ru-RU" b="0" i="0" dirty="0">
                <a:solidFill>
                  <a:srgbClr val="404040"/>
                </a:solidFill>
                <a:effectLst/>
                <a:latin typeface="Times New Roman" panose="02020603050405020304" pitchFamily="18" charset="0"/>
                <a:cs typeface="Times New Roman" panose="02020603050405020304" pitchFamily="18" charset="0"/>
              </a:rPr>
              <a:t> в трех ключевых сферах:</a:t>
            </a:r>
          </a:p>
          <a:p>
            <a:pPr algn="ctr">
              <a:buNone/>
            </a:pPr>
            <a:r>
              <a:rPr lang="ru-RU" b="0" i="0" dirty="0">
                <a:solidFill>
                  <a:srgbClr val="404040"/>
                </a:solidFill>
                <a:effectLst/>
                <a:latin typeface="Times New Roman" panose="02020603050405020304" pitchFamily="18" charset="0"/>
                <a:cs typeface="Times New Roman" panose="02020603050405020304" pitchFamily="18" charset="0"/>
              </a:rPr>
              <a:t> </a:t>
            </a:r>
            <a:r>
              <a:rPr lang="ru-RU" b="1" i="0" dirty="0">
                <a:solidFill>
                  <a:srgbClr val="404040"/>
                </a:solidFill>
                <a:effectLst/>
                <a:latin typeface="Times New Roman" panose="02020603050405020304" pitchFamily="18" charset="0"/>
                <a:cs typeface="Times New Roman" panose="02020603050405020304" pitchFamily="18" charset="0"/>
              </a:rPr>
              <a:t>Критерии ESG</a:t>
            </a:r>
            <a:r>
              <a:rPr lang="ru-RU" b="0" i="0" dirty="0">
                <a:solidFill>
                  <a:srgbClr val="404040"/>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ru-RU" b="1" i="0" dirty="0">
                <a:solidFill>
                  <a:srgbClr val="404040"/>
                </a:solidFill>
                <a:effectLst/>
                <a:latin typeface="Times New Roman" panose="02020603050405020304" pitchFamily="18" charset="0"/>
                <a:cs typeface="Times New Roman" panose="02020603050405020304" pitchFamily="18" charset="0"/>
              </a:rPr>
              <a:t>E (Environmental)</a:t>
            </a:r>
            <a:r>
              <a:rPr lang="ru-RU" b="0" i="0" dirty="0">
                <a:solidFill>
                  <a:srgbClr val="404040"/>
                </a:solidFill>
                <a:effectLst/>
                <a:latin typeface="Times New Roman" panose="02020603050405020304" pitchFamily="18" charset="0"/>
                <a:cs typeface="Times New Roman" panose="02020603050405020304" pitchFamily="18" charset="0"/>
              </a:rPr>
              <a:t> – экологическая ответственность (климат, отходы, энергоэффективность).</a:t>
            </a:r>
          </a:p>
          <a:p>
            <a:pPr algn="l">
              <a:spcBef>
                <a:spcPts val="300"/>
              </a:spcBef>
              <a:buFont typeface="Arial" panose="020B0604020202020204" pitchFamily="34" charset="0"/>
              <a:buChar char="•"/>
            </a:pPr>
            <a:r>
              <a:rPr lang="ru-RU" b="1" i="0" dirty="0">
                <a:solidFill>
                  <a:srgbClr val="404040"/>
                </a:solidFill>
                <a:effectLst/>
                <a:latin typeface="Times New Roman" panose="02020603050405020304" pitchFamily="18" charset="0"/>
                <a:cs typeface="Times New Roman" panose="02020603050405020304" pitchFamily="18" charset="0"/>
              </a:rPr>
              <a:t>S (Social)</a:t>
            </a:r>
            <a:r>
              <a:rPr lang="ru-RU" b="0" i="0" dirty="0">
                <a:solidFill>
                  <a:srgbClr val="404040"/>
                </a:solidFill>
                <a:effectLst/>
                <a:latin typeface="Times New Roman" panose="02020603050405020304" pitchFamily="18" charset="0"/>
                <a:cs typeface="Times New Roman" panose="02020603050405020304" pitchFamily="18" charset="0"/>
              </a:rPr>
              <a:t> – социальная политика (условия труда, </a:t>
            </a:r>
            <a:r>
              <a:rPr lang="ru-RU" b="0" i="0" dirty="0" err="1">
                <a:solidFill>
                  <a:srgbClr val="404040"/>
                </a:solidFill>
                <a:effectLst/>
                <a:latin typeface="Times New Roman" panose="02020603050405020304" pitchFamily="18" charset="0"/>
                <a:cs typeface="Times New Roman" panose="02020603050405020304" pitchFamily="18" charset="0"/>
              </a:rPr>
              <a:t>diversity</a:t>
            </a:r>
            <a:r>
              <a:rPr lang="ru-RU" b="0" i="0" dirty="0">
                <a:solidFill>
                  <a:srgbClr val="404040"/>
                </a:solidFill>
                <a:effectLst/>
                <a:latin typeface="Times New Roman" panose="02020603050405020304" pitchFamily="18" charset="0"/>
                <a:cs typeface="Times New Roman" panose="02020603050405020304" pitchFamily="18" charset="0"/>
              </a:rPr>
              <a:t>, права человека).</a:t>
            </a:r>
          </a:p>
          <a:p>
            <a:pPr algn="l">
              <a:spcBef>
                <a:spcPts val="300"/>
              </a:spcBef>
              <a:buFont typeface="Arial" panose="020B0604020202020204" pitchFamily="34" charset="0"/>
              <a:buChar char="•"/>
            </a:pPr>
            <a:r>
              <a:rPr lang="ru-RU" b="1" i="0" dirty="0">
                <a:solidFill>
                  <a:srgbClr val="404040"/>
                </a:solidFill>
                <a:effectLst/>
                <a:latin typeface="Times New Roman" panose="02020603050405020304" pitchFamily="18" charset="0"/>
                <a:cs typeface="Times New Roman" panose="02020603050405020304" pitchFamily="18" charset="0"/>
              </a:rPr>
              <a:t>G (Governance)</a:t>
            </a:r>
            <a:r>
              <a:rPr lang="ru-RU" b="0" i="0" dirty="0">
                <a:solidFill>
                  <a:srgbClr val="404040"/>
                </a:solidFill>
                <a:effectLst/>
                <a:latin typeface="Times New Roman" panose="02020603050405020304" pitchFamily="18" charset="0"/>
                <a:cs typeface="Times New Roman" panose="02020603050405020304" pitchFamily="18" charset="0"/>
              </a:rPr>
              <a:t> – корпоративное управление (прозрачность, этика, борьба с коррупцией).</a:t>
            </a:r>
          </a:p>
          <a:p>
            <a:pPr algn="l">
              <a:buNone/>
            </a:pPr>
            <a:r>
              <a:rPr lang="ru-RU" b="0" i="0" dirty="0">
                <a:solidFill>
                  <a:srgbClr val="404040"/>
                </a:solidFill>
                <a:effectLst/>
                <a:latin typeface="Times New Roman" panose="02020603050405020304" pitchFamily="18" charset="0"/>
                <a:cs typeface="Times New Roman" panose="02020603050405020304" pitchFamily="18" charset="0"/>
              </a:rPr>
              <a:t>ESG используется для:</a:t>
            </a:r>
          </a:p>
          <a:p>
            <a:pPr algn="l">
              <a:buFont typeface="Arial" panose="020B0604020202020204" pitchFamily="34" charset="0"/>
              <a:buChar char="•"/>
            </a:pPr>
            <a:r>
              <a:rPr lang="ru-RU" b="1" i="0" dirty="0">
                <a:solidFill>
                  <a:srgbClr val="404040"/>
                </a:solidFill>
                <a:effectLst/>
                <a:latin typeface="Times New Roman" panose="02020603050405020304" pitchFamily="18" charset="0"/>
                <a:cs typeface="Times New Roman" panose="02020603050405020304" pitchFamily="18" charset="0"/>
              </a:rPr>
              <a:t>Оценки компаний</a:t>
            </a:r>
            <a:r>
              <a:rPr lang="ru-RU" b="0" i="0" dirty="0">
                <a:solidFill>
                  <a:srgbClr val="404040"/>
                </a:solidFill>
                <a:effectLst/>
                <a:latin typeface="Times New Roman" panose="02020603050405020304" pitchFamily="18" charset="0"/>
                <a:cs typeface="Times New Roman" panose="02020603050405020304" pitchFamily="18" charset="0"/>
              </a:rPr>
              <a:t> инвесторами и рейтинговыми агентствами.</a:t>
            </a:r>
          </a:p>
          <a:p>
            <a:pPr algn="l">
              <a:spcBef>
                <a:spcPts val="300"/>
              </a:spcBef>
              <a:buFont typeface="Arial" panose="020B0604020202020204" pitchFamily="34" charset="0"/>
              <a:buChar char="•"/>
            </a:pPr>
            <a:r>
              <a:rPr lang="ru-RU" b="1" i="0" dirty="0">
                <a:solidFill>
                  <a:srgbClr val="404040"/>
                </a:solidFill>
                <a:effectLst/>
                <a:latin typeface="Times New Roman" panose="02020603050405020304" pitchFamily="18" charset="0"/>
                <a:cs typeface="Times New Roman" panose="02020603050405020304" pitchFamily="18" charset="0"/>
              </a:rPr>
              <a:t>Управления рисками</a:t>
            </a:r>
            <a:r>
              <a:rPr lang="ru-RU" b="0" i="0" dirty="0">
                <a:solidFill>
                  <a:srgbClr val="404040"/>
                </a:solidFill>
                <a:effectLst/>
                <a:latin typeface="Times New Roman" panose="02020603050405020304" pitchFamily="18" charset="0"/>
                <a:cs typeface="Times New Roman" panose="02020603050405020304" pitchFamily="18" charset="0"/>
              </a:rPr>
              <a:t> (например, климатическими или репутационными).</a:t>
            </a:r>
          </a:p>
          <a:p>
            <a:pPr algn="l">
              <a:spcBef>
                <a:spcPts val="300"/>
              </a:spcBef>
              <a:buFont typeface="Arial" panose="020B0604020202020204" pitchFamily="34" charset="0"/>
              <a:buChar char="•"/>
            </a:pPr>
            <a:r>
              <a:rPr lang="ru-RU" b="1" i="0" dirty="0">
                <a:solidFill>
                  <a:srgbClr val="404040"/>
                </a:solidFill>
                <a:effectLst/>
                <a:latin typeface="Times New Roman" panose="02020603050405020304" pitchFamily="18" charset="0"/>
                <a:cs typeface="Times New Roman" panose="02020603050405020304" pitchFamily="18" charset="0"/>
              </a:rPr>
              <a:t>Привлечения "зеленых" инвестиций</a:t>
            </a:r>
            <a:r>
              <a:rPr lang="ru-RU" b="0" i="0" dirty="0">
                <a:solidFill>
                  <a:srgbClr val="404040"/>
                </a:solidFill>
                <a:effectLst/>
                <a:latin typeface="Times New Roman" panose="02020603050405020304" pitchFamily="18" charset="0"/>
                <a:cs typeface="Times New Roman" panose="02020603050405020304" pitchFamily="18" charset="0"/>
              </a:rPr>
              <a:t>.</a:t>
            </a:r>
          </a:p>
          <a:p>
            <a:endParaRPr lang="ru-RU" b="1" dirty="0"/>
          </a:p>
        </p:txBody>
      </p:sp>
      <p:sp>
        <p:nvSpPr>
          <p:cNvPr id="4" name="Номер слайда 3">
            <a:extLst>
              <a:ext uri="{FF2B5EF4-FFF2-40B4-BE49-F238E27FC236}">
                <a16:creationId xmlns:a16="http://schemas.microsoft.com/office/drawing/2014/main" id="{EAE87219-60E7-4E4B-2D47-561F712F59BB}"/>
              </a:ext>
            </a:extLst>
          </p:cNvPr>
          <p:cNvSpPr>
            <a:spLocks noGrp="1"/>
          </p:cNvSpPr>
          <p:nvPr>
            <p:ph type="sldNum" sz="quarter" idx="12"/>
          </p:nvPr>
        </p:nvSpPr>
        <p:spPr/>
        <p:txBody>
          <a:bodyPr/>
          <a:lstStyle/>
          <a:p>
            <a:fld id="{8603B6A3-3AC7-4B5E-8201-8C576F00758F}" type="slidenum">
              <a:rPr lang="ru-RU" smtClean="0"/>
              <a:t>24</a:t>
            </a:fld>
            <a:endParaRPr lang="ru-RU"/>
          </a:p>
        </p:txBody>
      </p:sp>
    </p:spTree>
    <p:extLst>
      <p:ext uri="{BB962C8B-B14F-4D97-AF65-F5344CB8AC3E}">
        <p14:creationId xmlns:p14="http://schemas.microsoft.com/office/powerpoint/2010/main" val="3181972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064CDD-728B-4910-102E-AB40AC837CA6}"/>
              </a:ext>
            </a:extLst>
          </p:cNvPr>
          <p:cNvSpPr>
            <a:spLocks noGrp="1"/>
          </p:cNvSpPr>
          <p:nvPr>
            <p:ph type="title"/>
          </p:nvPr>
        </p:nvSpPr>
        <p:spPr>
          <a:xfrm>
            <a:off x="568171" y="457199"/>
            <a:ext cx="11185863" cy="1429789"/>
          </a:xfrm>
        </p:spPr>
        <p:txBody>
          <a:bodyPr>
            <a:noAutofit/>
          </a:bodyPr>
          <a:lstStyle/>
          <a:p>
            <a:pPr algn="ctr"/>
            <a:r>
              <a:rPr lang="ru-RU" sz="2400" b="1" dirty="0">
                <a:solidFill>
                  <a:srgbClr val="404040"/>
                </a:solidFill>
                <a:latin typeface="Times New Roman" panose="02020603050405020304" pitchFamily="18" charset="0"/>
                <a:cs typeface="Times New Roman" panose="02020603050405020304" pitchFamily="18" charset="0"/>
              </a:rPr>
              <a:t>У</a:t>
            </a:r>
            <a:r>
              <a:rPr lang="ru-RU" sz="2400" b="1" i="0" dirty="0">
                <a:solidFill>
                  <a:srgbClr val="404040"/>
                </a:solidFill>
                <a:effectLst/>
                <a:latin typeface="Times New Roman" panose="02020603050405020304" pitchFamily="18" charset="0"/>
                <a:cs typeface="Times New Roman" panose="02020603050405020304" pitchFamily="18" charset="0"/>
              </a:rPr>
              <a:t>стойчивое развитие</a:t>
            </a:r>
            <a:r>
              <a:rPr lang="ru-RU" sz="2400" b="0" i="0" dirty="0">
                <a:solidFill>
                  <a:srgbClr val="404040"/>
                </a:solidFill>
                <a:effectLst/>
                <a:latin typeface="Times New Roman" panose="02020603050405020304" pitchFamily="18" charset="0"/>
                <a:cs typeface="Times New Roman" panose="02020603050405020304" pitchFamily="18" charset="0"/>
              </a:rPr>
              <a:t> — это </a:t>
            </a:r>
            <a:r>
              <a:rPr lang="ru-RU" sz="2400" b="1" i="0" dirty="0">
                <a:solidFill>
                  <a:srgbClr val="404040"/>
                </a:solidFill>
                <a:effectLst/>
                <a:latin typeface="Times New Roman" panose="02020603050405020304" pitchFamily="18" charset="0"/>
                <a:cs typeface="Times New Roman" panose="02020603050405020304" pitchFamily="18" charset="0"/>
              </a:rPr>
              <a:t>концепция</a:t>
            </a:r>
            <a:r>
              <a:rPr lang="ru-RU" sz="2400" b="0" i="0" dirty="0">
                <a:solidFill>
                  <a:srgbClr val="404040"/>
                </a:solidFill>
                <a:effectLst/>
                <a:latin typeface="Times New Roman" panose="02020603050405020304" pitchFamily="18" charset="0"/>
                <a:cs typeface="Times New Roman" panose="02020603050405020304" pitchFamily="18" charset="0"/>
              </a:rPr>
              <a:t> гармоничного развития общества. </a:t>
            </a:r>
            <a:br>
              <a:rPr lang="ru-RU" sz="2400" b="0" i="0" dirty="0">
                <a:solidFill>
                  <a:srgbClr val="404040"/>
                </a:solidFill>
                <a:effectLst/>
                <a:latin typeface="Times New Roman" panose="02020603050405020304" pitchFamily="18" charset="0"/>
                <a:cs typeface="Times New Roman" panose="02020603050405020304" pitchFamily="18" charset="0"/>
              </a:rPr>
            </a:br>
            <a:r>
              <a:rPr lang="ru-RU" sz="2400" b="1" i="0" dirty="0">
                <a:solidFill>
                  <a:srgbClr val="404040"/>
                </a:solidFill>
                <a:effectLst/>
                <a:latin typeface="Times New Roman" panose="02020603050405020304" pitchFamily="18" charset="0"/>
                <a:cs typeface="Times New Roman" panose="02020603050405020304" pitchFamily="18" charset="0"/>
              </a:rPr>
              <a:t>ESG</a:t>
            </a:r>
            <a:r>
              <a:rPr lang="ru-RU" sz="2400" b="0" i="0" dirty="0">
                <a:solidFill>
                  <a:srgbClr val="404040"/>
                </a:solidFill>
                <a:effectLst/>
                <a:latin typeface="Times New Roman" panose="02020603050405020304" pitchFamily="18" charset="0"/>
                <a:cs typeface="Times New Roman" panose="02020603050405020304" pitchFamily="18" charset="0"/>
              </a:rPr>
              <a:t> — </a:t>
            </a:r>
            <a:r>
              <a:rPr lang="ru-RU" sz="2400" b="1" i="0" dirty="0">
                <a:solidFill>
                  <a:srgbClr val="404040"/>
                </a:solidFill>
                <a:effectLst/>
                <a:latin typeface="Times New Roman" panose="02020603050405020304" pitchFamily="18" charset="0"/>
                <a:cs typeface="Times New Roman" panose="02020603050405020304" pitchFamily="18" charset="0"/>
              </a:rPr>
              <a:t>практический механизм</a:t>
            </a:r>
            <a:r>
              <a:rPr lang="ru-RU" sz="2400" b="0" i="0" dirty="0">
                <a:solidFill>
                  <a:srgbClr val="404040"/>
                </a:solidFill>
                <a:effectLst/>
                <a:latin typeface="Times New Roman" panose="02020603050405020304" pitchFamily="18" charset="0"/>
                <a:cs typeface="Times New Roman" panose="02020603050405020304" pitchFamily="18" charset="0"/>
              </a:rPr>
              <a:t> для бизнеса, помогающий внедрять принципы устойчивого развития через конкретные показатели</a:t>
            </a:r>
            <a:br>
              <a:rPr lang="ru-RU" sz="2400" b="0" i="0" dirty="0">
                <a:solidFill>
                  <a:srgbClr val="404040"/>
                </a:solidFill>
                <a:effectLst/>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graphicFrame>
        <p:nvGraphicFramePr>
          <p:cNvPr id="5" name="Объект 4">
            <a:extLst>
              <a:ext uri="{FF2B5EF4-FFF2-40B4-BE49-F238E27FC236}">
                <a16:creationId xmlns:a16="http://schemas.microsoft.com/office/drawing/2014/main" id="{D14EF165-6B69-9676-168D-F13BAB97549F}"/>
              </a:ext>
            </a:extLst>
          </p:cNvPr>
          <p:cNvGraphicFramePr>
            <a:graphicFrameLocks noGrp="1"/>
          </p:cNvGraphicFramePr>
          <p:nvPr>
            <p:ph idx="1"/>
            <p:extLst>
              <p:ext uri="{D42A27DB-BD31-4B8C-83A1-F6EECF244321}">
                <p14:modId xmlns:p14="http://schemas.microsoft.com/office/powerpoint/2010/main" val="2916395635"/>
              </p:ext>
            </p:extLst>
          </p:nvPr>
        </p:nvGraphicFramePr>
        <p:xfrm>
          <a:off x="1143000" y="1633451"/>
          <a:ext cx="9872664" cy="4397431"/>
        </p:xfrm>
        <a:graphic>
          <a:graphicData uri="http://schemas.openxmlformats.org/drawingml/2006/table">
            <a:tbl>
              <a:tblPr/>
              <a:tblGrid>
                <a:gridCol w="3290888">
                  <a:extLst>
                    <a:ext uri="{9D8B030D-6E8A-4147-A177-3AD203B41FA5}">
                      <a16:colId xmlns:a16="http://schemas.microsoft.com/office/drawing/2014/main" val="4236370212"/>
                    </a:ext>
                  </a:extLst>
                </a:gridCol>
                <a:gridCol w="3290888">
                  <a:extLst>
                    <a:ext uri="{9D8B030D-6E8A-4147-A177-3AD203B41FA5}">
                      <a16:colId xmlns:a16="http://schemas.microsoft.com/office/drawing/2014/main" val="3449016653"/>
                    </a:ext>
                  </a:extLst>
                </a:gridCol>
                <a:gridCol w="3290888">
                  <a:extLst>
                    <a:ext uri="{9D8B030D-6E8A-4147-A177-3AD203B41FA5}">
                      <a16:colId xmlns:a16="http://schemas.microsoft.com/office/drawing/2014/main" val="1098311496"/>
                    </a:ext>
                  </a:extLst>
                </a:gridCol>
              </a:tblGrid>
              <a:tr h="549679">
                <a:tc>
                  <a:txBody>
                    <a:bodyPr/>
                    <a:lstStyle/>
                    <a:p>
                      <a:pPr algn="l"/>
                      <a:r>
                        <a:rPr lang="ru-RU" sz="1800" b="1" dirty="0">
                          <a:solidFill>
                            <a:srgbClr val="92D050"/>
                          </a:solidFill>
                          <a:effectLst/>
                          <a:latin typeface="Times New Roman" panose="02020603050405020304" pitchFamily="18" charset="0"/>
                          <a:cs typeface="Times New Roman" panose="02020603050405020304" pitchFamily="18" charset="0"/>
                        </a:rPr>
                        <a:t>Критерий</a:t>
                      </a:r>
                    </a:p>
                  </a:txBody>
                  <a:tcPr anchor="ctr">
                    <a:lnL>
                      <a:noFill/>
                    </a:lnL>
                    <a:lnR>
                      <a:noFill/>
                    </a:lnR>
                    <a:lnT>
                      <a:noFill/>
                    </a:lnT>
                    <a:lnB>
                      <a:noFill/>
                    </a:lnB>
                    <a:noFill/>
                  </a:tcPr>
                </a:tc>
                <a:tc>
                  <a:txBody>
                    <a:bodyPr/>
                    <a:lstStyle/>
                    <a:p>
                      <a:pPr algn="ctr"/>
                      <a:r>
                        <a:rPr lang="ru-RU" sz="1800" b="1" dirty="0">
                          <a:effectLst/>
                          <a:latin typeface="Times New Roman" panose="02020603050405020304" pitchFamily="18" charset="0"/>
                          <a:cs typeface="Times New Roman" panose="02020603050405020304" pitchFamily="18" charset="0"/>
                        </a:rPr>
                        <a:t>Устойчивое развитие</a:t>
                      </a:r>
                    </a:p>
                  </a:txBody>
                  <a:tcPr anchor="ctr">
                    <a:lnL>
                      <a:noFill/>
                    </a:lnL>
                    <a:lnR>
                      <a:noFill/>
                    </a:lnR>
                    <a:lnT>
                      <a:noFill/>
                    </a:lnT>
                    <a:lnB>
                      <a:noFill/>
                    </a:lnB>
                    <a:noFill/>
                  </a:tcPr>
                </a:tc>
                <a:tc>
                  <a:txBody>
                    <a:bodyPr/>
                    <a:lstStyle/>
                    <a:p>
                      <a:pPr algn="ctr"/>
                      <a:r>
                        <a:rPr lang="de-CH" sz="1800" b="1" dirty="0">
                          <a:effectLst/>
                          <a:latin typeface="Times New Roman" panose="02020603050405020304" pitchFamily="18" charset="0"/>
                          <a:cs typeface="Times New Roman" panose="02020603050405020304" pitchFamily="18" charset="0"/>
                        </a:rPr>
                        <a:t>ESG</a:t>
                      </a:r>
                    </a:p>
                  </a:txBody>
                  <a:tcPr anchor="ctr">
                    <a:lnL>
                      <a:noFill/>
                    </a:lnL>
                    <a:lnR>
                      <a:noFill/>
                    </a:lnR>
                    <a:lnT>
                      <a:noFill/>
                    </a:lnT>
                    <a:lnB>
                      <a:noFill/>
                    </a:lnB>
                    <a:noFill/>
                  </a:tcPr>
                </a:tc>
                <a:extLst>
                  <a:ext uri="{0D108BD9-81ED-4DB2-BD59-A6C34878D82A}">
                    <a16:rowId xmlns:a16="http://schemas.microsoft.com/office/drawing/2014/main" val="1542417954"/>
                  </a:ext>
                </a:extLst>
              </a:tr>
              <a:tr h="961938">
                <a:tc>
                  <a:txBody>
                    <a:bodyPr/>
                    <a:lstStyle/>
                    <a:p>
                      <a:r>
                        <a:rPr lang="ru-RU" sz="1800" b="1" dirty="0">
                          <a:solidFill>
                            <a:srgbClr val="92D050"/>
                          </a:solidFill>
                          <a:effectLst/>
                          <a:latin typeface="Times New Roman" panose="02020603050405020304" pitchFamily="18" charset="0"/>
                          <a:cs typeface="Times New Roman" panose="02020603050405020304" pitchFamily="18" charset="0"/>
                        </a:rPr>
                        <a:t>Масштаб</a:t>
                      </a:r>
                      <a:endParaRPr lang="ru-RU" sz="1800" dirty="0">
                        <a:solidFill>
                          <a:srgbClr val="92D050"/>
                        </a:solidFill>
                        <a:effectLst/>
                        <a:latin typeface="Times New Roman" panose="02020603050405020304" pitchFamily="18" charset="0"/>
                        <a:cs typeface="Times New Roman" panose="02020603050405020304" pitchFamily="18" charset="0"/>
                      </a:endParaRPr>
                    </a:p>
                  </a:txBody>
                  <a:tcPr anchor="ctr">
                    <a:lnL>
                      <a:noFill/>
                    </a:lnL>
                    <a:lnR>
                      <a:noFill/>
                    </a:lnR>
                    <a:lnT>
                      <a:noFill/>
                    </a:lnT>
                    <a:lnB>
                      <a:noFill/>
                    </a:lnB>
                    <a:noFill/>
                  </a:tcPr>
                </a:tc>
                <a:tc>
                  <a:txBody>
                    <a:bodyPr/>
                    <a:lstStyle/>
                    <a:p>
                      <a:pPr algn="ctr"/>
                      <a:r>
                        <a:rPr lang="ru-RU" sz="1800" dirty="0">
                          <a:effectLst/>
                          <a:latin typeface="Times New Roman" panose="02020603050405020304" pitchFamily="18" charset="0"/>
                          <a:cs typeface="Times New Roman" panose="02020603050405020304" pitchFamily="18" charset="0"/>
                        </a:rPr>
                        <a:t>Глобальная стратегия </a:t>
                      </a:r>
                    </a:p>
                    <a:p>
                      <a:pPr algn="ctr"/>
                      <a:r>
                        <a:rPr lang="ru-RU" sz="1800" dirty="0">
                          <a:effectLst/>
                          <a:latin typeface="Times New Roman" panose="02020603050405020304" pitchFamily="18" charset="0"/>
                          <a:cs typeface="Times New Roman" panose="02020603050405020304" pitchFamily="18" charset="0"/>
                        </a:rPr>
                        <a:t>(страны, мир)</a:t>
                      </a:r>
                    </a:p>
                  </a:txBody>
                  <a:tcPr anchor="ctr">
                    <a:lnL>
                      <a:noFill/>
                    </a:lnL>
                    <a:lnR>
                      <a:noFill/>
                    </a:lnR>
                    <a:lnT>
                      <a:noFill/>
                    </a:lnT>
                    <a:lnB>
                      <a:noFill/>
                    </a:lnB>
                    <a:noFill/>
                  </a:tcPr>
                </a:tc>
                <a:tc>
                  <a:txBody>
                    <a:bodyPr/>
                    <a:lstStyle/>
                    <a:p>
                      <a:pPr algn="ctr"/>
                      <a:r>
                        <a:rPr lang="ru-RU" sz="1800" dirty="0">
                          <a:effectLst/>
                          <a:latin typeface="Times New Roman" panose="02020603050405020304" pitchFamily="18" charset="0"/>
                          <a:cs typeface="Times New Roman" panose="02020603050405020304" pitchFamily="18" charset="0"/>
                        </a:rPr>
                        <a:t>Корпоративный и инвестиционный инструмент</a:t>
                      </a:r>
                    </a:p>
                  </a:txBody>
                  <a:tcPr anchor="ctr">
                    <a:lnL>
                      <a:noFill/>
                    </a:lnL>
                    <a:lnR>
                      <a:noFill/>
                    </a:lnR>
                    <a:lnT>
                      <a:noFill/>
                    </a:lnT>
                    <a:lnB>
                      <a:noFill/>
                    </a:lnB>
                    <a:noFill/>
                  </a:tcPr>
                </a:tc>
                <a:extLst>
                  <a:ext uri="{0D108BD9-81ED-4DB2-BD59-A6C34878D82A}">
                    <a16:rowId xmlns:a16="http://schemas.microsoft.com/office/drawing/2014/main" val="2596597241"/>
                  </a:ext>
                </a:extLst>
              </a:tr>
              <a:tr h="961938">
                <a:tc>
                  <a:txBody>
                    <a:bodyPr/>
                    <a:lstStyle/>
                    <a:p>
                      <a:r>
                        <a:rPr lang="ru-RU" sz="1800" b="1" dirty="0">
                          <a:solidFill>
                            <a:srgbClr val="92D050"/>
                          </a:solidFill>
                          <a:effectLst/>
                          <a:latin typeface="Times New Roman" panose="02020603050405020304" pitchFamily="18" charset="0"/>
                          <a:cs typeface="Times New Roman" panose="02020603050405020304" pitchFamily="18" charset="0"/>
                        </a:rPr>
                        <a:t>Цель</a:t>
                      </a:r>
                      <a:endParaRPr lang="ru-RU" sz="1800" dirty="0">
                        <a:solidFill>
                          <a:srgbClr val="92D050"/>
                        </a:solidFill>
                        <a:effectLst/>
                        <a:latin typeface="Times New Roman" panose="02020603050405020304" pitchFamily="18" charset="0"/>
                        <a:cs typeface="Times New Roman" panose="02020603050405020304" pitchFamily="18" charset="0"/>
                      </a:endParaRPr>
                    </a:p>
                  </a:txBody>
                  <a:tcPr anchor="ctr">
                    <a:lnL>
                      <a:noFill/>
                    </a:lnL>
                    <a:lnR>
                      <a:noFill/>
                    </a:lnR>
                    <a:lnT>
                      <a:noFill/>
                    </a:lnT>
                    <a:lnB>
                      <a:noFill/>
                    </a:lnB>
                    <a:noFill/>
                  </a:tcPr>
                </a:tc>
                <a:tc>
                  <a:txBody>
                    <a:bodyPr/>
                    <a:lstStyle/>
                    <a:p>
                      <a:pPr algn="ctr"/>
                      <a:r>
                        <a:rPr lang="ru-RU" sz="1800" dirty="0">
                          <a:effectLst/>
                          <a:latin typeface="Times New Roman" panose="02020603050405020304" pitchFamily="18" charset="0"/>
                          <a:cs typeface="Times New Roman" panose="02020603050405020304" pitchFamily="18" charset="0"/>
                        </a:rPr>
                        <a:t>Баланс поколений</a:t>
                      </a:r>
                    </a:p>
                  </a:txBody>
                  <a:tcPr anchor="ctr">
                    <a:lnL>
                      <a:noFill/>
                    </a:lnL>
                    <a:lnR>
                      <a:noFill/>
                    </a:lnR>
                    <a:lnT>
                      <a:noFill/>
                    </a:lnT>
                    <a:lnB>
                      <a:noFill/>
                    </a:lnB>
                    <a:noFill/>
                  </a:tcPr>
                </a:tc>
                <a:tc>
                  <a:txBody>
                    <a:bodyPr/>
                    <a:lstStyle/>
                    <a:p>
                      <a:pPr algn="ctr"/>
                      <a:r>
                        <a:rPr lang="ru-RU" sz="1800" dirty="0">
                          <a:effectLst/>
                          <a:latin typeface="Times New Roman" panose="02020603050405020304" pitchFamily="18" charset="0"/>
                          <a:cs typeface="Times New Roman" panose="02020603050405020304" pitchFamily="18" charset="0"/>
                        </a:rPr>
                        <a:t>Оценка рисков и эффективности бизнеса</a:t>
                      </a:r>
                    </a:p>
                  </a:txBody>
                  <a:tcPr anchor="ctr">
                    <a:lnL>
                      <a:noFill/>
                    </a:lnL>
                    <a:lnR>
                      <a:noFill/>
                    </a:lnR>
                    <a:lnT>
                      <a:noFill/>
                    </a:lnT>
                    <a:lnB>
                      <a:noFill/>
                    </a:lnB>
                    <a:noFill/>
                  </a:tcPr>
                </a:tc>
                <a:extLst>
                  <a:ext uri="{0D108BD9-81ED-4DB2-BD59-A6C34878D82A}">
                    <a16:rowId xmlns:a16="http://schemas.microsoft.com/office/drawing/2014/main" val="93656725"/>
                  </a:ext>
                </a:extLst>
              </a:tr>
              <a:tr h="961938">
                <a:tc>
                  <a:txBody>
                    <a:bodyPr/>
                    <a:lstStyle/>
                    <a:p>
                      <a:r>
                        <a:rPr lang="ru-RU" sz="1800" b="1" dirty="0">
                          <a:solidFill>
                            <a:srgbClr val="92D050"/>
                          </a:solidFill>
                          <a:effectLst/>
                          <a:latin typeface="Times New Roman" panose="02020603050405020304" pitchFamily="18" charset="0"/>
                          <a:cs typeface="Times New Roman" panose="02020603050405020304" pitchFamily="18" charset="0"/>
                        </a:rPr>
                        <a:t>Аудитория</a:t>
                      </a:r>
                      <a:endParaRPr lang="ru-RU" sz="1800" dirty="0">
                        <a:solidFill>
                          <a:srgbClr val="92D050"/>
                        </a:solidFill>
                        <a:effectLst/>
                        <a:latin typeface="Times New Roman" panose="02020603050405020304" pitchFamily="18" charset="0"/>
                        <a:cs typeface="Times New Roman" panose="02020603050405020304" pitchFamily="18" charset="0"/>
                      </a:endParaRPr>
                    </a:p>
                  </a:txBody>
                  <a:tcPr anchor="ctr">
                    <a:lnL>
                      <a:noFill/>
                    </a:lnL>
                    <a:lnR>
                      <a:noFill/>
                    </a:lnR>
                    <a:lnT>
                      <a:noFill/>
                    </a:lnT>
                    <a:lnB>
                      <a:noFill/>
                    </a:lnB>
                    <a:noFill/>
                  </a:tcPr>
                </a:tc>
                <a:tc>
                  <a:txBody>
                    <a:bodyPr/>
                    <a:lstStyle/>
                    <a:p>
                      <a:pPr algn="ctr"/>
                      <a:r>
                        <a:rPr lang="ru-RU" sz="1800" dirty="0">
                          <a:effectLst/>
                          <a:latin typeface="Times New Roman" panose="02020603050405020304" pitchFamily="18" charset="0"/>
                          <a:cs typeface="Times New Roman" panose="02020603050405020304" pitchFamily="18" charset="0"/>
                        </a:rPr>
                        <a:t>Государства, ООН, общество</a:t>
                      </a:r>
                    </a:p>
                  </a:txBody>
                  <a:tcPr anchor="ctr">
                    <a:lnL>
                      <a:noFill/>
                    </a:lnL>
                    <a:lnR>
                      <a:noFill/>
                    </a:lnR>
                    <a:lnT>
                      <a:noFill/>
                    </a:lnT>
                    <a:lnB>
                      <a:noFill/>
                    </a:lnB>
                    <a:noFill/>
                  </a:tcPr>
                </a:tc>
                <a:tc>
                  <a:txBody>
                    <a:bodyPr/>
                    <a:lstStyle/>
                    <a:p>
                      <a:pPr algn="ctr"/>
                      <a:r>
                        <a:rPr lang="ru-RU" sz="1800" dirty="0">
                          <a:effectLst/>
                          <a:latin typeface="Times New Roman" panose="02020603050405020304" pitchFamily="18" charset="0"/>
                          <a:cs typeface="Times New Roman" panose="02020603050405020304" pitchFamily="18" charset="0"/>
                        </a:rPr>
                        <a:t>Компании, инвесторы, фондовые рынки</a:t>
                      </a:r>
                    </a:p>
                  </a:txBody>
                  <a:tcPr anchor="ctr">
                    <a:lnL>
                      <a:noFill/>
                    </a:lnL>
                    <a:lnR>
                      <a:noFill/>
                    </a:lnR>
                    <a:lnT>
                      <a:noFill/>
                    </a:lnT>
                    <a:lnB>
                      <a:noFill/>
                    </a:lnB>
                    <a:noFill/>
                  </a:tcPr>
                </a:tc>
                <a:extLst>
                  <a:ext uri="{0D108BD9-81ED-4DB2-BD59-A6C34878D82A}">
                    <a16:rowId xmlns:a16="http://schemas.microsoft.com/office/drawing/2014/main" val="3383878160"/>
                  </a:ext>
                </a:extLst>
              </a:tr>
              <a:tr h="961938">
                <a:tc>
                  <a:txBody>
                    <a:bodyPr/>
                    <a:lstStyle/>
                    <a:p>
                      <a:r>
                        <a:rPr lang="ru-RU" sz="1800" b="1" dirty="0">
                          <a:solidFill>
                            <a:srgbClr val="92D050"/>
                          </a:solidFill>
                          <a:effectLst/>
                          <a:latin typeface="Times New Roman" panose="02020603050405020304" pitchFamily="18" charset="0"/>
                          <a:cs typeface="Times New Roman" panose="02020603050405020304" pitchFamily="18" charset="0"/>
                        </a:rPr>
                        <a:t>Метрики</a:t>
                      </a:r>
                      <a:endParaRPr lang="ru-RU" sz="1800" dirty="0">
                        <a:solidFill>
                          <a:srgbClr val="92D050"/>
                        </a:solidFill>
                        <a:effectLst/>
                        <a:latin typeface="Times New Roman" panose="02020603050405020304" pitchFamily="18" charset="0"/>
                        <a:cs typeface="Times New Roman" panose="02020603050405020304" pitchFamily="18" charset="0"/>
                      </a:endParaRPr>
                    </a:p>
                  </a:txBody>
                  <a:tcPr anchor="ctr">
                    <a:lnL>
                      <a:noFill/>
                    </a:lnL>
                    <a:lnR>
                      <a:noFill/>
                    </a:lnR>
                    <a:lnT>
                      <a:noFill/>
                    </a:lnT>
                    <a:lnB>
                      <a:noFill/>
                    </a:lnB>
                    <a:noFill/>
                  </a:tcPr>
                </a:tc>
                <a:tc>
                  <a:txBody>
                    <a:bodyPr/>
                    <a:lstStyle/>
                    <a:p>
                      <a:pPr algn="ctr"/>
                      <a:r>
                        <a:rPr lang="ru-RU" sz="1800" dirty="0">
                          <a:effectLst/>
                          <a:latin typeface="Times New Roman" panose="02020603050405020304" pitchFamily="18" charset="0"/>
                          <a:cs typeface="Times New Roman" panose="02020603050405020304" pitchFamily="18" charset="0"/>
                        </a:rPr>
                        <a:t>Качественные </a:t>
                      </a:r>
                    </a:p>
                    <a:p>
                      <a:pPr algn="ctr"/>
                      <a:r>
                        <a:rPr lang="ru-RU" sz="1800" dirty="0">
                          <a:effectLst/>
                          <a:latin typeface="Times New Roman" panose="02020603050405020304" pitchFamily="18" charset="0"/>
                          <a:cs typeface="Times New Roman" panose="02020603050405020304" pitchFamily="18" charset="0"/>
                        </a:rPr>
                        <a:t>(например, ЦУР ООН)</a:t>
                      </a:r>
                    </a:p>
                  </a:txBody>
                  <a:tcPr anchor="ctr">
                    <a:lnL>
                      <a:noFill/>
                    </a:lnL>
                    <a:lnR>
                      <a:noFill/>
                    </a:lnR>
                    <a:lnT>
                      <a:noFill/>
                    </a:lnT>
                    <a:lnB>
                      <a:noFill/>
                    </a:lnB>
                    <a:noFill/>
                  </a:tcPr>
                </a:tc>
                <a:tc>
                  <a:txBody>
                    <a:bodyPr/>
                    <a:lstStyle/>
                    <a:p>
                      <a:pPr algn="ctr"/>
                      <a:r>
                        <a:rPr lang="ru-RU" sz="1800" dirty="0">
                          <a:effectLst/>
                          <a:latin typeface="Times New Roman" panose="02020603050405020304" pitchFamily="18" charset="0"/>
                          <a:cs typeface="Times New Roman" panose="02020603050405020304" pitchFamily="18" charset="0"/>
                        </a:rPr>
                        <a:t>Количественные</a:t>
                      </a:r>
                    </a:p>
                    <a:p>
                      <a:pPr algn="ctr"/>
                      <a:r>
                        <a:rPr lang="ru-RU" sz="1800" dirty="0">
                          <a:effectLst/>
                          <a:latin typeface="Times New Roman" panose="02020603050405020304" pitchFamily="18" charset="0"/>
                          <a:cs typeface="Times New Roman" panose="02020603050405020304" pitchFamily="18" charset="0"/>
                        </a:rPr>
                        <a:t> (рейтинги </a:t>
                      </a:r>
                      <a:r>
                        <a:rPr lang="de-CH" sz="1800" dirty="0">
                          <a:effectLst/>
                          <a:latin typeface="Times New Roman" panose="02020603050405020304" pitchFamily="18" charset="0"/>
                          <a:cs typeface="Times New Roman" panose="02020603050405020304" pitchFamily="18" charset="0"/>
                        </a:rPr>
                        <a:t>ESG, KPI)</a:t>
                      </a:r>
                    </a:p>
                  </a:txBody>
                  <a:tcPr anchor="ctr">
                    <a:lnL>
                      <a:noFill/>
                    </a:lnL>
                    <a:lnR>
                      <a:noFill/>
                    </a:lnR>
                    <a:lnT>
                      <a:noFill/>
                    </a:lnT>
                    <a:lnB>
                      <a:noFill/>
                    </a:lnB>
                    <a:noFill/>
                  </a:tcPr>
                </a:tc>
                <a:extLst>
                  <a:ext uri="{0D108BD9-81ED-4DB2-BD59-A6C34878D82A}">
                    <a16:rowId xmlns:a16="http://schemas.microsoft.com/office/drawing/2014/main" val="3254064060"/>
                  </a:ext>
                </a:extLst>
              </a:tr>
            </a:tbl>
          </a:graphicData>
        </a:graphic>
      </p:graphicFrame>
      <p:sp>
        <p:nvSpPr>
          <p:cNvPr id="4" name="Номер слайда 3">
            <a:extLst>
              <a:ext uri="{FF2B5EF4-FFF2-40B4-BE49-F238E27FC236}">
                <a16:creationId xmlns:a16="http://schemas.microsoft.com/office/drawing/2014/main" id="{9C7A5408-5F80-36C0-766E-3659B2FF399D}"/>
              </a:ext>
            </a:extLst>
          </p:cNvPr>
          <p:cNvSpPr>
            <a:spLocks noGrp="1"/>
          </p:cNvSpPr>
          <p:nvPr>
            <p:ph type="sldNum" sz="quarter" idx="12"/>
          </p:nvPr>
        </p:nvSpPr>
        <p:spPr/>
        <p:txBody>
          <a:bodyPr/>
          <a:lstStyle/>
          <a:p>
            <a:fld id="{8603B6A3-3AC7-4B5E-8201-8C576F00758F}" type="slidenum">
              <a:rPr lang="ru-RU" smtClean="0"/>
              <a:t>25</a:t>
            </a:fld>
            <a:endParaRPr lang="ru-RU"/>
          </a:p>
        </p:txBody>
      </p:sp>
    </p:spTree>
    <p:extLst>
      <p:ext uri="{BB962C8B-B14F-4D97-AF65-F5344CB8AC3E}">
        <p14:creationId xmlns:p14="http://schemas.microsoft.com/office/powerpoint/2010/main" val="266429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9D539CB-9375-96E7-31F1-AB06BC8ABE85}"/>
              </a:ext>
            </a:extLst>
          </p:cNvPr>
          <p:cNvSpPr>
            <a:spLocks noGrp="1"/>
          </p:cNvSpPr>
          <p:nvPr>
            <p:ph idx="1"/>
          </p:nvPr>
        </p:nvSpPr>
        <p:spPr>
          <a:xfrm>
            <a:off x="677334" y="1249137"/>
            <a:ext cx="10299548" cy="4792226"/>
          </a:xfrm>
        </p:spPr>
        <p:txBody>
          <a:bodyPr>
            <a:normAutofit/>
          </a:bodyPr>
          <a:lstStyle/>
          <a:p>
            <a:pPr marL="0" indent="0" algn="ctr">
              <a:buNone/>
            </a:pPr>
            <a:r>
              <a:rPr lang="ru-RU" sz="3600" b="1" i="1" dirty="0">
                <a:solidFill>
                  <a:srgbClr val="002060"/>
                </a:solidFill>
                <a:latin typeface="Times New Roman" panose="02020603050405020304" pitchFamily="18" charset="0"/>
                <a:cs typeface="Times New Roman" panose="02020603050405020304" pitchFamily="18" charset="0"/>
              </a:rPr>
              <a:t>УВАЖАЕМЫЕ КОЛЛЕГИ!</a:t>
            </a:r>
          </a:p>
          <a:p>
            <a:pPr marL="0" indent="0" algn="ctr">
              <a:buNone/>
            </a:pPr>
            <a:endParaRPr lang="ru-RU" sz="3600" b="1" i="1" dirty="0">
              <a:solidFill>
                <a:srgbClr val="002060"/>
              </a:solidFill>
              <a:latin typeface="Times New Roman" panose="02020603050405020304" pitchFamily="18" charset="0"/>
              <a:cs typeface="Times New Roman" panose="02020603050405020304" pitchFamily="18" charset="0"/>
            </a:endParaRPr>
          </a:p>
          <a:p>
            <a:pPr marL="0" indent="0" algn="ctr">
              <a:buNone/>
            </a:pPr>
            <a:r>
              <a:rPr lang="ru-RU" sz="3600" b="1" i="1" dirty="0">
                <a:solidFill>
                  <a:srgbClr val="002060"/>
                </a:solidFill>
                <a:latin typeface="Times New Roman" panose="02020603050405020304" pitchFamily="18" charset="0"/>
                <a:cs typeface="Times New Roman" panose="02020603050405020304" pitchFamily="18" charset="0"/>
              </a:rPr>
              <a:t>СПАСИБО ЗА ВНИМАНИЕ!</a:t>
            </a:r>
          </a:p>
          <a:p>
            <a:pPr marL="0" indent="0" algn="ctr">
              <a:buNone/>
            </a:pPr>
            <a:endParaRPr lang="ru-RU" sz="5400" b="1" i="1" dirty="0">
              <a:solidFill>
                <a:srgbClr val="002060"/>
              </a:solidFill>
              <a:latin typeface="Times New Roman" panose="02020603050405020304" pitchFamily="18" charset="0"/>
              <a:cs typeface="Times New Roman" panose="02020603050405020304" pitchFamily="18" charset="0"/>
            </a:endParaRPr>
          </a:p>
          <a:p>
            <a:pPr marL="0" indent="0" algn="ctr">
              <a:buNone/>
            </a:pPr>
            <a:r>
              <a:rPr lang="ru-RU" sz="5400" b="1" i="1" dirty="0">
                <a:solidFill>
                  <a:schemeClr val="accent5"/>
                </a:solidFill>
                <a:latin typeface="Times New Roman" panose="02020603050405020304" pitchFamily="18" charset="0"/>
                <a:cs typeface="Times New Roman" panose="02020603050405020304" pitchFamily="18" charset="0"/>
              </a:rPr>
              <a:t>ПЕРЕХОДИМ К ДИСКУССИИ</a:t>
            </a:r>
          </a:p>
          <a:p>
            <a:pPr marL="0" indent="0" algn="ctr">
              <a:buNone/>
            </a:pPr>
            <a:endParaRPr lang="ru-RU" sz="3600" b="1" dirty="0">
              <a:solidFill>
                <a:srgbClr val="002060"/>
              </a:solidFill>
              <a:latin typeface="Arial" panose="020B0604020202020204" pitchFamily="34" charset="0"/>
              <a:cs typeface="Arial" panose="020B0604020202020204" pitchFamily="34" charset="0"/>
            </a:endParaRPr>
          </a:p>
        </p:txBody>
      </p:sp>
      <p:sp>
        <p:nvSpPr>
          <p:cNvPr id="2" name="Номер слайда 1">
            <a:extLst>
              <a:ext uri="{FF2B5EF4-FFF2-40B4-BE49-F238E27FC236}">
                <a16:creationId xmlns:a16="http://schemas.microsoft.com/office/drawing/2014/main" id="{2E823860-12E4-AF18-CAFB-351593805F41}"/>
              </a:ext>
            </a:extLst>
          </p:cNvPr>
          <p:cNvSpPr>
            <a:spLocks noGrp="1"/>
          </p:cNvSpPr>
          <p:nvPr>
            <p:ph type="sldNum" sz="quarter" idx="12"/>
          </p:nvPr>
        </p:nvSpPr>
        <p:spPr/>
        <p:txBody>
          <a:bodyPr/>
          <a:lstStyle/>
          <a:p>
            <a:fld id="{8603B6A3-3AC7-4B5E-8201-8C576F00758F}" type="slidenum">
              <a:rPr lang="ru-RU" smtClean="0"/>
              <a:t>26</a:t>
            </a:fld>
            <a:endParaRPr lang="ru-RU"/>
          </a:p>
        </p:txBody>
      </p:sp>
    </p:spTree>
    <p:extLst>
      <p:ext uri="{BB962C8B-B14F-4D97-AF65-F5344CB8AC3E}">
        <p14:creationId xmlns:p14="http://schemas.microsoft.com/office/powerpoint/2010/main" val="1210594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166409-0826-E01D-49B0-D6F7308827CF}"/>
              </a:ext>
            </a:extLst>
          </p:cNvPr>
          <p:cNvSpPr>
            <a:spLocks noGrp="1"/>
          </p:cNvSpPr>
          <p:nvPr>
            <p:ph type="title"/>
          </p:nvPr>
        </p:nvSpPr>
        <p:spPr>
          <a:xfrm>
            <a:off x="5009882" y="523081"/>
            <a:ext cx="7182119" cy="5811838"/>
          </a:xfrm>
        </p:spPr>
        <p:txBody>
          <a:bodyPr>
            <a:normAutofit/>
          </a:bodyPr>
          <a:lstStyle/>
          <a:p>
            <a:pPr algn="ctr"/>
            <a:r>
              <a:rPr lang="ru-RU" sz="2400" dirty="0">
                <a:solidFill>
                  <a:srgbClr val="002060"/>
                </a:solidFill>
                <a:latin typeface="Times New Roman" panose="02020603050405020304" pitchFamily="18" charset="0"/>
                <a:cs typeface="Times New Roman" panose="02020603050405020304" pitchFamily="18" charset="0"/>
              </a:rPr>
              <a:t>М. П. Афанасьев,</a:t>
            </a:r>
            <a:br>
              <a:rPr lang="ru-RU" sz="2400" dirty="0">
                <a:solidFill>
                  <a:srgbClr val="002060"/>
                </a:solidFill>
                <a:latin typeface="Times New Roman" panose="02020603050405020304" pitchFamily="18" charset="0"/>
                <a:cs typeface="Times New Roman" panose="02020603050405020304" pitchFamily="18" charset="0"/>
              </a:rPr>
            </a:br>
            <a:r>
              <a:rPr lang="ru-RU" sz="2400" dirty="0">
                <a:solidFill>
                  <a:srgbClr val="002060"/>
                </a:solidFill>
                <a:latin typeface="Times New Roman" panose="02020603050405020304" pitchFamily="18" charset="0"/>
                <a:cs typeface="Times New Roman" panose="02020603050405020304" pitchFamily="18" charset="0"/>
              </a:rPr>
              <a:t> Н. Н. Шаш</a:t>
            </a:r>
            <a:br>
              <a:rPr lang="ru-RU" sz="2400" dirty="0">
                <a:solidFill>
                  <a:srgbClr val="002060"/>
                </a:solidFill>
                <a:latin typeface="Times New Roman" panose="02020603050405020304" pitchFamily="18" charset="0"/>
                <a:cs typeface="Times New Roman" panose="02020603050405020304" pitchFamily="18" charset="0"/>
              </a:rPr>
            </a:br>
            <a:br>
              <a:rPr lang="ru-RU" sz="2400" dirty="0">
                <a:solidFill>
                  <a:srgbClr val="002060"/>
                </a:solidFill>
                <a:latin typeface="Times New Roman" panose="02020603050405020304" pitchFamily="18" charset="0"/>
                <a:cs typeface="Times New Roman" panose="02020603050405020304" pitchFamily="18" charset="0"/>
              </a:rPr>
            </a:br>
            <a:r>
              <a:rPr lang="ru-RU" sz="4000" dirty="0">
                <a:solidFill>
                  <a:srgbClr val="002060"/>
                </a:solidFill>
                <a:latin typeface="Times New Roman" panose="02020603050405020304" pitchFamily="18" charset="0"/>
                <a:cs typeface="Times New Roman" panose="02020603050405020304" pitchFamily="18" charset="0"/>
              </a:rPr>
              <a:t>Финансы </a:t>
            </a:r>
            <a:br>
              <a:rPr lang="ru-RU" sz="4000" dirty="0">
                <a:solidFill>
                  <a:srgbClr val="002060"/>
                </a:solidFill>
                <a:latin typeface="Times New Roman" panose="02020603050405020304" pitchFamily="18" charset="0"/>
                <a:cs typeface="Times New Roman" panose="02020603050405020304" pitchFamily="18" charset="0"/>
              </a:rPr>
            </a:br>
            <a:r>
              <a:rPr lang="ru-RU" sz="4000" dirty="0">
                <a:solidFill>
                  <a:srgbClr val="002060"/>
                </a:solidFill>
                <a:latin typeface="Times New Roman" panose="02020603050405020304" pitchFamily="18" charset="0"/>
                <a:cs typeface="Times New Roman" panose="02020603050405020304" pitchFamily="18" charset="0"/>
              </a:rPr>
              <a:t>устойчивости </a:t>
            </a:r>
            <a:br>
              <a:rPr lang="ru-RU" sz="4000" dirty="0">
                <a:solidFill>
                  <a:srgbClr val="002060"/>
                </a:solidFill>
                <a:latin typeface="Times New Roman" panose="02020603050405020304" pitchFamily="18" charset="0"/>
                <a:cs typeface="Times New Roman" panose="02020603050405020304" pitchFamily="18" charset="0"/>
              </a:rPr>
            </a:br>
            <a:r>
              <a:rPr lang="ru-RU" sz="3200" dirty="0">
                <a:solidFill>
                  <a:srgbClr val="002060"/>
                </a:solidFill>
                <a:latin typeface="Times New Roman" panose="02020603050405020304" pitchFamily="18" charset="0"/>
                <a:cs typeface="Times New Roman" panose="02020603050405020304" pitchFamily="18" charset="0"/>
              </a:rPr>
              <a:t> </a:t>
            </a:r>
            <a:r>
              <a:rPr lang="ru-RU" sz="2200" dirty="0">
                <a:solidFill>
                  <a:srgbClr val="002060"/>
                </a:solidFill>
                <a:latin typeface="Times New Roman" panose="02020603050405020304" pitchFamily="18" charset="0"/>
                <a:cs typeface="Times New Roman" panose="02020603050405020304" pitchFamily="18" charset="0"/>
              </a:rPr>
              <a:t>учебное пособие</a:t>
            </a:r>
            <a:br>
              <a:rPr lang="ru-RU" sz="2200" dirty="0">
                <a:solidFill>
                  <a:srgbClr val="002060"/>
                </a:solidFill>
                <a:latin typeface="Times New Roman" panose="02020603050405020304" pitchFamily="18" charset="0"/>
                <a:cs typeface="Times New Roman" panose="02020603050405020304" pitchFamily="18" charset="0"/>
              </a:rPr>
            </a:br>
            <a:br>
              <a:rPr lang="ru-RU" sz="2200" dirty="0">
                <a:solidFill>
                  <a:srgbClr val="002060"/>
                </a:solidFill>
                <a:latin typeface="Times New Roman" panose="02020603050405020304" pitchFamily="18" charset="0"/>
                <a:cs typeface="Times New Roman" panose="02020603050405020304" pitchFamily="18" charset="0"/>
              </a:rPr>
            </a:br>
            <a:r>
              <a:rPr lang="ru-RU" sz="2200" dirty="0">
                <a:solidFill>
                  <a:srgbClr val="002060"/>
                </a:solidFill>
                <a:latin typeface="Times New Roman" panose="02020603050405020304" pitchFamily="18" charset="0"/>
                <a:cs typeface="Times New Roman" panose="02020603050405020304" pitchFamily="18" charset="0"/>
              </a:rPr>
              <a:t>2 издание</a:t>
            </a:r>
            <a:br>
              <a:rPr lang="ru-RU" sz="2200" dirty="0">
                <a:solidFill>
                  <a:srgbClr val="002060"/>
                </a:solidFill>
                <a:latin typeface="Times New Roman" panose="02020603050405020304" pitchFamily="18" charset="0"/>
                <a:cs typeface="Times New Roman" panose="02020603050405020304" pitchFamily="18" charset="0"/>
              </a:rPr>
            </a:br>
            <a:br>
              <a:rPr lang="ru-RU" sz="2200" dirty="0">
                <a:solidFill>
                  <a:srgbClr val="002060"/>
                </a:solidFill>
                <a:latin typeface="Times New Roman" panose="02020603050405020304" pitchFamily="18" charset="0"/>
                <a:cs typeface="Times New Roman" panose="02020603050405020304" pitchFamily="18" charset="0"/>
              </a:rPr>
            </a:br>
            <a:r>
              <a:rPr lang="ru-RU" sz="2200" dirty="0">
                <a:solidFill>
                  <a:srgbClr val="002060"/>
                </a:solidFill>
                <a:latin typeface="Times New Roman" panose="02020603050405020304" pitchFamily="18" charset="0"/>
                <a:cs typeface="Times New Roman" panose="02020603050405020304" pitchFamily="18" charset="0"/>
              </a:rPr>
              <a:t> Москва : Дашков и К., 2025. – 244 с.</a:t>
            </a:r>
            <a:br>
              <a:rPr lang="ru-RU" sz="2200" dirty="0">
                <a:solidFill>
                  <a:srgbClr val="002060"/>
                </a:solidFill>
                <a:latin typeface="Times New Roman" panose="02020603050405020304" pitchFamily="18" charset="0"/>
                <a:cs typeface="Times New Roman" panose="02020603050405020304" pitchFamily="18" charset="0"/>
              </a:rPr>
            </a:br>
            <a:br>
              <a:rPr lang="ru-RU" sz="2200" dirty="0">
                <a:solidFill>
                  <a:srgbClr val="002060"/>
                </a:solidFill>
                <a:latin typeface="Times New Roman" panose="02020603050405020304" pitchFamily="18" charset="0"/>
                <a:cs typeface="Times New Roman" panose="02020603050405020304" pitchFamily="18" charset="0"/>
              </a:rPr>
            </a:br>
            <a:r>
              <a:rPr lang="ru-RU" sz="2200" dirty="0">
                <a:solidFill>
                  <a:srgbClr val="002060"/>
                </a:solidFill>
                <a:latin typeface="Times New Roman" panose="02020603050405020304" pitchFamily="18" charset="0"/>
                <a:cs typeface="Times New Roman" panose="02020603050405020304" pitchFamily="18" charset="0"/>
              </a:rPr>
              <a:t> ISBN 978-5-394-06138-7</a:t>
            </a:r>
          </a:p>
        </p:txBody>
      </p:sp>
      <p:sp>
        <p:nvSpPr>
          <p:cNvPr id="3" name="Номер слайда 2">
            <a:extLst>
              <a:ext uri="{FF2B5EF4-FFF2-40B4-BE49-F238E27FC236}">
                <a16:creationId xmlns:a16="http://schemas.microsoft.com/office/drawing/2014/main" id="{A21520B3-52DF-7820-C5B1-C3E2CB238F46}"/>
              </a:ext>
            </a:extLst>
          </p:cNvPr>
          <p:cNvSpPr>
            <a:spLocks noGrp="1"/>
          </p:cNvSpPr>
          <p:nvPr>
            <p:ph type="sldNum" sz="quarter" idx="12"/>
          </p:nvPr>
        </p:nvSpPr>
        <p:spPr/>
        <p:txBody>
          <a:bodyPr/>
          <a:lstStyle/>
          <a:p>
            <a:fld id="{8603B6A3-3AC7-4B5E-8201-8C576F00758F}" type="slidenum">
              <a:rPr lang="ru-RU" smtClean="0"/>
              <a:t>3</a:t>
            </a:fld>
            <a:endParaRPr lang="ru-RU"/>
          </a:p>
        </p:txBody>
      </p:sp>
      <p:pic>
        <p:nvPicPr>
          <p:cNvPr id="8" name="Объект 7" descr="Изображение выглядит как текст, книга, искусство, бумага">
            <a:extLst>
              <a:ext uri="{FF2B5EF4-FFF2-40B4-BE49-F238E27FC236}">
                <a16:creationId xmlns:a16="http://schemas.microsoft.com/office/drawing/2014/main" id="{10F960DE-2CCA-0C25-0ACF-AB8C200C39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9338" y="577735"/>
            <a:ext cx="3699164" cy="5518265"/>
          </a:xfrm>
        </p:spPr>
      </p:pic>
    </p:spTree>
    <p:extLst>
      <p:ext uri="{BB962C8B-B14F-4D97-AF65-F5344CB8AC3E}">
        <p14:creationId xmlns:p14="http://schemas.microsoft.com/office/powerpoint/2010/main" val="1765723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3227A5-B4B9-0ADD-C45B-5A205156F22F}"/>
              </a:ext>
            </a:extLst>
          </p:cNvPr>
          <p:cNvSpPr>
            <a:spLocks noGrp="1"/>
          </p:cNvSpPr>
          <p:nvPr>
            <p:ph type="title"/>
          </p:nvPr>
        </p:nvSpPr>
        <p:spPr>
          <a:xfrm>
            <a:off x="677333" y="297996"/>
            <a:ext cx="11193537" cy="1326697"/>
          </a:xfrm>
        </p:spPr>
        <p:txBody>
          <a:bodyPr>
            <a:normAutofit/>
          </a:bodyPr>
          <a:lstStyle/>
          <a:p>
            <a:pPr algn="ctr"/>
            <a:r>
              <a:rPr lang="ru-RU" dirty="0">
                <a:solidFill>
                  <a:srgbClr val="002060"/>
                </a:solidFill>
                <a:latin typeface="Times New Roman" panose="02020603050405020304" pitchFamily="18" charset="0"/>
                <a:cs typeface="Times New Roman" panose="02020603050405020304" pitchFamily="18" charset="0"/>
              </a:rPr>
              <a:t>Наша исследовательская программа :</a:t>
            </a:r>
            <a:br>
              <a:rPr lang="ru-RU" dirty="0">
                <a:solidFill>
                  <a:srgbClr val="002060"/>
                </a:solidFill>
                <a:latin typeface="Times New Roman" panose="02020603050405020304" pitchFamily="18" charset="0"/>
                <a:cs typeface="Times New Roman" panose="02020603050405020304" pitchFamily="18" charset="0"/>
              </a:rPr>
            </a:br>
            <a:r>
              <a:rPr lang="ru-RU" dirty="0">
                <a:solidFill>
                  <a:srgbClr val="002060"/>
                </a:solidFill>
                <a:latin typeface="Times New Roman" panose="02020603050405020304" pitchFamily="18" charset="0"/>
                <a:cs typeface="Times New Roman" panose="02020603050405020304" pitchFamily="18" charset="0"/>
              </a:rPr>
              <a:t>блок историко-хронологический</a:t>
            </a:r>
          </a:p>
        </p:txBody>
      </p:sp>
      <p:sp>
        <p:nvSpPr>
          <p:cNvPr id="3" name="Объект 2">
            <a:extLst>
              <a:ext uri="{FF2B5EF4-FFF2-40B4-BE49-F238E27FC236}">
                <a16:creationId xmlns:a16="http://schemas.microsoft.com/office/drawing/2014/main" id="{9053830F-BD19-5926-9949-B25276B1AE72}"/>
              </a:ext>
            </a:extLst>
          </p:cNvPr>
          <p:cNvSpPr>
            <a:spLocks noGrp="1"/>
          </p:cNvSpPr>
          <p:nvPr>
            <p:ph idx="1"/>
          </p:nvPr>
        </p:nvSpPr>
        <p:spPr>
          <a:xfrm>
            <a:off x="677333" y="2167618"/>
            <a:ext cx="10899623" cy="3873744"/>
          </a:xfrm>
        </p:spPr>
        <p:txBody>
          <a:bodyPr/>
          <a:lstStyle/>
          <a:p>
            <a:pPr marL="0" indent="0">
              <a:buNone/>
            </a:pPr>
            <a:endParaRPr lang="ru-RU" dirty="0"/>
          </a:p>
          <a:p>
            <a:endParaRPr lang="ru-RU" dirty="0"/>
          </a:p>
          <a:p>
            <a:endParaRPr lang="ru-RU" dirty="0"/>
          </a:p>
          <a:p>
            <a:endParaRPr lang="ru-RU" dirty="0"/>
          </a:p>
        </p:txBody>
      </p:sp>
      <p:sp>
        <p:nvSpPr>
          <p:cNvPr id="4" name="Номер слайда 3">
            <a:extLst>
              <a:ext uri="{FF2B5EF4-FFF2-40B4-BE49-F238E27FC236}">
                <a16:creationId xmlns:a16="http://schemas.microsoft.com/office/drawing/2014/main" id="{26BD7D79-1C0B-6554-D62C-A8EFF3964E6F}"/>
              </a:ext>
            </a:extLst>
          </p:cNvPr>
          <p:cNvSpPr>
            <a:spLocks noGrp="1"/>
          </p:cNvSpPr>
          <p:nvPr>
            <p:ph type="sldNum" sz="quarter" idx="12"/>
          </p:nvPr>
        </p:nvSpPr>
        <p:spPr/>
        <p:txBody>
          <a:bodyPr/>
          <a:lstStyle/>
          <a:p>
            <a:fld id="{8603B6A3-3AC7-4B5E-8201-8C576F00758F}" type="slidenum">
              <a:rPr lang="ru-RU" smtClean="0"/>
              <a:t>4</a:t>
            </a:fld>
            <a:endParaRPr lang="ru-RU"/>
          </a:p>
        </p:txBody>
      </p:sp>
      <p:pic>
        <p:nvPicPr>
          <p:cNvPr id="5" name="Рисунок 4">
            <a:extLst>
              <a:ext uri="{FF2B5EF4-FFF2-40B4-BE49-F238E27FC236}">
                <a16:creationId xmlns:a16="http://schemas.microsoft.com/office/drawing/2014/main" id="{18F9C6B4-433A-6737-0A32-102E28F30671}"/>
              </a:ext>
            </a:extLst>
          </p:cNvPr>
          <p:cNvPicPr>
            <a:picLocks noChangeAspect="1"/>
          </p:cNvPicPr>
          <p:nvPr/>
        </p:nvPicPr>
        <p:blipFill rotWithShape="1">
          <a:blip r:embed="rId2"/>
          <a:srcRect l="1831" t="9775" r="649" b="11844"/>
          <a:stretch/>
        </p:blipFill>
        <p:spPr bwMode="auto">
          <a:xfrm>
            <a:off x="1616529" y="1857375"/>
            <a:ext cx="9164410" cy="40617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7629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12E8D8-27BC-9B46-E278-5272614E7664}"/>
              </a:ext>
            </a:extLst>
          </p:cNvPr>
          <p:cNvSpPr>
            <a:spLocks noGrp="1"/>
          </p:cNvSpPr>
          <p:nvPr>
            <p:ph type="title"/>
          </p:nvPr>
        </p:nvSpPr>
        <p:spPr>
          <a:xfrm>
            <a:off x="677334" y="367394"/>
            <a:ext cx="10740420" cy="1265464"/>
          </a:xfrm>
        </p:spPr>
        <p:txBody>
          <a:bodyPr>
            <a:normAutofit fontScale="90000"/>
          </a:bodyPr>
          <a:lstStyle/>
          <a:p>
            <a:pPr algn="ctr"/>
            <a:r>
              <a:rPr lang="ru-RU" dirty="0">
                <a:solidFill>
                  <a:srgbClr val="002060"/>
                </a:solidFill>
                <a:latin typeface="Times New Roman" panose="02020603050405020304" pitchFamily="18" charset="0"/>
                <a:cs typeface="Times New Roman" panose="02020603050405020304" pitchFamily="18" charset="0"/>
              </a:rPr>
              <a:t>Наша исследовательская программа :</a:t>
            </a:r>
            <a:br>
              <a:rPr lang="ru-RU" dirty="0">
                <a:solidFill>
                  <a:srgbClr val="002060"/>
                </a:solidFill>
                <a:latin typeface="Times New Roman" panose="02020603050405020304" pitchFamily="18" charset="0"/>
                <a:cs typeface="Times New Roman" panose="02020603050405020304" pitchFamily="18" charset="0"/>
              </a:rPr>
            </a:br>
            <a:r>
              <a:rPr lang="ru-RU" dirty="0">
                <a:solidFill>
                  <a:srgbClr val="002060"/>
                </a:solidFill>
                <a:latin typeface="Times New Roman" panose="02020603050405020304" pitchFamily="18" charset="0"/>
                <a:cs typeface="Times New Roman" panose="02020603050405020304" pitchFamily="18" charset="0"/>
              </a:rPr>
              <a:t>блок концептуально-теоретический</a:t>
            </a:r>
            <a:endParaRPr lang="ru-RU" dirty="0"/>
          </a:p>
        </p:txBody>
      </p:sp>
      <p:pic>
        <p:nvPicPr>
          <p:cNvPr id="5" name="Объект 4">
            <a:extLst>
              <a:ext uri="{FF2B5EF4-FFF2-40B4-BE49-F238E27FC236}">
                <a16:creationId xmlns:a16="http://schemas.microsoft.com/office/drawing/2014/main" id="{59CE3023-D479-9A0F-7BF9-854E38D6145A}"/>
              </a:ext>
            </a:extLst>
          </p:cNvPr>
          <p:cNvPicPr>
            <a:picLocks noGrp="1" noChangeAspect="1"/>
          </p:cNvPicPr>
          <p:nvPr>
            <p:ph idx="1"/>
          </p:nvPr>
        </p:nvPicPr>
        <p:blipFill rotWithShape="1">
          <a:blip r:embed="rId2"/>
          <a:stretch/>
        </p:blipFill>
        <p:spPr bwMode="auto">
          <a:xfrm>
            <a:off x="2489465" y="2057400"/>
            <a:ext cx="7179733" cy="4038600"/>
          </a:xfrm>
          <a:prstGeom prst="rect">
            <a:avLst/>
          </a:prstGeom>
          <a:ln>
            <a:noFill/>
          </a:ln>
          <a:extLst>
            <a:ext uri="{53640926-AAD7-44D8-BBD7-CCE9431645EC}">
              <a14:shadowObscured xmlns:a14="http://schemas.microsoft.com/office/drawing/2010/main"/>
            </a:ext>
          </a:extLst>
        </p:spPr>
      </p:pic>
      <p:sp>
        <p:nvSpPr>
          <p:cNvPr id="4" name="Номер слайда 3">
            <a:extLst>
              <a:ext uri="{FF2B5EF4-FFF2-40B4-BE49-F238E27FC236}">
                <a16:creationId xmlns:a16="http://schemas.microsoft.com/office/drawing/2014/main" id="{27C611A7-8A93-A243-81FC-F58BA31F466C}"/>
              </a:ext>
            </a:extLst>
          </p:cNvPr>
          <p:cNvSpPr>
            <a:spLocks noGrp="1"/>
          </p:cNvSpPr>
          <p:nvPr>
            <p:ph type="sldNum" sz="quarter" idx="12"/>
          </p:nvPr>
        </p:nvSpPr>
        <p:spPr/>
        <p:txBody>
          <a:bodyPr/>
          <a:lstStyle/>
          <a:p>
            <a:fld id="{8603B6A3-3AC7-4B5E-8201-8C576F00758F}" type="slidenum">
              <a:rPr lang="ru-RU" smtClean="0"/>
              <a:t>5</a:t>
            </a:fld>
            <a:endParaRPr lang="ru-RU"/>
          </a:p>
        </p:txBody>
      </p:sp>
    </p:spTree>
    <p:extLst>
      <p:ext uri="{BB962C8B-B14F-4D97-AF65-F5344CB8AC3E}">
        <p14:creationId xmlns:p14="http://schemas.microsoft.com/office/powerpoint/2010/main" val="451427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52AD7D-3021-B574-0C1E-7045D083A108}"/>
              </a:ext>
            </a:extLst>
          </p:cNvPr>
          <p:cNvSpPr>
            <a:spLocks noGrp="1"/>
          </p:cNvSpPr>
          <p:nvPr>
            <p:ph type="title"/>
          </p:nvPr>
        </p:nvSpPr>
        <p:spPr>
          <a:xfrm>
            <a:off x="677333" y="609600"/>
            <a:ext cx="11242523" cy="1320800"/>
          </a:xfrm>
        </p:spPr>
        <p:txBody>
          <a:bodyPr>
            <a:noAutofit/>
          </a:bodyPr>
          <a:lstStyle/>
          <a:p>
            <a:pPr algn="ctr"/>
            <a:r>
              <a:rPr lang="ru-RU" sz="2800" dirty="0">
                <a:solidFill>
                  <a:srgbClr val="002060"/>
                </a:solidFill>
                <a:latin typeface="Times New Roman" panose="02020603050405020304" pitchFamily="18" charset="0"/>
                <a:cs typeface="Times New Roman" panose="02020603050405020304" pitchFamily="18" charset="0"/>
              </a:rPr>
              <a:t>Актуальность публикации учебного пособия </a:t>
            </a:r>
            <a:br>
              <a:rPr lang="ru-RU" sz="2800" dirty="0">
                <a:solidFill>
                  <a:srgbClr val="002060"/>
                </a:solidFill>
                <a:latin typeface="Times New Roman" panose="02020603050405020304" pitchFamily="18" charset="0"/>
                <a:cs typeface="Times New Roman" panose="02020603050405020304" pitchFamily="18" charset="0"/>
              </a:rPr>
            </a:br>
            <a:r>
              <a:rPr lang="ru-RU" sz="2800" dirty="0">
                <a:solidFill>
                  <a:srgbClr val="002060"/>
                </a:solidFill>
                <a:latin typeface="Times New Roman" panose="02020603050405020304" pitchFamily="18" charset="0"/>
                <a:cs typeface="Times New Roman" panose="02020603050405020304" pitchFamily="18" charset="0"/>
              </a:rPr>
              <a:t>проф., д.э.н. М. Афанасьев, проф., д.э.н. Н. Шаш </a:t>
            </a:r>
            <a:br>
              <a:rPr lang="ru-RU" sz="2800" dirty="0">
                <a:solidFill>
                  <a:srgbClr val="002060"/>
                </a:solidFill>
                <a:latin typeface="Times New Roman" panose="02020603050405020304" pitchFamily="18" charset="0"/>
                <a:cs typeface="Times New Roman" panose="02020603050405020304" pitchFamily="18" charset="0"/>
              </a:rPr>
            </a:br>
            <a:r>
              <a:rPr lang="ru-RU" sz="2800" dirty="0">
                <a:solidFill>
                  <a:srgbClr val="002060"/>
                </a:solidFill>
                <a:latin typeface="Times New Roman" panose="02020603050405020304" pitchFamily="18" charset="0"/>
                <a:cs typeface="Times New Roman" panose="02020603050405020304" pitchFamily="18" charset="0"/>
              </a:rPr>
              <a:t>Финансы устойчивости, 2 изд. - М. Дашков, 2025</a:t>
            </a:r>
          </a:p>
        </p:txBody>
      </p:sp>
      <p:sp>
        <p:nvSpPr>
          <p:cNvPr id="3" name="Объект 2">
            <a:extLst>
              <a:ext uri="{FF2B5EF4-FFF2-40B4-BE49-F238E27FC236}">
                <a16:creationId xmlns:a16="http://schemas.microsoft.com/office/drawing/2014/main" id="{4B891253-784E-EF4D-8F62-D21E8A8C0A22}"/>
              </a:ext>
            </a:extLst>
          </p:cNvPr>
          <p:cNvSpPr>
            <a:spLocks noGrp="1"/>
          </p:cNvSpPr>
          <p:nvPr>
            <p:ph idx="1"/>
          </p:nvPr>
        </p:nvSpPr>
        <p:spPr>
          <a:xfrm>
            <a:off x="677333" y="2160589"/>
            <a:ext cx="10548559" cy="3880773"/>
          </a:xfrm>
        </p:spPr>
        <p:txBody>
          <a:bodyPr>
            <a:normAutofit/>
          </a:bodyPr>
          <a:lstStyle/>
          <a:p>
            <a:pPr algn="just"/>
            <a:r>
              <a:rPr lang="ru-RU" sz="1800" b="0" i="0" dirty="0">
                <a:solidFill>
                  <a:srgbClr val="002060"/>
                </a:solidFill>
                <a:effectLst/>
                <a:latin typeface="Times New Roman" panose="02020603050405020304" pitchFamily="18" charset="0"/>
                <a:cs typeface="Times New Roman" panose="02020603050405020304" pitchFamily="18" charset="0"/>
              </a:rPr>
              <a:t>Появление данного издания связано с активным развитием финансовой науки в контексте новых системных вызовов, с которыми столкнулась вся мировая экономика в последнее время.</a:t>
            </a:r>
            <a:endParaRPr lang="ru-RU" b="0" i="0" dirty="0">
              <a:solidFill>
                <a:srgbClr val="222222"/>
              </a:solidFill>
              <a:effectLst/>
              <a:latin typeface="Times New Roman" panose="02020603050405020304" pitchFamily="18" charset="0"/>
              <a:cs typeface="Times New Roman" panose="02020603050405020304" pitchFamily="18" charset="0"/>
            </a:endParaRPr>
          </a:p>
          <a:p>
            <a:pPr algn="just"/>
            <a:r>
              <a:rPr lang="ru-RU" sz="1800" b="0" i="0" dirty="0">
                <a:solidFill>
                  <a:srgbClr val="002060"/>
                </a:solidFill>
                <a:effectLst/>
                <a:latin typeface="Times New Roman" panose="02020603050405020304" pitchFamily="18" charset="0"/>
                <a:cs typeface="Times New Roman" panose="02020603050405020304" pitchFamily="18" charset="0"/>
              </a:rPr>
              <a:t>Особенностью учебного пособия является то, что представленные материалы – не изложение общепринятых, пусть и актуальных, современных финансовых концепций, а результат активной научно-исследовательской работы авторов на протяжении последних нескольких лет.</a:t>
            </a:r>
          </a:p>
          <a:p>
            <a:pPr algn="just"/>
            <a:r>
              <a:rPr lang="ru-RU" sz="1800" b="0" i="0" dirty="0">
                <a:solidFill>
                  <a:srgbClr val="002060"/>
                </a:solidFill>
                <a:effectLst/>
                <a:latin typeface="Times New Roman" panose="02020603050405020304" pitchFamily="18" charset="0"/>
                <a:cs typeface="Times New Roman" panose="02020603050405020304" pitchFamily="18" charset="0"/>
              </a:rPr>
              <a:t>Подготовка данного учебного пособия о финансах устойчивости стала ответом авторов на многочисленные пожелания студентов и слушателей, высказанные ими в ходе нашей совместной учебной и исследовательской работы в России и за рубежом.</a:t>
            </a:r>
            <a:endParaRPr lang="ru-RU" dirty="0">
              <a:solidFill>
                <a:srgbClr val="222222"/>
              </a:solidFill>
              <a:latin typeface="Times New Roman" panose="02020603050405020304" pitchFamily="18" charset="0"/>
              <a:cs typeface="Times New Roman" panose="02020603050405020304" pitchFamily="18" charset="0"/>
            </a:endParaRPr>
          </a:p>
          <a:p>
            <a:pPr algn="just"/>
            <a:r>
              <a:rPr lang="ru-RU" sz="1800" b="0" i="0" dirty="0">
                <a:solidFill>
                  <a:srgbClr val="002060"/>
                </a:solidFill>
                <a:effectLst/>
                <a:latin typeface="Times New Roman" panose="02020603050405020304" pitchFamily="18" charset="0"/>
                <a:cs typeface="Times New Roman" panose="02020603050405020304" pitchFamily="18" charset="0"/>
              </a:rPr>
              <a:t>В основу издания положены лекции и семинары, которые авторы в течение ряда лет вели в НИУ «Высшая школа экономики» и Российском экономическом университете имени Г.В. Плеханова.</a:t>
            </a:r>
            <a:endParaRPr lang="ru-RU" b="0" i="0" dirty="0">
              <a:solidFill>
                <a:srgbClr val="222222"/>
              </a:solidFill>
              <a:effectLst/>
              <a:latin typeface="Times New Roman" panose="02020603050405020304" pitchFamily="18"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D3662962-F45B-E81B-85DA-C0CE3522AA99}"/>
              </a:ext>
            </a:extLst>
          </p:cNvPr>
          <p:cNvSpPr>
            <a:spLocks noGrp="1"/>
          </p:cNvSpPr>
          <p:nvPr>
            <p:ph type="sldNum" sz="quarter" idx="12"/>
          </p:nvPr>
        </p:nvSpPr>
        <p:spPr/>
        <p:txBody>
          <a:bodyPr/>
          <a:lstStyle/>
          <a:p>
            <a:fld id="{8603B6A3-3AC7-4B5E-8201-8C576F00758F}" type="slidenum">
              <a:rPr lang="ru-RU" smtClean="0"/>
              <a:t>6</a:t>
            </a:fld>
            <a:endParaRPr lang="ru-RU"/>
          </a:p>
        </p:txBody>
      </p:sp>
    </p:spTree>
    <p:extLst>
      <p:ext uri="{BB962C8B-B14F-4D97-AF65-F5344CB8AC3E}">
        <p14:creationId xmlns:p14="http://schemas.microsoft.com/office/powerpoint/2010/main" val="473404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DBF847-33C2-1AAD-D7C0-D574AB16D68C}"/>
              </a:ext>
            </a:extLst>
          </p:cNvPr>
          <p:cNvSpPr>
            <a:spLocks noGrp="1"/>
          </p:cNvSpPr>
          <p:nvPr>
            <p:ph type="title"/>
          </p:nvPr>
        </p:nvSpPr>
        <p:spPr>
          <a:xfrm>
            <a:off x="323385" y="365127"/>
            <a:ext cx="11030415" cy="627334"/>
          </a:xfrm>
        </p:spPr>
        <p:txBody>
          <a:bodyPr>
            <a:normAutofit/>
          </a:bodyPr>
          <a:lstStyle/>
          <a:p>
            <a:pPr algn="ctr"/>
            <a:r>
              <a:rPr lang="ru-RU" sz="3200" b="1" dirty="0">
                <a:solidFill>
                  <a:srgbClr val="002060"/>
                </a:solidFill>
                <a:latin typeface="Times New Roman" panose="02020603050405020304" pitchFamily="18" charset="0"/>
                <a:cs typeface="Times New Roman" panose="02020603050405020304" pitchFamily="18" charset="0"/>
              </a:rPr>
              <a:t>АННОТАЦИЯ РАБОТЫ</a:t>
            </a:r>
            <a:endParaRPr lang="ru-RU" sz="32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57F24D0F-9157-D24C-59F5-B1498C626BA9}"/>
              </a:ext>
            </a:extLst>
          </p:cNvPr>
          <p:cNvSpPr>
            <a:spLocks noGrp="1"/>
          </p:cNvSpPr>
          <p:nvPr>
            <p:ph idx="1"/>
          </p:nvPr>
        </p:nvSpPr>
        <p:spPr>
          <a:xfrm>
            <a:off x="323385" y="1616529"/>
            <a:ext cx="11418849" cy="4876344"/>
          </a:xfrm>
        </p:spPr>
        <p:txBody>
          <a:bodyPr>
            <a:normAutofit/>
          </a:bodyPr>
          <a:lstStyle/>
          <a:p>
            <a:pPr indent="457200" algn="just">
              <a:lnSpc>
                <a:spcPct val="107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 учебном пособии рассматриваются вопросы, возникающие в государственном и корпоративном секторах экономики в условиях перехода к устойчивому развитию, находящиеся в центре интенсивных дискуссий в академической среде и бизнес-сообществе. Раскрыты основные концепции, систематизированы основные подходы, дана интерпретация наиболее распространенных трактовок и терминов, связанных с устойчивым развитием в контексте перехода к зеленому (устойчивому) росту. </a:t>
            </a:r>
          </a:p>
          <a:p>
            <a:pPr indent="457200" algn="just">
              <a:lnSpc>
                <a:spcPct val="107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Представлены основные алгоритмы и инструменты </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-трансформации в бизнесе и бюджетном процессе. Описаны основные принципы раскрытия финансовой информации, связанной с устойчивым развитием в концепции </a:t>
            </a:r>
            <a:r>
              <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ESG</a:t>
            </a:r>
            <a:r>
              <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Изложены методические и практические вопросы внедрения принципов устойчивого развития и зеленого инструментария в процессе управления государственными и корпоративными финансами. </a:t>
            </a:r>
          </a:p>
          <a:p>
            <a:pPr indent="457200" algn="just">
              <a:lnSpc>
                <a:spcPct val="107000"/>
              </a:lnSpc>
              <a:spcAft>
                <a:spcPts val="800"/>
              </a:spcAft>
            </a:pPr>
            <a:r>
              <a:rPr lang="ru-RU" sz="1800" spc="1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Для студентов, обучающихся на программах бакалавриата и магистратуры </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по направлениям подготовки 38.03.01 «Экономика», 38.04.08 «Финансы и кредит», 38.03.02 «Менеджмент», 38.03.04 «Государственное и муниципальное управление»,</a:t>
            </a:r>
            <a:r>
              <a:rPr lang="ru-RU" sz="1800" spc="1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и специалистов государственного и корпоративного секторов</a:t>
            </a:r>
            <a:r>
              <a:rPr lang="ru-RU" sz="1800" spc="1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интересующихся проблемами устойчивых финансов.</a:t>
            </a:r>
          </a:p>
        </p:txBody>
      </p:sp>
      <p:sp>
        <p:nvSpPr>
          <p:cNvPr id="4" name="Номер слайда 3">
            <a:extLst>
              <a:ext uri="{FF2B5EF4-FFF2-40B4-BE49-F238E27FC236}">
                <a16:creationId xmlns:a16="http://schemas.microsoft.com/office/drawing/2014/main" id="{0070EB73-F0A3-F2C5-BD51-9E1AC2063DCB}"/>
              </a:ext>
            </a:extLst>
          </p:cNvPr>
          <p:cNvSpPr>
            <a:spLocks noGrp="1"/>
          </p:cNvSpPr>
          <p:nvPr>
            <p:ph type="sldNum" sz="quarter" idx="12"/>
          </p:nvPr>
        </p:nvSpPr>
        <p:spPr/>
        <p:txBody>
          <a:bodyPr/>
          <a:lstStyle/>
          <a:p>
            <a:fld id="{8603B6A3-3AC7-4B5E-8201-8C576F00758F}" type="slidenum">
              <a:rPr lang="ru-RU" smtClean="0"/>
              <a:t>7</a:t>
            </a:fld>
            <a:endParaRPr lang="ru-RU"/>
          </a:p>
        </p:txBody>
      </p:sp>
    </p:spTree>
    <p:extLst>
      <p:ext uri="{BB962C8B-B14F-4D97-AF65-F5344CB8AC3E}">
        <p14:creationId xmlns:p14="http://schemas.microsoft.com/office/powerpoint/2010/main" val="406553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EDE6A-7AA9-449B-F61F-5B62B64FDA1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A14E1B-078F-89D9-4CED-D1040707AA09}"/>
              </a:ext>
            </a:extLst>
          </p:cNvPr>
          <p:cNvSpPr>
            <a:spLocks noGrp="1"/>
          </p:cNvSpPr>
          <p:nvPr>
            <p:ph type="title"/>
          </p:nvPr>
        </p:nvSpPr>
        <p:spPr>
          <a:xfrm>
            <a:off x="69828" y="223024"/>
            <a:ext cx="11780201" cy="528090"/>
          </a:xfrm>
        </p:spPr>
        <p:txBody>
          <a:bodyPr>
            <a:normAutofit/>
          </a:bodyPr>
          <a:lstStyle/>
          <a:p>
            <a:pPr algn="ctr"/>
            <a:r>
              <a:rPr lang="ru-RU" sz="2800" b="1" dirty="0">
                <a:solidFill>
                  <a:srgbClr val="002060"/>
                </a:solidFill>
                <a:latin typeface="Times New Roman" panose="02020603050405020304" pitchFamily="18" charset="0"/>
                <a:cs typeface="Times New Roman" panose="02020603050405020304" pitchFamily="18" charset="0"/>
              </a:rPr>
              <a:t>ОГЛАВЛЕНИЕ : 12 лекций</a:t>
            </a:r>
          </a:p>
        </p:txBody>
      </p:sp>
      <p:sp>
        <p:nvSpPr>
          <p:cNvPr id="3" name="Номер слайда 2">
            <a:extLst>
              <a:ext uri="{FF2B5EF4-FFF2-40B4-BE49-F238E27FC236}">
                <a16:creationId xmlns:a16="http://schemas.microsoft.com/office/drawing/2014/main" id="{8209FAB8-F530-3E31-63A9-2D43CD5CFF20}"/>
              </a:ext>
            </a:extLst>
          </p:cNvPr>
          <p:cNvSpPr>
            <a:spLocks noGrp="1"/>
          </p:cNvSpPr>
          <p:nvPr>
            <p:ph type="sldNum" sz="quarter" idx="12"/>
          </p:nvPr>
        </p:nvSpPr>
        <p:spPr/>
        <p:txBody>
          <a:bodyPr/>
          <a:lstStyle/>
          <a:p>
            <a:fld id="{8603B6A3-3AC7-4B5E-8201-8C576F00758F}" type="slidenum">
              <a:rPr lang="ru-RU" smtClean="0"/>
              <a:t>8</a:t>
            </a:fld>
            <a:endParaRPr lang="ru-RU"/>
          </a:p>
        </p:txBody>
      </p:sp>
      <p:graphicFrame>
        <p:nvGraphicFramePr>
          <p:cNvPr id="4" name="Таблица 3">
            <a:extLst>
              <a:ext uri="{FF2B5EF4-FFF2-40B4-BE49-F238E27FC236}">
                <a16:creationId xmlns:a16="http://schemas.microsoft.com/office/drawing/2014/main" id="{31525728-5202-4DFE-F4B6-49CE8CD717A9}"/>
              </a:ext>
            </a:extLst>
          </p:cNvPr>
          <p:cNvGraphicFramePr>
            <a:graphicFrameLocks noGrp="1"/>
          </p:cNvGraphicFramePr>
          <p:nvPr>
            <p:extLst>
              <p:ext uri="{D42A27DB-BD31-4B8C-83A1-F6EECF244321}">
                <p14:modId xmlns:p14="http://schemas.microsoft.com/office/powerpoint/2010/main" val="1155251398"/>
              </p:ext>
            </p:extLst>
          </p:nvPr>
        </p:nvGraphicFramePr>
        <p:xfrm>
          <a:off x="344978" y="902154"/>
          <a:ext cx="11554691" cy="5190236"/>
        </p:xfrm>
        <a:graphic>
          <a:graphicData uri="http://schemas.openxmlformats.org/drawingml/2006/table">
            <a:tbl>
              <a:tblPr firstRow="1" bandRow="1">
                <a:tableStyleId>{5C22544A-7EE6-4342-B048-85BDC9FD1C3A}</a:tableStyleId>
              </a:tblPr>
              <a:tblGrid>
                <a:gridCol w="11554691">
                  <a:extLst>
                    <a:ext uri="{9D8B030D-6E8A-4147-A177-3AD203B41FA5}">
                      <a16:colId xmlns:a16="http://schemas.microsoft.com/office/drawing/2014/main" val="1127713875"/>
                    </a:ext>
                  </a:extLst>
                </a:gridCol>
              </a:tblGrid>
              <a:tr h="404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1. Зеленая экономика и устойчивые финансы</a:t>
                      </a:r>
                    </a:p>
                  </a:txBody>
                  <a:tcPr>
                    <a:noFill/>
                  </a:tcPr>
                </a:tc>
                <a:extLst>
                  <a:ext uri="{0D108BD9-81ED-4DB2-BD59-A6C34878D82A}">
                    <a16:rowId xmlns:a16="http://schemas.microsoft.com/office/drawing/2014/main" val="3532156595"/>
                  </a:ext>
                </a:extLst>
              </a:tr>
              <a:tr h="404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2. Зеленые финансы, энергетическая безопасность и устойчивый рост в западных концепциях</a:t>
                      </a:r>
                    </a:p>
                  </a:txBody>
                  <a:tcPr>
                    <a:noFill/>
                  </a:tcPr>
                </a:tc>
                <a:extLst>
                  <a:ext uri="{0D108BD9-81ED-4DB2-BD59-A6C34878D82A}">
                    <a16:rowId xmlns:a16="http://schemas.microsoft.com/office/drawing/2014/main" val="992730541"/>
                  </a:ext>
                </a:extLst>
              </a:tr>
              <a:tr h="404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3. </a:t>
                      </a:r>
                      <a:r>
                        <a:rPr lang="en-US"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ESG</a:t>
                      </a: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-трансформация в корпоративном секторе: систематизация глобального подхода </a:t>
                      </a:r>
                    </a:p>
                  </a:txBody>
                  <a:tcPr>
                    <a:noFill/>
                  </a:tcPr>
                </a:tc>
                <a:extLst>
                  <a:ext uri="{0D108BD9-81ED-4DB2-BD59-A6C34878D82A}">
                    <a16:rowId xmlns:a16="http://schemas.microsoft.com/office/drawing/2014/main" val="1211481532"/>
                  </a:ext>
                </a:extLst>
              </a:tr>
              <a:tr h="3434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4. Новое в раскрытии финансовой информации, связанной с устойчивым развитием в концепции </a:t>
                      </a:r>
                      <a:r>
                        <a:rPr lang="en-US"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ESG </a:t>
                      </a: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(версия МСФО)</a:t>
                      </a:r>
                    </a:p>
                  </a:txBody>
                  <a:tcPr>
                    <a:noFill/>
                  </a:tcPr>
                </a:tc>
                <a:extLst>
                  <a:ext uri="{0D108BD9-81ED-4DB2-BD59-A6C34878D82A}">
                    <a16:rowId xmlns:a16="http://schemas.microsoft.com/office/drawing/2014/main" val="665043814"/>
                  </a:ext>
                </a:extLst>
              </a:tr>
              <a:tr h="7085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5. Зеленые инструменты и переход на зеленый формат бюджета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6. Практика внедрения зеленого инструментария в бюджетный процесс</a:t>
                      </a:r>
                    </a:p>
                  </a:txBody>
                  <a:tcPr>
                    <a:noFill/>
                  </a:tcPr>
                </a:tc>
                <a:extLst>
                  <a:ext uri="{0D108BD9-81ED-4DB2-BD59-A6C34878D82A}">
                    <a16:rowId xmlns:a16="http://schemas.microsoft.com/office/drawing/2014/main" val="1115195137"/>
                  </a:ext>
                </a:extLst>
              </a:tr>
              <a:tr h="404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7. Зеленая трансформация и стратегии управления суверенными фондами</a:t>
                      </a:r>
                    </a:p>
                  </a:txBody>
                  <a:tcPr>
                    <a:noFill/>
                  </a:tcPr>
                </a:tc>
                <a:extLst>
                  <a:ext uri="{0D108BD9-81ED-4DB2-BD59-A6C34878D82A}">
                    <a16:rowId xmlns:a16="http://schemas.microsoft.com/office/drawing/2014/main" val="1247781050"/>
                  </a:ext>
                </a:extLst>
              </a:tr>
              <a:tr h="404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8. Программирование и маркировка бюджетных расходов в контексте экологического перехода</a:t>
                      </a:r>
                    </a:p>
                  </a:txBody>
                  <a:tcPr>
                    <a:noFill/>
                  </a:tcPr>
                </a:tc>
                <a:extLst>
                  <a:ext uri="{0D108BD9-81ED-4DB2-BD59-A6C34878D82A}">
                    <a16:rowId xmlns:a16="http://schemas.microsoft.com/office/drawing/2014/main" val="2069064220"/>
                  </a:ext>
                </a:extLst>
              </a:tr>
              <a:tr h="404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9. Теоретические и практические аспекты управления бюджетным балансом</a:t>
                      </a:r>
                    </a:p>
                  </a:txBody>
                  <a:tcPr>
                    <a:noFill/>
                  </a:tcPr>
                </a:tc>
                <a:extLst>
                  <a:ext uri="{0D108BD9-81ED-4DB2-BD59-A6C34878D82A}">
                    <a16:rowId xmlns:a16="http://schemas.microsoft.com/office/drawing/2014/main" val="941218841"/>
                  </a:ext>
                </a:extLst>
              </a:tr>
              <a:tr h="7085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10. Новые подходы к управлению расходами государственного бюджета в контексте макроэкономических и экологических вызовов</a:t>
                      </a:r>
                    </a:p>
                  </a:txBody>
                  <a:tcPr>
                    <a:noFill/>
                  </a:tcPr>
                </a:tc>
                <a:extLst>
                  <a:ext uri="{0D108BD9-81ED-4DB2-BD59-A6C34878D82A}">
                    <a16:rowId xmlns:a16="http://schemas.microsoft.com/office/drawing/2014/main" val="1199994879"/>
                  </a:ext>
                </a:extLst>
              </a:tr>
              <a:tr h="404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11. Траектории бюджетной политики в преддверии экологического перехода</a:t>
                      </a:r>
                    </a:p>
                  </a:txBody>
                  <a:tcPr>
                    <a:noFill/>
                  </a:tcPr>
                </a:tc>
                <a:extLst>
                  <a:ext uri="{0D108BD9-81ED-4DB2-BD59-A6C34878D82A}">
                    <a16:rowId xmlns:a16="http://schemas.microsoft.com/office/drawing/2014/main" val="3235838803"/>
                  </a:ext>
                </a:extLst>
              </a:tr>
              <a:tr h="5954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12. Инструментарий регулирования финансового сектора экономики</a:t>
                      </a:r>
                    </a:p>
                  </a:txBody>
                  <a:tcPr>
                    <a:noFill/>
                  </a:tcPr>
                </a:tc>
                <a:extLst>
                  <a:ext uri="{0D108BD9-81ED-4DB2-BD59-A6C34878D82A}">
                    <a16:rowId xmlns:a16="http://schemas.microsoft.com/office/drawing/2014/main" val="452818386"/>
                  </a:ext>
                </a:extLst>
              </a:tr>
            </a:tbl>
          </a:graphicData>
        </a:graphic>
      </p:graphicFrame>
    </p:spTree>
    <p:extLst>
      <p:ext uri="{BB962C8B-B14F-4D97-AF65-F5344CB8AC3E}">
        <p14:creationId xmlns:p14="http://schemas.microsoft.com/office/powerpoint/2010/main" val="3119345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8CFE9B-6470-023A-5F45-7B93DD5F7F0F}"/>
              </a:ext>
            </a:extLst>
          </p:cNvPr>
          <p:cNvSpPr>
            <a:spLocks noGrp="1"/>
          </p:cNvSpPr>
          <p:nvPr>
            <p:ph type="title"/>
          </p:nvPr>
        </p:nvSpPr>
        <p:spPr>
          <a:xfrm>
            <a:off x="286789" y="182880"/>
            <a:ext cx="11646131" cy="1197033"/>
          </a:xfrm>
        </p:spPr>
        <p:txBody>
          <a:bodyPr>
            <a:normAutofit/>
          </a:bodyPr>
          <a:lstStyle/>
          <a:p>
            <a:pPr algn="ctr"/>
            <a:r>
              <a:rPr lang="ru-RU" sz="2400" dirty="0" err="1">
                <a:solidFill>
                  <a:schemeClr val="tx1"/>
                </a:solidFill>
                <a:latin typeface="Times New Roman" panose="02020603050405020304" pitchFamily="18" charset="0"/>
                <a:cs typeface="Times New Roman" panose="02020603050405020304" pitchFamily="18" charset="0"/>
              </a:rPr>
              <a:t>Schoenmaker</a:t>
            </a:r>
            <a:r>
              <a:rPr lang="ru-RU" sz="2400" dirty="0">
                <a:solidFill>
                  <a:schemeClr val="tx1"/>
                </a:solidFill>
                <a:latin typeface="Times New Roman" panose="02020603050405020304" pitchFamily="18" charset="0"/>
                <a:cs typeface="Times New Roman" panose="02020603050405020304" pitchFamily="18" charset="0"/>
              </a:rPr>
              <a:t> D. и Schramade W.</a:t>
            </a:r>
            <a:r>
              <a:rPr lang="en-US" sz="2400" dirty="0">
                <a:solidFill>
                  <a:schemeClr val="tx1"/>
                </a:solidFill>
                <a:latin typeface="Times New Roman" panose="02020603050405020304" pitchFamily="18" charset="0"/>
                <a:cs typeface="Times New Roman" panose="02020603050405020304" pitchFamily="18" charset="0"/>
              </a:rPr>
              <a:t>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Принципы устойчивого финансирования, OUP, 2019</a:t>
            </a:r>
            <a:r>
              <a:rPr lang="en-US" sz="2400" dirty="0">
                <a:solidFill>
                  <a:schemeClr val="tx1"/>
                </a:solidFill>
                <a:latin typeface="Times New Roman" panose="02020603050405020304" pitchFamily="18" charset="0"/>
                <a:cs typeface="Times New Roman" panose="02020603050405020304" pitchFamily="18" charset="0"/>
              </a:rPr>
              <a:t> </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D9477910-A12B-10B2-BBB8-732683C9ECCB}"/>
              </a:ext>
            </a:extLst>
          </p:cNvPr>
          <p:cNvSpPr>
            <a:spLocks noGrp="1"/>
          </p:cNvSpPr>
          <p:nvPr>
            <p:ph idx="1"/>
          </p:nvPr>
        </p:nvSpPr>
        <p:spPr>
          <a:xfrm>
            <a:off x="1143000" y="1055716"/>
            <a:ext cx="9872871" cy="5619403"/>
          </a:xfrm>
        </p:spPr>
        <p:txBody>
          <a:bodyPr>
            <a:normAutofit fontScale="62500" lnSpcReduction="20000"/>
          </a:bodyPr>
          <a:lstStyle/>
          <a:p>
            <a:pPr marL="45720" indent="0">
              <a:buNone/>
            </a:pPr>
            <a:r>
              <a:rPr lang="ru-RU" dirty="0"/>
              <a:t>Оглавление</a:t>
            </a:r>
            <a:endParaRPr lang="en-US" dirty="0"/>
          </a:p>
          <a:p>
            <a:pPr marL="45720" indent="0">
              <a:buNone/>
            </a:pPr>
            <a:r>
              <a:rPr lang="ru-RU" dirty="0">
                <a:solidFill>
                  <a:schemeClr val="tx1"/>
                </a:solidFill>
                <a:latin typeface="Times New Roman" panose="02020603050405020304" pitchFamily="18" charset="0"/>
                <a:cs typeface="Times New Roman" panose="02020603050405020304" pitchFamily="18" charset="0"/>
              </a:rPr>
              <a:t>Часть I: Что такое устойчивое развитие и почему оно важно?</a:t>
            </a:r>
            <a:endParaRPr lang="en-US" dirty="0">
              <a:solidFill>
                <a:schemeClr val="tx1"/>
              </a:solidFill>
              <a:latin typeface="Times New Roman" panose="02020603050405020304" pitchFamily="18" charset="0"/>
              <a:cs typeface="Times New Roman" panose="02020603050405020304" pitchFamily="18" charset="0"/>
            </a:endParaRPr>
          </a:p>
          <a:p>
            <a:pPr marL="45720" indent="0">
              <a:buNone/>
            </a:pPr>
            <a:r>
              <a:rPr lang="en-US"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1: Устойчивое развитие и проблема перехода</a:t>
            </a:r>
            <a:endParaRPr lang="en-US" dirty="0">
              <a:solidFill>
                <a:schemeClr val="tx1"/>
              </a:solidFill>
              <a:latin typeface="Times New Roman" panose="02020603050405020304" pitchFamily="18" charset="0"/>
              <a:cs typeface="Times New Roman" panose="02020603050405020304" pitchFamily="18" charset="0"/>
            </a:endParaRPr>
          </a:p>
          <a:p>
            <a:pPr marL="45720" indent="0">
              <a:buNone/>
            </a:pPr>
            <a:r>
              <a:rPr lang="ru-RU" dirty="0">
                <a:solidFill>
                  <a:schemeClr val="tx1"/>
                </a:solidFill>
                <a:latin typeface="Times New Roman" panose="02020603050405020304" pitchFamily="18" charset="0"/>
                <a:cs typeface="Times New Roman" panose="02020603050405020304" pitchFamily="18" charset="0"/>
              </a:rPr>
              <a:t>Часть II: Проблемы устойчивого развития для корпораций</a:t>
            </a:r>
            <a:endParaRPr lang="en-US" dirty="0">
              <a:solidFill>
                <a:schemeClr val="tx1"/>
              </a:solidFill>
              <a:latin typeface="Times New Roman" panose="02020603050405020304" pitchFamily="18" charset="0"/>
              <a:cs typeface="Times New Roman" panose="02020603050405020304" pitchFamily="18" charset="0"/>
            </a:endParaRPr>
          </a:p>
          <a:p>
            <a:pPr marL="45720" indent="0">
              <a:buNone/>
            </a:pPr>
            <a:r>
              <a:rPr lang="en-US"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2: Внешние факторы — Интернализация</a:t>
            </a:r>
            <a:endParaRPr lang="en-US" dirty="0">
              <a:solidFill>
                <a:schemeClr val="tx1"/>
              </a:solidFill>
              <a:latin typeface="Times New Roman" panose="02020603050405020304" pitchFamily="18" charset="0"/>
              <a:cs typeface="Times New Roman" panose="02020603050405020304" pitchFamily="18" charset="0"/>
            </a:endParaRPr>
          </a:p>
          <a:p>
            <a:pPr marL="45720" indent="0">
              <a:buNone/>
            </a:pPr>
            <a:r>
              <a:rPr lang="en-US"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3: Управление и поведение</a:t>
            </a:r>
            <a:endParaRPr lang="en-US" dirty="0">
              <a:solidFill>
                <a:schemeClr val="tx1"/>
              </a:solidFill>
              <a:latin typeface="Times New Roman" panose="02020603050405020304" pitchFamily="18" charset="0"/>
              <a:cs typeface="Times New Roman" panose="02020603050405020304" pitchFamily="18" charset="0"/>
            </a:endParaRPr>
          </a:p>
          <a:p>
            <a:pPr marL="45720" indent="0">
              <a:buNone/>
            </a:pPr>
            <a:r>
              <a:rPr lang="en-US"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4: Коалиции за устойчивое финансирование</a:t>
            </a:r>
            <a:endParaRPr lang="en-US" dirty="0">
              <a:solidFill>
                <a:schemeClr val="tx1"/>
              </a:solidFill>
              <a:latin typeface="Times New Roman" panose="02020603050405020304" pitchFamily="18" charset="0"/>
              <a:cs typeface="Times New Roman" panose="02020603050405020304" pitchFamily="18" charset="0"/>
            </a:endParaRPr>
          </a:p>
          <a:p>
            <a:pPr marL="45720" indent="0">
              <a:buNone/>
            </a:pPr>
            <a:r>
              <a:rPr lang="en-US"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5: Стратегия и нематериальные активы — Изменение бизнес-моделей</a:t>
            </a:r>
            <a:endParaRPr lang="en-US" dirty="0">
              <a:solidFill>
                <a:schemeClr val="tx1"/>
              </a:solidFill>
              <a:latin typeface="Times New Roman" panose="02020603050405020304" pitchFamily="18" charset="0"/>
              <a:cs typeface="Times New Roman" panose="02020603050405020304" pitchFamily="18" charset="0"/>
            </a:endParaRPr>
          </a:p>
          <a:p>
            <a:pPr marL="45720" indent="0">
              <a:buNone/>
            </a:pPr>
            <a:r>
              <a:rPr lang="en-US"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6: Интегрированная отчетность — Показатели и данные</a:t>
            </a:r>
            <a:endParaRPr lang="en-US" dirty="0">
              <a:solidFill>
                <a:schemeClr val="tx1"/>
              </a:solidFill>
              <a:latin typeface="Times New Roman" panose="02020603050405020304" pitchFamily="18" charset="0"/>
              <a:cs typeface="Times New Roman" panose="02020603050405020304" pitchFamily="18" charset="0"/>
            </a:endParaRPr>
          </a:p>
          <a:p>
            <a:pPr marL="45720" indent="0">
              <a:buNone/>
            </a:pPr>
            <a:r>
              <a:rPr lang="ru-RU" dirty="0">
                <a:solidFill>
                  <a:schemeClr val="tx1"/>
                </a:solidFill>
                <a:latin typeface="Times New Roman" panose="02020603050405020304" pitchFamily="18" charset="0"/>
                <a:cs typeface="Times New Roman" panose="02020603050405020304" pitchFamily="18" charset="0"/>
              </a:rPr>
              <a:t>Часть III: Финансирование устойчивого развития</a:t>
            </a:r>
            <a:endParaRPr lang="en-US" dirty="0">
              <a:solidFill>
                <a:schemeClr val="tx1"/>
              </a:solidFill>
              <a:latin typeface="Times New Roman" panose="02020603050405020304" pitchFamily="18" charset="0"/>
              <a:cs typeface="Times New Roman" panose="02020603050405020304" pitchFamily="18" charset="0"/>
            </a:endParaRPr>
          </a:p>
          <a:p>
            <a:pPr marL="45720" indent="0">
              <a:buNone/>
            </a:pPr>
            <a:r>
              <a:rPr lang="en-US"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7: Инвестирование для создания долгосрочной стоимости</a:t>
            </a:r>
            <a:endParaRPr lang="en-US" dirty="0">
              <a:solidFill>
                <a:schemeClr val="tx1"/>
              </a:solidFill>
              <a:latin typeface="Times New Roman" panose="02020603050405020304" pitchFamily="18" charset="0"/>
              <a:cs typeface="Times New Roman" panose="02020603050405020304" pitchFamily="18" charset="0"/>
            </a:endParaRPr>
          </a:p>
          <a:p>
            <a:pPr marL="45720" indent="0">
              <a:buNone/>
            </a:pPr>
            <a:r>
              <a:rPr lang="en-US"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8: Капитал — Инвестирование с долей собственности</a:t>
            </a:r>
            <a:endParaRPr lang="en-US" dirty="0">
              <a:solidFill>
                <a:schemeClr val="tx1"/>
              </a:solidFill>
              <a:latin typeface="Times New Roman" panose="02020603050405020304" pitchFamily="18" charset="0"/>
              <a:cs typeface="Times New Roman" panose="02020603050405020304" pitchFamily="18" charset="0"/>
            </a:endParaRPr>
          </a:p>
          <a:p>
            <a:pPr marL="45720" indent="0">
              <a:buNone/>
            </a:pPr>
            <a:r>
              <a:rPr lang="en-US"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9: Облигации — Инвестирование без права голоса</a:t>
            </a:r>
            <a:endParaRPr lang="en-US" dirty="0">
              <a:solidFill>
                <a:schemeClr val="tx1"/>
              </a:solidFill>
              <a:latin typeface="Times New Roman" panose="02020603050405020304" pitchFamily="18" charset="0"/>
              <a:cs typeface="Times New Roman" panose="02020603050405020304" pitchFamily="18" charset="0"/>
            </a:endParaRPr>
          </a:p>
          <a:p>
            <a:pPr marL="45720" indent="0">
              <a:buNone/>
            </a:pPr>
            <a:r>
              <a:rPr lang="en-US"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10: Банковское дело — Новые формы кредитования</a:t>
            </a:r>
            <a:endParaRPr lang="en-US" dirty="0">
              <a:solidFill>
                <a:schemeClr val="tx1"/>
              </a:solidFill>
              <a:latin typeface="Times New Roman" panose="02020603050405020304" pitchFamily="18" charset="0"/>
              <a:cs typeface="Times New Roman" panose="02020603050405020304" pitchFamily="18" charset="0"/>
            </a:endParaRPr>
          </a:p>
          <a:p>
            <a:pPr marL="45720" indent="0">
              <a:buNone/>
            </a:pPr>
            <a:r>
              <a:rPr lang="en-US"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11: Страхование — Управление долгосрочным риском</a:t>
            </a:r>
            <a:endParaRPr lang="en-US" dirty="0">
              <a:solidFill>
                <a:schemeClr val="tx1"/>
              </a:solidFill>
              <a:latin typeface="Times New Roman" panose="02020603050405020304" pitchFamily="18" charset="0"/>
              <a:cs typeface="Times New Roman" panose="02020603050405020304" pitchFamily="18" charset="0"/>
            </a:endParaRPr>
          </a:p>
          <a:p>
            <a:pPr marL="45720" indent="0">
              <a:buNone/>
            </a:pPr>
            <a:r>
              <a:rPr lang="ru-RU" dirty="0">
                <a:solidFill>
                  <a:schemeClr val="tx1"/>
                </a:solidFill>
                <a:latin typeface="Times New Roman" panose="02020603050405020304" pitchFamily="18" charset="0"/>
                <a:cs typeface="Times New Roman" panose="02020603050405020304" pitchFamily="18" charset="0"/>
              </a:rPr>
              <a:t>Часть IV: Как этого добиться?</a:t>
            </a:r>
            <a:endParaRPr lang="en-US" dirty="0">
              <a:solidFill>
                <a:schemeClr val="tx1"/>
              </a:solidFill>
              <a:latin typeface="Times New Roman" panose="02020603050405020304" pitchFamily="18" charset="0"/>
              <a:cs typeface="Times New Roman" panose="02020603050405020304" pitchFamily="18" charset="0"/>
            </a:endParaRPr>
          </a:p>
          <a:p>
            <a:pPr marL="45720" indent="0">
              <a:buNone/>
            </a:pPr>
            <a:r>
              <a:rPr lang="en-US"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12: Управление переходом и интегрированное мышление</a:t>
            </a:r>
          </a:p>
        </p:txBody>
      </p:sp>
      <p:sp>
        <p:nvSpPr>
          <p:cNvPr id="4" name="Номер слайда 3">
            <a:extLst>
              <a:ext uri="{FF2B5EF4-FFF2-40B4-BE49-F238E27FC236}">
                <a16:creationId xmlns:a16="http://schemas.microsoft.com/office/drawing/2014/main" id="{D6F047A3-8332-0228-2BAE-F5EA1EDEBCED}"/>
              </a:ext>
            </a:extLst>
          </p:cNvPr>
          <p:cNvSpPr>
            <a:spLocks noGrp="1"/>
          </p:cNvSpPr>
          <p:nvPr>
            <p:ph type="sldNum" sz="quarter" idx="12"/>
          </p:nvPr>
        </p:nvSpPr>
        <p:spPr/>
        <p:txBody>
          <a:bodyPr/>
          <a:lstStyle/>
          <a:p>
            <a:fld id="{8603B6A3-3AC7-4B5E-8201-8C576F00758F}" type="slidenum">
              <a:rPr lang="ru-RU" smtClean="0"/>
              <a:t>9</a:t>
            </a:fld>
            <a:endParaRPr lang="ru-RU"/>
          </a:p>
        </p:txBody>
      </p:sp>
    </p:spTree>
    <p:extLst>
      <p:ext uri="{BB962C8B-B14F-4D97-AF65-F5344CB8AC3E}">
        <p14:creationId xmlns:p14="http://schemas.microsoft.com/office/powerpoint/2010/main" val="1773769716"/>
      </p:ext>
    </p:extLst>
  </p:cSld>
  <p:clrMapOvr>
    <a:masterClrMapping/>
  </p:clrMapOvr>
</p:sld>
</file>

<file path=ppt/theme/theme1.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TM03457444[[fn=Базис]]</Template>
  <TotalTime>607</TotalTime>
  <Words>3633</Words>
  <Application>Microsoft Office PowerPoint</Application>
  <PresentationFormat>Широкоэкранный</PresentationFormat>
  <Paragraphs>191</Paragraphs>
  <Slides>26</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26</vt:i4>
      </vt:variant>
    </vt:vector>
  </HeadingPairs>
  <TitlesOfParts>
    <vt:vector size="33" baseType="lpstr">
      <vt:lpstr>Aptos</vt:lpstr>
      <vt:lpstr>Arial</vt:lpstr>
      <vt:lpstr>Calibri</vt:lpstr>
      <vt:lpstr>Corbel</vt:lpstr>
      <vt:lpstr>DeepSeek-CJK-patch</vt:lpstr>
      <vt:lpstr>Times New Roman</vt:lpstr>
      <vt:lpstr>Базис</vt:lpstr>
      <vt:lpstr> </vt:lpstr>
      <vt:lpstr>Идеи стабильности от  Дж. Ст. Милля и Г.Х. Брутланд</vt:lpstr>
      <vt:lpstr>М. П. Афанасьев,  Н. Н. Шаш  Финансы  устойчивости   учебное пособие  2 издание   Москва : Дашков и К., 2025. – 244 с.   ISBN 978-5-394-06138-7</vt:lpstr>
      <vt:lpstr>Наша исследовательская программа : блок историко-хронологический</vt:lpstr>
      <vt:lpstr>Наша исследовательская программа : блок концептуально-теоретический</vt:lpstr>
      <vt:lpstr>Актуальность публикации учебного пособия  проф., д.э.н. М. Афанасьев, проф., д.э.н. Н. Шаш  Финансы устойчивости, 2 изд. - М. Дашков, 2025</vt:lpstr>
      <vt:lpstr>АННОТАЦИЯ РАБОТЫ</vt:lpstr>
      <vt:lpstr>ОГЛАВЛЕНИЕ : 12 лекций</vt:lpstr>
      <vt:lpstr>Schoenmaker D. и Schramade W.  Принципы устойчивого финансирования, OUP, 2019 </vt:lpstr>
      <vt:lpstr>Лекция 1. Зеленая экономика и  устойчивые финансы</vt:lpstr>
      <vt:lpstr>Лекция 2. Зеленые финансы, энергетическая безопасность и устойчивый рост в западных концепциях </vt:lpstr>
      <vt:lpstr>Лекция 3. ESG-трансформация в корпоративном секторе: систематизация глобального подхода  </vt:lpstr>
      <vt:lpstr>Лекция 4. Новое в раскрытии финансовой информации, связанной с устойчивым развитием в концепции ESG (версия МСФО) </vt:lpstr>
      <vt:lpstr>Лекция 5. Зеленые инструменты и переход  на зеленый формат бюджета </vt:lpstr>
      <vt:lpstr>Лекция 6. Практика внедрения зеленого инструментария в бюджетный процесс </vt:lpstr>
      <vt:lpstr>Лекция 7. Зеленая трансформация и стратегии управления суверенными фондами </vt:lpstr>
      <vt:lpstr>Лекция 8. Программирование и маркировка бюджетных  расходов в контексте экологического перехода </vt:lpstr>
      <vt:lpstr>Лекция 9. Теоретические и практические аспекты  управления бюджетным балансом </vt:lpstr>
      <vt:lpstr>Лекция 10. Новые подходы к управлению расходами государственного бюджета в контексте макроэкономических и экологических вызовов </vt:lpstr>
      <vt:lpstr>Лекция 11. Траектории бюджетной политики  в преддверии экологического перехода </vt:lpstr>
      <vt:lpstr>Лекция 12. Инструментарий регулирования  финансового сектора экономики </vt:lpstr>
      <vt:lpstr>   </vt:lpstr>
      <vt:lpstr>Где можно приобрести учебное пособие  М.П. Афанасьев, Н.Н. Шаш  «Финансы устойчивости», 2 изд.,  (Москва, Дашков и ко, 2025)? </vt:lpstr>
      <vt:lpstr>Устойчивое развитие (Sustainable Development) и ESG — это взаимосвязанные концепции, но есть ключевые различия</vt:lpstr>
      <vt:lpstr>Устойчивое развитие — это концепция гармоничного развития общества.  ESG — практический механизм для бизнеса, помогающий внедрять принципы устойчивого развития через конкретные показатели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ФИНАНСЫ УСТОЙЧИВОСТИ  (М. Афанасьев, Н.Шаш)</dc:title>
  <dc:creator>Nataliya Shash</dc:creator>
  <cp:lastModifiedBy>Афанасьев Ярослав</cp:lastModifiedBy>
  <cp:revision>115</cp:revision>
  <dcterms:created xsi:type="dcterms:W3CDTF">2024-02-26T07:20:10Z</dcterms:created>
  <dcterms:modified xsi:type="dcterms:W3CDTF">2025-03-28T10:18:40Z</dcterms:modified>
</cp:coreProperties>
</file>