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5" r:id="rId3"/>
    <p:sldId id="266" r:id="rId4"/>
    <p:sldId id="268" r:id="rId5"/>
    <p:sldId id="269" r:id="rId6"/>
    <p:sldId id="270" r:id="rId7"/>
    <p:sldId id="271" r:id="rId8"/>
    <p:sldId id="272" r:id="rId9"/>
    <p:sldId id="267"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37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E645A1-C4CC-4664-AC2B-77A98D6BE0E3}" type="datetimeFigureOut">
              <a:rPr lang="ru-RU" smtClean="0"/>
              <a:t>17.09.2025</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65FD9F-C1FE-4A19-8507-D2DA8BFEEF69}" type="slidenum">
              <a:rPr lang="ru-RU" smtClean="0"/>
              <a:t>‹#›</a:t>
            </a:fld>
            <a:endParaRPr lang="ru-RU"/>
          </a:p>
        </p:txBody>
      </p:sp>
    </p:spTree>
    <p:extLst>
      <p:ext uri="{BB962C8B-B14F-4D97-AF65-F5344CB8AC3E}">
        <p14:creationId xmlns:p14="http://schemas.microsoft.com/office/powerpoint/2010/main" val="3031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6865FD9F-C1FE-4A19-8507-D2DA8BFEEF69}" type="slidenum">
              <a:rPr lang="ru-RU" smtClean="0"/>
              <a:t>6</a:t>
            </a:fld>
            <a:endParaRPr lang="ru-RU"/>
          </a:p>
        </p:txBody>
      </p:sp>
    </p:spTree>
    <p:extLst>
      <p:ext uri="{BB962C8B-B14F-4D97-AF65-F5344CB8AC3E}">
        <p14:creationId xmlns:p14="http://schemas.microsoft.com/office/powerpoint/2010/main" val="36866196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E2D9953-8B18-04FF-A241-2B4D47C8114D}"/>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DA029D85-9D08-6617-3518-DED3197B1B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C8725AC1-A43D-7434-8DC3-2EE86D96629D}"/>
              </a:ext>
            </a:extLst>
          </p:cNvPr>
          <p:cNvSpPr>
            <a:spLocks noGrp="1"/>
          </p:cNvSpPr>
          <p:nvPr>
            <p:ph type="dt" sz="half" idx="10"/>
          </p:nvPr>
        </p:nvSpPr>
        <p:spPr/>
        <p:txBody>
          <a:bodyPr/>
          <a:lstStyle/>
          <a:p>
            <a:fld id="{0AF6E783-3F2E-40EA-A9BA-65A223C3ED5B}" type="datetimeFigureOut">
              <a:rPr lang="ru-RU" smtClean="0"/>
              <a:t>17.09.2025</a:t>
            </a:fld>
            <a:endParaRPr lang="ru-RU"/>
          </a:p>
        </p:txBody>
      </p:sp>
      <p:sp>
        <p:nvSpPr>
          <p:cNvPr id="5" name="Нижний колонтитул 4">
            <a:extLst>
              <a:ext uri="{FF2B5EF4-FFF2-40B4-BE49-F238E27FC236}">
                <a16:creationId xmlns:a16="http://schemas.microsoft.com/office/drawing/2014/main" id="{D7F40FBE-21F9-2F2A-7BB8-EBD962281B4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C3B2E5CD-A56E-6468-4DD9-751E4CD10B10}"/>
              </a:ext>
            </a:extLst>
          </p:cNvPr>
          <p:cNvSpPr>
            <a:spLocks noGrp="1"/>
          </p:cNvSpPr>
          <p:nvPr>
            <p:ph type="sldNum" sz="quarter" idx="12"/>
          </p:nvPr>
        </p:nvSpPr>
        <p:spPr/>
        <p:txBody>
          <a:bodyPr/>
          <a:lstStyle/>
          <a:p>
            <a:fld id="{188755F0-F0C6-4614-9AD4-84E831E21A75}" type="slidenum">
              <a:rPr lang="ru-RU" smtClean="0"/>
              <a:t>‹#›</a:t>
            </a:fld>
            <a:endParaRPr lang="ru-RU"/>
          </a:p>
        </p:txBody>
      </p:sp>
    </p:spTree>
    <p:extLst>
      <p:ext uri="{BB962C8B-B14F-4D97-AF65-F5344CB8AC3E}">
        <p14:creationId xmlns:p14="http://schemas.microsoft.com/office/powerpoint/2010/main" val="1229599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68B8F3D-6808-6D6B-EF78-0829802043EF}"/>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8D19F926-7BA6-37B4-F319-91ED75F70A5B}"/>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DCAE405-ECB8-3319-BBAF-0FCF4B2C1604}"/>
              </a:ext>
            </a:extLst>
          </p:cNvPr>
          <p:cNvSpPr>
            <a:spLocks noGrp="1"/>
          </p:cNvSpPr>
          <p:nvPr>
            <p:ph type="dt" sz="half" idx="10"/>
          </p:nvPr>
        </p:nvSpPr>
        <p:spPr/>
        <p:txBody>
          <a:bodyPr/>
          <a:lstStyle/>
          <a:p>
            <a:fld id="{0AF6E783-3F2E-40EA-A9BA-65A223C3ED5B}" type="datetimeFigureOut">
              <a:rPr lang="ru-RU" smtClean="0"/>
              <a:t>17.09.2025</a:t>
            </a:fld>
            <a:endParaRPr lang="ru-RU"/>
          </a:p>
        </p:txBody>
      </p:sp>
      <p:sp>
        <p:nvSpPr>
          <p:cNvPr id="5" name="Нижний колонтитул 4">
            <a:extLst>
              <a:ext uri="{FF2B5EF4-FFF2-40B4-BE49-F238E27FC236}">
                <a16:creationId xmlns:a16="http://schemas.microsoft.com/office/drawing/2014/main" id="{553700EB-884D-A0F5-37B7-471166CBC92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C878C0E-B5AA-D318-8B46-A666247C796C}"/>
              </a:ext>
            </a:extLst>
          </p:cNvPr>
          <p:cNvSpPr>
            <a:spLocks noGrp="1"/>
          </p:cNvSpPr>
          <p:nvPr>
            <p:ph type="sldNum" sz="quarter" idx="12"/>
          </p:nvPr>
        </p:nvSpPr>
        <p:spPr/>
        <p:txBody>
          <a:bodyPr/>
          <a:lstStyle/>
          <a:p>
            <a:fld id="{188755F0-F0C6-4614-9AD4-84E831E21A75}" type="slidenum">
              <a:rPr lang="ru-RU" smtClean="0"/>
              <a:t>‹#›</a:t>
            </a:fld>
            <a:endParaRPr lang="ru-RU"/>
          </a:p>
        </p:txBody>
      </p:sp>
    </p:spTree>
    <p:extLst>
      <p:ext uri="{BB962C8B-B14F-4D97-AF65-F5344CB8AC3E}">
        <p14:creationId xmlns:p14="http://schemas.microsoft.com/office/powerpoint/2010/main" val="2433090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B873487C-28AB-0D5F-3394-814F73BC32FB}"/>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02CEA34B-8ABF-4F15-672A-0C2AA04B8B72}"/>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7791734-A3F7-3FCB-39E9-B8D16E5A8AB6}"/>
              </a:ext>
            </a:extLst>
          </p:cNvPr>
          <p:cNvSpPr>
            <a:spLocks noGrp="1"/>
          </p:cNvSpPr>
          <p:nvPr>
            <p:ph type="dt" sz="half" idx="10"/>
          </p:nvPr>
        </p:nvSpPr>
        <p:spPr/>
        <p:txBody>
          <a:bodyPr/>
          <a:lstStyle/>
          <a:p>
            <a:fld id="{0AF6E783-3F2E-40EA-A9BA-65A223C3ED5B}" type="datetimeFigureOut">
              <a:rPr lang="ru-RU" smtClean="0"/>
              <a:t>17.09.2025</a:t>
            </a:fld>
            <a:endParaRPr lang="ru-RU"/>
          </a:p>
        </p:txBody>
      </p:sp>
      <p:sp>
        <p:nvSpPr>
          <p:cNvPr id="5" name="Нижний колонтитул 4">
            <a:extLst>
              <a:ext uri="{FF2B5EF4-FFF2-40B4-BE49-F238E27FC236}">
                <a16:creationId xmlns:a16="http://schemas.microsoft.com/office/drawing/2014/main" id="{2B78EA10-1465-4632-90A0-A6AD60CE2E5B}"/>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6D7B29E-1326-CEB4-6856-3CDE3C494D44}"/>
              </a:ext>
            </a:extLst>
          </p:cNvPr>
          <p:cNvSpPr>
            <a:spLocks noGrp="1"/>
          </p:cNvSpPr>
          <p:nvPr>
            <p:ph type="sldNum" sz="quarter" idx="12"/>
          </p:nvPr>
        </p:nvSpPr>
        <p:spPr/>
        <p:txBody>
          <a:bodyPr/>
          <a:lstStyle/>
          <a:p>
            <a:fld id="{188755F0-F0C6-4614-9AD4-84E831E21A75}" type="slidenum">
              <a:rPr lang="ru-RU" smtClean="0"/>
              <a:t>‹#›</a:t>
            </a:fld>
            <a:endParaRPr lang="ru-RU"/>
          </a:p>
        </p:txBody>
      </p:sp>
    </p:spTree>
    <p:extLst>
      <p:ext uri="{BB962C8B-B14F-4D97-AF65-F5344CB8AC3E}">
        <p14:creationId xmlns:p14="http://schemas.microsoft.com/office/powerpoint/2010/main" val="1429198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D145F7D-62C3-56C6-AAFF-E6779A1D304D}"/>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616FBF81-7617-C53F-C6E7-A163AAC6A32F}"/>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16FBC0A8-2FF4-0F02-3FFA-FAA4FE0B1025}"/>
              </a:ext>
            </a:extLst>
          </p:cNvPr>
          <p:cNvSpPr>
            <a:spLocks noGrp="1"/>
          </p:cNvSpPr>
          <p:nvPr>
            <p:ph type="dt" sz="half" idx="10"/>
          </p:nvPr>
        </p:nvSpPr>
        <p:spPr/>
        <p:txBody>
          <a:bodyPr/>
          <a:lstStyle/>
          <a:p>
            <a:fld id="{0AF6E783-3F2E-40EA-A9BA-65A223C3ED5B}" type="datetimeFigureOut">
              <a:rPr lang="ru-RU" smtClean="0"/>
              <a:t>17.09.2025</a:t>
            </a:fld>
            <a:endParaRPr lang="ru-RU"/>
          </a:p>
        </p:txBody>
      </p:sp>
      <p:sp>
        <p:nvSpPr>
          <p:cNvPr id="5" name="Нижний колонтитул 4">
            <a:extLst>
              <a:ext uri="{FF2B5EF4-FFF2-40B4-BE49-F238E27FC236}">
                <a16:creationId xmlns:a16="http://schemas.microsoft.com/office/drawing/2014/main" id="{98C9C12B-B6CF-EAB7-46D2-83DA7D23890A}"/>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AC786A06-41CC-D0B5-74D1-85E7A88679B5}"/>
              </a:ext>
            </a:extLst>
          </p:cNvPr>
          <p:cNvSpPr>
            <a:spLocks noGrp="1"/>
          </p:cNvSpPr>
          <p:nvPr>
            <p:ph type="sldNum" sz="quarter" idx="12"/>
          </p:nvPr>
        </p:nvSpPr>
        <p:spPr/>
        <p:txBody>
          <a:bodyPr/>
          <a:lstStyle/>
          <a:p>
            <a:fld id="{188755F0-F0C6-4614-9AD4-84E831E21A75}" type="slidenum">
              <a:rPr lang="ru-RU" smtClean="0"/>
              <a:t>‹#›</a:t>
            </a:fld>
            <a:endParaRPr lang="ru-RU"/>
          </a:p>
        </p:txBody>
      </p:sp>
    </p:spTree>
    <p:extLst>
      <p:ext uri="{BB962C8B-B14F-4D97-AF65-F5344CB8AC3E}">
        <p14:creationId xmlns:p14="http://schemas.microsoft.com/office/powerpoint/2010/main" val="422509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E85055A-CAF0-A76A-5EB9-71A667F408F7}"/>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BF217563-AEA9-7392-4E66-F7AC6C79E6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8FB57729-DB93-07E1-18F3-56F833C18C4C}"/>
              </a:ext>
            </a:extLst>
          </p:cNvPr>
          <p:cNvSpPr>
            <a:spLocks noGrp="1"/>
          </p:cNvSpPr>
          <p:nvPr>
            <p:ph type="dt" sz="half" idx="10"/>
          </p:nvPr>
        </p:nvSpPr>
        <p:spPr/>
        <p:txBody>
          <a:bodyPr/>
          <a:lstStyle/>
          <a:p>
            <a:fld id="{0AF6E783-3F2E-40EA-A9BA-65A223C3ED5B}" type="datetimeFigureOut">
              <a:rPr lang="ru-RU" smtClean="0"/>
              <a:t>17.09.2025</a:t>
            </a:fld>
            <a:endParaRPr lang="ru-RU"/>
          </a:p>
        </p:txBody>
      </p:sp>
      <p:sp>
        <p:nvSpPr>
          <p:cNvPr id="5" name="Нижний колонтитул 4">
            <a:extLst>
              <a:ext uri="{FF2B5EF4-FFF2-40B4-BE49-F238E27FC236}">
                <a16:creationId xmlns:a16="http://schemas.microsoft.com/office/drawing/2014/main" id="{4A230C6D-5E58-8A18-8F7A-76DB823C9D4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24DDC8C-F842-55B5-7000-6360161536B5}"/>
              </a:ext>
            </a:extLst>
          </p:cNvPr>
          <p:cNvSpPr>
            <a:spLocks noGrp="1"/>
          </p:cNvSpPr>
          <p:nvPr>
            <p:ph type="sldNum" sz="quarter" idx="12"/>
          </p:nvPr>
        </p:nvSpPr>
        <p:spPr/>
        <p:txBody>
          <a:bodyPr/>
          <a:lstStyle/>
          <a:p>
            <a:fld id="{188755F0-F0C6-4614-9AD4-84E831E21A75}" type="slidenum">
              <a:rPr lang="ru-RU" smtClean="0"/>
              <a:t>‹#›</a:t>
            </a:fld>
            <a:endParaRPr lang="ru-RU"/>
          </a:p>
        </p:txBody>
      </p:sp>
    </p:spTree>
    <p:extLst>
      <p:ext uri="{BB962C8B-B14F-4D97-AF65-F5344CB8AC3E}">
        <p14:creationId xmlns:p14="http://schemas.microsoft.com/office/powerpoint/2010/main" val="1560917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4743657-3D91-C798-D9EB-F30BC738E84D}"/>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7939B9E8-9D98-A442-30A2-750FAB7B9832}"/>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73507A94-21F2-A8ED-447D-6FD57112F55E}"/>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EE79145D-CF0F-5912-E29D-A90EA2DF126C}"/>
              </a:ext>
            </a:extLst>
          </p:cNvPr>
          <p:cNvSpPr>
            <a:spLocks noGrp="1"/>
          </p:cNvSpPr>
          <p:nvPr>
            <p:ph type="dt" sz="half" idx="10"/>
          </p:nvPr>
        </p:nvSpPr>
        <p:spPr/>
        <p:txBody>
          <a:bodyPr/>
          <a:lstStyle/>
          <a:p>
            <a:fld id="{0AF6E783-3F2E-40EA-A9BA-65A223C3ED5B}" type="datetimeFigureOut">
              <a:rPr lang="ru-RU" smtClean="0"/>
              <a:t>17.09.2025</a:t>
            </a:fld>
            <a:endParaRPr lang="ru-RU"/>
          </a:p>
        </p:txBody>
      </p:sp>
      <p:sp>
        <p:nvSpPr>
          <p:cNvPr id="6" name="Нижний колонтитул 5">
            <a:extLst>
              <a:ext uri="{FF2B5EF4-FFF2-40B4-BE49-F238E27FC236}">
                <a16:creationId xmlns:a16="http://schemas.microsoft.com/office/drawing/2014/main" id="{EB9317E5-4A0F-8CF5-C8F4-CB9C7D0CE8E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23F7CBDB-12C0-2D6E-D734-122F406C79C3}"/>
              </a:ext>
            </a:extLst>
          </p:cNvPr>
          <p:cNvSpPr>
            <a:spLocks noGrp="1"/>
          </p:cNvSpPr>
          <p:nvPr>
            <p:ph type="sldNum" sz="quarter" idx="12"/>
          </p:nvPr>
        </p:nvSpPr>
        <p:spPr/>
        <p:txBody>
          <a:bodyPr/>
          <a:lstStyle/>
          <a:p>
            <a:fld id="{188755F0-F0C6-4614-9AD4-84E831E21A75}" type="slidenum">
              <a:rPr lang="ru-RU" smtClean="0"/>
              <a:t>‹#›</a:t>
            </a:fld>
            <a:endParaRPr lang="ru-RU"/>
          </a:p>
        </p:txBody>
      </p:sp>
    </p:spTree>
    <p:extLst>
      <p:ext uri="{BB962C8B-B14F-4D97-AF65-F5344CB8AC3E}">
        <p14:creationId xmlns:p14="http://schemas.microsoft.com/office/powerpoint/2010/main" val="3096564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7B3EB60-5445-7FBD-DDBC-A976A4B06A55}"/>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3175CBBA-166C-074B-19E8-9B37AD6DC8C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3C95F266-9414-D6F6-0DA6-9035FAED4E68}"/>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AB0D83CD-AE02-C330-072E-AD8BB3844B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05E286C4-4CD3-54A5-7911-FC0CBF4E9466}"/>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3832A1AC-F873-3890-22E4-CD3DB214FFB1}"/>
              </a:ext>
            </a:extLst>
          </p:cNvPr>
          <p:cNvSpPr>
            <a:spLocks noGrp="1"/>
          </p:cNvSpPr>
          <p:nvPr>
            <p:ph type="dt" sz="half" idx="10"/>
          </p:nvPr>
        </p:nvSpPr>
        <p:spPr/>
        <p:txBody>
          <a:bodyPr/>
          <a:lstStyle/>
          <a:p>
            <a:fld id="{0AF6E783-3F2E-40EA-A9BA-65A223C3ED5B}" type="datetimeFigureOut">
              <a:rPr lang="ru-RU" smtClean="0"/>
              <a:t>17.09.2025</a:t>
            </a:fld>
            <a:endParaRPr lang="ru-RU"/>
          </a:p>
        </p:txBody>
      </p:sp>
      <p:sp>
        <p:nvSpPr>
          <p:cNvPr id="8" name="Нижний колонтитул 7">
            <a:extLst>
              <a:ext uri="{FF2B5EF4-FFF2-40B4-BE49-F238E27FC236}">
                <a16:creationId xmlns:a16="http://schemas.microsoft.com/office/drawing/2014/main" id="{42F6B907-693B-7A98-9C0F-709B9335732D}"/>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1EF1C452-FC6B-CB7C-B6EE-3FEC02C22FCD}"/>
              </a:ext>
            </a:extLst>
          </p:cNvPr>
          <p:cNvSpPr>
            <a:spLocks noGrp="1"/>
          </p:cNvSpPr>
          <p:nvPr>
            <p:ph type="sldNum" sz="quarter" idx="12"/>
          </p:nvPr>
        </p:nvSpPr>
        <p:spPr/>
        <p:txBody>
          <a:bodyPr/>
          <a:lstStyle/>
          <a:p>
            <a:fld id="{188755F0-F0C6-4614-9AD4-84E831E21A75}" type="slidenum">
              <a:rPr lang="ru-RU" smtClean="0"/>
              <a:t>‹#›</a:t>
            </a:fld>
            <a:endParaRPr lang="ru-RU"/>
          </a:p>
        </p:txBody>
      </p:sp>
    </p:spTree>
    <p:extLst>
      <p:ext uri="{BB962C8B-B14F-4D97-AF65-F5344CB8AC3E}">
        <p14:creationId xmlns:p14="http://schemas.microsoft.com/office/powerpoint/2010/main" val="672985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BC1D24F-6896-745C-E1A3-01E8DF87721C}"/>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996C69E5-2340-9426-2B6E-DBDBC1973CE1}"/>
              </a:ext>
            </a:extLst>
          </p:cNvPr>
          <p:cNvSpPr>
            <a:spLocks noGrp="1"/>
          </p:cNvSpPr>
          <p:nvPr>
            <p:ph type="dt" sz="half" idx="10"/>
          </p:nvPr>
        </p:nvSpPr>
        <p:spPr/>
        <p:txBody>
          <a:bodyPr/>
          <a:lstStyle/>
          <a:p>
            <a:fld id="{0AF6E783-3F2E-40EA-A9BA-65A223C3ED5B}" type="datetimeFigureOut">
              <a:rPr lang="ru-RU" smtClean="0"/>
              <a:t>17.09.2025</a:t>
            </a:fld>
            <a:endParaRPr lang="ru-RU"/>
          </a:p>
        </p:txBody>
      </p:sp>
      <p:sp>
        <p:nvSpPr>
          <p:cNvPr id="4" name="Нижний колонтитул 3">
            <a:extLst>
              <a:ext uri="{FF2B5EF4-FFF2-40B4-BE49-F238E27FC236}">
                <a16:creationId xmlns:a16="http://schemas.microsoft.com/office/drawing/2014/main" id="{F02F7E76-A75C-4C78-C875-405D7B7FEA79}"/>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5ED77CA4-8CAD-1595-BE18-A3792D378A08}"/>
              </a:ext>
            </a:extLst>
          </p:cNvPr>
          <p:cNvSpPr>
            <a:spLocks noGrp="1"/>
          </p:cNvSpPr>
          <p:nvPr>
            <p:ph type="sldNum" sz="quarter" idx="12"/>
          </p:nvPr>
        </p:nvSpPr>
        <p:spPr/>
        <p:txBody>
          <a:bodyPr/>
          <a:lstStyle/>
          <a:p>
            <a:fld id="{188755F0-F0C6-4614-9AD4-84E831E21A75}" type="slidenum">
              <a:rPr lang="ru-RU" smtClean="0"/>
              <a:t>‹#›</a:t>
            </a:fld>
            <a:endParaRPr lang="ru-RU"/>
          </a:p>
        </p:txBody>
      </p:sp>
    </p:spTree>
    <p:extLst>
      <p:ext uri="{BB962C8B-B14F-4D97-AF65-F5344CB8AC3E}">
        <p14:creationId xmlns:p14="http://schemas.microsoft.com/office/powerpoint/2010/main" val="2718817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24A26E29-BE78-B3F0-2FE0-589178D5B7D9}"/>
              </a:ext>
            </a:extLst>
          </p:cNvPr>
          <p:cNvSpPr>
            <a:spLocks noGrp="1"/>
          </p:cNvSpPr>
          <p:nvPr>
            <p:ph type="dt" sz="half" idx="10"/>
          </p:nvPr>
        </p:nvSpPr>
        <p:spPr/>
        <p:txBody>
          <a:bodyPr/>
          <a:lstStyle/>
          <a:p>
            <a:fld id="{0AF6E783-3F2E-40EA-A9BA-65A223C3ED5B}" type="datetimeFigureOut">
              <a:rPr lang="ru-RU" smtClean="0"/>
              <a:t>17.09.2025</a:t>
            </a:fld>
            <a:endParaRPr lang="ru-RU"/>
          </a:p>
        </p:txBody>
      </p:sp>
      <p:sp>
        <p:nvSpPr>
          <p:cNvPr id="3" name="Нижний колонтитул 2">
            <a:extLst>
              <a:ext uri="{FF2B5EF4-FFF2-40B4-BE49-F238E27FC236}">
                <a16:creationId xmlns:a16="http://schemas.microsoft.com/office/drawing/2014/main" id="{B959F3F6-1102-F005-7E0A-09CAE1F02A7B}"/>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F235C6A5-AC0D-6315-59C1-6A6A08BC426B}"/>
              </a:ext>
            </a:extLst>
          </p:cNvPr>
          <p:cNvSpPr>
            <a:spLocks noGrp="1"/>
          </p:cNvSpPr>
          <p:nvPr>
            <p:ph type="sldNum" sz="quarter" idx="12"/>
          </p:nvPr>
        </p:nvSpPr>
        <p:spPr/>
        <p:txBody>
          <a:bodyPr/>
          <a:lstStyle/>
          <a:p>
            <a:fld id="{188755F0-F0C6-4614-9AD4-84E831E21A75}" type="slidenum">
              <a:rPr lang="ru-RU" smtClean="0"/>
              <a:t>‹#›</a:t>
            </a:fld>
            <a:endParaRPr lang="ru-RU"/>
          </a:p>
        </p:txBody>
      </p:sp>
    </p:spTree>
    <p:extLst>
      <p:ext uri="{BB962C8B-B14F-4D97-AF65-F5344CB8AC3E}">
        <p14:creationId xmlns:p14="http://schemas.microsoft.com/office/powerpoint/2010/main" val="890004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14393F6-DC3C-14EE-214D-FE42AD772CC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CB33928E-84EB-C6ED-A493-4D8B1E6707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2A922796-B423-FD06-617B-2281A81AC9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DB1D0804-A7EA-7A8A-935F-01D0147BD523}"/>
              </a:ext>
            </a:extLst>
          </p:cNvPr>
          <p:cNvSpPr>
            <a:spLocks noGrp="1"/>
          </p:cNvSpPr>
          <p:nvPr>
            <p:ph type="dt" sz="half" idx="10"/>
          </p:nvPr>
        </p:nvSpPr>
        <p:spPr/>
        <p:txBody>
          <a:bodyPr/>
          <a:lstStyle/>
          <a:p>
            <a:fld id="{0AF6E783-3F2E-40EA-A9BA-65A223C3ED5B}" type="datetimeFigureOut">
              <a:rPr lang="ru-RU" smtClean="0"/>
              <a:t>17.09.2025</a:t>
            </a:fld>
            <a:endParaRPr lang="ru-RU"/>
          </a:p>
        </p:txBody>
      </p:sp>
      <p:sp>
        <p:nvSpPr>
          <p:cNvPr id="6" name="Нижний колонтитул 5">
            <a:extLst>
              <a:ext uri="{FF2B5EF4-FFF2-40B4-BE49-F238E27FC236}">
                <a16:creationId xmlns:a16="http://schemas.microsoft.com/office/drawing/2014/main" id="{2A5C8B2C-E805-55B4-1373-84F83376B466}"/>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10EED3E6-66A2-89AC-BF34-33E6FA1EC4BB}"/>
              </a:ext>
            </a:extLst>
          </p:cNvPr>
          <p:cNvSpPr>
            <a:spLocks noGrp="1"/>
          </p:cNvSpPr>
          <p:nvPr>
            <p:ph type="sldNum" sz="quarter" idx="12"/>
          </p:nvPr>
        </p:nvSpPr>
        <p:spPr/>
        <p:txBody>
          <a:bodyPr/>
          <a:lstStyle/>
          <a:p>
            <a:fld id="{188755F0-F0C6-4614-9AD4-84E831E21A75}" type="slidenum">
              <a:rPr lang="ru-RU" smtClean="0"/>
              <a:t>‹#›</a:t>
            </a:fld>
            <a:endParaRPr lang="ru-RU"/>
          </a:p>
        </p:txBody>
      </p:sp>
    </p:spTree>
    <p:extLst>
      <p:ext uri="{BB962C8B-B14F-4D97-AF65-F5344CB8AC3E}">
        <p14:creationId xmlns:p14="http://schemas.microsoft.com/office/powerpoint/2010/main" val="4040592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D951F0-32DF-1A25-C71E-B2A7E2402E3A}"/>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E592FF9B-3BCC-6E7F-4146-4D0D1491CC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5A8F6960-0F5A-48CF-A503-D670504ACA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1A61DE9C-7F60-76D4-0834-4540A2B5DFED}"/>
              </a:ext>
            </a:extLst>
          </p:cNvPr>
          <p:cNvSpPr>
            <a:spLocks noGrp="1"/>
          </p:cNvSpPr>
          <p:nvPr>
            <p:ph type="dt" sz="half" idx="10"/>
          </p:nvPr>
        </p:nvSpPr>
        <p:spPr/>
        <p:txBody>
          <a:bodyPr/>
          <a:lstStyle/>
          <a:p>
            <a:fld id="{0AF6E783-3F2E-40EA-A9BA-65A223C3ED5B}" type="datetimeFigureOut">
              <a:rPr lang="ru-RU" smtClean="0"/>
              <a:t>17.09.2025</a:t>
            </a:fld>
            <a:endParaRPr lang="ru-RU"/>
          </a:p>
        </p:txBody>
      </p:sp>
      <p:sp>
        <p:nvSpPr>
          <p:cNvPr id="6" name="Нижний колонтитул 5">
            <a:extLst>
              <a:ext uri="{FF2B5EF4-FFF2-40B4-BE49-F238E27FC236}">
                <a16:creationId xmlns:a16="http://schemas.microsoft.com/office/drawing/2014/main" id="{2E6EB7DA-C833-4B51-88CF-5EE98440B852}"/>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856CD9D0-CE9F-C9DC-0F95-AE207CA691FF}"/>
              </a:ext>
            </a:extLst>
          </p:cNvPr>
          <p:cNvSpPr>
            <a:spLocks noGrp="1"/>
          </p:cNvSpPr>
          <p:nvPr>
            <p:ph type="sldNum" sz="quarter" idx="12"/>
          </p:nvPr>
        </p:nvSpPr>
        <p:spPr/>
        <p:txBody>
          <a:bodyPr/>
          <a:lstStyle/>
          <a:p>
            <a:fld id="{188755F0-F0C6-4614-9AD4-84E831E21A75}" type="slidenum">
              <a:rPr lang="ru-RU" smtClean="0"/>
              <a:t>‹#›</a:t>
            </a:fld>
            <a:endParaRPr lang="ru-RU"/>
          </a:p>
        </p:txBody>
      </p:sp>
    </p:spTree>
    <p:extLst>
      <p:ext uri="{BB962C8B-B14F-4D97-AF65-F5344CB8AC3E}">
        <p14:creationId xmlns:p14="http://schemas.microsoft.com/office/powerpoint/2010/main" val="1107519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C63AC21-6510-B8D4-B787-3320613D55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68995562-275E-1B91-4E03-2FE5CC0BDA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055C023-CDD7-F22E-8D8A-F39AB4A788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F6E783-3F2E-40EA-A9BA-65A223C3ED5B}" type="datetimeFigureOut">
              <a:rPr lang="ru-RU" smtClean="0"/>
              <a:t>17.09.2025</a:t>
            </a:fld>
            <a:endParaRPr lang="ru-RU"/>
          </a:p>
        </p:txBody>
      </p:sp>
      <p:sp>
        <p:nvSpPr>
          <p:cNvPr id="5" name="Нижний колонтитул 4">
            <a:extLst>
              <a:ext uri="{FF2B5EF4-FFF2-40B4-BE49-F238E27FC236}">
                <a16:creationId xmlns:a16="http://schemas.microsoft.com/office/drawing/2014/main" id="{661E8E62-D646-75F2-720F-AA12D2422B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B6948115-83EC-7B25-A48B-22F7BF3556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8755F0-F0C6-4614-9AD4-84E831E21A75}" type="slidenum">
              <a:rPr lang="ru-RU" smtClean="0"/>
              <a:t>‹#›</a:t>
            </a:fld>
            <a:endParaRPr lang="ru-RU"/>
          </a:p>
        </p:txBody>
      </p:sp>
    </p:spTree>
    <p:extLst>
      <p:ext uri="{BB962C8B-B14F-4D97-AF65-F5344CB8AC3E}">
        <p14:creationId xmlns:p14="http://schemas.microsoft.com/office/powerpoint/2010/main" val="16372648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638F027-0297-1F02-E999-ECF5D3402E93}"/>
              </a:ext>
            </a:extLst>
          </p:cNvPr>
          <p:cNvSpPr>
            <a:spLocks noGrp="1"/>
          </p:cNvSpPr>
          <p:nvPr>
            <p:ph type="ctrTitle"/>
          </p:nvPr>
        </p:nvSpPr>
        <p:spPr>
          <a:xfrm>
            <a:off x="0" y="279401"/>
            <a:ext cx="12192000" cy="2910840"/>
          </a:xfrm>
        </p:spPr>
        <p:txBody>
          <a:bodyPr>
            <a:normAutofit/>
          </a:bodyPr>
          <a:lstStyle/>
          <a:p>
            <a:r>
              <a:rPr lang="ru-RU" sz="4800" dirty="0">
                <a:latin typeface="Sitka Text" pitchFamily="2" charset="0"/>
              </a:rPr>
              <a:t>Дисморфофобия при расстройствах пищевого поведения</a:t>
            </a:r>
          </a:p>
        </p:txBody>
      </p:sp>
      <p:sp>
        <p:nvSpPr>
          <p:cNvPr id="3" name="Подзаголовок 2">
            <a:extLst>
              <a:ext uri="{FF2B5EF4-FFF2-40B4-BE49-F238E27FC236}">
                <a16:creationId xmlns:a16="http://schemas.microsoft.com/office/drawing/2014/main" id="{5300A256-B294-4B97-79F1-1351760AD516}"/>
              </a:ext>
            </a:extLst>
          </p:cNvPr>
          <p:cNvSpPr>
            <a:spLocks noGrp="1"/>
          </p:cNvSpPr>
          <p:nvPr>
            <p:ph type="subTitle" idx="1"/>
          </p:nvPr>
        </p:nvSpPr>
        <p:spPr>
          <a:xfrm>
            <a:off x="5730240" y="4511040"/>
            <a:ext cx="6258560" cy="2067560"/>
          </a:xfrm>
        </p:spPr>
        <p:txBody>
          <a:bodyPr>
            <a:normAutofit fontScale="92500" lnSpcReduction="20000"/>
          </a:bodyPr>
          <a:lstStyle/>
          <a:p>
            <a:pPr algn="l">
              <a:lnSpc>
                <a:spcPct val="110000"/>
              </a:lnSpc>
              <a:spcBef>
                <a:spcPts val="0"/>
              </a:spcBef>
            </a:pPr>
            <a:r>
              <a:rPr lang="ru-RU" dirty="0">
                <a:latin typeface="Sitka Text" pitchFamily="2" charset="0"/>
              </a:rPr>
              <a:t>Золотарева Алена Анатольевна,</a:t>
            </a:r>
          </a:p>
          <a:p>
            <a:pPr algn="l">
              <a:lnSpc>
                <a:spcPct val="110000"/>
              </a:lnSpc>
              <a:spcBef>
                <a:spcPts val="0"/>
              </a:spcBef>
            </a:pPr>
            <a:r>
              <a:rPr lang="ru-RU" dirty="0">
                <a:latin typeface="Sitka Text" pitchFamily="2" charset="0"/>
              </a:rPr>
              <a:t>кандидат психологических наук, </a:t>
            </a:r>
          </a:p>
          <a:p>
            <a:pPr algn="l">
              <a:lnSpc>
                <a:spcPct val="110000"/>
              </a:lnSpc>
              <a:spcBef>
                <a:spcPts val="0"/>
              </a:spcBef>
            </a:pPr>
            <a:r>
              <a:rPr lang="ru-RU" dirty="0">
                <a:latin typeface="Sitka Text" pitchFamily="2" charset="0"/>
              </a:rPr>
              <a:t>доцент департамента психологии, руководитель научно-учебной группы «Лаборатория психосоматических исследований» НИУ ВШЭ</a:t>
            </a:r>
          </a:p>
        </p:txBody>
      </p:sp>
    </p:spTree>
    <p:extLst>
      <p:ext uri="{BB962C8B-B14F-4D97-AF65-F5344CB8AC3E}">
        <p14:creationId xmlns:p14="http://schemas.microsoft.com/office/powerpoint/2010/main" val="3877951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a:extLst>
            <a:ext uri="{FF2B5EF4-FFF2-40B4-BE49-F238E27FC236}">
              <a16:creationId xmlns:a16="http://schemas.microsoft.com/office/drawing/2014/main" id="{30E722D3-325F-9874-685B-009B81520E52}"/>
            </a:ext>
          </a:extLst>
        </p:cNvPr>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7FCF2E0D-D0D5-6F2E-7EDF-DDDE09B5A9A1}"/>
              </a:ext>
            </a:extLst>
          </p:cNvPr>
          <p:cNvSpPr>
            <a:spLocks noGrp="1"/>
          </p:cNvSpPr>
          <p:nvPr>
            <p:ph type="subTitle" idx="1"/>
          </p:nvPr>
        </p:nvSpPr>
        <p:spPr>
          <a:xfrm>
            <a:off x="690880" y="995680"/>
            <a:ext cx="10759440" cy="5591386"/>
          </a:xfrm>
        </p:spPr>
        <p:txBody>
          <a:bodyPr>
            <a:normAutofit/>
          </a:bodyPr>
          <a:lstStyle/>
          <a:p>
            <a:pPr algn="l">
              <a:lnSpc>
                <a:spcPct val="110000"/>
              </a:lnSpc>
              <a:spcBef>
                <a:spcPts val="0"/>
              </a:spcBef>
            </a:pPr>
            <a:r>
              <a:rPr lang="ru-RU" sz="2000" dirty="0">
                <a:latin typeface="Sitka Text" pitchFamily="2" charset="0"/>
              </a:rPr>
              <a:t>Телесное </a:t>
            </a:r>
            <a:r>
              <a:rPr lang="ru-RU" sz="2000" dirty="0" err="1">
                <a:latin typeface="Sitka Text" pitchFamily="2" charset="0"/>
              </a:rPr>
              <a:t>дисморфическое</a:t>
            </a:r>
            <a:r>
              <a:rPr lang="ru-RU" sz="2000" dirty="0">
                <a:latin typeface="Sitka Text" pitchFamily="2" charset="0"/>
              </a:rPr>
              <a:t> расстройство – это психическое расстройство, проявляющееся обеспокоенностью больного такой особенностью или предполагаемым недостатком внешности, который кажется незаметным или незначительным для окружающих, но причиняет страдания самому больному, считающему себя отвратительным, уродливым или даже деформированным. Это расстройство встречается у 2% населения, но часто остается не замеченным из-за того, что люди с дисморфофобией обычно обращаются к врачам, чтобы исправить недостаток внешности, а не за психологической помощью. Так, телесное </a:t>
            </a:r>
            <a:r>
              <a:rPr lang="ru-RU" sz="2000" dirty="0" err="1">
                <a:latin typeface="Sitka Text" pitchFamily="2" charset="0"/>
              </a:rPr>
              <a:t>дисморфическое</a:t>
            </a:r>
            <a:r>
              <a:rPr lang="ru-RU" sz="2000" dirty="0">
                <a:latin typeface="Sitka Text" pitchFamily="2" charset="0"/>
              </a:rPr>
              <a:t> расстройство наблюдается в 20% случаев обращений к косметологам и дерматологам. Люди с телесным </a:t>
            </a:r>
            <a:r>
              <a:rPr lang="ru-RU" sz="2000" dirty="0" err="1">
                <a:latin typeface="Sitka Text" pitchFamily="2" charset="0"/>
              </a:rPr>
              <a:t>дисморфическим</a:t>
            </a:r>
            <a:r>
              <a:rPr lang="ru-RU" sz="2000" dirty="0">
                <a:latin typeface="Sitka Text" pitchFamily="2" charset="0"/>
              </a:rPr>
              <a:t> расстройством чаще совершают акты самоповреждения и попытки самоубийства, страдают от коморбидных тревожных и депрессивных расстройств, психических расстройств и расстройств поведения, связанных с употреблением психоактивных веществ, </a:t>
            </a:r>
          </a:p>
          <a:p>
            <a:pPr algn="l">
              <a:lnSpc>
                <a:spcPct val="110000"/>
              </a:lnSpc>
              <a:spcBef>
                <a:spcPts val="0"/>
              </a:spcBef>
            </a:pPr>
            <a:r>
              <a:rPr lang="ru-RU" sz="2000" dirty="0">
                <a:latin typeface="Sitka Text" pitchFamily="2" charset="0"/>
              </a:rPr>
              <a:t>подвергают себя пластическим операциям и косметическим вмешательствам. </a:t>
            </a:r>
          </a:p>
        </p:txBody>
      </p:sp>
    </p:spTree>
    <p:extLst>
      <p:ext uri="{BB962C8B-B14F-4D97-AF65-F5344CB8AC3E}">
        <p14:creationId xmlns:p14="http://schemas.microsoft.com/office/powerpoint/2010/main" val="524698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a:extLst>
            <a:ext uri="{FF2B5EF4-FFF2-40B4-BE49-F238E27FC236}">
              <a16:creationId xmlns:a16="http://schemas.microsoft.com/office/drawing/2014/main" id="{E093EDCF-376B-712B-228A-4ECA30EDDA3B}"/>
            </a:ext>
          </a:extLst>
        </p:cNvPr>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1EF19223-0C49-967C-2BFB-F6EE383DBAF0}"/>
              </a:ext>
            </a:extLst>
          </p:cNvPr>
          <p:cNvSpPr>
            <a:spLocks noGrp="1"/>
          </p:cNvSpPr>
          <p:nvPr>
            <p:ph type="subTitle" idx="1"/>
          </p:nvPr>
        </p:nvSpPr>
        <p:spPr>
          <a:xfrm>
            <a:off x="5709920" y="203199"/>
            <a:ext cx="6024880" cy="6383867"/>
          </a:xfrm>
        </p:spPr>
        <p:txBody>
          <a:bodyPr>
            <a:normAutofit/>
          </a:bodyPr>
          <a:lstStyle/>
          <a:p>
            <a:pPr algn="l">
              <a:lnSpc>
                <a:spcPct val="110000"/>
              </a:lnSpc>
              <a:spcBef>
                <a:spcPts val="0"/>
              </a:spcBef>
            </a:pPr>
            <a:endParaRPr lang="ru-RU" sz="1800" b="1" dirty="0">
              <a:latin typeface="Sitka Text" pitchFamily="2" charset="0"/>
            </a:endParaRPr>
          </a:p>
          <a:p>
            <a:pPr>
              <a:lnSpc>
                <a:spcPct val="110000"/>
              </a:lnSpc>
              <a:spcBef>
                <a:spcPts val="0"/>
              </a:spcBef>
            </a:pPr>
            <a:endParaRPr lang="ru-RU" b="1" dirty="0">
              <a:latin typeface="Sitka Text" pitchFamily="2" charset="0"/>
            </a:endParaRPr>
          </a:p>
          <a:p>
            <a:pPr>
              <a:lnSpc>
                <a:spcPct val="110000"/>
              </a:lnSpc>
              <a:spcBef>
                <a:spcPts val="0"/>
              </a:spcBef>
            </a:pPr>
            <a:endParaRPr lang="ru-RU" b="1" dirty="0">
              <a:latin typeface="Sitka Text" pitchFamily="2" charset="0"/>
            </a:endParaRPr>
          </a:p>
          <a:p>
            <a:pPr>
              <a:lnSpc>
                <a:spcPct val="110000"/>
              </a:lnSpc>
              <a:spcBef>
                <a:spcPts val="0"/>
              </a:spcBef>
            </a:pPr>
            <a:endParaRPr lang="ru-RU" b="1" dirty="0">
              <a:latin typeface="Sitka Text" pitchFamily="2" charset="0"/>
            </a:endParaRPr>
          </a:p>
          <a:p>
            <a:pPr>
              <a:lnSpc>
                <a:spcPct val="110000"/>
              </a:lnSpc>
              <a:spcBef>
                <a:spcPts val="0"/>
              </a:spcBef>
            </a:pPr>
            <a:endParaRPr lang="ru-RU" b="1" dirty="0">
              <a:latin typeface="Sitka Text" pitchFamily="2" charset="0"/>
            </a:endParaRPr>
          </a:p>
          <a:p>
            <a:pPr>
              <a:lnSpc>
                <a:spcPct val="110000"/>
              </a:lnSpc>
              <a:spcBef>
                <a:spcPts val="0"/>
              </a:spcBef>
            </a:pPr>
            <a:r>
              <a:rPr lang="ru-RU" b="1" dirty="0">
                <a:latin typeface="Sitka Text" pitchFamily="2" charset="0"/>
              </a:rPr>
              <a:t>Адаптация русскоязычной версии шкалы телесного </a:t>
            </a:r>
            <a:r>
              <a:rPr lang="ru-RU" b="1" dirty="0" err="1">
                <a:latin typeface="Sitka Text" pitchFamily="2" charset="0"/>
              </a:rPr>
              <a:t>дисморфического</a:t>
            </a:r>
            <a:r>
              <a:rPr lang="ru-RU" b="1" dirty="0">
                <a:latin typeface="Sitka Text" pitchFamily="2" charset="0"/>
              </a:rPr>
              <a:t> расстройства  </a:t>
            </a:r>
          </a:p>
          <a:p>
            <a:pPr>
              <a:lnSpc>
                <a:spcPct val="110000"/>
              </a:lnSpc>
              <a:spcBef>
                <a:spcPts val="0"/>
              </a:spcBef>
            </a:pPr>
            <a:r>
              <a:rPr lang="ru-RU" b="1" dirty="0">
                <a:latin typeface="Sitka Text" pitchFamily="2" charset="0"/>
              </a:rPr>
              <a:t>(</a:t>
            </a:r>
            <a:r>
              <a:rPr lang="en-US" b="1" dirty="0">
                <a:latin typeface="Sitka Text" pitchFamily="2" charset="0"/>
              </a:rPr>
              <a:t>Body Dysmorphic Disorder-Dimensional Scale</a:t>
            </a:r>
            <a:r>
              <a:rPr lang="ru-RU" b="1" dirty="0">
                <a:latin typeface="Sitka Text" pitchFamily="2" charset="0"/>
              </a:rPr>
              <a:t>, </a:t>
            </a:r>
            <a:r>
              <a:rPr lang="en-US" b="1" dirty="0">
                <a:latin typeface="Sitka Text" pitchFamily="2" charset="0"/>
              </a:rPr>
              <a:t>BDD-D)</a:t>
            </a:r>
            <a:endParaRPr lang="ru-RU" b="1" dirty="0">
              <a:latin typeface="Sitka Text" pitchFamily="2" charset="0"/>
            </a:endParaRPr>
          </a:p>
          <a:p>
            <a:pPr>
              <a:lnSpc>
                <a:spcPct val="110000"/>
              </a:lnSpc>
              <a:spcBef>
                <a:spcPts val="0"/>
              </a:spcBef>
            </a:pPr>
            <a:endParaRPr lang="ru-RU" sz="1800" b="1" dirty="0">
              <a:latin typeface="Sitka Text" pitchFamily="2" charset="0"/>
            </a:endParaRPr>
          </a:p>
        </p:txBody>
      </p:sp>
      <p:pic>
        <p:nvPicPr>
          <p:cNvPr id="2" name="Рисунок 1">
            <a:extLst>
              <a:ext uri="{FF2B5EF4-FFF2-40B4-BE49-F238E27FC236}">
                <a16:creationId xmlns:a16="http://schemas.microsoft.com/office/drawing/2014/main" id="{733378EC-4F97-0F97-1837-BEF04E7E6215}"/>
              </a:ext>
            </a:extLst>
          </p:cNvPr>
          <p:cNvPicPr>
            <a:picLocks noChangeAspect="1"/>
          </p:cNvPicPr>
          <p:nvPr/>
        </p:nvPicPr>
        <p:blipFill>
          <a:blip r:embed="rId2"/>
          <a:srcRect l="5194" t="8844" r="55658" b="13645"/>
          <a:stretch>
            <a:fillRect/>
          </a:stretch>
        </p:blipFill>
        <p:spPr>
          <a:xfrm>
            <a:off x="0" y="0"/>
            <a:ext cx="4626000" cy="6860338"/>
          </a:xfrm>
          <a:prstGeom prst="rect">
            <a:avLst/>
          </a:prstGeom>
        </p:spPr>
      </p:pic>
    </p:spTree>
    <p:extLst>
      <p:ext uri="{BB962C8B-B14F-4D97-AF65-F5344CB8AC3E}">
        <p14:creationId xmlns:p14="http://schemas.microsoft.com/office/powerpoint/2010/main" val="11189416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a:extLst>
            <a:ext uri="{FF2B5EF4-FFF2-40B4-BE49-F238E27FC236}">
              <a16:creationId xmlns:a16="http://schemas.microsoft.com/office/drawing/2014/main" id="{9171EB7B-645F-B6D4-96ED-1C4FA1F75394}"/>
            </a:ext>
          </a:extLst>
        </p:cNvPr>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1C2CDB3C-018C-53A8-B4F0-02A6D90D8A8B}"/>
              </a:ext>
            </a:extLst>
          </p:cNvPr>
          <p:cNvSpPr>
            <a:spLocks noGrp="1"/>
          </p:cNvSpPr>
          <p:nvPr>
            <p:ph type="subTitle" idx="1"/>
          </p:nvPr>
        </p:nvSpPr>
        <p:spPr>
          <a:xfrm>
            <a:off x="690880" y="203199"/>
            <a:ext cx="10759440" cy="6383867"/>
          </a:xfrm>
        </p:spPr>
        <p:txBody>
          <a:bodyPr>
            <a:normAutofit fontScale="85000" lnSpcReduction="10000"/>
          </a:bodyPr>
          <a:lstStyle/>
          <a:p>
            <a:pPr algn="l">
              <a:lnSpc>
                <a:spcPct val="110000"/>
              </a:lnSpc>
              <a:spcBef>
                <a:spcPts val="0"/>
              </a:spcBef>
            </a:pPr>
            <a:endParaRPr lang="ru-RU" sz="1800" b="1" dirty="0">
              <a:latin typeface="Sitka Text" pitchFamily="2" charset="0"/>
            </a:endParaRPr>
          </a:p>
          <a:p>
            <a:pPr algn="l">
              <a:lnSpc>
                <a:spcPct val="110000"/>
              </a:lnSpc>
              <a:spcBef>
                <a:spcPts val="0"/>
              </a:spcBef>
            </a:pPr>
            <a:r>
              <a:rPr lang="ru-RU" sz="1800" b="1" dirty="0">
                <a:latin typeface="Sitka Text" pitchFamily="2" charset="0"/>
              </a:rPr>
              <a:t>Целью настоящего исследования </a:t>
            </a:r>
            <a:r>
              <a:rPr lang="ru-RU" sz="1800" dirty="0">
                <a:latin typeface="Sitka Text" pitchFamily="2" charset="0"/>
              </a:rPr>
              <a:t>является адаптация русскоязычной версии шкалы на выборке пациентов с расстройствами пищевого поведения.</a:t>
            </a:r>
          </a:p>
          <a:p>
            <a:pPr algn="l">
              <a:lnSpc>
                <a:spcPct val="110000"/>
              </a:lnSpc>
              <a:spcBef>
                <a:spcPts val="0"/>
              </a:spcBef>
            </a:pPr>
            <a:endParaRPr lang="ru-RU" sz="1800" dirty="0">
              <a:latin typeface="Sitka Text" pitchFamily="2" charset="0"/>
            </a:endParaRPr>
          </a:p>
          <a:p>
            <a:pPr algn="l">
              <a:lnSpc>
                <a:spcPct val="110000"/>
              </a:lnSpc>
              <a:spcBef>
                <a:spcPts val="0"/>
              </a:spcBef>
            </a:pPr>
            <a:r>
              <a:rPr lang="ru-RU" sz="1800" b="1" dirty="0">
                <a:latin typeface="Sitka Text" pitchFamily="2" charset="0"/>
              </a:rPr>
              <a:t>Процедура.</a:t>
            </a:r>
            <a:r>
              <a:rPr lang="ru-RU" sz="1800" dirty="0">
                <a:latin typeface="Sitka Text" pitchFamily="2" charset="0"/>
              </a:rPr>
              <a:t> Данные были собраны на базе отделения психотерапевтической помощи и социальной реабилитации ГБУЗ «Психиатрическая клиническая больница № 1 им. Н.А. Алексеева Департамента здравоохранения города Москвы». Критерии включения: 1) совершеннолетие; 2) диагноз «нервная булимия» или «нервная анорексия», выставленный лечащими врачами отделения; 3) прохождение стационарного или амбулаторного лечения по поводу расстройства пищевого поведения в период проведения исследования. Критерии исключения: 1) когнитивные нарушения; 2) наличие коморбидных психических расстройств. </a:t>
            </a:r>
          </a:p>
          <a:p>
            <a:pPr algn="l">
              <a:lnSpc>
                <a:spcPct val="110000"/>
              </a:lnSpc>
              <a:spcBef>
                <a:spcPts val="0"/>
              </a:spcBef>
            </a:pPr>
            <a:endParaRPr lang="ru-RU" sz="1800" dirty="0">
              <a:latin typeface="Sitka Text" pitchFamily="2" charset="0"/>
            </a:endParaRPr>
          </a:p>
          <a:p>
            <a:pPr algn="l">
              <a:lnSpc>
                <a:spcPct val="110000"/>
              </a:lnSpc>
              <a:spcBef>
                <a:spcPts val="0"/>
              </a:spcBef>
            </a:pPr>
            <a:r>
              <a:rPr lang="ru-RU" sz="1800" b="1" dirty="0">
                <a:latin typeface="Sitka Text" pitchFamily="2" charset="0"/>
              </a:rPr>
              <a:t>Участники.</a:t>
            </a:r>
            <a:r>
              <a:rPr lang="ru-RU" sz="1800" dirty="0">
                <a:latin typeface="Sitka Text" pitchFamily="2" charset="0"/>
              </a:rPr>
              <a:t> В исследовании приняли участие пациенты с расстройствами пищевого поведения (n=181), в частности, пациенты с нервной булимией (n=77) и пациенты с нервной анорексией (n=104). Среди пациентов были преимущественно женщины (n=173) в возрасте от 18 до 48 лет (M=25,90; SD=7,27). Индекс массы тела в группе пациентов с нервной булимией колебался в пределах от 17,85 до 55,24 (M=27,92; SD=8,32), индекс массы тела в группе пациентов с нервной анорексией колебался в пределах от 12,10 до 25,73 (M=16,73; SD=2,86).</a:t>
            </a:r>
          </a:p>
          <a:p>
            <a:pPr algn="l">
              <a:lnSpc>
                <a:spcPct val="110000"/>
              </a:lnSpc>
              <a:spcBef>
                <a:spcPts val="0"/>
              </a:spcBef>
            </a:pPr>
            <a:endParaRPr lang="ru-RU" sz="1800" dirty="0">
              <a:latin typeface="Sitka Text" pitchFamily="2" charset="0"/>
            </a:endParaRPr>
          </a:p>
          <a:p>
            <a:pPr algn="l">
              <a:lnSpc>
                <a:spcPct val="110000"/>
              </a:lnSpc>
              <a:spcBef>
                <a:spcPts val="0"/>
              </a:spcBef>
            </a:pPr>
            <a:r>
              <a:rPr lang="ru-RU" sz="1800" b="1" dirty="0">
                <a:latin typeface="Sitka Text" pitchFamily="2" charset="0"/>
              </a:rPr>
              <a:t>Методики.</a:t>
            </a:r>
            <a:r>
              <a:rPr lang="ru-RU" sz="1800" dirty="0">
                <a:latin typeface="Sitka Text" pitchFamily="2" charset="0"/>
              </a:rPr>
              <a:t> Помимо русскоязычной версии BDD-D пациенты заполнили анкету, содержащую следующие инструменты: 1) шкалу генерализованного тревожного расстройства (</a:t>
            </a:r>
            <a:r>
              <a:rPr lang="ru-RU" sz="1800" dirty="0" err="1">
                <a:latin typeface="Sitka Text" pitchFamily="2" charset="0"/>
              </a:rPr>
              <a:t>Generalized</a:t>
            </a:r>
            <a:r>
              <a:rPr lang="ru-RU" sz="1800" dirty="0">
                <a:latin typeface="Sitka Text" pitchFamily="2" charset="0"/>
              </a:rPr>
              <a:t> </a:t>
            </a:r>
            <a:r>
              <a:rPr lang="ru-RU" sz="1800" dirty="0" err="1">
                <a:latin typeface="Sitka Text" pitchFamily="2" charset="0"/>
              </a:rPr>
              <a:t>Anxiety</a:t>
            </a:r>
            <a:r>
              <a:rPr lang="ru-RU" sz="1800" dirty="0">
                <a:latin typeface="Sitka Text" pitchFamily="2" charset="0"/>
              </a:rPr>
              <a:t> Disorder-7 – GAD-7), направленную на оценку тяжести тревожной симптоматологии; 2) опросник здоровья пациента (</a:t>
            </a:r>
            <a:r>
              <a:rPr lang="ru-RU" sz="1800" dirty="0" err="1">
                <a:latin typeface="Sitka Text" pitchFamily="2" charset="0"/>
              </a:rPr>
              <a:t>Patient</a:t>
            </a:r>
            <a:r>
              <a:rPr lang="ru-RU" sz="1800" dirty="0">
                <a:latin typeface="Sitka Text" pitchFamily="2" charset="0"/>
              </a:rPr>
              <a:t> Health Questionnaire-9 – PHQ-9), предназначенный для оценки тяжести депрессивной симптоматологии; 3) индекс Уитли (</a:t>
            </a:r>
            <a:r>
              <a:rPr lang="ru-RU" sz="1800" dirty="0" err="1">
                <a:latin typeface="Sitka Text" pitchFamily="2" charset="0"/>
              </a:rPr>
              <a:t>Whiteley</a:t>
            </a:r>
            <a:r>
              <a:rPr lang="ru-RU" sz="1800" dirty="0">
                <a:latin typeface="Sitka Text" pitchFamily="2" charset="0"/>
              </a:rPr>
              <a:t> Index – WI), оценивающий тяжесть ипохондрии; 4) опросник оценки тела (Body </a:t>
            </a:r>
            <a:r>
              <a:rPr lang="ru-RU" sz="1800" dirty="0" err="1">
                <a:latin typeface="Sitka Text" pitchFamily="2" charset="0"/>
              </a:rPr>
              <a:t>Checking</a:t>
            </a:r>
            <a:r>
              <a:rPr lang="ru-RU" sz="1800" dirty="0">
                <a:latin typeface="Sitka Text" pitchFamily="2" charset="0"/>
              </a:rPr>
              <a:t> </a:t>
            </a:r>
            <a:r>
              <a:rPr lang="ru-RU" sz="1800" dirty="0" err="1">
                <a:latin typeface="Sitka Text" pitchFamily="2" charset="0"/>
              </a:rPr>
              <a:t>Questionnaire</a:t>
            </a:r>
            <a:r>
              <a:rPr lang="ru-RU" sz="1800" dirty="0">
                <a:latin typeface="Sitka Text" pitchFamily="2" charset="0"/>
              </a:rPr>
              <a:t> – BCQ), измеряющий склонность к постоянному оцениванию своих физических параметров и содержащий </a:t>
            </a:r>
            <a:r>
              <a:rPr lang="ru-RU" sz="1800" dirty="0" err="1">
                <a:latin typeface="Sitka Text" pitchFamily="2" charset="0"/>
              </a:rPr>
              <a:t>субшкалу</a:t>
            </a:r>
            <a:r>
              <a:rPr lang="ru-RU" sz="1800" dirty="0">
                <a:latin typeface="Sitka Text" pitchFamily="2" charset="0"/>
              </a:rPr>
              <a:t> общей привлекательности, </a:t>
            </a:r>
            <a:r>
              <a:rPr lang="ru-RU" sz="1800" dirty="0" err="1">
                <a:latin typeface="Sitka Text" pitchFamily="2" charset="0"/>
              </a:rPr>
              <a:t>субшкалу</a:t>
            </a:r>
            <a:r>
              <a:rPr lang="ru-RU" sz="1800" dirty="0">
                <a:latin typeface="Sitka Text" pitchFamily="2" charset="0"/>
              </a:rPr>
              <a:t> внимания к частям тела и </a:t>
            </a:r>
            <a:r>
              <a:rPr lang="ru-RU" sz="1800" dirty="0" err="1">
                <a:latin typeface="Sitka Text" pitchFamily="2" charset="0"/>
              </a:rPr>
              <a:t>субшкалу</a:t>
            </a:r>
            <a:r>
              <a:rPr lang="ru-RU" sz="1800" dirty="0">
                <a:latin typeface="Sitka Text" pitchFamily="2" charset="0"/>
              </a:rPr>
              <a:t> </a:t>
            </a:r>
            <a:r>
              <a:rPr lang="ru-RU" sz="1800" dirty="0" err="1">
                <a:latin typeface="Sitka Text" pitchFamily="2" charset="0"/>
              </a:rPr>
              <a:t>идиосинкратической</a:t>
            </a:r>
            <a:r>
              <a:rPr lang="ru-RU" sz="1800" dirty="0">
                <a:latin typeface="Sitka Text" pitchFamily="2" charset="0"/>
              </a:rPr>
              <a:t> оценки. Диагноз и данные о весе и росте были взяты из медицинских карт участников исследования.</a:t>
            </a:r>
          </a:p>
        </p:txBody>
      </p:sp>
    </p:spTree>
    <p:extLst>
      <p:ext uri="{BB962C8B-B14F-4D97-AF65-F5344CB8AC3E}">
        <p14:creationId xmlns:p14="http://schemas.microsoft.com/office/powerpoint/2010/main" val="1584086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a:extLst>
            <a:ext uri="{FF2B5EF4-FFF2-40B4-BE49-F238E27FC236}">
              <a16:creationId xmlns:a16="http://schemas.microsoft.com/office/drawing/2014/main" id="{D96D343A-9D4A-B45C-F0F8-21108DB309DE}"/>
            </a:ext>
          </a:extLst>
        </p:cNvPr>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6329A2F0-CCC0-C62A-EACA-1EAF8E161EF1}"/>
              </a:ext>
            </a:extLst>
          </p:cNvPr>
          <p:cNvSpPr>
            <a:spLocks noGrp="1"/>
          </p:cNvSpPr>
          <p:nvPr>
            <p:ph type="subTitle" idx="1"/>
          </p:nvPr>
        </p:nvSpPr>
        <p:spPr>
          <a:xfrm>
            <a:off x="402165" y="889000"/>
            <a:ext cx="11387670" cy="1092199"/>
          </a:xfrm>
        </p:spPr>
        <p:txBody>
          <a:bodyPr>
            <a:normAutofit/>
          </a:bodyPr>
          <a:lstStyle/>
          <a:p>
            <a:pPr>
              <a:lnSpc>
                <a:spcPct val="110000"/>
              </a:lnSpc>
              <a:spcBef>
                <a:spcPts val="0"/>
              </a:spcBef>
            </a:pPr>
            <a:endParaRPr lang="ru-RU" sz="1800" b="1" dirty="0">
              <a:latin typeface="Sitka Text" pitchFamily="2" charset="0"/>
            </a:endParaRPr>
          </a:p>
          <a:p>
            <a:pPr>
              <a:lnSpc>
                <a:spcPct val="110000"/>
              </a:lnSpc>
              <a:spcBef>
                <a:spcPts val="0"/>
              </a:spcBef>
            </a:pPr>
            <a:r>
              <a:rPr lang="ru-RU" sz="1800" b="1" dirty="0">
                <a:latin typeface="Sitka Text" pitchFamily="2" charset="0"/>
              </a:rPr>
              <a:t>Факторная структура русскоязычной версии шкалы телесного </a:t>
            </a:r>
            <a:r>
              <a:rPr lang="ru-RU" sz="1800" b="1" dirty="0" err="1">
                <a:latin typeface="Sitka Text" pitchFamily="2" charset="0"/>
              </a:rPr>
              <a:t>дисморфического</a:t>
            </a:r>
            <a:r>
              <a:rPr lang="ru-RU" sz="1800" b="1" dirty="0">
                <a:latin typeface="Sitka Text" pitchFamily="2" charset="0"/>
              </a:rPr>
              <a:t> расстройства (</a:t>
            </a:r>
            <a:r>
              <a:rPr lang="en-US" sz="1800" b="1" dirty="0">
                <a:latin typeface="Sitka Text" pitchFamily="2" charset="0"/>
              </a:rPr>
              <a:t>Body Dysmorphic Disorder-Dimensional Scale, BDD-D)</a:t>
            </a:r>
          </a:p>
          <a:p>
            <a:pPr>
              <a:lnSpc>
                <a:spcPct val="110000"/>
              </a:lnSpc>
              <a:spcBef>
                <a:spcPts val="0"/>
              </a:spcBef>
            </a:pPr>
            <a:endParaRPr lang="ru-RU" sz="1800" dirty="0">
              <a:latin typeface="Sitka Text" pitchFamily="2" charset="0"/>
            </a:endParaRPr>
          </a:p>
          <a:p>
            <a:pPr>
              <a:lnSpc>
                <a:spcPct val="110000"/>
              </a:lnSpc>
              <a:spcBef>
                <a:spcPts val="0"/>
              </a:spcBef>
            </a:pPr>
            <a:endParaRPr lang="ru-RU" sz="1800" dirty="0">
              <a:latin typeface="Sitka Text" pitchFamily="2" charset="0"/>
            </a:endParaRPr>
          </a:p>
        </p:txBody>
      </p:sp>
      <p:graphicFrame>
        <p:nvGraphicFramePr>
          <p:cNvPr id="4" name="Таблица 3">
            <a:extLst>
              <a:ext uri="{FF2B5EF4-FFF2-40B4-BE49-F238E27FC236}">
                <a16:creationId xmlns:a16="http://schemas.microsoft.com/office/drawing/2014/main" id="{3496CD1C-E20D-912A-6B3D-3404FAF046B5}"/>
              </a:ext>
            </a:extLst>
          </p:cNvPr>
          <p:cNvGraphicFramePr>
            <a:graphicFrameLocks noGrp="1"/>
          </p:cNvGraphicFramePr>
          <p:nvPr>
            <p:extLst>
              <p:ext uri="{D42A27DB-BD31-4B8C-83A1-F6EECF244321}">
                <p14:modId xmlns:p14="http://schemas.microsoft.com/office/powerpoint/2010/main" val="2313812277"/>
              </p:ext>
            </p:extLst>
          </p:nvPr>
        </p:nvGraphicFramePr>
        <p:xfrm>
          <a:off x="402165" y="2142066"/>
          <a:ext cx="11387670" cy="2860040"/>
        </p:xfrm>
        <a:graphic>
          <a:graphicData uri="http://schemas.openxmlformats.org/drawingml/2006/table">
            <a:tbl>
              <a:tblPr firstRow="1" bandRow="1">
                <a:tableStyleId>{93296810-A885-4BE3-A3E7-6D5BEEA58F35}</a:tableStyleId>
              </a:tblPr>
              <a:tblGrid>
                <a:gridCol w="1626810">
                  <a:extLst>
                    <a:ext uri="{9D8B030D-6E8A-4147-A177-3AD203B41FA5}">
                      <a16:colId xmlns:a16="http://schemas.microsoft.com/office/drawing/2014/main" val="995361288"/>
                    </a:ext>
                  </a:extLst>
                </a:gridCol>
                <a:gridCol w="1626810">
                  <a:extLst>
                    <a:ext uri="{9D8B030D-6E8A-4147-A177-3AD203B41FA5}">
                      <a16:colId xmlns:a16="http://schemas.microsoft.com/office/drawing/2014/main" val="2233451525"/>
                    </a:ext>
                  </a:extLst>
                </a:gridCol>
                <a:gridCol w="1626810">
                  <a:extLst>
                    <a:ext uri="{9D8B030D-6E8A-4147-A177-3AD203B41FA5}">
                      <a16:colId xmlns:a16="http://schemas.microsoft.com/office/drawing/2014/main" val="282993694"/>
                    </a:ext>
                  </a:extLst>
                </a:gridCol>
                <a:gridCol w="1626810">
                  <a:extLst>
                    <a:ext uri="{9D8B030D-6E8A-4147-A177-3AD203B41FA5}">
                      <a16:colId xmlns:a16="http://schemas.microsoft.com/office/drawing/2014/main" val="691283083"/>
                    </a:ext>
                  </a:extLst>
                </a:gridCol>
                <a:gridCol w="1626810">
                  <a:extLst>
                    <a:ext uri="{9D8B030D-6E8A-4147-A177-3AD203B41FA5}">
                      <a16:colId xmlns:a16="http://schemas.microsoft.com/office/drawing/2014/main" val="37369152"/>
                    </a:ext>
                  </a:extLst>
                </a:gridCol>
                <a:gridCol w="1626810">
                  <a:extLst>
                    <a:ext uri="{9D8B030D-6E8A-4147-A177-3AD203B41FA5}">
                      <a16:colId xmlns:a16="http://schemas.microsoft.com/office/drawing/2014/main" val="1495296861"/>
                    </a:ext>
                  </a:extLst>
                </a:gridCol>
                <a:gridCol w="1626810">
                  <a:extLst>
                    <a:ext uri="{9D8B030D-6E8A-4147-A177-3AD203B41FA5}">
                      <a16:colId xmlns:a16="http://schemas.microsoft.com/office/drawing/2014/main" val="2738995866"/>
                    </a:ext>
                  </a:extLst>
                </a:gridCol>
              </a:tblGrid>
              <a:tr h="320040">
                <a:tc rowSpan="2">
                  <a:txBody>
                    <a:bodyPr/>
                    <a:lstStyle/>
                    <a:p>
                      <a:r>
                        <a:rPr lang="ru-RU" dirty="0">
                          <a:latin typeface="Sitka Text" pitchFamily="2" charset="0"/>
                        </a:rPr>
                        <a:t>Пункт </a:t>
                      </a:r>
                      <a:endParaRPr lang="en-US" dirty="0">
                        <a:latin typeface="Sitka Text" pitchFamily="2" charset="0"/>
                      </a:endParaRPr>
                    </a:p>
                    <a:p>
                      <a:r>
                        <a:rPr lang="en-US" dirty="0">
                          <a:latin typeface="Sitka Text" pitchFamily="2" charset="0"/>
                        </a:rPr>
                        <a:t>BDD-D</a:t>
                      </a:r>
                      <a:endParaRPr lang="ru-RU" dirty="0">
                        <a:latin typeface="Sitka Text" pitchFamily="2" charset="0"/>
                      </a:endParaRPr>
                    </a:p>
                  </a:txBody>
                  <a:tcPr/>
                </a:tc>
                <a:tc gridSpan="2">
                  <a:txBody>
                    <a:bodyPr/>
                    <a:lstStyle/>
                    <a:p>
                      <a:pPr algn="ctr"/>
                      <a:r>
                        <a:rPr lang="ru-RU" dirty="0">
                          <a:latin typeface="Sitka Text" pitchFamily="2" charset="0"/>
                        </a:rPr>
                        <a:t>Пациенты с нервной булимией (</a:t>
                      </a:r>
                      <a:r>
                        <a:rPr lang="en-US" dirty="0">
                          <a:latin typeface="Sitka Text" pitchFamily="2" charset="0"/>
                        </a:rPr>
                        <a:t>n = 77</a:t>
                      </a:r>
                      <a:r>
                        <a:rPr lang="ru-RU" dirty="0">
                          <a:latin typeface="Sitka Text" pitchFamily="2" charset="0"/>
                        </a:rPr>
                        <a:t>)</a:t>
                      </a:r>
                    </a:p>
                  </a:txBody>
                  <a:tcPr/>
                </a:tc>
                <a:tc hMerge="1">
                  <a:txBody>
                    <a:bodyPr/>
                    <a:lstStyle/>
                    <a:p>
                      <a:endParaRPr lang="ru-RU" dirty="0">
                        <a:latin typeface="Sitka Text" pitchFamily="2" charset="0"/>
                      </a:endParaRPr>
                    </a:p>
                  </a:txBody>
                  <a:tcPr/>
                </a:tc>
                <a:tc gridSpan="2">
                  <a:txBody>
                    <a:bodyPr/>
                    <a:lstStyle/>
                    <a:p>
                      <a:pPr algn="ctr"/>
                      <a:r>
                        <a:rPr lang="ru-RU" dirty="0">
                          <a:latin typeface="Sitka Text" pitchFamily="2" charset="0"/>
                        </a:rPr>
                        <a:t>Пациенты с нервной анорексией </a:t>
                      </a:r>
                      <a:r>
                        <a:rPr lang="en-US" dirty="0">
                          <a:latin typeface="Sitka Text" pitchFamily="2" charset="0"/>
                        </a:rPr>
                        <a:t>(n = 104)</a:t>
                      </a:r>
                      <a:endParaRPr lang="ru-RU" dirty="0">
                        <a:latin typeface="Sitka Text" pitchFamily="2" charset="0"/>
                      </a:endParaRPr>
                    </a:p>
                  </a:txBody>
                  <a:tcPr/>
                </a:tc>
                <a:tc hMerge="1">
                  <a:txBody>
                    <a:bodyPr/>
                    <a:lstStyle/>
                    <a:p>
                      <a:endParaRPr lang="ru-RU" dirty="0">
                        <a:latin typeface="Sitka Text" pitchFamily="2" charset="0"/>
                      </a:endParaRPr>
                    </a:p>
                  </a:txBody>
                  <a:tcPr/>
                </a:tc>
                <a:tc gridSpan="2">
                  <a:txBody>
                    <a:bodyPr/>
                    <a:lstStyle/>
                    <a:p>
                      <a:pPr algn="ctr"/>
                      <a:r>
                        <a:rPr lang="ru-RU" dirty="0">
                          <a:latin typeface="Sitka Text" pitchFamily="2" charset="0"/>
                        </a:rPr>
                        <a:t>Общая выборка </a:t>
                      </a:r>
                    </a:p>
                    <a:p>
                      <a:pPr algn="ctr"/>
                      <a:r>
                        <a:rPr lang="en-US" dirty="0">
                          <a:latin typeface="Sitka Text" pitchFamily="2" charset="0"/>
                        </a:rPr>
                        <a:t>(n = 181)</a:t>
                      </a:r>
                      <a:endParaRPr lang="ru-RU" dirty="0">
                        <a:latin typeface="Sitka Text" pitchFamily="2" charset="0"/>
                      </a:endParaRPr>
                    </a:p>
                  </a:txBody>
                  <a:tcPr/>
                </a:tc>
                <a:tc hMerge="1">
                  <a:txBody>
                    <a:bodyPr/>
                    <a:lstStyle/>
                    <a:p>
                      <a:endParaRPr lang="ru-RU" dirty="0">
                        <a:latin typeface="Sitka Text" pitchFamily="2" charset="0"/>
                      </a:endParaRPr>
                    </a:p>
                  </a:txBody>
                  <a:tcPr/>
                </a:tc>
                <a:extLst>
                  <a:ext uri="{0D108BD9-81ED-4DB2-BD59-A6C34878D82A}">
                    <a16:rowId xmlns:a16="http://schemas.microsoft.com/office/drawing/2014/main" val="818587666"/>
                  </a:ext>
                </a:extLst>
              </a:tr>
              <a:tr h="320040">
                <a:tc vMerge="1">
                  <a:txBody>
                    <a:bodyPr/>
                    <a:lstStyle/>
                    <a:p>
                      <a:endParaRPr lang="ru-RU"/>
                    </a:p>
                  </a:txBody>
                  <a:tcPr/>
                </a:tc>
                <a:tc>
                  <a:txBody>
                    <a:bodyPr/>
                    <a:lstStyle/>
                    <a:p>
                      <a:pPr algn="ctr"/>
                      <a:r>
                        <a:rPr lang="ru-RU" dirty="0">
                          <a:latin typeface="Sitka Text" pitchFamily="2" charset="0"/>
                        </a:rPr>
                        <a:t>ЭФА</a:t>
                      </a:r>
                    </a:p>
                  </a:txBody>
                  <a:tcPr/>
                </a:tc>
                <a:tc>
                  <a:txBody>
                    <a:bodyPr/>
                    <a:lstStyle/>
                    <a:p>
                      <a:pPr algn="ctr"/>
                      <a:r>
                        <a:rPr lang="ru-RU" dirty="0">
                          <a:latin typeface="Sitka Text" pitchFamily="2" charset="0"/>
                        </a:rPr>
                        <a:t>КФА</a:t>
                      </a:r>
                    </a:p>
                  </a:txBody>
                  <a:tcPr/>
                </a:tc>
                <a:tc>
                  <a:txBody>
                    <a:bodyPr/>
                    <a:lstStyle/>
                    <a:p>
                      <a:pPr algn="ctr"/>
                      <a:r>
                        <a:rPr lang="ru-RU" dirty="0">
                          <a:latin typeface="Sitka Text" pitchFamily="2" charset="0"/>
                        </a:rPr>
                        <a:t>ЭФА</a:t>
                      </a:r>
                    </a:p>
                  </a:txBody>
                  <a:tcPr/>
                </a:tc>
                <a:tc>
                  <a:txBody>
                    <a:bodyPr/>
                    <a:lstStyle/>
                    <a:p>
                      <a:pPr algn="ctr"/>
                      <a:r>
                        <a:rPr lang="ru-RU" dirty="0">
                          <a:latin typeface="Sitka Text" pitchFamily="2" charset="0"/>
                        </a:rPr>
                        <a:t>КФА</a:t>
                      </a:r>
                    </a:p>
                  </a:txBody>
                  <a:tcPr/>
                </a:tc>
                <a:tc>
                  <a:txBody>
                    <a:bodyPr/>
                    <a:lstStyle/>
                    <a:p>
                      <a:pPr algn="ctr"/>
                      <a:r>
                        <a:rPr lang="ru-RU" dirty="0">
                          <a:latin typeface="Sitka Text" pitchFamily="2" charset="0"/>
                        </a:rPr>
                        <a:t>ЭФА</a:t>
                      </a:r>
                    </a:p>
                  </a:txBody>
                  <a:tcPr/>
                </a:tc>
                <a:tc>
                  <a:txBody>
                    <a:bodyPr/>
                    <a:lstStyle/>
                    <a:p>
                      <a:pPr algn="ctr"/>
                      <a:r>
                        <a:rPr lang="ru-RU" dirty="0">
                          <a:latin typeface="Sitka Text" pitchFamily="2" charset="0"/>
                        </a:rPr>
                        <a:t>КФА</a:t>
                      </a:r>
                    </a:p>
                  </a:txBody>
                  <a:tcPr/>
                </a:tc>
                <a:extLst>
                  <a:ext uri="{0D108BD9-81ED-4DB2-BD59-A6C34878D82A}">
                    <a16:rowId xmlns:a16="http://schemas.microsoft.com/office/drawing/2014/main" val="4091098302"/>
                  </a:ext>
                </a:extLst>
              </a:tr>
              <a:tr h="370840">
                <a:tc>
                  <a:txBody>
                    <a:bodyPr/>
                    <a:lstStyle/>
                    <a:p>
                      <a:r>
                        <a:rPr lang="ru-RU" dirty="0">
                          <a:latin typeface="Sitka Text" pitchFamily="2" charset="0"/>
                        </a:rPr>
                        <a:t>Пункт 1</a:t>
                      </a:r>
                    </a:p>
                  </a:txBody>
                  <a:tcPr/>
                </a:tc>
                <a:tc>
                  <a:txBody>
                    <a:bodyPr/>
                    <a:lstStyle/>
                    <a:p>
                      <a:pPr algn="ctr"/>
                      <a:r>
                        <a:rPr lang="ru-RU" dirty="0">
                          <a:latin typeface="Sitka Text" pitchFamily="2" charset="0"/>
                        </a:rPr>
                        <a:t>0,812</a:t>
                      </a:r>
                    </a:p>
                  </a:txBody>
                  <a:tcPr/>
                </a:tc>
                <a:tc>
                  <a:txBody>
                    <a:bodyPr/>
                    <a:lstStyle/>
                    <a:p>
                      <a:pPr algn="ctr"/>
                      <a:r>
                        <a:rPr lang="ru-RU" dirty="0">
                          <a:latin typeface="Sitka Text" pitchFamily="2" charset="0"/>
                        </a:rPr>
                        <a:t>0,782</a:t>
                      </a:r>
                    </a:p>
                  </a:txBody>
                  <a:tcPr/>
                </a:tc>
                <a:tc>
                  <a:txBody>
                    <a:bodyPr/>
                    <a:lstStyle/>
                    <a:p>
                      <a:pPr algn="ctr"/>
                      <a:r>
                        <a:rPr lang="ru-RU" dirty="0">
                          <a:latin typeface="Sitka Text" pitchFamily="2" charset="0"/>
                        </a:rPr>
                        <a:t>0,877</a:t>
                      </a:r>
                    </a:p>
                  </a:txBody>
                  <a:tcPr/>
                </a:tc>
                <a:tc>
                  <a:txBody>
                    <a:bodyPr/>
                    <a:lstStyle/>
                    <a:p>
                      <a:pPr algn="ctr"/>
                      <a:r>
                        <a:rPr lang="ru-RU" dirty="0">
                          <a:latin typeface="Sitka Text" pitchFamily="2" charset="0"/>
                        </a:rPr>
                        <a:t>0,837</a:t>
                      </a:r>
                    </a:p>
                  </a:txBody>
                  <a:tcPr/>
                </a:tc>
                <a:tc>
                  <a:txBody>
                    <a:bodyPr/>
                    <a:lstStyle/>
                    <a:p>
                      <a:pPr algn="ctr"/>
                      <a:r>
                        <a:rPr lang="ru-RU" dirty="0">
                          <a:latin typeface="Sitka Text" pitchFamily="2" charset="0"/>
                        </a:rPr>
                        <a:t>0,843</a:t>
                      </a:r>
                    </a:p>
                  </a:txBody>
                  <a:tcPr/>
                </a:tc>
                <a:tc>
                  <a:txBody>
                    <a:bodyPr/>
                    <a:lstStyle/>
                    <a:p>
                      <a:pPr algn="ctr"/>
                      <a:r>
                        <a:rPr lang="ru-RU" dirty="0">
                          <a:latin typeface="Sitka Text" pitchFamily="2" charset="0"/>
                        </a:rPr>
                        <a:t>0,809</a:t>
                      </a:r>
                    </a:p>
                  </a:txBody>
                  <a:tcPr/>
                </a:tc>
                <a:extLst>
                  <a:ext uri="{0D108BD9-81ED-4DB2-BD59-A6C34878D82A}">
                    <a16:rowId xmlns:a16="http://schemas.microsoft.com/office/drawing/2014/main" val="337258397"/>
                  </a:ext>
                </a:extLst>
              </a:tr>
              <a:tr h="370840">
                <a:tc>
                  <a:txBody>
                    <a:bodyPr/>
                    <a:lstStyle/>
                    <a:p>
                      <a:r>
                        <a:rPr lang="ru-RU" dirty="0">
                          <a:latin typeface="Sitka Text" pitchFamily="2" charset="0"/>
                        </a:rPr>
                        <a:t>Пункт 2</a:t>
                      </a:r>
                    </a:p>
                  </a:txBody>
                  <a:tcPr/>
                </a:tc>
                <a:tc>
                  <a:txBody>
                    <a:bodyPr/>
                    <a:lstStyle/>
                    <a:p>
                      <a:pPr algn="ctr"/>
                      <a:r>
                        <a:rPr lang="ru-RU" dirty="0">
                          <a:latin typeface="Sitka Text" pitchFamily="2" charset="0"/>
                        </a:rPr>
                        <a:t>0,882</a:t>
                      </a:r>
                    </a:p>
                  </a:txBody>
                  <a:tcPr/>
                </a:tc>
                <a:tc>
                  <a:txBody>
                    <a:bodyPr/>
                    <a:lstStyle/>
                    <a:p>
                      <a:pPr algn="ctr"/>
                      <a:r>
                        <a:rPr lang="ru-RU" dirty="0">
                          <a:latin typeface="Sitka Text" pitchFamily="2" charset="0"/>
                        </a:rPr>
                        <a:t>0,889</a:t>
                      </a:r>
                    </a:p>
                  </a:txBody>
                  <a:tcPr/>
                </a:tc>
                <a:tc>
                  <a:txBody>
                    <a:bodyPr/>
                    <a:lstStyle/>
                    <a:p>
                      <a:pPr algn="ctr"/>
                      <a:r>
                        <a:rPr lang="ru-RU" dirty="0">
                          <a:latin typeface="Sitka Text" pitchFamily="2" charset="0"/>
                        </a:rPr>
                        <a:t>0,894</a:t>
                      </a:r>
                    </a:p>
                  </a:txBody>
                  <a:tcPr/>
                </a:tc>
                <a:tc>
                  <a:txBody>
                    <a:bodyPr/>
                    <a:lstStyle/>
                    <a:p>
                      <a:pPr algn="ctr"/>
                      <a:r>
                        <a:rPr lang="ru-RU" dirty="0">
                          <a:latin typeface="Sitka Text" pitchFamily="2" charset="0"/>
                        </a:rPr>
                        <a:t>0,863</a:t>
                      </a:r>
                    </a:p>
                  </a:txBody>
                  <a:tcPr/>
                </a:tc>
                <a:tc>
                  <a:txBody>
                    <a:bodyPr/>
                    <a:lstStyle/>
                    <a:p>
                      <a:pPr algn="ctr"/>
                      <a:r>
                        <a:rPr lang="ru-RU" dirty="0">
                          <a:latin typeface="Sitka Text" pitchFamily="2" charset="0"/>
                        </a:rPr>
                        <a:t>0,897</a:t>
                      </a:r>
                    </a:p>
                  </a:txBody>
                  <a:tcPr/>
                </a:tc>
                <a:tc>
                  <a:txBody>
                    <a:bodyPr/>
                    <a:lstStyle/>
                    <a:p>
                      <a:pPr algn="ctr"/>
                      <a:r>
                        <a:rPr lang="ru-RU" dirty="0">
                          <a:latin typeface="Sitka Text" pitchFamily="2" charset="0"/>
                        </a:rPr>
                        <a:t>0,887</a:t>
                      </a:r>
                    </a:p>
                  </a:txBody>
                  <a:tcPr/>
                </a:tc>
                <a:extLst>
                  <a:ext uri="{0D108BD9-81ED-4DB2-BD59-A6C34878D82A}">
                    <a16:rowId xmlns:a16="http://schemas.microsoft.com/office/drawing/2014/main" val="327828191"/>
                  </a:ext>
                </a:extLst>
              </a:tr>
              <a:tr h="370840">
                <a:tc>
                  <a:txBody>
                    <a:bodyPr/>
                    <a:lstStyle/>
                    <a:p>
                      <a:r>
                        <a:rPr lang="ru-RU" dirty="0">
                          <a:latin typeface="Sitka Text" pitchFamily="2" charset="0"/>
                        </a:rPr>
                        <a:t>Пункт 3</a:t>
                      </a:r>
                    </a:p>
                  </a:txBody>
                  <a:tcPr/>
                </a:tc>
                <a:tc>
                  <a:txBody>
                    <a:bodyPr/>
                    <a:lstStyle/>
                    <a:p>
                      <a:pPr algn="ctr"/>
                      <a:r>
                        <a:rPr lang="ru-RU" dirty="0">
                          <a:latin typeface="Sitka Text" pitchFamily="2" charset="0"/>
                        </a:rPr>
                        <a:t>0,892</a:t>
                      </a:r>
                    </a:p>
                  </a:txBody>
                  <a:tcPr/>
                </a:tc>
                <a:tc>
                  <a:txBody>
                    <a:bodyPr/>
                    <a:lstStyle/>
                    <a:p>
                      <a:pPr algn="ctr"/>
                      <a:r>
                        <a:rPr lang="ru-RU" dirty="0">
                          <a:latin typeface="Sitka Text" pitchFamily="2" charset="0"/>
                        </a:rPr>
                        <a:t>0,900</a:t>
                      </a:r>
                    </a:p>
                  </a:txBody>
                  <a:tcPr/>
                </a:tc>
                <a:tc>
                  <a:txBody>
                    <a:bodyPr/>
                    <a:lstStyle/>
                    <a:p>
                      <a:pPr algn="ctr"/>
                      <a:r>
                        <a:rPr lang="ru-RU" dirty="0">
                          <a:latin typeface="Sitka Text" pitchFamily="2" charset="0"/>
                        </a:rPr>
                        <a:t>0,883</a:t>
                      </a:r>
                    </a:p>
                  </a:txBody>
                  <a:tcPr/>
                </a:tc>
                <a:tc>
                  <a:txBody>
                    <a:bodyPr/>
                    <a:lstStyle/>
                    <a:p>
                      <a:pPr algn="ctr"/>
                      <a:r>
                        <a:rPr lang="ru-RU" dirty="0">
                          <a:latin typeface="Sitka Text" pitchFamily="2" charset="0"/>
                        </a:rPr>
                        <a:t>0,848</a:t>
                      </a:r>
                    </a:p>
                  </a:txBody>
                  <a:tcPr/>
                </a:tc>
                <a:tc>
                  <a:txBody>
                    <a:bodyPr/>
                    <a:lstStyle/>
                    <a:p>
                      <a:pPr algn="ctr"/>
                      <a:r>
                        <a:rPr lang="ru-RU" dirty="0">
                          <a:latin typeface="Sitka Text" pitchFamily="2" charset="0"/>
                        </a:rPr>
                        <a:t>0,894</a:t>
                      </a:r>
                    </a:p>
                  </a:txBody>
                  <a:tcPr/>
                </a:tc>
                <a:tc>
                  <a:txBody>
                    <a:bodyPr/>
                    <a:lstStyle/>
                    <a:p>
                      <a:pPr algn="ctr"/>
                      <a:r>
                        <a:rPr lang="ru-RU" dirty="0">
                          <a:latin typeface="Sitka Text" pitchFamily="2" charset="0"/>
                        </a:rPr>
                        <a:t>0,881</a:t>
                      </a:r>
                    </a:p>
                  </a:txBody>
                  <a:tcPr/>
                </a:tc>
                <a:extLst>
                  <a:ext uri="{0D108BD9-81ED-4DB2-BD59-A6C34878D82A}">
                    <a16:rowId xmlns:a16="http://schemas.microsoft.com/office/drawing/2014/main" val="1112764776"/>
                  </a:ext>
                </a:extLst>
              </a:tr>
              <a:tr h="370840">
                <a:tc>
                  <a:txBody>
                    <a:bodyPr/>
                    <a:lstStyle/>
                    <a:p>
                      <a:r>
                        <a:rPr lang="ru-RU" dirty="0">
                          <a:latin typeface="Sitka Text" pitchFamily="2" charset="0"/>
                        </a:rPr>
                        <a:t>Пункт 4</a:t>
                      </a:r>
                    </a:p>
                  </a:txBody>
                  <a:tcPr/>
                </a:tc>
                <a:tc>
                  <a:txBody>
                    <a:bodyPr/>
                    <a:lstStyle/>
                    <a:p>
                      <a:pPr algn="ctr"/>
                      <a:r>
                        <a:rPr lang="ru-RU" dirty="0">
                          <a:latin typeface="Sitka Text" pitchFamily="2" charset="0"/>
                        </a:rPr>
                        <a:t>0,782</a:t>
                      </a:r>
                    </a:p>
                  </a:txBody>
                  <a:tcPr/>
                </a:tc>
                <a:tc>
                  <a:txBody>
                    <a:bodyPr/>
                    <a:lstStyle/>
                    <a:p>
                      <a:pPr algn="ctr"/>
                      <a:r>
                        <a:rPr lang="ru-RU" dirty="0">
                          <a:latin typeface="Sitka Text" pitchFamily="2" charset="0"/>
                        </a:rPr>
                        <a:t>0,651</a:t>
                      </a:r>
                    </a:p>
                  </a:txBody>
                  <a:tcPr/>
                </a:tc>
                <a:tc>
                  <a:txBody>
                    <a:bodyPr/>
                    <a:lstStyle/>
                    <a:p>
                      <a:pPr algn="ctr"/>
                      <a:r>
                        <a:rPr lang="ru-RU" dirty="0">
                          <a:latin typeface="Sitka Text" pitchFamily="2" charset="0"/>
                        </a:rPr>
                        <a:t>0,887</a:t>
                      </a:r>
                    </a:p>
                  </a:txBody>
                  <a:tcPr/>
                </a:tc>
                <a:tc>
                  <a:txBody>
                    <a:bodyPr/>
                    <a:lstStyle/>
                    <a:p>
                      <a:pPr algn="ctr"/>
                      <a:r>
                        <a:rPr lang="ru-RU" dirty="0">
                          <a:latin typeface="Sitka Text" pitchFamily="2" charset="0"/>
                        </a:rPr>
                        <a:t>0,862</a:t>
                      </a:r>
                    </a:p>
                  </a:txBody>
                  <a:tcPr/>
                </a:tc>
                <a:tc>
                  <a:txBody>
                    <a:bodyPr/>
                    <a:lstStyle/>
                    <a:p>
                      <a:pPr algn="ctr"/>
                      <a:r>
                        <a:rPr lang="ru-RU" dirty="0">
                          <a:latin typeface="Sitka Text" pitchFamily="2" charset="0"/>
                        </a:rPr>
                        <a:t>0,858</a:t>
                      </a:r>
                    </a:p>
                  </a:txBody>
                  <a:tcPr/>
                </a:tc>
                <a:tc>
                  <a:txBody>
                    <a:bodyPr/>
                    <a:lstStyle/>
                    <a:p>
                      <a:pPr algn="ctr"/>
                      <a:r>
                        <a:rPr lang="ru-RU" dirty="0">
                          <a:latin typeface="Sitka Text" pitchFamily="2" charset="0"/>
                        </a:rPr>
                        <a:t>0,794</a:t>
                      </a:r>
                    </a:p>
                  </a:txBody>
                  <a:tcPr/>
                </a:tc>
                <a:extLst>
                  <a:ext uri="{0D108BD9-81ED-4DB2-BD59-A6C34878D82A}">
                    <a16:rowId xmlns:a16="http://schemas.microsoft.com/office/drawing/2014/main" val="1825821822"/>
                  </a:ext>
                </a:extLst>
              </a:tr>
              <a:tr h="370840">
                <a:tc>
                  <a:txBody>
                    <a:bodyPr/>
                    <a:lstStyle/>
                    <a:p>
                      <a:r>
                        <a:rPr lang="ru-RU" dirty="0">
                          <a:latin typeface="Sitka Text" pitchFamily="2" charset="0"/>
                        </a:rPr>
                        <a:t>Пункт 5</a:t>
                      </a:r>
                    </a:p>
                  </a:txBody>
                  <a:tcPr/>
                </a:tc>
                <a:tc>
                  <a:txBody>
                    <a:bodyPr/>
                    <a:lstStyle/>
                    <a:p>
                      <a:pPr algn="ctr"/>
                      <a:r>
                        <a:rPr lang="ru-RU" dirty="0">
                          <a:latin typeface="Sitka Text" pitchFamily="2" charset="0"/>
                        </a:rPr>
                        <a:t>0,693</a:t>
                      </a:r>
                    </a:p>
                  </a:txBody>
                  <a:tcPr/>
                </a:tc>
                <a:tc>
                  <a:txBody>
                    <a:bodyPr/>
                    <a:lstStyle/>
                    <a:p>
                      <a:pPr algn="ctr"/>
                      <a:r>
                        <a:rPr lang="ru-RU" dirty="0">
                          <a:latin typeface="Sitka Text" pitchFamily="2" charset="0"/>
                        </a:rPr>
                        <a:t>0,552</a:t>
                      </a:r>
                    </a:p>
                  </a:txBody>
                  <a:tcPr/>
                </a:tc>
                <a:tc>
                  <a:txBody>
                    <a:bodyPr/>
                    <a:lstStyle/>
                    <a:p>
                      <a:pPr algn="ctr"/>
                      <a:r>
                        <a:rPr lang="ru-RU" dirty="0">
                          <a:latin typeface="Sitka Text" pitchFamily="2" charset="0"/>
                        </a:rPr>
                        <a:t>0,900</a:t>
                      </a:r>
                    </a:p>
                  </a:txBody>
                  <a:tcPr/>
                </a:tc>
                <a:tc>
                  <a:txBody>
                    <a:bodyPr/>
                    <a:lstStyle/>
                    <a:p>
                      <a:pPr algn="ctr"/>
                      <a:r>
                        <a:rPr lang="ru-RU" dirty="0">
                          <a:latin typeface="Sitka Text" pitchFamily="2" charset="0"/>
                        </a:rPr>
                        <a:t>0,880</a:t>
                      </a:r>
                    </a:p>
                  </a:txBody>
                  <a:tcPr/>
                </a:tc>
                <a:tc>
                  <a:txBody>
                    <a:bodyPr/>
                    <a:lstStyle/>
                    <a:p>
                      <a:pPr algn="ctr"/>
                      <a:r>
                        <a:rPr lang="ru-RU" dirty="0">
                          <a:latin typeface="Sitka Text" pitchFamily="2" charset="0"/>
                        </a:rPr>
                        <a:t>0,840</a:t>
                      </a:r>
                    </a:p>
                  </a:txBody>
                  <a:tcPr/>
                </a:tc>
                <a:tc>
                  <a:txBody>
                    <a:bodyPr/>
                    <a:lstStyle/>
                    <a:p>
                      <a:pPr algn="ctr"/>
                      <a:r>
                        <a:rPr lang="ru-RU" dirty="0">
                          <a:latin typeface="Sitka Text" pitchFamily="2" charset="0"/>
                        </a:rPr>
                        <a:t>0,774</a:t>
                      </a:r>
                    </a:p>
                  </a:txBody>
                  <a:tcPr/>
                </a:tc>
                <a:extLst>
                  <a:ext uri="{0D108BD9-81ED-4DB2-BD59-A6C34878D82A}">
                    <a16:rowId xmlns:a16="http://schemas.microsoft.com/office/drawing/2014/main" val="1435228884"/>
                  </a:ext>
                </a:extLst>
              </a:tr>
            </a:tbl>
          </a:graphicData>
        </a:graphic>
      </p:graphicFrame>
      <p:sp>
        <p:nvSpPr>
          <p:cNvPr id="5" name="Подзаголовок 2">
            <a:extLst>
              <a:ext uri="{FF2B5EF4-FFF2-40B4-BE49-F238E27FC236}">
                <a16:creationId xmlns:a16="http://schemas.microsoft.com/office/drawing/2014/main" id="{8F4613EC-A7DA-8416-C29C-500B110FE7E4}"/>
              </a:ext>
            </a:extLst>
          </p:cNvPr>
          <p:cNvSpPr txBox="1">
            <a:spLocks/>
          </p:cNvSpPr>
          <p:nvPr/>
        </p:nvSpPr>
        <p:spPr>
          <a:xfrm>
            <a:off x="402165" y="5162973"/>
            <a:ext cx="11387670" cy="109219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spcBef>
                <a:spcPts val="0"/>
              </a:spcBef>
            </a:pPr>
            <a:r>
              <a:rPr lang="ru-RU" sz="1800" dirty="0">
                <a:latin typeface="Sitka Text" pitchFamily="2" charset="0"/>
              </a:rPr>
              <a:t>ЭФА = </a:t>
            </a:r>
            <a:r>
              <a:rPr lang="ru-RU" sz="1800" dirty="0" err="1">
                <a:latin typeface="Sitka Text" pitchFamily="2" charset="0"/>
              </a:rPr>
              <a:t>эксплораторный</a:t>
            </a:r>
            <a:r>
              <a:rPr lang="ru-RU" sz="1800" dirty="0">
                <a:latin typeface="Sitka Text" pitchFamily="2" charset="0"/>
              </a:rPr>
              <a:t> факторный анализ; КФА = </a:t>
            </a:r>
            <a:r>
              <a:rPr lang="ru-RU" sz="1800" dirty="0" err="1">
                <a:latin typeface="Sitka Text" pitchFamily="2" charset="0"/>
              </a:rPr>
              <a:t>конфирматорный</a:t>
            </a:r>
            <a:r>
              <a:rPr lang="ru-RU" sz="1800" dirty="0">
                <a:latin typeface="Sitka Text" pitchFamily="2" charset="0"/>
              </a:rPr>
              <a:t> факторный анализ</a:t>
            </a:r>
            <a:endParaRPr lang="en-US" sz="1800" dirty="0">
              <a:latin typeface="Sitka Text" pitchFamily="2" charset="0"/>
            </a:endParaRPr>
          </a:p>
          <a:p>
            <a:pPr>
              <a:lnSpc>
                <a:spcPct val="110000"/>
              </a:lnSpc>
              <a:spcBef>
                <a:spcPts val="0"/>
              </a:spcBef>
            </a:pPr>
            <a:endParaRPr lang="ru-RU" sz="1800" dirty="0">
              <a:latin typeface="Sitka Text" pitchFamily="2" charset="0"/>
            </a:endParaRPr>
          </a:p>
          <a:p>
            <a:pPr>
              <a:lnSpc>
                <a:spcPct val="110000"/>
              </a:lnSpc>
              <a:spcBef>
                <a:spcPts val="0"/>
              </a:spcBef>
            </a:pPr>
            <a:endParaRPr lang="ru-RU" sz="1800" dirty="0">
              <a:latin typeface="Sitka Text" pitchFamily="2" charset="0"/>
            </a:endParaRPr>
          </a:p>
        </p:txBody>
      </p:sp>
    </p:spTree>
    <p:extLst>
      <p:ext uri="{BB962C8B-B14F-4D97-AF65-F5344CB8AC3E}">
        <p14:creationId xmlns:p14="http://schemas.microsoft.com/office/powerpoint/2010/main" val="2461478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a:extLst>
            <a:ext uri="{FF2B5EF4-FFF2-40B4-BE49-F238E27FC236}">
              <a16:creationId xmlns:a16="http://schemas.microsoft.com/office/drawing/2014/main" id="{AC3F52C7-12DA-C163-1C41-74A1042A497E}"/>
            </a:ext>
          </a:extLst>
        </p:cNvPr>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D3F13CFA-F889-2B1C-AC2F-1394B2CEBA8D}"/>
              </a:ext>
            </a:extLst>
          </p:cNvPr>
          <p:cNvSpPr>
            <a:spLocks noGrp="1"/>
          </p:cNvSpPr>
          <p:nvPr>
            <p:ph type="subTitle" idx="1"/>
          </p:nvPr>
        </p:nvSpPr>
        <p:spPr>
          <a:xfrm>
            <a:off x="402165" y="304800"/>
            <a:ext cx="11387670" cy="1158242"/>
          </a:xfrm>
        </p:spPr>
        <p:txBody>
          <a:bodyPr>
            <a:normAutofit/>
          </a:bodyPr>
          <a:lstStyle/>
          <a:p>
            <a:pPr>
              <a:lnSpc>
                <a:spcPct val="110000"/>
              </a:lnSpc>
              <a:spcBef>
                <a:spcPts val="0"/>
              </a:spcBef>
            </a:pPr>
            <a:endParaRPr lang="ru-RU" sz="1800" b="1" dirty="0">
              <a:latin typeface="Sitka Text" pitchFamily="2" charset="0"/>
            </a:endParaRPr>
          </a:p>
          <a:p>
            <a:pPr>
              <a:lnSpc>
                <a:spcPct val="110000"/>
              </a:lnSpc>
              <a:spcBef>
                <a:spcPts val="0"/>
              </a:spcBef>
            </a:pPr>
            <a:r>
              <a:rPr lang="ru-RU" sz="1800" b="1" dirty="0">
                <a:latin typeface="Sitka Text" pitchFamily="2" charset="0"/>
              </a:rPr>
              <a:t>Конвергентная валидность русскоязычной версии шкалы телесного </a:t>
            </a:r>
            <a:r>
              <a:rPr lang="ru-RU" sz="1800" b="1" dirty="0" err="1">
                <a:latin typeface="Sitka Text" pitchFamily="2" charset="0"/>
              </a:rPr>
              <a:t>дисморфического</a:t>
            </a:r>
            <a:r>
              <a:rPr lang="ru-RU" sz="1800" b="1" dirty="0">
                <a:latin typeface="Sitka Text" pitchFamily="2" charset="0"/>
              </a:rPr>
              <a:t> расстройства (</a:t>
            </a:r>
            <a:r>
              <a:rPr lang="en-US" sz="1800" b="1" dirty="0">
                <a:latin typeface="Sitka Text" pitchFamily="2" charset="0"/>
              </a:rPr>
              <a:t>Body Dysmorphic Disorder-Dimensional Scale, BDD-D)</a:t>
            </a:r>
          </a:p>
          <a:p>
            <a:pPr>
              <a:lnSpc>
                <a:spcPct val="110000"/>
              </a:lnSpc>
              <a:spcBef>
                <a:spcPts val="0"/>
              </a:spcBef>
            </a:pPr>
            <a:endParaRPr lang="ru-RU" sz="1800" dirty="0">
              <a:latin typeface="Sitka Text" pitchFamily="2" charset="0"/>
            </a:endParaRPr>
          </a:p>
          <a:p>
            <a:pPr>
              <a:lnSpc>
                <a:spcPct val="110000"/>
              </a:lnSpc>
              <a:spcBef>
                <a:spcPts val="0"/>
              </a:spcBef>
            </a:pPr>
            <a:endParaRPr lang="ru-RU" sz="1800" dirty="0">
              <a:latin typeface="Sitka Text" pitchFamily="2" charset="0"/>
            </a:endParaRPr>
          </a:p>
        </p:txBody>
      </p:sp>
      <p:graphicFrame>
        <p:nvGraphicFramePr>
          <p:cNvPr id="2" name="Таблица 1">
            <a:extLst>
              <a:ext uri="{FF2B5EF4-FFF2-40B4-BE49-F238E27FC236}">
                <a16:creationId xmlns:a16="http://schemas.microsoft.com/office/drawing/2014/main" id="{DC22C9C5-8BB0-36E7-48D2-CEDCF98B5544}"/>
              </a:ext>
            </a:extLst>
          </p:cNvPr>
          <p:cNvGraphicFramePr>
            <a:graphicFrameLocks noGrp="1"/>
          </p:cNvGraphicFramePr>
          <p:nvPr>
            <p:extLst>
              <p:ext uri="{D42A27DB-BD31-4B8C-83A1-F6EECF244321}">
                <p14:modId xmlns:p14="http://schemas.microsoft.com/office/powerpoint/2010/main" val="2986221766"/>
              </p:ext>
            </p:extLst>
          </p:nvPr>
        </p:nvGraphicFramePr>
        <p:xfrm>
          <a:off x="402161" y="1463043"/>
          <a:ext cx="11387672" cy="4480560"/>
        </p:xfrm>
        <a:graphic>
          <a:graphicData uri="http://schemas.openxmlformats.org/drawingml/2006/table">
            <a:tbl>
              <a:tblPr firstRow="1" bandRow="1">
                <a:tableStyleId>{93296810-A885-4BE3-A3E7-6D5BEEA58F35}</a:tableStyleId>
              </a:tblPr>
              <a:tblGrid>
                <a:gridCol w="2846918">
                  <a:extLst>
                    <a:ext uri="{9D8B030D-6E8A-4147-A177-3AD203B41FA5}">
                      <a16:colId xmlns:a16="http://schemas.microsoft.com/office/drawing/2014/main" val="3215982287"/>
                    </a:ext>
                  </a:extLst>
                </a:gridCol>
                <a:gridCol w="2846918">
                  <a:extLst>
                    <a:ext uri="{9D8B030D-6E8A-4147-A177-3AD203B41FA5}">
                      <a16:colId xmlns:a16="http://schemas.microsoft.com/office/drawing/2014/main" val="2115798392"/>
                    </a:ext>
                  </a:extLst>
                </a:gridCol>
                <a:gridCol w="2846918">
                  <a:extLst>
                    <a:ext uri="{9D8B030D-6E8A-4147-A177-3AD203B41FA5}">
                      <a16:colId xmlns:a16="http://schemas.microsoft.com/office/drawing/2014/main" val="1976768834"/>
                    </a:ext>
                  </a:extLst>
                </a:gridCol>
                <a:gridCol w="2846918">
                  <a:extLst>
                    <a:ext uri="{9D8B030D-6E8A-4147-A177-3AD203B41FA5}">
                      <a16:colId xmlns:a16="http://schemas.microsoft.com/office/drawing/2014/main" val="896006723"/>
                    </a:ext>
                  </a:extLst>
                </a:gridCol>
              </a:tblGrid>
              <a:tr h="622905">
                <a:tc>
                  <a:txBody>
                    <a:bodyPr/>
                    <a:lstStyle/>
                    <a:p>
                      <a:r>
                        <a:rPr lang="ru-RU" dirty="0"/>
                        <a:t>Показатели</a:t>
                      </a:r>
                    </a:p>
                  </a:txBody>
                  <a:tcPr/>
                </a:tc>
                <a:tc>
                  <a:txBody>
                    <a:bodyPr/>
                    <a:lstStyle/>
                    <a:p>
                      <a:pPr algn="ctr"/>
                      <a:r>
                        <a:rPr lang="ru-RU" dirty="0"/>
                        <a:t>Пациенты с нервной булимией (</a:t>
                      </a:r>
                      <a:r>
                        <a:rPr lang="en-US" dirty="0"/>
                        <a:t>n = 77)</a:t>
                      </a:r>
                      <a:endParaRPr lang="ru-RU" dirty="0"/>
                    </a:p>
                  </a:txBody>
                  <a:tcPr/>
                </a:tc>
                <a:tc>
                  <a:txBody>
                    <a:bodyPr/>
                    <a:lstStyle/>
                    <a:p>
                      <a:pPr algn="ctr"/>
                      <a:r>
                        <a:rPr lang="ru-RU" dirty="0"/>
                        <a:t>Пациенты с нервной анорексией </a:t>
                      </a:r>
                      <a:r>
                        <a:rPr lang="en-US" dirty="0"/>
                        <a:t>(n = 104)</a:t>
                      </a:r>
                      <a:endParaRPr lang="ru-RU" dirty="0"/>
                    </a:p>
                  </a:txBody>
                  <a:tcPr/>
                </a:tc>
                <a:tc>
                  <a:txBody>
                    <a:bodyPr/>
                    <a:lstStyle/>
                    <a:p>
                      <a:pPr algn="ctr"/>
                      <a:r>
                        <a:rPr lang="ru-RU" dirty="0"/>
                        <a:t>Общая выборка </a:t>
                      </a:r>
                    </a:p>
                    <a:p>
                      <a:pPr algn="ctr"/>
                      <a:r>
                        <a:rPr lang="en-US" dirty="0"/>
                        <a:t>(n = 181)</a:t>
                      </a:r>
                      <a:endParaRPr lang="ru-RU" dirty="0"/>
                    </a:p>
                  </a:txBody>
                  <a:tcPr/>
                </a:tc>
                <a:extLst>
                  <a:ext uri="{0D108BD9-81ED-4DB2-BD59-A6C34878D82A}">
                    <a16:rowId xmlns:a16="http://schemas.microsoft.com/office/drawing/2014/main" val="2686724746"/>
                  </a:ext>
                </a:extLst>
              </a:tr>
              <a:tr h="622905">
                <a:tc>
                  <a:txBody>
                    <a:bodyPr/>
                    <a:lstStyle/>
                    <a:p>
                      <a:r>
                        <a:rPr lang="en-US" dirty="0"/>
                        <a:t>GAD-7 </a:t>
                      </a:r>
                      <a:r>
                        <a:rPr lang="ru-RU" dirty="0"/>
                        <a:t>Симптомы </a:t>
                      </a:r>
                    </a:p>
                    <a:p>
                      <a:r>
                        <a:rPr lang="ru-RU" dirty="0"/>
                        <a:t>тревоги</a:t>
                      </a:r>
                    </a:p>
                  </a:txBody>
                  <a:tcPr/>
                </a:tc>
                <a:tc>
                  <a:txBody>
                    <a:bodyPr/>
                    <a:lstStyle/>
                    <a:p>
                      <a:pPr algn="ctr"/>
                      <a:r>
                        <a:rPr lang="en-US" dirty="0"/>
                        <a:t>0,750**</a:t>
                      </a:r>
                      <a:endParaRPr lang="ru-RU" dirty="0"/>
                    </a:p>
                  </a:txBody>
                  <a:tcPr/>
                </a:tc>
                <a:tc>
                  <a:txBody>
                    <a:bodyPr/>
                    <a:lstStyle/>
                    <a:p>
                      <a:pPr algn="ctr"/>
                      <a:r>
                        <a:rPr lang="en-US" dirty="0"/>
                        <a:t>0,570**</a:t>
                      </a:r>
                      <a:endParaRPr lang="ru-RU" dirty="0"/>
                    </a:p>
                  </a:txBody>
                  <a:tcPr/>
                </a:tc>
                <a:tc>
                  <a:txBody>
                    <a:bodyPr/>
                    <a:lstStyle/>
                    <a:p>
                      <a:pPr algn="ctr"/>
                      <a:r>
                        <a:rPr lang="en-US" dirty="0"/>
                        <a:t>0,574**</a:t>
                      </a:r>
                      <a:endParaRPr lang="ru-RU" dirty="0"/>
                    </a:p>
                  </a:txBody>
                  <a:tcPr/>
                </a:tc>
                <a:extLst>
                  <a:ext uri="{0D108BD9-81ED-4DB2-BD59-A6C34878D82A}">
                    <a16:rowId xmlns:a16="http://schemas.microsoft.com/office/drawing/2014/main" val="2793758492"/>
                  </a:ext>
                </a:extLst>
              </a:tr>
              <a:tr h="622905">
                <a:tc>
                  <a:txBody>
                    <a:bodyPr/>
                    <a:lstStyle/>
                    <a:p>
                      <a:r>
                        <a:rPr lang="en-US" dirty="0"/>
                        <a:t>PHQ-9 </a:t>
                      </a:r>
                      <a:r>
                        <a:rPr lang="ru-RU" dirty="0"/>
                        <a:t>Симптомы депрессии</a:t>
                      </a:r>
                    </a:p>
                  </a:txBody>
                  <a:tcPr/>
                </a:tc>
                <a:tc>
                  <a:txBody>
                    <a:bodyPr/>
                    <a:lstStyle/>
                    <a:p>
                      <a:pPr algn="ctr"/>
                      <a:r>
                        <a:rPr lang="en-US" dirty="0"/>
                        <a:t>0,462**</a:t>
                      </a:r>
                      <a:endParaRPr lang="ru-RU" dirty="0"/>
                    </a:p>
                  </a:txBody>
                  <a:tcPr/>
                </a:tc>
                <a:tc>
                  <a:txBody>
                    <a:bodyPr/>
                    <a:lstStyle/>
                    <a:p>
                      <a:pPr algn="ctr"/>
                      <a:r>
                        <a:rPr lang="en-US" dirty="0"/>
                        <a:t>0,530**</a:t>
                      </a:r>
                      <a:endParaRPr lang="ru-RU" dirty="0"/>
                    </a:p>
                  </a:txBody>
                  <a:tcPr/>
                </a:tc>
                <a:tc>
                  <a:txBody>
                    <a:bodyPr/>
                    <a:lstStyle/>
                    <a:p>
                      <a:pPr algn="ctr"/>
                      <a:r>
                        <a:rPr lang="en-US" dirty="0"/>
                        <a:t>0,519**</a:t>
                      </a:r>
                      <a:endParaRPr lang="ru-RU" dirty="0"/>
                    </a:p>
                  </a:txBody>
                  <a:tcPr/>
                </a:tc>
                <a:extLst>
                  <a:ext uri="{0D108BD9-81ED-4DB2-BD59-A6C34878D82A}">
                    <a16:rowId xmlns:a16="http://schemas.microsoft.com/office/drawing/2014/main" val="2774556269"/>
                  </a:ext>
                </a:extLst>
              </a:tr>
              <a:tr h="622905">
                <a:tc>
                  <a:txBody>
                    <a:bodyPr/>
                    <a:lstStyle/>
                    <a:p>
                      <a:r>
                        <a:rPr lang="en-US" dirty="0"/>
                        <a:t>WI-8</a:t>
                      </a:r>
                      <a:r>
                        <a:rPr lang="ru-RU" dirty="0"/>
                        <a:t> Тревога </a:t>
                      </a:r>
                      <a:endParaRPr lang="en-US" dirty="0"/>
                    </a:p>
                    <a:p>
                      <a:r>
                        <a:rPr lang="ru-RU" dirty="0"/>
                        <a:t>о здоровье</a:t>
                      </a:r>
                    </a:p>
                  </a:txBody>
                  <a:tcPr/>
                </a:tc>
                <a:tc>
                  <a:txBody>
                    <a:bodyPr/>
                    <a:lstStyle/>
                    <a:p>
                      <a:pPr algn="ctr"/>
                      <a:r>
                        <a:rPr lang="en-US" dirty="0"/>
                        <a:t>0,421**</a:t>
                      </a:r>
                      <a:endParaRPr lang="ru-RU" dirty="0"/>
                    </a:p>
                  </a:txBody>
                  <a:tcPr/>
                </a:tc>
                <a:tc>
                  <a:txBody>
                    <a:bodyPr/>
                    <a:lstStyle/>
                    <a:p>
                      <a:pPr algn="ctr"/>
                      <a:r>
                        <a:rPr lang="en-US" dirty="0"/>
                        <a:t>0,267*</a:t>
                      </a:r>
                      <a:endParaRPr lang="ru-RU" dirty="0"/>
                    </a:p>
                  </a:txBody>
                  <a:tcPr/>
                </a:tc>
                <a:tc>
                  <a:txBody>
                    <a:bodyPr/>
                    <a:lstStyle/>
                    <a:p>
                      <a:pPr algn="ctr"/>
                      <a:r>
                        <a:rPr lang="en-US" dirty="0"/>
                        <a:t>0,421**</a:t>
                      </a:r>
                      <a:endParaRPr lang="ru-RU" dirty="0"/>
                    </a:p>
                  </a:txBody>
                  <a:tcPr/>
                </a:tc>
                <a:extLst>
                  <a:ext uri="{0D108BD9-81ED-4DB2-BD59-A6C34878D82A}">
                    <a16:rowId xmlns:a16="http://schemas.microsoft.com/office/drawing/2014/main" val="1737047239"/>
                  </a:ext>
                </a:extLst>
              </a:tr>
              <a:tr h="622905">
                <a:tc>
                  <a:txBody>
                    <a:bodyPr/>
                    <a:lstStyle/>
                    <a:p>
                      <a:r>
                        <a:rPr lang="en-US" dirty="0"/>
                        <a:t>BCQ</a:t>
                      </a:r>
                      <a:r>
                        <a:rPr lang="ru-RU" dirty="0"/>
                        <a:t> Общая привлекательность</a:t>
                      </a:r>
                    </a:p>
                  </a:txBody>
                  <a:tcPr/>
                </a:tc>
                <a:tc>
                  <a:txBody>
                    <a:bodyPr/>
                    <a:lstStyle/>
                    <a:p>
                      <a:pPr algn="ctr"/>
                      <a:r>
                        <a:rPr lang="en-US" dirty="0"/>
                        <a:t>0,624**</a:t>
                      </a:r>
                      <a:endParaRPr lang="ru-RU" dirty="0"/>
                    </a:p>
                  </a:txBody>
                  <a:tcPr/>
                </a:tc>
                <a:tc>
                  <a:txBody>
                    <a:bodyPr/>
                    <a:lstStyle/>
                    <a:p>
                      <a:pPr algn="ctr"/>
                      <a:r>
                        <a:rPr lang="en-US" dirty="0"/>
                        <a:t>0,754**</a:t>
                      </a:r>
                      <a:endParaRPr lang="ru-RU" dirty="0"/>
                    </a:p>
                  </a:txBody>
                  <a:tcPr/>
                </a:tc>
                <a:tc>
                  <a:txBody>
                    <a:bodyPr/>
                    <a:lstStyle/>
                    <a:p>
                      <a:pPr algn="ctr"/>
                      <a:r>
                        <a:rPr lang="en-US" dirty="0"/>
                        <a:t>0,730**</a:t>
                      </a:r>
                      <a:endParaRPr lang="ru-RU" dirty="0"/>
                    </a:p>
                  </a:txBody>
                  <a:tcPr/>
                </a:tc>
                <a:extLst>
                  <a:ext uri="{0D108BD9-81ED-4DB2-BD59-A6C34878D82A}">
                    <a16:rowId xmlns:a16="http://schemas.microsoft.com/office/drawing/2014/main" val="109855280"/>
                  </a:ext>
                </a:extLst>
              </a:tr>
              <a:tr h="622905">
                <a:tc>
                  <a:txBody>
                    <a:bodyPr/>
                    <a:lstStyle/>
                    <a:p>
                      <a:r>
                        <a:rPr lang="en-US" dirty="0"/>
                        <a:t>BCQ</a:t>
                      </a:r>
                      <a:r>
                        <a:rPr lang="ru-RU" dirty="0"/>
                        <a:t> Внимание к частям тела</a:t>
                      </a:r>
                    </a:p>
                  </a:txBody>
                  <a:tcPr/>
                </a:tc>
                <a:tc>
                  <a:txBody>
                    <a:bodyPr/>
                    <a:lstStyle/>
                    <a:p>
                      <a:pPr algn="ctr"/>
                      <a:r>
                        <a:rPr lang="en-US" dirty="0"/>
                        <a:t>0,543**</a:t>
                      </a:r>
                      <a:endParaRPr lang="ru-RU" dirty="0"/>
                    </a:p>
                  </a:txBody>
                  <a:tcPr/>
                </a:tc>
                <a:tc>
                  <a:txBody>
                    <a:bodyPr/>
                    <a:lstStyle/>
                    <a:p>
                      <a:pPr algn="ctr"/>
                      <a:r>
                        <a:rPr lang="en-US" dirty="0"/>
                        <a:t>0,686**</a:t>
                      </a:r>
                      <a:endParaRPr lang="ru-RU" dirty="0"/>
                    </a:p>
                  </a:txBody>
                  <a:tcPr/>
                </a:tc>
                <a:tc>
                  <a:txBody>
                    <a:bodyPr/>
                    <a:lstStyle/>
                    <a:p>
                      <a:pPr algn="ctr"/>
                      <a:r>
                        <a:rPr lang="en-US" dirty="0"/>
                        <a:t>0,650**</a:t>
                      </a:r>
                      <a:endParaRPr lang="ru-RU" dirty="0"/>
                    </a:p>
                  </a:txBody>
                  <a:tcPr/>
                </a:tc>
                <a:extLst>
                  <a:ext uri="{0D108BD9-81ED-4DB2-BD59-A6C34878D82A}">
                    <a16:rowId xmlns:a16="http://schemas.microsoft.com/office/drawing/2014/main" val="901140656"/>
                  </a:ext>
                </a:extLst>
              </a:tr>
              <a:tr h="622905">
                <a:tc>
                  <a:txBody>
                    <a:bodyPr/>
                    <a:lstStyle/>
                    <a:p>
                      <a:r>
                        <a:rPr lang="en-US" dirty="0"/>
                        <a:t>BCQ</a:t>
                      </a:r>
                      <a:r>
                        <a:rPr lang="ru-RU" dirty="0"/>
                        <a:t> </a:t>
                      </a:r>
                      <a:r>
                        <a:rPr lang="ru-RU" dirty="0" err="1"/>
                        <a:t>Идиосинкратическая</a:t>
                      </a:r>
                      <a:r>
                        <a:rPr lang="ru-RU" dirty="0"/>
                        <a:t> оценка</a:t>
                      </a:r>
                    </a:p>
                  </a:txBody>
                  <a:tcPr/>
                </a:tc>
                <a:tc>
                  <a:txBody>
                    <a:bodyPr/>
                    <a:lstStyle/>
                    <a:p>
                      <a:pPr algn="ctr"/>
                      <a:r>
                        <a:rPr lang="en-US" dirty="0"/>
                        <a:t>0,465**</a:t>
                      </a:r>
                      <a:endParaRPr lang="ru-RU" dirty="0"/>
                    </a:p>
                  </a:txBody>
                  <a:tcPr/>
                </a:tc>
                <a:tc>
                  <a:txBody>
                    <a:bodyPr/>
                    <a:lstStyle/>
                    <a:p>
                      <a:pPr algn="ctr"/>
                      <a:r>
                        <a:rPr lang="en-US" dirty="0"/>
                        <a:t>0,700**</a:t>
                      </a:r>
                      <a:endParaRPr lang="ru-RU" dirty="0"/>
                    </a:p>
                  </a:txBody>
                  <a:tcPr/>
                </a:tc>
                <a:tc>
                  <a:txBody>
                    <a:bodyPr/>
                    <a:lstStyle/>
                    <a:p>
                      <a:pPr algn="ctr"/>
                      <a:r>
                        <a:rPr lang="en-US" dirty="0"/>
                        <a:t>0,615**</a:t>
                      </a:r>
                      <a:endParaRPr lang="ru-RU" dirty="0"/>
                    </a:p>
                  </a:txBody>
                  <a:tcPr/>
                </a:tc>
                <a:extLst>
                  <a:ext uri="{0D108BD9-81ED-4DB2-BD59-A6C34878D82A}">
                    <a16:rowId xmlns:a16="http://schemas.microsoft.com/office/drawing/2014/main" val="1073725170"/>
                  </a:ext>
                </a:extLst>
              </a:tr>
            </a:tbl>
          </a:graphicData>
        </a:graphic>
      </p:graphicFrame>
      <p:sp>
        <p:nvSpPr>
          <p:cNvPr id="5" name="Подзаголовок 2">
            <a:extLst>
              <a:ext uri="{FF2B5EF4-FFF2-40B4-BE49-F238E27FC236}">
                <a16:creationId xmlns:a16="http://schemas.microsoft.com/office/drawing/2014/main" id="{5ED3477E-F50F-4EC1-CCD3-FC976341BE7B}"/>
              </a:ext>
            </a:extLst>
          </p:cNvPr>
          <p:cNvSpPr txBox="1">
            <a:spLocks/>
          </p:cNvSpPr>
          <p:nvPr/>
        </p:nvSpPr>
        <p:spPr>
          <a:xfrm>
            <a:off x="402161" y="5943600"/>
            <a:ext cx="11387670" cy="82549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spcBef>
                <a:spcPts val="0"/>
              </a:spcBef>
            </a:pPr>
            <a:r>
              <a:rPr lang="en-US" sz="1800" dirty="0">
                <a:latin typeface="Sitka Text" pitchFamily="2" charset="0"/>
              </a:rPr>
              <a:t>*</a:t>
            </a:r>
            <a:r>
              <a:rPr lang="ru-RU" sz="1800" dirty="0">
                <a:latin typeface="Sitka Text" pitchFamily="2" charset="0"/>
              </a:rPr>
              <a:t> </a:t>
            </a:r>
            <a:r>
              <a:rPr lang="en-US" sz="1800" dirty="0">
                <a:latin typeface="Sitka Text" pitchFamily="2" charset="0"/>
              </a:rPr>
              <a:t>p &lt; 0,01; ** p &lt; 0,001</a:t>
            </a:r>
            <a:endParaRPr lang="ru-RU" sz="1800" dirty="0">
              <a:latin typeface="Sitka Text" pitchFamily="2" charset="0"/>
            </a:endParaRPr>
          </a:p>
          <a:p>
            <a:pPr>
              <a:lnSpc>
                <a:spcPct val="110000"/>
              </a:lnSpc>
              <a:spcBef>
                <a:spcPts val="0"/>
              </a:spcBef>
            </a:pPr>
            <a:endParaRPr lang="ru-RU" sz="1800" dirty="0">
              <a:latin typeface="Sitka Text" pitchFamily="2" charset="0"/>
            </a:endParaRPr>
          </a:p>
        </p:txBody>
      </p:sp>
    </p:spTree>
    <p:extLst>
      <p:ext uri="{BB962C8B-B14F-4D97-AF65-F5344CB8AC3E}">
        <p14:creationId xmlns:p14="http://schemas.microsoft.com/office/powerpoint/2010/main" val="1588871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a:extLst>
            <a:ext uri="{FF2B5EF4-FFF2-40B4-BE49-F238E27FC236}">
              <a16:creationId xmlns:a16="http://schemas.microsoft.com/office/drawing/2014/main" id="{5FC1761F-D4F6-CA14-643B-95A584C23DA8}"/>
            </a:ext>
          </a:extLst>
        </p:cNvPr>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EC9E1C77-0E04-5944-D7FB-7A21D8EDD075}"/>
              </a:ext>
            </a:extLst>
          </p:cNvPr>
          <p:cNvSpPr>
            <a:spLocks noGrp="1"/>
          </p:cNvSpPr>
          <p:nvPr>
            <p:ph type="subTitle" idx="1"/>
          </p:nvPr>
        </p:nvSpPr>
        <p:spPr>
          <a:xfrm>
            <a:off x="690880" y="821267"/>
            <a:ext cx="10759440" cy="5765799"/>
          </a:xfrm>
        </p:spPr>
        <p:txBody>
          <a:bodyPr>
            <a:normAutofit/>
          </a:bodyPr>
          <a:lstStyle/>
          <a:p>
            <a:pPr algn="l">
              <a:lnSpc>
                <a:spcPct val="110000"/>
              </a:lnSpc>
              <a:spcBef>
                <a:spcPts val="0"/>
              </a:spcBef>
            </a:pPr>
            <a:endParaRPr lang="ru-RU" sz="1800" dirty="0">
              <a:latin typeface="Sitka Text" pitchFamily="2" charset="0"/>
            </a:endParaRPr>
          </a:p>
          <a:p>
            <a:pPr algn="l">
              <a:lnSpc>
                <a:spcPct val="110000"/>
              </a:lnSpc>
              <a:spcBef>
                <a:spcPts val="0"/>
              </a:spcBef>
            </a:pPr>
            <a:r>
              <a:rPr lang="ru-RU" sz="1800" dirty="0">
                <a:latin typeface="Sitka Text" pitchFamily="2" charset="0"/>
              </a:rPr>
              <a:t>Пациенты с нервной булимией имели статистически значимо более высокие показатели </a:t>
            </a:r>
          </a:p>
          <a:p>
            <a:pPr algn="l">
              <a:lnSpc>
                <a:spcPct val="110000"/>
              </a:lnSpc>
              <a:spcBef>
                <a:spcPts val="0"/>
              </a:spcBef>
            </a:pPr>
            <a:r>
              <a:rPr lang="ru-RU" sz="1800" dirty="0">
                <a:latin typeface="Sitka Text" pitchFamily="2" charset="0"/>
              </a:rPr>
              <a:t>дисморфофобии, чем пациенты с нервной анорексией (при нервной булимии: M=11,10, SD=5,05; при нервной анорексии: 7,67, SD=5,75; значимость различий: d=0,62; t=4,13, p&lt;0,001). Кроме того, симптомы дисморфофобии были статистически значимо взаимосвязанными с более высоким индексом массы тела в общей выборке пациентов с расстройствами пищевого поведения (r=0,203, p=0,006).</a:t>
            </a:r>
          </a:p>
          <a:p>
            <a:pPr algn="l">
              <a:lnSpc>
                <a:spcPct val="110000"/>
              </a:lnSpc>
              <a:spcBef>
                <a:spcPts val="0"/>
              </a:spcBef>
            </a:pPr>
            <a:endParaRPr lang="ru-RU" sz="1800" dirty="0">
              <a:latin typeface="Sitka Text" pitchFamily="2" charset="0"/>
            </a:endParaRPr>
          </a:p>
          <a:p>
            <a:pPr algn="l">
              <a:lnSpc>
                <a:spcPct val="110000"/>
              </a:lnSpc>
              <a:spcBef>
                <a:spcPts val="0"/>
              </a:spcBef>
            </a:pPr>
            <a:r>
              <a:rPr lang="ru-RU" sz="1800" dirty="0">
                <a:latin typeface="Sitka Text" pitchFamily="2" charset="0"/>
              </a:rPr>
              <a:t>Нервная анорексия и телесное </a:t>
            </a:r>
            <a:r>
              <a:rPr lang="ru-RU" sz="1800" dirty="0" err="1">
                <a:latin typeface="Sitka Text" pitchFamily="2" charset="0"/>
              </a:rPr>
              <a:t>дисморфическое</a:t>
            </a:r>
            <a:r>
              <a:rPr lang="ru-RU" sz="1800" dirty="0">
                <a:latin typeface="Sitka Text" pitchFamily="2" charset="0"/>
              </a:rPr>
              <a:t> расстройство имеют как общие черты, связанные с недовольством внешностью, так и отличительные характеристики, связанные с тем, что при нервной анорексии недовольство в основном сосредоточено на весе и </a:t>
            </a:r>
          </a:p>
          <a:p>
            <a:pPr algn="l">
              <a:lnSpc>
                <a:spcPct val="110000"/>
              </a:lnSpc>
              <a:spcBef>
                <a:spcPts val="0"/>
              </a:spcBef>
            </a:pPr>
            <a:r>
              <a:rPr lang="ru-RU" sz="1800" dirty="0">
                <a:latin typeface="Sitka Text" pitchFamily="2" charset="0"/>
              </a:rPr>
              <a:t>отдельных зонах тела, а при дисморфофобии недовольство, как правило, проявляется «размыто» в отношении всего тела, иногда лица, кожи и волос. Дисморфофобия больше выражена при нервной булимии, потому что оба расстройства связаны с так называемым «размытым» недовольством телом и ощущением физической непривлекательности.</a:t>
            </a:r>
          </a:p>
        </p:txBody>
      </p:sp>
    </p:spTree>
    <p:extLst>
      <p:ext uri="{BB962C8B-B14F-4D97-AF65-F5344CB8AC3E}">
        <p14:creationId xmlns:p14="http://schemas.microsoft.com/office/powerpoint/2010/main" val="2118891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a:extLst>
            <a:ext uri="{FF2B5EF4-FFF2-40B4-BE49-F238E27FC236}">
              <a16:creationId xmlns:a16="http://schemas.microsoft.com/office/drawing/2014/main" id="{CFEEC558-39F0-7C1B-214E-7B3116DCFDA1}"/>
            </a:ext>
          </a:extLst>
        </p:cNvPr>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7711325B-A7F3-EA46-BAF5-397FBFF96902}"/>
              </a:ext>
            </a:extLst>
          </p:cNvPr>
          <p:cNvSpPr>
            <a:spLocks noGrp="1"/>
          </p:cNvSpPr>
          <p:nvPr>
            <p:ph type="subTitle" idx="1"/>
          </p:nvPr>
        </p:nvSpPr>
        <p:spPr>
          <a:xfrm>
            <a:off x="690880" y="1557867"/>
            <a:ext cx="10759440" cy="5029199"/>
          </a:xfrm>
        </p:spPr>
        <p:txBody>
          <a:bodyPr>
            <a:normAutofit/>
          </a:bodyPr>
          <a:lstStyle/>
          <a:p>
            <a:pPr algn="l">
              <a:lnSpc>
                <a:spcPct val="110000"/>
              </a:lnSpc>
              <a:spcBef>
                <a:spcPts val="0"/>
              </a:spcBef>
            </a:pPr>
            <a:endParaRPr lang="ru-RU" sz="1800" dirty="0">
              <a:latin typeface="Sitka Text" pitchFamily="2" charset="0"/>
            </a:endParaRPr>
          </a:p>
          <a:p>
            <a:pPr algn="l">
              <a:lnSpc>
                <a:spcPct val="110000"/>
              </a:lnSpc>
              <a:spcBef>
                <a:spcPts val="0"/>
              </a:spcBef>
            </a:pPr>
            <a:r>
              <a:rPr lang="ru-RU" sz="1800" dirty="0">
                <a:latin typeface="Sitka Text" pitchFamily="2" charset="0"/>
              </a:rPr>
              <a:t>Русскоязычная версия шкалы телесного </a:t>
            </a:r>
            <a:r>
              <a:rPr lang="ru-RU" sz="1800" dirty="0" err="1">
                <a:latin typeface="Sitka Text" pitchFamily="2" charset="0"/>
              </a:rPr>
              <a:t>дисморфического</a:t>
            </a:r>
            <a:r>
              <a:rPr lang="ru-RU" sz="1800" dirty="0">
                <a:latin typeface="Sitka Text" pitchFamily="2" charset="0"/>
              </a:rPr>
              <a:t> расстройства (Body </a:t>
            </a:r>
            <a:r>
              <a:rPr lang="ru-RU" sz="1800" dirty="0" err="1">
                <a:latin typeface="Sitka Text" pitchFamily="2" charset="0"/>
              </a:rPr>
              <a:t>Dysmorphic</a:t>
            </a:r>
            <a:r>
              <a:rPr lang="ru-RU" sz="1800" dirty="0">
                <a:latin typeface="Sitka Text" pitchFamily="2" charset="0"/>
              </a:rPr>
              <a:t> </a:t>
            </a:r>
          </a:p>
          <a:p>
            <a:pPr algn="l">
              <a:lnSpc>
                <a:spcPct val="110000"/>
              </a:lnSpc>
              <a:spcBef>
                <a:spcPts val="0"/>
              </a:spcBef>
            </a:pPr>
            <a:r>
              <a:rPr lang="ru-RU" sz="1800" dirty="0" err="1">
                <a:latin typeface="Sitka Text" pitchFamily="2" charset="0"/>
              </a:rPr>
              <a:t>Disorder-Dimensional</a:t>
            </a:r>
            <a:r>
              <a:rPr lang="ru-RU" sz="1800" dirty="0">
                <a:latin typeface="Sitka Text" pitchFamily="2" charset="0"/>
              </a:rPr>
              <a:t> </a:t>
            </a:r>
            <a:r>
              <a:rPr lang="ru-RU" sz="1800" dirty="0" err="1">
                <a:latin typeface="Sitka Text" pitchFamily="2" charset="0"/>
              </a:rPr>
              <a:t>Scale</a:t>
            </a:r>
            <a:r>
              <a:rPr lang="ru-RU" sz="1800" dirty="0">
                <a:latin typeface="Sitka Text" pitchFamily="2" charset="0"/>
              </a:rPr>
              <a:t>, BDD-D) имеет адекватные психометрические показатели как в выборках пациентов с нервной булимией и нервной анорексией, так и в общей выборке пациентов с расстройствами пищевого поведения. Данное заключение позволяет рекомендовать адаптированную шкалу для использования в практике психологической оценки проявлений дисморфофобии при расстройствах пищевого поведения. Стоит также </a:t>
            </a:r>
          </a:p>
          <a:p>
            <a:pPr algn="l">
              <a:lnSpc>
                <a:spcPct val="110000"/>
              </a:lnSpc>
              <a:spcBef>
                <a:spcPts val="0"/>
              </a:spcBef>
            </a:pPr>
            <a:r>
              <a:rPr lang="ru-RU" sz="1800" dirty="0">
                <a:latin typeface="Sitka Text" pitchFamily="2" charset="0"/>
              </a:rPr>
              <a:t>отметить, что русскоязычная версия BDD-D нуждается в дальнейших психометрических испытаниях и валидизации на клинических и неклинических выборках, в том числе с участием людей с ипохондрическим расстройством и расстройствами обсессивно-компульсивного спектра.</a:t>
            </a:r>
          </a:p>
        </p:txBody>
      </p:sp>
    </p:spTree>
    <p:extLst>
      <p:ext uri="{BB962C8B-B14F-4D97-AF65-F5344CB8AC3E}">
        <p14:creationId xmlns:p14="http://schemas.microsoft.com/office/powerpoint/2010/main" val="3665160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a:extLst>
            <a:ext uri="{FF2B5EF4-FFF2-40B4-BE49-F238E27FC236}">
              <a16:creationId xmlns:a16="http://schemas.microsoft.com/office/drawing/2014/main" id="{273232C0-A6C9-672D-BA68-915725D42CD3}"/>
            </a:ext>
          </a:extLst>
        </p:cNvPr>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C25CAD31-A480-B667-274F-76652FAF5106}"/>
              </a:ext>
            </a:extLst>
          </p:cNvPr>
          <p:cNvSpPr>
            <a:spLocks noGrp="1"/>
          </p:cNvSpPr>
          <p:nvPr>
            <p:ph type="subTitle" idx="1"/>
          </p:nvPr>
        </p:nvSpPr>
        <p:spPr>
          <a:xfrm>
            <a:off x="690880" y="203199"/>
            <a:ext cx="10759440" cy="6383867"/>
          </a:xfrm>
        </p:spPr>
        <p:txBody>
          <a:bodyPr>
            <a:normAutofit fontScale="92500" lnSpcReduction="20000"/>
          </a:bodyPr>
          <a:lstStyle/>
          <a:p>
            <a:pPr algn="l">
              <a:lnSpc>
                <a:spcPct val="110000"/>
              </a:lnSpc>
              <a:spcBef>
                <a:spcPts val="0"/>
              </a:spcBef>
            </a:pPr>
            <a:endParaRPr lang="ru-RU" sz="1800" b="1" dirty="0">
              <a:latin typeface="Sitka Text" pitchFamily="2" charset="0"/>
            </a:endParaRPr>
          </a:p>
          <a:p>
            <a:pPr>
              <a:lnSpc>
                <a:spcPct val="110000"/>
              </a:lnSpc>
              <a:spcBef>
                <a:spcPts val="0"/>
              </a:spcBef>
            </a:pPr>
            <a:r>
              <a:rPr lang="ru-RU" sz="1800" b="1" dirty="0">
                <a:latin typeface="Sitka Text" pitchFamily="2" charset="0"/>
              </a:rPr>
              <a:t>Русскоязычная версия шкалы телесного </a:t>
            </a:r>
            <a:r>
              <a:rPr lang="ru-RU" sz="1800" b="1" dirty="0" err="1">
                <a:latin typeface="Sitka Text" pitchFamily="2" charset="0"/>
              </a:rPr>
              <a:t>дисморфического</a:t>
            </a:r>
            <a:r>
              <a:rPr lang="ru-RU" sz="1800" b="1" dirty="0">
                <a:latin typeface="Sitka Text" pitchFamily="2" charset="0"/>
              </a:rPr>
              <a:t> расстройства  </a:t>
            </a:r>
          </a:p>
          <a:p>
            <a:pPr>
              <a:lnSpc>
                <a:spcPct val="110000"/>
              </a:lnSpc>
              <a:spcBef>
                <a:spcPts val="0"/>
              </a:spcBef>
            </a:pPr>
            <a:r>
              <a:rPr lang="ru-RU" sz="1800" b="1" dirty="0">
                <a:latin typeface="Sitka Text" pitchFamily="2" charset="0"/>
              </a:rPr>
              <a:t>(</a:t>
            </a:r>
            <a:r>
              <a:rPr lang="en-US" sz="1800" b="1" dirty="0">
                <a:latin typeface="Sitka Text" pitchFamily="2" charset="0"/>
              </a:rPr>
              <a:t>Body Dysmorphic Disorder-Dimensional Scale</a:t>
            </a:r>
            <a:r>
              <a:rPr lang="ru-RU" sz="1800" b="1" dirty="0">
                <a:latin typeface="Sitka Text" pitchFamily="2" charset="0"/>
              </a:rPr>
              <a:t>, </a:t>
            </a:r>
            <a:r>
              <a:rPr lang="en-US" sz="1800" b="1" dirty="0">
                <a:latin typeface="Sitka Text" pitchFamily="2" charset="0"/>
              </a:rPr>
              <a:t>BDD-D)</a:t>
            </a:r>
            <a:endParaRPr lang="ru-RU" sz="1800" b="1" dirty="0">
              <a:latin typeface="Sitka Text" pitchFamily="2" charset="0"/>
            </a:endParaRPr>
          </a:p>
          <a:p>
            <a:pPr>
              <a:lnSpc>
                <a:spcPct val="110000"/>
              </a:lnSpc>
              <a:spcBef>
                <a:spcPts val="0"/>
              </a:spcBef>
            </a:pPr>
            <a:endParaRPr lang="ru-RU" sz="1800" b="1" dirty="0">
              <a:latin typeface="Sitka Text" pitchFamily="2" charset="0"/>
            </a:endParaRPr>
          </a:p>
          <a:p>
            <a:pPr algn="l">
              <a:lnSpc>
                <a:spcPct val="110000"/>
              </a:lnSpc>
              <a:spcBef>
                <a:spcPts val="0"/>
              </a:spcBef>
            </a:pPr>
            <a:r>
              <a:rPr lang="ru-RU" sz="1800" dirty="0">
                <a:latin typeface="Sitka Text" pitchFamily="2" charset="0"/>
              </a:rPr>
              <a:t>Оцените, пожалуйста, насколько часто в течение прошедшей недели Вы испытывали те или иные симптомы, связанные с 1) беспокойством по поводу своей внешности и 2) повторяющимися действиями, которые Вы совершаете в ответ на беспокойство по поводу своей внешности (например, рассматривание себя в зеркале и других отражающих поверхностях, сравнение своей внешности с внешностью других людей, уход за собой, переодевание, расспрашивание других о том, как Вы выглядите). Для ответов используйте следующую шкалу: 0 = «совсем нет»; 1 = «редко (менее 1 часа в день)»; 2 = «иногда (от 1 до 3 часов в день)»; 3 = «часто (от 3 до 8 часов в день)»; 4 = «очень часто (более 8 часов в день)».</a:t>
            </a:r>
          </a:p>
          <a:p>
            <a:pPr marL="457200" indent="-457200" algn="l">
              <a:lnSpc>
                <a:spcPct val="110000"/>
              </a:lnSpc>
              <a:spcBef>
                <a:spcPts val="0"/>
              </a:spcBef>
              <a:buAutoNum type="arabicPeriod"/>
            </a:pPr>
            <a:r>
              <a:rPr lang="ru-RU" sz="1800" dirty="0">
                <a:latin typeface="Sitka Text" pitchFamily="2" charset="0"/>
              </a:rPr>
              <a:t>Сколько </a:t>
            </a:r>
            <a:r>
              <a:rPr lang="ru-RU" sz="1800" i="1" dirty="0">
                <a:latin typeface="Sitka Text" pitchFamily="2" charset="0"/>
              </a:rPr>
              <a:t>времени</a:t>
            </a:r>
            <a:r>
              <a:rPr lang="ru-RU" sz="1800" dirty="0">
                <a:latin typeface="Sitka Text" pitchFamily="2" charset="0"/>
              </a:rPr>
              <a:t> в среднем занимают у вас эти симптомы?</a:t>
            </a:r>
          </a:p>
          <a:p>
            <a:pPr marL="457200" indent="-457200" algn="l">
              <a:lnSpc>
                <a:spcPct val="110000"/>
              </a:lnSpc>
              <a:spcBef>
                <a:spcPts val="0"/>
              </a:spcBef>
              <a:buAutoNum type="arabicPeriod"/>
            </a:pPr>
            <a:r>
              <a:rPr lang="ru-RU" sz="1800" dirty="0">
                <a:latin typeface="Sitka Text" pitchFamily="2" charset="0"/>
              </a:rPr>
              <a:t>Насколько часто эти симптомы вызывают у вас </a:t>
            </a:r>
            <a:r>
              <a:rPr lang="ru-RU" sz="1800" i="1" dirty="0">
                <a:latin typeface="Sitka Text" pitchFamily="2" charset="0"/>
              </a:rPr>
              <a:t>стресс</a:t>
            </a:r>
            <a:r>
              <a:rPr lang="ru-RU" sz="1800" dirty="0">
                <a:latin typeface="Sitka Text" pitchFamily="2" charset="0"/>
              </a:rPr>
              <a:t>?  </a:t>
            </a:r>
          </a:p>
          <a:p>
            <a:pPr marL="457200" indent="-457200" algn="l">
              <a:lnSpc>
                <a:spcPct val="110000"/>
              </a:lnSpc>
              <a:spcBef>
                <a:spcPts val="0"/>
              </a:spcBef>
              <a:buAutoNum type="arabicPeriod"/>
            </a:pPr>
            <a:r>
              <a:rPr lang="ru-RU" sz="1800" dirty="0">
                <a:latin typeface="Sitka Text" pitchFamily="2" charset="0"/>
              </a:rPr>
              <a:t>Насколько трудно вам </a:t>
            </a:r>
            <a:r>
              <a:rPr lang="ru-RU" sz="1800" i="1" dirty="0">
                <a:latin typeface="Sitka Text" pitchFamily="2" charset="0"/>
              </a:rPr>
              <a:t>контролировать</a:t>
            </a:r>
            <a:r>
              <a:rPr lang="ru-RU" sz="1800" dirty="0">
                <a:latin typeface="Sitka Text" pitchFamily="2" charset="0"/>
              </a:rPr>
              <a:t> эти симптомы?</a:t>
            </a:r>
          </a:p>
          <a:p>
            <a:pPr marL="457200" indent="-457200" algn="l">
              <a:lnSpc>
                <a:spcPct val="110000"/>
              </a:lnSpc>
              <a:spcBef>
                <a:spcPts val="0"/>
              </a:spcBef>
              <a:buAutoNum type="arabicPeriod"/>
            </a:pPr>
            <a:r>
              <a:rPr lang="ru-RU" sz="1800" dirty="0">
                <a:latin typeface="Sitka Text" pitchFamily="2" charset="0"/>
              </a:rPr>
              <a:t>Насколько часто эти симптомы заставляют вас избегать делать что-либо, ходить куда-либо или быть с кем-либо?</a:t>
            </a:r>
          </a:p>
          <a:p>
            <a:pPr marL="457200" indent="-457200" algn="l">
              <a:lnSpc>
                <a:spcPct val="110000"/>
              </a:lnSpc>
              <a:spcBef>
                <a:spcPts val="0"/>
              </a:spcBef>
              <a:buAutoNum type="arabicPeriod"/>
            </a:pPr>
            <a:r>
              <a:rPr lang="ru-RU" sz="1800" dirty="0">
                <a:latin typeface="Sitka Text" pitchFamily="2" charset="0"/>
              </a:rPr>
              <a:t>Насколько часто эти симптомы </a:t>
            </a:r>
            <a:r>
              <a:rPr lang="ru-RU" sz="1800" i="1" dirty="0">
                <a:latin typeface="Sitka Text" pitchFamily="2" charset="0"/>
              </a:rPr>
              <a:t>мешают</a:t>
            </a:r>
            <a:r>
              <a:rPr lang="ru-RU" sz="1800" dirty="0">
                <a:latin typeface="Sitka Text" pitchFamily="2" charset="0"/>
              </a:rPr>
              <a:t> вашей учебе, работе, социальной или семейной жизни?</a:t>
            </a:r>
          </a:p>
          <a:p>
            <a:pPr algn="l">
              <a:lnSpc>
                <a:spcPct val="110000"/>
              </a:lnSpc>
              <a:spcBef>
                <a:spcPts val="0"/>
              </a:spcBef>
            </a:pPr>
            <a:r>
              <a:rPr lang="ru-RU" sz="1800" dirty="0">
                <a:latin typeface="Sitka Text" pitchFamily="2" charset="0"/>
              </a:rPr>
              <a:t>Для получения общего показателя дисморфофобии нужно сложить оценки по всем пунктам BDD-D. Чем выше общий показатель, тем сильнее выражена дисморфофобия.</a:t>
            </a:r>
          </a:p>
          <a:p>
            <a:pPr algn="l">
              <a:lnSpc>
                <a:spcPct val="110000"/>
              </a:lnSpc>
              <a:spcBef>
                <a:spcPts val="0"/>
              </a:spcBef>
            </a:pPr>
            <a:endParaRPr lang="ru-RU" sz="1800" dirty="0">
              <a:latin typeface="Sitka Text" pitchFamily="2" charset="0"/>
            </a:endParaRPr>
          </a:p>
          <a:p>
            <a:pPr algn="l">
              <a:lnSpc>
                <a:spcPct val="110000"/>
              </a:lnSpc>
              <a:spcBef>
                <a:spcPts val="0"/>
              </a:spcBef>
            </a:pPr>
            <a:r>
              <a:rPr lang="ru-RU" sz="1800" b="1" dirty="0">
                <a:latin typeface="Sitka Text" pitchFamily="2" charset="0"/>
              </a:rPr>
              <a:t>Источник:</a:t>
            </a:r>
            <a:r>
              <a:rPr lang="en-US" sz="1800" dirty="0">
                <a:latin typeface="Sitka Text" pitchFamily="2" charset="0"/>
              </a:rPr>
              <a:t> </a:t>
            </a:r>
            <a:r>
              <a:rPr lang="ru-RU" sz="1800" dirty="0">
                <a:latin typeface="Sitka Text" pitchFamily="2" charset="0"/>
              </a:rPr>
              <a:t>Золотарева, А.А., Ульянова, А.С., Казенная, Е.В., Чернов, Н.В., Костюк, Г.П. (2025). Дисморфофобия при расстройствах пищевого поведения: адаптация шкалы телесного </a:t>
            </a:r>
            <a:r>
              <a:rPr lang="ru-RU" sz="1800" dirty="0" err="1">
                <a:latin typeface="Sitka Text" pitchFamily="2" charset="0"/>
              </a:rPr>
              <a:t>дисморфического</a:t>
            </a:r>
            <a:r>
              <a:rPr lang="ru-RU" sz="1800" dirty="0">
                <a:latin typeface="Sitka Text" pitchFamily="2" charset="0"/>
              </a:rPr>
              <a:t> расстройства (</a:t>
            </a:r>
            <a:r>
              <a:rPr lang="en-US" sz="1800" dirty="0">
                <a:latin typeface="Sitka Text" pitchFamily="2" charset="0"/>
              </a:rPr>
              <a:t>Body Dysmorphic Disorder-Dimensional Scale – BDD-D). </a:t>
            </a:r>
            <a:r>
              <a:rPr lang="ru-RU" sz="1800" dirty="0">
                <a:latin typeface="Sitka Text" pitchFamily="2" charset="0"/>
              </a:rPr>
              <a:t>Социальная и клиническая психиатрия, 35(2), 40–46.</a:t>
            </a:r>
          </a:p>
          <a:p>
            <a:pPr algn="l">
              <a:lnSpc>
                <a:spcPct val="110000"/>
              </a:lnSpc>
              <a:spcBef>
                <a:spcPts val="0"/>
              </a:spcBef>
            </a:pPr>
            <a:endParaRPr lang="ru-RU" sz="1800" dirty="0">
              <a:latin typeface="Sitka Text" pitchFamily="2" charset="0"/>
            </a:endParaRPr>
          </a:p>
        </p:txBody>
      </p:sp>
    </p:spTree>
    <p:extLst>
      <p:ext uri="{BB962C8B-B14F-4D97-AF65-F5344CB8AC3E}">
        <p14:creationId xmlns:p14="http://schemas.microsoft.com/office/powerpoint/2010/main" val="130432928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TotalTime>
  <Words>1288</Words>
  <Application>Microsoft Office PowerPoint</Application>
  <PresentationFormat>Широкоэкранный</PresentationFormat>
  <Paragraphs>129</Paragraphs>
  <Slides>9</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Arial</vt:lpstr>
      <vt:lpstr>Calibri</vt:lpstr>
      <vt:lpstr>Calibri Light</vt:lpstr>
      <vt:lpstr>Sitka Text</vt:lpstr>
      <vt:lpstr>Тема Office</vt:lpstr>
      <vt:lpstr>Дисморфофобия при расстройствах пищевого поведения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Алена Золотарева</dc:creator>
  <cp:lastModifiedBy>Алена Золотарева</cp:lastModifiedBy>
  <cp:revision>13</cp:revision>
  <dcterms:created xsi:type="dcterms:W3CDTF">2025-09-03T06:03:26Z</dcterms:created>
  <dcterms:modified xsi:type="dcterms:W3CDTF">2025-09-17T19:41:07Z</dcterms:modified>
</cp:coreProperties>
</file>