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4" r:id="rId7"/>
    <p:sldId id="263" r:id="rId8"/>
    <p:sldId id="266" r:id="rId9"/>
    <p:sldId id="265" r:id="rId10"/>
    <p:sldId id="268" r:id="rId11"/>
    <p:sldId id="267" r:id="rId12"/>
    <p:sldId id="26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2D9953-8B18-04FF-A241-2B4D47C8114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A029D85-9D08-6617-3518-DED3197B1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8725AC1-A43D-7434-8DC3-2EE86D96629D}"/>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5" name="Нижний колонтитул 4">
            <a:extLst>
              <a:ext uri="{FF2B5EF4-FFF2-40B4-BE49-F238E27FC236}">
                <a16:creationId xmlns:a16="http://schemas.microsoft.com/office/drawing/2014/main" id="{D7F40FBE-21F9-2F2A-7BB8-EBD962281B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3B2E5CD-A56E-6468-4DD9-751E4CD10B10}"/>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122959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8B8F3D-6808-6D6B-EF78-0829802043E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D19F926-7BA6-37B4-F319-91ED75F70A5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CAE405-ECB8-3319-BBAF-0FCF4B2C1604}"/>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5" name="Нижний колонтитул 4">
            <a:extLst>
              <a:ext uri="{FF2B5EF4-FFF2-40B4-BE49-F238E27FC236}">
                <a16:creationId xmlns:a16="http://schemas.microsoft.com/office/drawing/2014/main" id="{553700EB-884D-A0F5-37B7-471166CBC9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878C0E-B5AA-D318-8B46-A666247C796C}"/>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243309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873487C-28AB-0D5F-3394-814F73BC32F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CEA34B-8ABF-4F15-672A-0C2AA04B8B7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7791734-A3F7-3FCB-39E9-B8D16E5A8AB6}"/>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5" name="Нижний колонтитул 4">
            <a:extLst>
              <a:ext uri="{FF2B5EF4-FFF2-40B4-BE49-F238E27FC236}">
                <a16:creationId xmlns:a16="http://schemas.microsoft.com/office/drawing/2014/main" id="{2B78EA10-1465-4632-90A0-A6AD60CE2E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6D7B29E-1326-CEB4-6856-3CDE3C494D44}"/>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14291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145F7D-62C3-56C6-AAFF-E6779A1D304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16FBF81-7617-C53F-C6E7-A163AAC6A32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6FBC0A8-2FF4-0F02-3FFA-FAA4FE0B1025}"/>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5" name="Нижний колонтитул 4">
            <a:extLst>
              <a:ext uri="{FF2B5EF4-FFF2-40B4-BE49-F238E27FC236}">
                <a16:creationId xmlns:a16="http://schemas.microsoft.com/office/drawing/2014/main" id="{98C9C12B-B6CF-EAB7-46D2-83DA7D2389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C786A06-41CC-D0B5-74D1-85E7A88679B5}"/>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42250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5055A-CAF0-A76A-5EB9-71A667F408F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F217563-AEA9-7392-4E66-F7AC6C79E6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FB57729-DB93-07E1-18F3-56F833C18C4C}"/>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5" name="Нижний колонтитул 4">
            <a:extLst>
              <a:ext uri="{FF2B5EF4-FFF2-40B4-BE49-F238E27FC236}">
                <a16:creationId xmlns:a16="http://schemas.microsoft.com/office/drawing/2014/main" id="{4A230C6D-5E58-8A18-8F7A-76DB823C9D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4DDC8C-F842-55B5-7000-6360161536B5}"/>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156091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43657-3D91-C798-D9EB-F30BC738E84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939B9E8-9D98-A442-30A2-750FAB7B983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3507A94-21F2-A8ED-447D-6FD57112F55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E79145D-CF0F-5912-E29D-A90EA2DF126C}"/>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6" name="Нижний колонтитул 5">
            <a:extLst>
              <a:ext uri="{FF2B5EF4-FFF2-40B4-BE49-F238E27FC236}">
                <a16:creationId xmlns:a16="http://schemas.microsoft.com/office/drawing/2014/main" id="{EB9317E5-4A0F-8CF5-C8F4-CB9C7D0CE8E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F7CBDB-12C0-2D6E-D734-122F406C79C3}"/>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309656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B3EB60-5445-7FBD-DDBC-A976A4B06A5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175CBBA-166C-074B-19E8-9B37AD6DC8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C95F266-9414-D6F6-0DA6-9035FAED4E6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B0D83CD-AE02-C330-072E-AD8BB3844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5E286C4-4CD3-54A5-7911-FC0CBF4E946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832A1AC-F873-3890-22E4-CD3DB214FFB1}"/>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8" name="Нижний колонтитул 7">
            <a:extLst>
              <a:ext uri="{FF2B5EF4-FFF2-40B4-BE49-F238E27FC236}">
                <a16:creationId xmlns:a16="http://schemas.microsoft.com/office/drawing/2014/main" id="{42F6B907-693B-7A98-9C0F-709B9335732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EF1C452-FC6B-CB7C-B6EE-3FEC02C22FCD}"/>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67298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C1D24F-6896-745C-E1A3-01E8DF87721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96C69E5-2340-9426-2B6E-DBDBC1973CE1}"/>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4" name="Нижний колонтитул 3">
            <a:extLst>
              <a:ext uri="{FF2B5EF4-FFF2-40B4-BE49-F238E27FC236}">
                <a16:creationId xmlns:a16="http://schemas.microsoft.com/office/drawing/2014/main" id="{F02F7E76-A75C-4C78-C875-405D7B7FEA7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ED77CA4-8CAD-1595-BE18-A3792D378A08}"/>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271881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4A26E29-BE78-B3F0-2FE0-589178D5B7D9}"/>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3" name="Нижний колонтитул 2">
            <a:extLst>
              <a:ext uri="{FF2B5EF4-FFF2-40B4-BE49-F238E27FC236}">
                <a16:creationId xmlns:a16="http://schemas.microsoft.com/office/drawing/2014/main" id="{B959F3F6-1102-F005-7E0A-09CAE1F02A7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235C6A5-AC0D-6315-59C1-6A6A08BC426B}"/>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89000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4393F6-DC3C-14EE-214D-FE42AD772C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B33928E-84EB-C6ED-A493-4D8B1E670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A922796-B423-FD06-617B-2281A81AC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B1D0804-A7EA-7A8A-935F-01D0147BD523}"/>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6" name="Нижний колонтитул 5">
            <a:extLst>
              <a:ext uri="{FF2B5EF4-FFF2-40B4-BE49-F238E27FC236}">
                <a16:creationId xmlns:a16="http://schemas.microsoft.com/office/drawing/2014/main" id="{2A5C8B2C-E805-55B4-1373-84F83376B4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0EED3E6-66A2-89AC-BF34-33E6FA1EC4BB}"/>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404059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D951F0-32DF-1A25-C71E-B2A7E2402E3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592FF9B-3BCC-6E7F-4146-4D0D1491C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A8F6960-0F5A-48CF-A503-D670504AC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A61DE9C-7F60-76D4-0834-4540A2B5DFED}"/>
              </a:ext>
            </a:extLst>
          </p:cNvPr>
          <p:cNvSpPr>
            <a:spLocks noGrp="1"/>
          </p:cNvSpPr>
          <p:nvPr>
            <p:ph type="dt" sz="half" idx="10"/>
          </p:nvPr>
        </p:nvSpPr>
        <p:spPr/>
        <p:txBody>
          <a:bodyPr/>
          <a:lstStyle/>
          <a:p>
            <a:fld id="{0AF6E783-3F2E-40EA-A9BA-65A223C3ED5B}" type="datetimeFigureOut">
              <a:rPr lang="ru-RU" smtClean="0"/>
              <a:t>03.09.2025</a:t>
            </a:fld>
            <a:endParaRPr lang="ru-RU"/>
          </a:p>
        </p:txBody>
      </p:sp>
      <p:sp>
        <p:nvSpPr>
          <p:cNvPr id="6" name="Нижний колонтитул 5">
            <a:extLst>
              <a:ext uri="{FF2B5EF4-FFF2-40B4-BE49-F238E27FC236}">
                <a16:creationId xmlns:a16="http://schemas.microsoft.com/office/drawing/2014/main" id="{2E6EB7DA-C833-4B51-88CF-5EE98440B85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56CD9D0-CE9F-C9DC-0F95-AE207CA691FF}"/>
              </a:ext>
            </a:extLst>
          </p:cNvPr>
          <p:cNvSpPr>
            <a:spLocks noGrp="1"/>
          </p:cNvSpPr>
          <p:nvPr>
            <p:ph type="sldNum" sz="quarter" idx="12"/>
          </p:nvPr>
        </p:nvSpPr>
        <p:spPr/>
        <p:txBody>
          <a:bodyPr/>
          <a:lstStyle/>
          <a:p>
            <a:fld id="{188755F0-F0C6-4614-9AD4-84E831E21A75}" type="slidenum">
              <a:rPr lang="ru-RU" smtClean="0"/>
              <a:t>‹#›</a:t>
            </a:fld>
            <a:endParaRPr lang="ru-RU"/>
          </a:p>
        </p:txBody>
      </p:sp>
    </p:spTree>
    <p:extLst>
      <p:ext uri="{BB962C8B-B14F-4D97-AF65-F5344CB8AC3E}">
        <p14:creationId xmlns:p14="http://schemas.microsoft.com/office/powerpoint/2010/main" val="110751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63AC21-6510-B8D4-B787-3320613D55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8995562-275E-1B91-4E03-2FE5CC0BD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55C023-CDD7-F22E-8D8A-F39AB4A78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6E783-3F2E-40EA-A9BA-65A223C3ED5B}" type="datetimeFigureOut">
              <a:rPr lang="ru-RU" smtClean="0"/>
              <a:t>03.09.2025</a:t>
            </a:fld>
            <a:endParaRPr lang="ru-RU"/>
          </a:p>
        </p:txBody>
      </p:sp>
      <p:sp>
        <p:nvSpPr>
          <p:cNvPr id="5" name="Нижний колонтитул 4">
            <a:extLst>
              <a:ext uri="{FF2B5EF4-FFF2-40B4-BE49-F238E27FC236}">
                <a16:creationId xmlns:a16="http://schemas.microsoft.com/office/drawing/2014/main" id="{661E8E62-D646-75F2-720F-AA12D2422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6948115-83EC-7B25-A48B-22F7BF355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755F0-F0C6-4614-9AD4-84E831E21A75}" type="slidenum">
              <a:rPr lang="ru-RU" smtClean="0"/>
              <a:t>‹#›</a:t>
            </a:fld>
            <a:endParaRPr lang="ru-RU"/>
          </a:p>
        </p:txBody>
      </p:sp>
    </p:spTree>
    <p:extLst>
      <p:ext uri="{BB962C8B-B14F-4D97-AF65-F5344CB8AC3E}">
        <p14:creationId xmlns:p14="http://schemas.microsoft.com/office/powerpoint/2010/main" val="163726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8F027-0297-1F02-E999-ECF5D3402E93}"/>
              </a:ext>
            </a:extLst>
          </p:cNvPr>
          <p:cNvSpPr>
            <a:spLocks noGrp="1"/>
          </p:cNvSpPr>
          <p:nvPr>
            <p:ph type="ctrTitle"/>
          </p:nvPr>
        </p:nvSpPr>
        <p:spPr>
          <a:xfrm>
            <a:off x="0" y="279401"/>
            <a:ext cx="12192000" cy="2910840"/>
          </a:xfrm>
        </p:spPr>
        <p:txBody>
          <a:bodyPr>
            <a:normAutofit/>
          </a:bodyPr>
          <a:lstStyle/>
          <a:p>
            <a:r>
              <a:rPr lang="ru-RU" sz="4800" dirty="0">
                <a:latin typeface="Sitka Text" pitchFamily="2" charset="0"/>
              </a:rPr>
              <a:t>Ипохондрия и </a:t>
            </a:r>
            <a:r>
              <a:rPr lang="ru-RU" sz="4800" dirty="0" err="1">
                <a:latin typeface="Sitka Text" pitchFamily="2" charset="0"/>
              </a:rPr>
              <a:t>соматизация</a:t>
            </a:r>
            <a:r>
              <a:rPr lang="ru-RU" sz="4800" dirty="0">
                <a:latin typeface="Sitka Text" pitchFamily="2" charset="0"/>
              </a:rPr>
              <a:t>: </a:t>
            </a:r>
            <a:br>
              <a:rPr lang="en-US" sz="4800" dirty="0">
                <a:latin typeface="Sitka Text" pitchFamily="2" charset="0"/>
              </a:rPr>
            </a:br>
            <a:r>
              <a:rPr lang="ru-RU" sz="4800" dirty="0">
                <a:latin typeface="Sitka Text" pitchFamily="2" charset="0"/>
              </a:rPr>
              <a:t>история и современность</a:t>
            </a:r>
          </a:p>
        </p:txBody>
      </p:sp>
      <p:sp>
        <p:nvSpPr>
          <p:cNvPr id="3" name="Подзаголовок 2">
            <a:extLst>
              <a:ext uri="{FF2B5EF4-FFF2-40B4-BE49-F238E27FC236}">
                <a16:creationId xmlns:a16="http://schemas.microsoft.com/office/drawing/2014/main" id="{5300A256-B294-4B97-79F1-1351760AD516}"/>
              </a:ext>
            </a:extLst>
          </p:cNvPr>
          <p:cNvSpPr>
            <a:spLocks noGrp="1"/>
          </p:cNvSpPr>
          <p:nvPr>
            <p:ph type="subTitle" idx="1"/>
          </p:nvPr>
        </p:nvSpPr>
        <p:spPr>
          <a:xfrm>
            <a:off x="5730240" y="4511040"/>
            <a:ext cx="6258560" cy="2067560"/>
          </a:xfrm>
        </p:spPr>
        <p:txBody>
          <a:bodyPr>
            <a:normAutofit fontScale="92500" lnSpcReduction="20000"/>
          </a:bodyPr>
          <a:lstStyle/>
          <a:p>
            <a:pPr algn="l">
              <a:lnSpc>
                <a:spcPct val="110000"/>
              </a:lnSpc>
              <a:spcBef>
                <a:spcPts val="0"/>
              </a:spcBef>
            </a:pPr>
            <a:r>
              <a:rPr lang="ru-RU" dirty="0">
                <a:latin typeface="Sitka Text" pitchFamily="2" charset="0"/>
              </a:rPr>
              <a:t>Золотарева Алена Анатольевна,</a:t>
            </a:r>
          </a:p>
          <a:p>
            <a:pPr algn="l">
              <a:lnSpc>
                <a:spcPct val="110000"/>
              </a:lnSpc>
              <a:spcBef>
                <a:spcPts val="0"/>
              </a:spcBef>
            </a:pPr>
            <a:r>
              <a:rPr lang="ru-RU" dirty="0">
                <a:latin typeface="Sitka Text" pitchFamily="2" charset="0"/>
              </a:rPr>
              <a:t>кандидат психологических наук, </a:t>
            </a:r>
          </a:p>
          <a:p>
            <a:pPr algn="l">
              <a:lnSpc>
                <a:spcPct val="110000"/>
              </a:lnSpc>
              <a:spcBef>
                <a:spcPts val="0"/>
              </a:spcBef>
            </a:pPr>
            <a:r>
              <a:rPr lang="ru-RU" dirty="0">
                <a:latin typeface="Sitka Text" pitchFamily="2" charset="0"/>
              </a:rPr>
              <a:t>доцент департамента психологии, руководитель научно-учебной группы «Лаборатория психосоматических исследований» НИУ ВШЭ</a:t>
            </a:r>
          </a:p>
        </p:txBody>
      </p:sp>
    </p:spTree>
    <p:extLst>
      <p:ext uri="{BB962C8B-B14F-4D97-AF65-F5344CB8AC3E}">
        <p14:creationId xmlns:p14="http://schemas.microsoft.com/office/powerpoint/2010/main" val="387795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C06EAE1C-AC51-C9D4-7D29-9A234241A4A5}"/>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833C832B-EA19-E0E7-C008-B4BB823298EC}"/>
              </a:ext>
            </a:extLst>
          </p:cNvPr>
          <p:cNvSpPr>
            <a:spLocks noGrp="1"/>
          </p:cNvSpPr>
          <p:nvPr>
            <p:ph type="subTitle" idx="1"/>
          </p:nvPr>
        </p:nvSpPr>
        <p:spPr>
          <a:xfrm>
            <a:off x="380999" y="1"/>
            <a:ext cx="11370733" cy="6587066"/>
          </a:xfrm>
        </p:spPr>
        <p:txBody>
          <a:bodyPr>
            <a:normAutofit/>
          </a:bodyPr>
          <a:lstStyle/>
          <a:p>
            <a:pPr algn="l">
              <a:lnSpc>
                <a:spcPct val="110000"/>
              </a:lnSpc>
              <a:spcBef>
                <a:spcPts val="0"/>
              </a:spcBef>
            </a:pPr>
            <a:endParaRPr lang="ru-RU" sz="1800" b="1" dirty="0">
              <a:latin typeface="Sitka Text" pitchFamily="2" charset="0"/>
            </a:endParaRPr>
          </a:p>
          <a:p>
            <a:pPr>
              <a:lnSpc>
                <a:spcPct val="110000"/>
              </a:lnSpc>
              <a:spcBef>
                <a:spcPts val="0"/>
              </a:spcBef>
            </a:pPr>
            <a:r>
              <a:rPr lang="ru-RU" sz="1800" b="1" dirty="0">
                <a:latin typeface="Sitka Text" pitchFamily="2" charset="0"/>
              </a:rPr>
              <a:t>Русскоязычная версия шкалы соматических симптомов (</a:t>
            </a:r>
            <a:r>
              <a:rPr lang="en-US" sz="1800" b="1" dirty="0">
                <a:latin typeface="Sitka Text" pitchFamily="2" charset="0"/>
              </a:rPr>
              <a:t>Somatic Symptom Scale-8, SSS-8)</a:t>
            </a:r>
            <a:endParaRPr lang="ru-RU" sz="1800" b="1" dirty="0">
              <a:latin typeface="Sitka Text" pitchFamily="2" charset="0"/>
            </a:endParaRPr>
          </a:p>
          <a:p>
            <a:pPr algn="l">
              <a:lnSpc>
                <a:spcPct val="110000"/>
              </a:lnSpc>
              <a:spcBef>
                <a:spcPts val="0"/>
              </a:spcBef>
            </a:pPr>
            <a:endParaRPr lang="ru-RU" sz="1800" b="1" dirty="0">
              <a:latin typeface="Sitka Text" pitchFamily="2" charset="0"/>
            </a:endParaRPr>
          </a:p>
          <a:p>
            <a:pPr algn="l">
              <a:lnSpc>
                <a:spcPct val="110000"/>
              </a:lnSpc>
              <a:spcBef>
                <a:spcPts val="0"/>
              </a:spcBef>
            </a:pPr>
            <a:r>
              <a:rPr lang="ru-RU" sz="1800" dirty="0">
                <a:latin typeface="Sitka Text" pitchFamily="2" charset="0"/>
              </a:rPr>
              <a:t>Насколько часто каждая из следующих проблем беспокоила Вас в течение прошедшей недели? Выберите, пожалуйста, для каждой проблемы только один вариант ответа, используя следующую шкалу: 0 = «совсем нет»; 1 = «не очень часто»; 2 = «периодически»; 3 = «довольно часто»; 4 = «очень часто».</a:t>
            </a:r>
          </a:p>
          <a:p>
            <a:pPr marL="457200" indent="-457200" algn="l">
              <a:lnSpc>
                <a:spcPct val="110000"/>
              </a:lnSpc>
              <a:spcBef>
                <a:spcPts val="0"/>
              </a:spcBef>
              <a:buAutoNum type="arabicPeriod"/>
            </a:pPr>
            <a:r>
              <a:rPr lang="ru-RU" sz="1800" dirty="0">
                <a:latin typeface="Sitka Text" pitchFamily="2" charset="0"/>
              </a:rPr>
              <a:t>Проблемы с желудочно-кишечным трактом.</a:t>
            </a:r>
          </a:p>
          <a:p>
            <a:pPr marL="457200" indent="-457200" algn="l">
              <a:lnSpc>
                <a:spcPct val="110000"/>
              </a:lnSpc>
              <a:spcBef>
                <a:spcPts val="0"/>
              </a:spcBef>
              <a:buAutoNum type="arabicPeriod"/>
            </a:pPr>
            <a:r>
              <a:rPr lang="ru-RU" sz="1800" dirty="0">
                <a:latin typeface="Sitka Text" pitchFamily="2" charset="0"/>
              </a:rPr>
              <a:t>Боль в спине.</a:t>
            </a:r>
          </a:p>
          <a:p>
            <a:pPr marL="457200" indent="-457200" algn="l">
              <a:lnSpc>
                <a:spcPct val="110000"/>
              </a:lnSpc>
              <a:spcBef>
                <a:spcPts val="0"/>
              </a:spcBef>
              <a:buAutoNum type="arabicPeriod"/>
            </a:pPr>
            <a:r>
              <a:rPr lang="ru-RU" sz="1800" dirty="0">
                <a:latin typeface="Sitka Text" pitchFamily="2" charset="0"/>
              </a:rPr>
              <a:t>Боль в руках, ногах или суставах.</a:t>
            </a:r>
          </a:p>
          <a:p>
            <a:pPr marL="457200" indent="-457200" algn="l">
              <a:lnSpc>
                <a:spcPct val="110000"/>
              </a:lnSpc>
              <a:spcBef>
                <a:spcPts val="0"/>
              </a:spcBef>
              <a:buAutoNum type="arabicPeriod"/>
            </a:pPr>
            <a:r>
              <a:rPr lang="ru-RU" sz="1800" dirty="0">
                <a:latin typeface="Sitka Text" pitchFamily="2" charset="0"/>
              </a:rPr>
              <a:t>Головная боль.</a:t>
            </a:r>
          </a:p>
          <a:p>
            <a:pPr marL="457200" indent="-457200" algn="l">
              <a:lnSpc>
                <a:spcPct val="110000"/>
              </a:lnSpc>
              <a:spcBef>
                <a:spcPts val="0"/>
              </a:spcBef>
              <a:buAutoNum type="arabicPeriod"/>
            </a:pPr>
            <a:r>
              <a:rPr lang="ru-RU" sz="1800" dirty="0">
                <a:latin typeface="Sitka Text" pitchFamily="2" charset="0"/>
              </a:rPr>
              <a:t>Боль в груди или одышка.</a:t>
            </a:r>
          </a:p>
          <a:p>
            <a:pPr marL="457200" indent="-457200" algn="l">
              <a:lnSpc>
                <a:spcPct val="110000"/>
              </a:lnSpc>
              <a:spcBef>
                <a:spcPts val="0"/>
              </a:spcBef>
              <a:buAutoNum type="arabicPeriod"/>
            </a:pPr>
            <a:r>
              <a:rPr lang="ru-RU" sz="1800" dirty="0">
                <a:latin typeface="Sitka Text" pitchFamily="2" charset="0"/>
              </a:rPr>
              <a:t>Головокружение.</a:t>
            </a:r>
          </a:p>
          <a:p>
            <a:pPr marL="457200" indent="-457200" algn="l">
              <a:lnSpc>
                <a:spcPct val="110000"/>
              </a:lnSpc>
              <a:spcBef>
                <a:spcPts val="0"/>
              </a:spcBef>
              <a:buAutoNum type="arabicPeriod"/>
            </a:pPr>
            <a:r>
              <a:rPr lang="ru-RU" sz="1800" dirty="0">
                <a:latin typeface="Sitka Text" pitchFamily="2" charset="0"/>
              </a:rPr>
              <a:t>Чувство усталости или недостаток энергии.</a:t>
            </a:r>
          </a:p>
          <a:p>
            <a:pPr marL="457200" indent="-457200" algn="l">
              <a:lnSpc>
                <a:spcPct val="110000"/>
              </a:lnSpc>
              <a:spcBef>
                <a:spcPts val="0"/>
              </a:spcBef>
              <a:buAutoNum type="arabicPeriod"/>
            </a:pPr>
            <a:r>
              <a:rPr lang="ru-RU" sz="1800" dirty="0">
                <a:latin typeface="Sitka Text" pitchFamily="2" charset="0"/>
              </a:rPr>
              <a:t>Проблемы со сном.</a:t>
            </a:r>
          </a:p>
          <a:p>
            <a:pPr algn="l">
              <a:lnSpc>
                <a:spcPct val="110000"/>
              </a:lnSpc>
              <a:spcBef>
                <a:spcPts val="0"/>
              </a:spcBef>
            </a:pPr>
            <a:r>
              <a:rPr lang="ru-RU" sz="1800" dirty="0">
                <a:latin typeface="Sitka Text" pitchFamily="2" charset="0"/>
              </a:rPr>
              <a:t>Для оценки общего показателя </a:t>
            </a:r>
            <a:r>
              <a:rPr lang="ru-RU" sz="1800" dirty="0" err="1">
                <a:latin typeface="Sitka Text" pitchFamily="2" charset="0"/>
              </a:rPr>
              <a:t>соматизации</a:t>
            </a:r>
            <a:r>
              <a:rPr lang="ru-RU" sz="1800" dirty="0">
                <a:latin typeface="Sitka Text" pitchFamily="2" charset="0"/>
              </a:rPr>
              <a:t> необходимо сложить баллы по всем утверждениям. Показатель ≥ 12 указывает на клинически значимую </a:t>
            </a:r>
            <a:r>
              <a:rPr lang="ru-RU" sz="1800" dirty="0" err="1">
                <a:latin typeface="Sitka Text" pitchFamily="2" charset="0"/>
              </a:rPr>
              <a:t>соматизацию</a:t>
            </a:r>
            <a:r>
              <a:rPr lang="ru-RU" sz="1800" dirty="0">
                <a:latin typeface="Sitka Text" pitchFamily="2" charset="0"/>
              </a:rPr>
              <a:t>.</a:t>
            </a:r>
          </a:p>
          <a:p>
            <a:pPr algn="l">
              <a:lnSpc>
                <a:spcPct val="110000"/>
              </a:lnSpc>
              <a:spcBef>
                <a:spcPts val="0"/>
              </a:spcBef>
            </a:pPr>
            <a:endParaRPr lang="ru-RU" sz="1800" dirty="0">
              <a:latin typeface="Sitka Text" pitchFamily="2" charset="0"/>
            </a:endParaRPr>
          </a:p>
          <a:p>
            <a:pPr algn="l">
              <a:lnSpc>
                <a:spcPct val="110000"/>
              </a:lnSpc>
              <a:spcBef>
                <a:spcPts val="0"/>
              </a:spcBef>
            </a:pPr>
            <a:r>
              <a:rPr lang="ru-RU" sz="1800" b="1" dirty="0">
                <a:latin typeface="Sitka Text" pitchFamily="2" charset="0"/>
              </a:rPr>
              <a:t>Источник:</a:t>
            </a:r>
            <a:r>
              <a:rPr lang="en-US" sz="1800" dirty="0">
                <a:latin typeface="Sitka Text" pitchFamily="2" charset="0"/>
              </a:rPr>
              <a:t> </a:t>
            </a:r>
            <a:r>
              <a:rPr lang="ru-RU" sz="1800" dirty="0">
                <a:latin typeface="Sitka Text" pitchFamily="2" charset="0"/>
              </a:rPr>
              <a:t>Золотарева, А.А. (2022). Факторная структура русскоязычной версии шкалы соматических симптомов (</a:t>
            </a:r>
            <a:r>
              <a:rPr lang="ru-RU" sz="1800" dirty="0" err="1">
                <a:latin typeface="Sitka Text" pitchFamily="2" charset="0"/>
              </a:rPr>
              <a:t>Somatic</a:t>
            </a:r>
            <a:r>
              <a:rPr lang="ru-RU" sz="1800" dirty="0">
                <a:latin typeface="Sitka Text" pitchFamily="2" charset="0"/>
              </a:rPr>
              <a:t> </a:t>
            </a:r>
            <a:r>
              <a:rPr lang="ru-RU" sz="1800" dirty="0" err="1">
                <a:latin typeface="Sitka Text" pitchFamily="2" charset="0"/>
              </a:rPr>
              <a:t>Symptom</a:t>
            </a:r>
            <a:r>
              <a:rPr lang="ru-RU" sz="1800" dirty="0">
                <a:latin typeface="Sitka Text" pitchFamily="2" charset="0"/>
              </a:rPr>
              <a:t> Scale-8, SSS-8). Консультативная психология и психотерапия, 30(3), 8—20. https://doi.org/10.17759/cpp.2022300302</a:t>
            </a:r>
            <a:endParaRPr lang="ru-RU" sz="1800" dirty="0"/>
          </a:p>
          <a:p>
            <a:pPr algn="l">
              <a:lnSpc>
                <a:spcPct val="110000"/>
              </a:lnSpc>
              <a:spcBef>
                <a:spcPts val="0"/>
              </a:spcBef>
            </a:pPr>
            <a:endParaRPr lang="ru-RU" sz="1800" dirty="0">
              <a:latin typeface="Sitka Text" pitchFamily="2" charset="0"/>
            </a:endParaRPr>
          </a:p>
          <a:p>
            <a:pPr algn="l">
              <a:lnSpc>
                <a:spcPct val="110000"/>
              </a:lnSpc>
              <a:spcBef>
                <a:spcPts val="0"/>
              </a:spcBef>
            </a:pPr>
            <a:endParaRPr lang="ru-RU" sz="1800" dirty="0">
              <a:latin typeface="Sitka Text" pitchFamily="2" charset="0"/>
            </a:endParaRPr>
          </a:p>
        </p:txBody>
      </p:sp>
    </p:spTree>
    <p:extLst>
      <p:ext uri="{BB962C8B-B14F-4D97-AF65-F5344CB8AC3E}">
        <p14:creationId xmlns:p14="http://schemas.microsoft.com/office/powerpoint/2010/main" val="270499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52C6C39E-00E1-B1FE-9B77-6AEDC98C16F1}"/>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E774D48-ED78-4935-544D-548468C52214}"/>
              </a:ext>
            </a:extLst>
          </p:cNvPr>
          <p:cNvSpPr>
            <a:spLocks noGrp="1"/>
          </p:cNvSpPr>
          <p:nvPr>
            <p:ph type="subTitle" idx="1"/>
          </p:nvPr>
        </p:nvSpPr>
        <p:spPr>
          <a:xfrm>
            <a:off x="380999" y="194733"/>
            <a:ext cx="11370733" cy="6527800"/>
          </a:xfrm>
        </p:spPr>
        <p:txBody>
          <a:bodyPr>
            <a:normAutofit lnSpcReduction="10000"/>
          </a:bodyPr>
          <a:lstStyle/>
          <a:p>
            <a:pPr algn="l">
              <a:lnSpc>
                <a:spcPct val="110000"/>
              </a:lnSpc>
              <a:spcBef>
                <a:spcPts val="0"/>
              </a:spcBef>
            </a:pPr>
            <a:endParaRPr lang="ru-RU" sz="1800" b="1" dirty="0">
              <a:latin typeface="Sitka Text" pitchFamily="2" charset="0"/>
            </a:endParaRPr>
          </a:p>
          <a:p>
            <a:pPr>
              <a:lnSpc>
                <a:spcPct val="110000"/>
              </a:lnSpc>
              <a:spcBef>
                <a:spcPts val="0"/>
              </a:spcBef>
            </a:pPr>
            <a:r>
              <a:rPr lang="ru-RU" sz="1800" b="1" dirty="0">
                <a:latin typeface="Sitka Text" pitchFamily="2" charset="0"/>
              </a:rPr>
              <a:t>Русскоязычная версия шкалы критерия В соматического симптоматического расстройства (</a:t>
            </a:r>
            <a:r>
              <a:rPr lang="ru-RU" sz="1800" b="1" dirty="0" err="1">
                <a:latin typeface="Sitka Text" pitchFamily="2" charset="0"/>
              </a:rPr>
              <a:t>Somatic</a:t>
            </a:r>
            <a:r>
              <a:rPr lang="ru-RU" sz="1800" b="1" dirty="0">
                <a:latin typeface="Sitka Text" pitchFamily="2" charset="0"/>
              </a:rPr>
              <a:t> </a:t>
            </a:r>
            <a:r>
              <a:rPr lang="ru-RU" sz="1800" b="1" dirty="0" err="1">
                <a:latin typeface="Sitka Text" pitchFamily="2" charset="0"/>
              </a:rPr>
              <a:t>Symptom</a:t>
            </a:r>
            <a:r>
              <a:rPr lang="ru-RU" sz="1800" b="1" dirty="0">
                <a:latin typeface="Sitka Text" pitchFamily="2" charset="0"/>
              </a:rPr>
              <a:t> </a:t>
            </a:r>
            <a:r>
              <a:rPr lang="ru-RU" sz="1800" b="1" dirty="0" err="1">
                <a:latin typeface="Sitka Text" pitchFamily="2" charset="0"/>
              </a:rPr>
              <a:t>Disorder</a:t>
            </a:r>
            <a:r>
              <a:rPr lang="ru-RU" sz="1800" b="1" dirty="0">
                <a:latin typeface="Sitka Text" pitchFamily="2" charset="0"/>
              </a:rPr>
              <a:t> — B </a:t>
            </a:r>
            <a:r>
              <a:rPr lang="ru-RU" sz="1800" b="1" dirty="0" err="1">
                <a:latin typeface="Sitka Text" pitchFamily="2" charset="0"/>
              </a:rPr>
              <a:t>Criteria</a:t>
            </a:r>
            <a:r>
              <a:rPr lang="ru-RU" sz="1800" b="1" dirty="0">
                <a:latin typeface="Sitka Text" pitchFamily="2" charset="0"/>
              </a:rPr>
              <a:t> </a:t>
            </a:r>
            <a:r>
              <a:rPr lang="ru-RU" sz="1800" b="1" dirty="0" err="1">
                <a:latin typeface="Sitka Text" pitchFamily="2" charset="0"/>
              </a:rPr>
              <a:t>Scale</a:t>
            </a:r>
            <a:r>
              <a:rPr lang="en-US" sz="1800" b="1" dirty="0">
                <a:latin typeface="Sitka Text" pitchFamily="2" charset="0"/>
              </a:rPr>
              <a:t>, SSD-12</a:t>
            </a:r>
            <a:r>
              <a:rPr lang="ru-RU" sz="1800" b="1" dirty="0">
                <a:latin typeface="Sitka Text" pitchFamily="2" charset="0"/>
              </a:rPr>
              <a:t>)</a:t>
            </a:r>
          </a:p>
          <a:p>
            <a:pPr algn="l">
              <a:lnSpc>
                <a:spcPct val="110000"/>
              </a:lnSpc>
              <a:spcBef>
                <a:spcPts val="0"/>
              </a:spcBef>
            </a:pPr>
            <a:endParaRPr lang="ru-RU" sz="1800" b="1" dirty="0">
              <a:latin typeface="Sitka Text" pitchFamily="2" charset="0"/>
            </a:endParaRPr>
          </a:p>
          <a:p>
            <a:pPr algn="l">
              <a:lnSpc>
                <a:spcPct val="110000"/>
              </a:lnSpc>
              <a:spcBef>
                <a:spcPts val="0"/>
              </a:spcBef>
            </a:pPr>
            <a:r>
              <a:rPr lang="ru-RU" sz="1800" dirty="0">
                <a:latin typeface="Sitka Text" pitchFamily="2" charset="0"/>
              </a:rPr>
              <a:t>Почти каждый человек время от времени испытывает физические симптомы, такие как головная боль или учащенное сердцебиение. Следующие утверждения касаются ваших мыслей и чувств по поводу физических симптомов и того, как вы справляетесь с этими симптомами. Пожалуйста, выберите для каждого утверждения тот ответ, который наиболее подходит именно вам, используя следующую шкалу: 0 = «никогда»; 1 = «редко»; 2 = «иногда»; 3 = «часто»; 4 = «очень часто».</a:t>
            </a:r>
          </a:p>
          <a:p>
            <a:pPr marL="457200" indent="-457200" algn="l">
              <a:lnSpc>
                <a:spcPct val="110000"/>
              </a:lnSpc>
              <a:spcBef>
                <a:spcPts val="0"/>
              </a:spcBef>
              <a:buAutoNum type="arabicPeriod"/>
            </a:pPr>
            <a:r>
              <a:rPr lang="ru-RU" sz="1800" dirty="0">
                <a:latin typeface="Sitka Text" pitchFamily="2" charset="0"/>
              </a:rPr>
              <a:t>Я думаю, что мои физические симптомы являются признаками серьезного заболевания.</a:t>
            </a:r>
          </a:p>
          <a:p>
            <a:pPr marL="457200" indent="-457200" algn="l">
              <a:lnSpc>
                <a:spcPct val="110000"/>
              </a:lnSpc>
              <a:spcBef>
                <a:spcPts val="0"/>
              </a:spcBef>
              <a:buAutoNum type="arabicPeriod"/>
            </a:pPr>
            <a:r>
              <a:rPr lang="ru-RU" sz="1800" dirty="0">
                <a:latin typeface="Sitka Text" pitchFamily="2" charset="0"/>
              </a:rPr>
              <a:t>Я сильно беспокоюсь о своем здоровье.</a:t>
            </a:r>
          </a:p>
          <a:p>
            <a:pPr marL="457200" indent="-457200" algn="l">
              <a:lnSpc>
                <a:spcPct val="110000"/>
              </a:lnSpc>
              <a:spcBef>
                <a:spcPts val="0"/>
              </a:spcBef>
              <a:buAutoNum type="arabicPeriod"/>
            </a:pPr>
            <a:r>
              <a:rPr lang="ru-RU" sz="1800" dirty="0">
                <a:latin typeface="Sitka Text" pitchFamily="2" charset="0"/>
              </a:rPr>
              <a:t>Мои проблемы со здоровьем мешают мне в повседневной жизни.</a:t>
            </a:r>
          </a:p>
          <a:p>
            <a:pPr marL="457200" indent="-457200" algn="l">
              <a:lnSpc>
                <a:spcPct val="110000"/>
              </a:lnSpc>
              <a:spcBef>
                <a:spcPts val="0"/>
              </a:spcBef>
              <a:buAutoNum type="arabicPeriod"/>
            </a:pPr>
            <a:r>
              <a:rPr lang="ru-RU" sz="1800" dirty="0">
                <a:latin typeface="Sitka Text" pitchFamily="2" charset="0"/>
              </a:rPr>
              <a:t>Я убежден, что мои симптомы серьезны.</a:t>
            </a:r>
          </a:p>
          <a:p>
            <a:pPr marL="457200" indent="-457200" algn="l">
              <a:lnSpc>
                <a:spcPct val="110000"/>
              </a:lnSpc>
              <a:spcBef>
                <a:spcPts val="0"/>
              </a:spcBef>
              <a:buAutoNum type="arabicPeriod"/>
            </a:pPr>
            <a:r>
              <a:rPr lang="ru-RU" sz="1800" dirty="0">
                <a:latin typeface="Sitka Text" pitchFamily="2" charset="0"/>
              </a:rPr>
              <a:t>Мне бывает страшно из-за моих симптомов.</a:t>
            </a:r>
          </a:p>
          <a:p>
            <a:pPr marL="457200" indent="-457200" algn="l">
              <a:lnSpc>
                <a:spcPct val="110000"/>
              </a:lnSpc>
              <a:spcBef>
                <a:spcPts val="0"/>
              </a:spcBef>
              <a:buAutoNum type="arabicPeriod"/>
            </a:pPr>
            <a:r>
              <a:rPr lang="ru-RU" sz="1800" dirty="0">
                <a:latin typeface="Sitka Text" pitchFamily="2" charset="0"/>
              </a:rPr>
              <a:t>Мое физическое недомогание занимает меня большую часть дня.</a:t>
            </a:r>
          </a:p>
          <a:p>
            <a:pPr marL="457200" indent="-457200" algn="l">
              <a:lnSpc>
                <a:spcPct val="110000"/>
              </a:lnSpc>
              <a:spcBef>
                <a:spcPts val="0"/>
              </a:spcBef>
              <a:buAutoNum type="arabicPeriod"/>
            </a:pPr>
            <a:r>
              <a:rPr lang="ru-RU" sz="1800" dirty="0">
                <a:latin typeface="Sitka Text" pitchFamily="2" charset="0"/>
              </a:rPr>
              <a:t>Другие говорят мне, что мои физические проблемы несерьезны.</a:t>
            </a:r>
          </a:p>
          <a:p>
            <a:pPr marL="457200" indent="-457200" algn="l">
              <a:lnSpc>
                <a:spcPct val="110000"/>
              </a:lnSpc>
              <a:spcBef>
                <a:spcPts val="0"/>
              </a:spcBef>
              <a:buAutoNum type="arabicPeriod"/>
            </a:pPr>
            <a:r>
              <a:rPr lang="ru-RU" sz="1800" dirty="0">
                <a:latin typeface="Sitka Text" pitchFamily="2" charset="0"/>
              </a:rPr>
              <a:t> Я беспокоюсь, что мое физическое недомогание никогда не прекратится.</a:t>
            </a:r>
          </a:p>
          <a:p>
            <a:pPr marL="457200" indent="-457200" algn="l">
              <a:lnSpc>
                <a:spcPct val="110000"/>
              </a:lnSpc>
              <a:spcBef>
                <a:spcPts val="0"/>
              </a:spcBef>
              <a:buAutoNum type="arabicPeriod"/>
            </a:pPr>
            <a:r>
              <a:rPr lang="ru-RU" sz="1800" dirty="0">
                <a:latin typeface="Sitka Text" pitchFamily="2" charset="0"/>
              </a:rPr>
              <a:t> Заботы о своем здоровье отнимают у меня энергию.</a:t>
            </a:r>
          </a:p>
          <a:p>
            <a:pPr marL="457200" indent="-457200" algn="l">
              <a:lnSpc>
                <a:spcPct val="110000"/>
              </a:lnSpc>
              <a:spcBef>
                <a:spcPts val="0"/>
              </a:spcBef>
              <a:buAutoNum type="arabicPeriod"/>
            </a:pPr>
            <a:r>
              <a:rPr lang="ru-RU" sz="1800" dirty="0">
                <a:latin typeface="Sitka Text" pitchFamily="2" charset="0"/>
              </a:rPr>
              <a:t>Я думаю, что врачи не воспринимают всерьез мое физическое недомогание.</a:t>
            </a:r>
          </a:p>
          <a:p>
            <a:pPr marL="457200" indent="-457200" algn="l">
              <a:lnSpc>
                <a:spcPct val="110000"/>
              </a:lnSpc>
              <a:spcBef>
                <a:spcPts val="0"/>
              </a:spcBef>
              <a:buAutoNum type="arabicPeriod"/>
            </a:pPr>
            <a:r>
              <a:rPr lang="ru-RU" sz="1800" dirty="0">
                <a:latin typeface="Sitka Text" pitchFamily="2" charset="0"/>
              </a:rPr>
              <a:t>Я беспокоюсь, что мои физические симптомы будут мешать мне в будущем.</a:t>
            </a:r>
          </a:p>
          <a:p>
            <a:pPr marL="457200" indent="-457200" algn="l">
              <a:lnSpc>
                <a:spcPct val="110000"/>
              </a:lnSpc>
              <a:spcBef>
                <a:spcPts val="0"/>
              </a:spcBef>
              <a:buAutoNum type="arabicPeriod"/>
            </a:pPr>
            <a:r>
              <a:rPr lang="ru-RU" sz="1800" dirty="0">
                <a:latin typeface="Sitka Text" pitchFamily="2" charset="0"/>
              </a:rPr>
              <a:t> Из-за физического недомогания я плохо сосредотачиваюсь на других вещах.</a:t>
            </a:r>
          </a:p>
          <a:p>
            <a:pPr algn="l">
              <a:lnSpc>
                <a:spcPct val="110000"/>
              </a:lnSpc>
              <a:spcBef>
                <a:spcPts val="0"/>
              </a:spcBef>
            </a:pPr>
            <a:endParaRPr lang="ru-RU" sz="1800" dirty="0">
              <a:latin typeface="Sitka Text" pitchFamily="2" charset="0"/>
            </a:endParaRPr>
          </a:p>
        </p:txBody>
      </p:sp>
    </p:spTree>
    <p:extLst>
      <p:ext uri="{BB962C8B-B14F-4D97-AF65-F5344CB8AC3E}">
        <p14:creationId xmlns:p14="http://schemas.microsoft.com/office/powerpoint/2010/main" val="65857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540B22BD-1B4F-B096-8DDA-CC45C74D5075}"/>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B435A25-A3D2-F077-F0CB-BFF5AAE8F0CE}"/>
              </a:ext>
            </a:extLst>
          </p:cNvPr>
          <p:cNvSpPr>
            <a:spLocks noGrp="1"/>
          </p:cNvSpPr>
          <p:nvPr>
            <p:ph type="subTitle" idx="1"/>
          </p:nvPr>
        </p:nvSpPr>
        <p:spPr>
          <a:xfrm>
            <a:off x="380999" y="1007533"/>
            <a:ext cx="11370733" cy="5579534"/>
          </a:xfrm>
        </p:spPr>
        <p:txBody>
          <a:bodyPr>
            <a:normAutofit/>
          </a:bodyPr>
          <a:lstStyle/>
          <a:p>
            <a:pPr algn="l">
              <a:lnSpc>
                <a:spcPct val="110000"/>
              </a:lnSpc>
              <a:spcBef>
                <a:spcPts val="0"/>
              </a:spcBef>
            </a:pPr>
            <a:endParaRPr lang="ru-RU" sz="1800" b="1" dirty="0">
              <a:latin typeface="Sitka Text" pitchFamily="2" charset="0"/>
            </a:endParaRPr>
          </a:p>
          <a:p>
            <a:pPr>
              <a:lnSpc>
                <a:spcPct val="110000"/>
              </a:lnSpc>
              <a:spcBef>
                <a:spcPts val="0"/>
              </a:spcBef>
            </a:pPr>
            <a:r>
              <a:rPr lang="ru-RU" sz="1800" b="1" dirty="0">
                <a:latin typeface="Sitka Text" pitchFamily="2" charset="0"/>
              </a:rPr>
              <a:t>Русскоязычная версия шкалы критерия В соматического симптоматического расстройства (</a:t>
            </a:r>
            <a:r>
              <a:rPr lang="ru-RU" sz="1800" b="1" dirty="0" err="1">
                <a:latin typeface="Sitka Text" pitchFamily="2" charset="0"/>
              </a:rPr>
              <a:t>Somatic</a:t>
            </a:r>
            <a:r>
              <a:rPr lang="ru-RU" sz="1800" b="1" dirty="0">
                <a:latin typeface="Sitka Text" pitchFamily="2" charset="0"/>
              </a:rPr>
              <a:t> </a:t>
            </a:r>
            <a:r>
              <a:rPr lang="ru-RU" sz="1800" b="1" dirty="0" err="1">
                <a:latin typeface="Sitka Text" pitchFamily="2" charset="0"/>
              </a:rPr>
              <a:t>Symptom</a:t>
            </a:r>
            <a:r>
              <a:rPr lang="ru-RU" sz="1800" b="1" dirty="0">
                <a:latin typeface="Sitka Text" pitchFamily="2" charset="0"/>
              </a:rPr>
              <a:t> </a:t>
            </a:r>
            <a:r>
              <a:rPr lang="ru-RU" sz="1800" b="1" dirty="0" err="1">
                <a:latin typeface="Sitka Text" pitchFamily="2" charset="0"/>
              </a:rPr>
              <a:t>Disorder</a:t>
            </a:r>
            <a:r>
              <a:rPr lang="ru-RU" sz="1800" b="1" dirty="0">
                <a:latin typeface="Sitka Text" pitchFamily="2" charset="0"/>
              </a:rPr>
              <a:t> — B </a:t>
            </a:r>
            <a:r>
              <a:rPr lang="ru-RU" sz="1800" b="1" dirty="0" err="1">
                <a:latin typeface="Sitka Text" pitchFamily="2" charset="0"/>
              </a:rPr>
              <a:t>Criteria</a:t>
            </a:r>
            <a:r>
              <a:rPr lang="ru-RU" sz="1800" b="1" dirty="0">
                <a:latin typeface="Sitka Text" pitchFamily="2" charset="0"/>
              </a:rPr>
              <a:t> </a:t>
            </a:r>
            <a:r>
              <a:rPr lang="ru-RU" sz="1800" b="1" dirty="0" err="1">
                <a:latin typeface="Sitka Text" pitchFamily="2" charset="0"/>
              </a:rPr>
              <a:t>Scale</a:t>
            </a:r>
            <a:r>
              <a:rPr lang="en-US" sz="1800" b="1" dirty="0">
                <a:latin typeface="Sitka Text" pitchFamily="2" charset="0"/>
              </a:rPr>
              <a:t>, SSD-12</a:t>
            </a:r>
            <a:r>
              <a:rPr lang="ru-RU" sz="1800" b="1" dirty="0">
                <a:latin typeface="Sitka Text" pitchFamily="2" charset="0"/>
              </a:rPr>
              <a:t>)</a:t>
            </a:r>
          </a:p>
          <a:p>
            <a:pPr algn="l">
              <a:lnSpc>
                <a:spcPct val="110000"/>
              </a:lnSpc>
              <a:spcBef>
                <a:spcPts val="0"/>
              </a:spcBef>
            </a:pPr>
            <a:endParaRPr lang="ru-RU" sz="1800" b="1" dirty="0">
              <a:latin typeface="Sitka Text" pitchFamily="2" charset="0"/>
            </a:endParaRPr>
          </a:p>
          <a:p>
            <a:pPr algn="l">
              <a:lnSpc>
                <a:spcPct val="110000"/>
              </a:lnSpc>
              <a:spcBef>
                <a:spcPts val="0"/>
              </a:spcBef>
            </a:pPr>
            <a:r>
              <a:rPr lang="ru-RU" sz="1800" dirty="0">
                <a:latin typeface="Sitka Text" pitchFamily="2" charset="0"/>
              </a:rPr>
              <a:t>Итоговые показатели рассчитываются путем сложения оценок по пунктам, измеряющим когнитивный (пункты № 1, 4, 7, 10), эмоциональный (пункты № 2, 5, 8, 11) и поведенческий аспекты </a:t>
            </a:r>
            <a:r>
              <a:rPr lang="ru-RU" sz="1800" dirty="0" err="1">
                <a:latin typeface="Sitka Text" pitchFamily="2" charset="0"/>
              </a:rPr>
              <a:t>соматизации</a:t>
            </a:r>
            <a:r>
              <a:rPr lang="ru-RU" sz="1800" dirty="0">
                <a:latin typeface="Sitka Text" pitchFamily="2" charset="0"/>
              </a:rPr>
              <a:t> (пункты № 3, 6, 9, 12). </a:t>
            </a:r>
            <a:r>
              <a:rPr lang="ru-RU" sz="1800" dirty="0" err="1">
                <a:latin typeface="Sitka Text" pitchFamily="2" charset="0"/>
              </a:rPr>
              <a:t>Соматизация</a:t>
            </a:r>
            <a:r>
              <a:rPr lang="ru-RU" sz="1800" dirty="0">
                <a:latin typeface="Sitka Text" pitchFamily="2" charset="0"/>
              </a:rPr>
              <a:t> считается клинически значимой при общем показателе SSD-12 ≥ 22. </a:t>
            </a:r>
          </a:p>
          <a:p>
            <a:pPr algn="l">
              <a:lnSpc>
                <a:spcPct val="110000"/>
              </a:lnSpc>
              <a:spcBef>
                <a:spcPts val="0"/>
              </a:spcBef>
            </a:pPr>
            <a:endParaRPr lang="ru-RU" sz="1800" dirty="0">
              <a:latin typeface="Sitka Text" pitchFamily="2" charset="0"/>
            </a:endParaRPr>
          </a:p>
          <a:p>
            <a:pPr algn="l">
              <a:lnSpc>
                <a:spcPct val="110000"/>
              </a:lnSpc>
              <a:spcBef>
                <a:spcPts val="0"/>
              </a:spcBef>
            </a:pPr>
            <a:r>
              <a:rPr lang="ru-RU" sz="1800" b="1" dirty="0">
                <a:latin typeface="Sitka Text" pitchFamily="2" charset="0"/>
              </a:rPr>
              <a:t>Источник:</a:t>
            </a:r>
            <a:r>
              <a:rPr lang="en-US" sz="1800" dirty="0">
                <a:latin typeface="Sitka Text" pitchFamily="2" charset="0"/>
              </a:rPr>
              <a:t> </a:t>
            </a:r>
            <a:r>
              <a:rPr lang="ru-RU" sz="1800" dirty="0">
                <a:latin typeface="Sitka Text" pitchFamily="2" charset="0"/>
              </a:rPr>
              <a:t>Золотарева, А.А. (2022). Золотарева, А.А. (2024). Психометрические свойства русскоязычной версии шкалы критерия В соматического </a:t>
            </a:r>
          </a:p>
          <a:p>
            <a:pPr algn="l">
              <a:lnSpc>
                <a:spcPct val="110000"/>
              </a:lnSpc>
              <a:spcBef>
                <a:spcPts val="0"/>
              </a:spcBef>
            </a:pPr>
            <a:r>
              <a:rPr lang="ru-RU" sz="1800" dirty="0">
                <a:latin typeface="Sitka Text" pitchFamily="2" charset="0"/>
              </a:rPr>
              <a:t>симптоматического расстройства (</a:t>
            </a:r>
            <a:r>
              <a:rPr lang="ru-RU" sz="1800" dirty="0" err="1">
                <a:latin typeface="Sitka Text" pitchFamily="2" charset="0"/>
              </a:rPr>
              <a:t>Somatic</a:t>
            </a:r>
            <a:r>
              <a:rPr lang="ru-RU" sz="1800" dirty="0">
                <a:latin typeface="Sitka Text" pitchFamily="2" charset="0"/>
              </a:rPr>
              <a:t> </a:t>
            </a:r>
            <a:r>
              <a:rPr lang="ru-RU" sz="1800" dirty="0" err="1">
                <a:latin typeface="Sitka Text" pitchFamily="2" charset="0"/>
              </a:rPr>
              <a:t>Symptom</a:t>
            </a:r>
            <a:r>
              <a:rPr lang="ru-RU" sz="1800" dirty="0">
                <a:latin typeface="Sitka Text" pitchFamily="2" charset="0"/>
              </a:rPr>
              <a:t> </a:t>
            </a:r>
            <a:r>
              <a:rPr lang="ru-RU" sz="1800" dirty="0" err="1">
                <a:latin typeface="Sitka Text" pitchFamily="2" charset="0"/>
              </a:rPr>
              <a:t>Disorder</a:t>
            </a:r>
            <a:r>
              <a:rPr lang="ru-RU" sz="1800" dirty="0">
                <a:latin typeface="Sitka Text" pitchFamily="2" charset="0"/>
              </a:rPr>
              <a:t> — B </a:t>
            </a:r>
            <a:r>
              <a:rPr lang="ru-RU" sz="1800" dirty="0" err="1">
                <a:latin typeface="Sitka Text" pitchFamily="2" charset="0"/>
              </a:rPr>
              <a:t>Criteria</a:t>
            </a:r>
            <a:r>
              <a:rPr lang="ru-RU" sz="1800" dirty="0">
                <a:latin typeface="Sitka Text" pitchFamily="2" charset="0"/>
              </a:rPr>
              <a:t> </a:t>
            </a:r>
            <a:r>
              <a:rPr lang="ru-RU" sz="1800" dirty="0" err="1">
                <a:latin typeface="Sitka Text" pitchFamily="2" charset="0"/>
              </a:rPr>
              <a:t>Scale</a:t>
            </a:r>
            <a:r>
              <a:rPr lang="ru-RU" sz="1800" dirty="0">
                <a:latin typeface="Sitka Text" pitchFamily="2" charset="0"/>
              </a:rPr>
              <a:t>). Психиатрия, 22(3), 55–62. https://doi.org/10.30629/2618-6667-2024-22-3-55-62</a:t>
            </a:r>
            <a:endParaRPr lang="ru-RU" sz="1800" dirty="0"/>
          </a:p>
          <a:p>
            <a:pPr algn="l">
              <a:lnSpc>
                <a:spcPct val="110000"/>
              </a:lnSpc>
              <a:spcBef>
                <a:spcPts val="0"/>
              </a:spcBef>
            </a:pPr>
            <a:endParaRPr lang="ru-RU" sz="1800" dirty="0">
              <a:latin typeface="Sitka Text" pitchFamily="2" charset="0"/>
            </a:endParaRPr>
          </a:p>
          <a:p>
            <a:pPr algn="l">
              <a:lnSpc>
                <a:spcPct val="110000"/>
              </a:lnSpc>
              <a:spcBef>
                <a:spcPts val="0"/>
              </a:spcBef>
            </a:pPr>
            <a:endParaRPr lang="ru-RU" sz="1800" dirty="0">
              <a:latin typeface="Sitka Text" pitchFamily="2" charset="0"/>
            </a:endParaRPr>
          </a:p>
        </p:txBody>
      </p:sp>
    </p:spTree>
    <p:extLst>
      <p:ext uri="{BB962C8B-B14F-4D97-AF65-F5344CB8AC3E}">
        <p14:creationId xmlns:p14="http://schemas.microsoft.com/office/powerpoint/2010/main" val="313646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F40B9494-8008-7A55-0718-A921D875887B}"/>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BDF5E908-2500-0AA6-56D6-29A80E004F5F}"/>
              </a:ext>
            </a:extLst>
          </p:cNvPr>
          <p:cNvSpPr>
            <a:spLocks noGrp="1"/>
          </p:cNvSpPr>
          <p:nvPr>
            <p:ph type="subTitle" idx="1"/>
          </p:nvPr>
        </p:nvSpPr>
        <p:spPr>
          <a:xfrm>
            <a:off x="690880" y="518160"/>
            <a:ext cx="10759440" cy="6060440"/>
          </a:xfrm>
        </p:spPr>
        <p:txBody>
          <a:bodyPr>
            <a:normAutofit/>
          </a:bodyPr>
          <a:lstStyle/>
          <a:p>
            <a:pPr algn="l">
              <a:lnSpc>
                <a:spcPct val="110000"/>
              </a:lnSpc>
              <a:spcBef>
                <a:spcPts val="0"/>
              </a:spcBef>
            </a:pPr>
            <a:endParaRPr lang="ru-RU" b="1" dirty="0">
              <a:latin typeface="Sitka Text" pitchFamily="2" charset="0"/>
            </a:endParaRPr>
          </a:p>
          <a:p>
            <a:pPr algn="l">
              <a:lnSpc>
                <a:spcPct val="110000"/>
              </a:lnSpc>
              <a:spcBef>
                <a:spcPts val="0"/>
              </a:spcBef>
            </a:pPr>
            <a:endParaRPr lang="ru-RU" b="1" dirty="0">
              <a:latin typeface="Sitka Text" pitchFamily="2" charset="0"/>
            </a:endParaRPr>
          </a:p>
          <a:p>
            <a:pPr algn="l">
              <a:lnSpc>
                <a:spcPct val="110000"/>
              </a:lnSpc>
              <a:spcBef>
                <a:spcPts val="0"/>
              </a:spcBef>
            </a:pPr>
            <a:r>
              <a:rPr lang="ru-RU" b="1" dirty="0">
                <a:latin typeface="Sitka Text" pitchFamily="2" charset="0"/>
              </a:rPr>
              <a:t>1885:</a:t>
            </a:r>
            <a:r>
              <a:rPr lang="ru-RU" dirty="0">
                <a:latin typeface="Sitka Text" pitchFamily="2" charset="0"/>
              </a:rPr>
              <a:t> З. Фрейд начинает работать под руководством Ж. Шарко в клинике </a:t>
            </a:r>
            <a:r>
              <a:rPr lang="ru-RU" dirty="0" err="1">
                <a:latin typeface="Sitka Text" pitchFamily="2" charset="0"/>
              </a:rPr>
              <a:t>Сальпетриер</a:t>
            </a:r>
            <a:endParaRPr lang="ru-RU" dirty="0">
              <a:latin typeface="Sitka Text" pitchFamily="2" charset="0"/>
            </a:endParaRPr>
          </a:p>
          <a:p>
            <a:pPr algn="l">
              <a:lnSpc>
                <a:spcPct val="110000"/>
              </a:lnSpc>
              <a:spcBef>
                <a:spcPts val="0"/>
              </a:spcBef>
            </a:pPr>
            <a:r>
              <a:rPr lang="ru-RU" b="1" dirty="0">
                <a:latin typeface="Sitka Text" pitchFamily="2" charset="0"/>
              </a:rPr>
              <a:t>1886:</a:t>
            </a:r>
            <a:r>
              <a:rPr lang="ru-RU" dirty="0">
                <a:latin typeface="Sitka Text" pitchFamily="2" charset="0"/>
              </a:rPr>
              <a:t> Вернувшись из Парижа в Вену, З. Фрейд делает доклад о случае мужской истерии.</a:t>
            </a:r>
          </a:p>
          <a:p>
            <a:pPr algn="l">
              <a:lnSpc>
                <a:spcPct val="110000"/>
              </a:lnSpc>
              <a:spcBef>
                <a:spcPts val="0"/>
              </a:spcBef>
            </a:pPr>
            <a:r>
              <a:rPr lang="ru-RU" b="1" dirty="0">
                <a:latin typeface="Sitka Text" pitchFamily="2" charset="0"/>
              </a:rPr>
              <a:t>1892:</a:t>
            </a:r>
            <a:r>
              <a:rPr lang="ru-RU" dirty="0">
                <a:latin typeface="Sitka Text" pitchFamily="2" charset="0"/>
              </a:rPr>
              <a:t> З. Фрейд и его наставник Й. </a:t>
            </a:r>
            <a:r>
              <a:rPr lang="ru-RU" dirty="0" err="1">
                <a:latin typeface="Sitka Text" pitchFamily="2" charset="0"/>
              </a:rPr>
              <a:t>Брейер</a:t>
            </a:r>
            <a:r>
              <a:rPr lang="ru-RU" dirty="0">
                <a:latin typeface="Sitka Text" pitchFamily="2" charset="0"/>
              </a:rPr>
              <a:t> публикуют первую работу о «травматической истерии». </a:t>
            </a:r>
          </a:p>
          <a:p>
            <a:pPr algn="l">
              <a:lnSpc>
                <a:spcPct val="110000"/>
              </a:lnSpc>
              <a:spcBef>
                <a:spcPts val="0"/>
              </a:spcBef>
            </a:pPr>
            <a:r>
              <a:rPr lang="ru-RU" b="1" dirty="0">
                <a:latin typeface="Sitka Text" pitchFamily="2" charset="0"/>
              </a:rPr>
              <a:t>1895:</a:t>
            </a:r>
            <a:r>
              <a:rPr lang="ru-RU" dirty="0">
                <a:latin typeface="Sitka Text" pitchFamily="2" charset="0"/>
              </a:rPr>
              <a:t> З. Фрейд и Й. </a:t>
            </a:r>
            <a:r>
              <a:rPr lang="ru-RU" dirty="0" err="1">
                <a:latin typeface="Sitka Text" pitchFamily="2" charset="0"/>
              </a:rPr>
              <a:t>Брейер</a:t>
            </a:r>
            <a:r>
              <a:rPr lang="ru-RU" dirty="0">
                <a:latin typeface="Sitka Text" pitchFamily="2" charset="0"/>
              </a:rPr>
              <a:t> публикуют труд «Исследования истерии», в котором они приходят к выводу, что пациенты, страдающие истерией, стремятся описать свои воспоминания с помощью симптомов заболевания. </a:t>
            </a:r>
          </a:p>
        </p:txBody>
      </p:sp>
    </p:spTree>
    <p:extLst>
      <p:ext uri="{BB962C8B-B14F-4D97-AF65-F5344CB8AC3E}">
        <p14:creationId xmlns:p14="http://schemas.microsoft.com/office/powerpoint/2010/main" val="421699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8E0E8087-63D1-C40B-5B10-F2BA4AAA96F4}"/>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27E673E-733B-AD7C-9B49-15E53D3040B0}"/>
              </a:ext>
            </a:extLst>
          </p:cNvPr>
          <p:cNvSpPr>
            <a:spLocks noGrp="1"/>
          </p:cNvSpPr>
          <p:nvPr>
            <p:ph type="subTitle" idx="1"/>
          </p:nvPr>
        </p:nvSpPr>
        <p:spPr>
          <a:xfrm>
            <a:off x="8473440" y="111760"/>
            <a:ext cx="3535680" cy="6746240"/>
          </a:xfrm>
        </p:spPr>
        <p:txBody>
          <a:bodyPr>
            <a:normAutofit/>
          </a:bodyPr>
          <a:lstStyle/>
          <a:p>
            <a:pPr algn="l">
              <a:lnSpc>
                <a:spcPct val="110000"/>
              </a:lnSpc>
              <a:spcBef>
                <a:spcPts val="0"/>
              </a:spcBef>
            </a:pPr>
            <a:endParaRPr lang="ru-RU" b="1" dirty="0">
              <a:latin typeface="Sitka Text" pitchFamily="2" charset="0"/>
            </a:endParaRPr>
          </a:p>
          <a:p>
            <a:pPr algn="l">
              <a:lnSpc>
                <a:spcPct val="110000"/>
              </a:lnSpc>
              <a:spcBef>
                <a:spcPts val="0"/>
              </a:spcBef>
            </a:pPr>
            <a:r>
              <a:rPr lang="ru-RU" sz="2000" dirty="0">
                <a:latin typeface="Sitka Text" pitchFamily="2" charset="0"/>
              </a:rPr>
              <a:t>«</a:t>
            </a:r>
            <a:r>
              <a:rPr lang="ru-RU" sz="2000" dirty="0" err="1">
                <a:latin typeface="Sitka Text" pitchFamily="2" charset="0"/>
              </a:rPr>
              <a:t>Клини́ческий</a:t>
            </a:r>
            <a:r>
              <a:rPr lang="ru-RU" sz="2000" dirty="0">
                <a:latin typeface="Sitka Text" pitchFamily="2" charset="0"/>
              </a:rPr>
              <a:t> </a:t>
            </a:r>
            <a:r>
              <a:rPr lang="ru-RU" sz="2000" dirty="0" err="1">
                <a:latin typeface="Sitka Text" pitchFamily="2" charset="0"/>
              </a:rPr>
              <a:t>уро́к</a:t>
            </a:r>
            <a:r>
              <a:rPr lang="ru-RU" sz="2000" dirty="0">
                <a:latin typeface="Sitka Text" pitchFamily="2" charset="0"/>
              </a:rPr>
              <a:t> в </a:t>
            </a:r>
            <a:r>
              <a:rPr lang="ru-RU" sz="2000" dirty="0" err="1">
                <a:latin typeface="Sitka Text" pitchFamily="2" charset="0"/>
              </a:rPr>
              <a:t>Сальпетрие́р</a:t>
            </a:r>
            <a:r>
              <a:rPr lang="ru-RU" sz="2000" dirty="0">
                <a:latin typeface="Sitka Text" pitchFamily="2" charset="0"/>
              </a:rPr>
              <a:t>» (фр. </a:t>
            </a:r>
            <a:r>
              <a:rPr lang="ru-RU" sz="2000" dirty="0" err="1">
                <a:latin typeface="Sitka Text" pitchFamily="2" charset="0"/>
              </a:rPr>
              <a:t>Une</a:t>
            </a:r>
            <a:r>
              <a:rPr lang="ru-RU" sz="2000" dirty="0">
                <a:latin typeface="Sitka Text" pitchFamily="2" charset="0"/>
              </a:rPr>
              <a:t> </a:t>
            </a:r>
            <a:r>
              <a:rPr lang="ru-RU" sz="2000" dirty="0" err="1">
                <a:latin typeface="Sitka Text" pitchFamily="2" charset="0"/>
              </a:rPr>
              <a:t>leçon</a:t>
            </a:r>
            <a:r>
              <a:rPr lang="ru-RU" sz="2000" dirty="0">
                <a:latin typeface="Sitka Text" pitchFamily="2" charset="0"/>
              </a:rPr>
              <a:t> </a:t>
            </a:r>
            <a:r>
              <a:rPr lang="ru-RU" sz="2000" dirty="0" err="1">
                <a:latin typeface="Sitka Text" pitchFamily="2" charset="0"/>
              </a:rPr>
              <a:t>clinique</a:t>
            </a:r>
            <a:r>
              <a:rPr lang="ru-RU" sz="2000" dirty="0">
                <a:latin typeface="Sitka Text" pitchFamily="2" charset="0"/>
              </a:rPr>
              <a:t> à </a:t>
            </a:r>
            <a:r>
              <a:rPr lang="ru-RU" sz="2000" dirty="0" err="1">
                <a:latin typeface="Sitka Text" pitchFamily="2" charset="0"/>
              </a:rPr>
              <a:t>la</a:t>
            </a:r>
            <a:r>
              <a:rPr lang="ru-RU" sz="2000" dirty="0">
                <a:latin typeface="Sitka Text" pitchFamily="2" charset="0"/>
              </a:rPr>
              <a:t> </a:t>
            </a:r>
            <a:r>
              <a:rPr lang="ru-RU" sz="2000" dirty="0" err="1">
                <a:latin typeface="Sitka Text" pitchFamily="2" charset="0"/>
              </a:rPr>
              <a:t>Salpêtrière</a:t>
            </a:r>
            <a:r>
              <a:rPr lang="ru-RU" sz="2000" dirty="0">
                <a:latin typeface="Sitka Text" pitchFamily="2" charset="0"/>
              </a:rPr>
              <a:t>) — групповой портрет, написанный художником Андре </a:t>
            </a:r>
            <a:r>
              <a:rPr lang="ru-RU" sz="2000" dirty="0" err="1">
                <a:latin typeface="Sitka Text" pitchFamily="2" charset="0"/>
              </a:rPr>
              <a:t>Бруйе</a:t>
            </a:r>
            <a:r>
              <a:rPr lang="ru-RU" sz="2000" dirty="0">
                <a:latin typeface="Sitka Text" pitchFamily="2" charset="0"/>
              </a:rPr>
              <a:t> (1857—1914), один из самых известных в истории медицины. На нем изображён невролог Жан-Мартин Шарко во время клинической демонстрации группе ординаторов. Картина висит в коридоре университета Декарта в Париже.</a:t>
            </a:r>
          </a:p>
        </p:txBody>
      </p:sp>
      <p:pic>
        <p:nvPicPr>
          <p:cNvPr id="2" name="Рисунок 1">
            <a:extLst>
              <a:ext uri="{FF2B5EF4-FFF2-40B4-BE49-F238E27FC236}">
                <a16:creationId xmlns:a16="http://schemas.microsoft.com/office/drawing/2014/main" id="{489E9BFD-F851-D88E-EFB0-E59F32847053}"/>
              </a:ext>
            </a:extLst>
          </p:cNvPr>
          <p:cNvPicPr>
            <a:picLocks noChangeAspect="1"/>
          </p:cNvPicPr>
          <p:nvPr/>
        </p:nvPicPr>
        <p:blipFill>
          <a:blip r:embed="rId2"/>
          <a:stretch>
            <a:fillRect/>
          </a:stretch>
        </p:blipFill>
        <p:spPr>
          <a:xfrm>
            <a:off x="0" y="569164"/>
            <a:ext cx="8280000" cy="5719671"/>
          </a:xfrm>
          <a:prstGeom prst="rect">
            <a:avLst/>
          </a:prstGeom>
        </p:spPr>
      </p:pic>
    </p:spTree>
    <p:extLst>
      <p:ext uri="{BB962C8B-B14F-4D97-AF65-F5344CB8AC3E}">
        <p14:creationId xmlns:p14="http://schemas.microsoft.com/office/powerpoint/2010/main" val="78767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ECB7EE8-7765-5F21-CBDD-F6A5DD2A8354}"/>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BD07925C-1837-E077-1B12-681EFED794CE}"/>
              </a:ext>
            </a:extLst>
          </p:cNvPr>
          <p:cNvSpPr>
            <a:spLocks noGrp="1"/>
          </p:cNvSpPr>
          <p:nvPr>
            <p:ph type="subTitle" idx="1"/>
          </p:nvPr>
        </p:nvSpPr>
        <p:spPr>
          <a:xfrm>
            <a:off x="690880" y="447040"/>
            <a:ext cx="10759440" cy="5750560"/>
          </a:xfrm>
        </p:spPr>
        <p:txBody>
          <a:bodyPr>
            <a:normAutofit/>
          </a:bodyPr>
          <a:lstStyle/>
          <a:p>
            <a:pPr algn="l">
              <a:lnSpc>
                <a:spcPct val="110000"/>
              </a:lnSpc>
              <a:spcBef>
                <a:spcPts val="0"/>
              </a:spcBef>
            </a:pPr>
            <a:endParaRPr lang="ru-RU" sz="2000" dirty="0">
              <a:latin typeface="Sitka Text" pitchFamily="2" charset="0"/>
            </a:endParaRPr>
          </a:p>
          <a:p>
            <a:pPr algn="l">
              <a:lnSpc>
                <a:spcPct val="110000"/>
              </a:lnSpc>
              <a:spcBef>
                <a:spcPts val="0"/>
              </a:spcBef>
            </a:pPr>
            <a:endParaRPr lang="ru-RU" sz="2000" dirty="0">
              <a:latin typeface="Sitka Text" pitchFamily="2" charset="0"/>
            </a:endParaRPr>
          </a:p>
          <a:p>
            <a:pPr algn="l">
              <a:lnSpc>
                <a:spcPct val="110000"/>
              </a:lnSpc>
              <a:spcBef>
                <a:spcPts val="0"/>
              </a:spcBef>
            </a:pPr>
            <a:endParaRPr lang="ru-RU" sz="2000" dirty="0">
              <a:latin typeface="Sitka Text" pitchFamily="2" charset="0"/>
            </a:endParaRPr>
          </a:p>
          <a:p>
            <a:pPr algn="l">
              <a:lnSpc>
                <a:spcPct val="110000"/>
              </a:lnSpc>
              <a:spcBef>
                <a:spcPts val="0"/>
              </a:spcBef>
            </a:pPr>
            <a:r>
              <a:rPr lang="ru-RU" sz="2000" dirty="0">
                <a:latin typeface="Sitka Text" pitchFamily="2" charset="0"/>
              </a:rPr>
              <a:t>Официально диагноз ипохондрического расстройства был введен в 1994 году в DSM-IV, его основным симптомом была названа обеспокоенность или мысли о наличии серьезного заболевания, основанные на неправильной интерпретации телесных симптомов (American </a:t>
            </a:r>
            <a:r>
              <a:rPr lang="ru-RU" sz="2000" dirty="0" err="1">
                <a:latin typeface="Sitka Text" pitchFamily="2" charset="0"/>
              </a:rPr>
              <a:t>Psychiatric</a:t>
            </a:r>
            <a:r>
              <a:rPr lang="ru-RU" sz="2000" dirty="0">
                <a:latin typeface="Sitka Text" pitchFamily="2" charset="0"/>
              </a:rPr>
              <a:t> Association, 1994). В DSM-V диагноз ипохондрического расстройства заменили на диагноз тревожного расстройства, связанного с заболеванием (American </a:t>
            </a:r>
            <a:r>
              <a:rPr lang="ru-RU" sz="2000" dirty="0" err="1">
                <a:latin typeface="Sitka Text" pitchFamily="2" charset="0"/>
              </a:rPr>
              <a:t>Psychiatric</a:t>
            </a:r>
            <a:r>
              <a:rPr lang="ru-RU" sz="2000" dirty="0">
                <a:latin typeface="Sitka Text" pitchFamily="2" charset="0"/>
              </a:rPr>
              <a:t> Association, 2013). Тревога о здоровье характеризуется страхом заболевания, т.е. жесткой системой убеждений в том, что здоровье предполагает полное отсутствие каких-либо соматических симптомов и что появление таких симптомов всегда означает наличие тех или иных физических заболеваний. </a:t>
            </a:r>
          </a:p>
        </p:txBody>
      </p:sp>
    </p:spTree>
    <p:extLst>
      <p:ext uri="{BB962C8B-B14F-4D97-AF65-F5344CB8AC3E}">
        <p14:creationId xmlns:p14="http://schemas.microsoft.com/office/powerpoint/2010/main" val="112665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43F8DBBB-28A4-5A37-CEDF-085C8B2F95A4}"/>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B7D4DA8-DDC9-7C07-C9C9-C87F4DD2EC12}"/>
              </a:ext>
            </a:extLst>
          </p:cNvPr>
          <p:cNvSpPr>
            <a:spLocks noGrp="1"/>
          </p:cNvSpPr>
          <p:nvPr>
            <p:ph type="subTitle" idx="1"/>
          </p:nvPr>
        </p:nvSpPr>
        <p:spPr>
          <a:xfrm>
            <a:off x="690880" y="558800"/>
            <a:ext cx="10759440" cy="6299200"/>
          </a:xfrm>
        </p:spPr>
        <p:txBody>
          <a:bodyPr>
            <a:normAutofit/>
          </a:bodyPr>
          <a:lstStyle/>
          <a:p>
            <a:pPr>
              <a:lnSpc>
                <a:spcPct val="110000"/>
              </a:lnSpc>
              <a:spcBef>
                <a:spcPts val="0"/>
              </a:spcBef>
            </a:pPr>
            <a:r>
              <a:rPr lang="ru-RU" sz="2000" b="1" dirty="0">
                <a:latin typeface="Sitka Text" pitchFamily="2" charset="0"/>
              </a:rPr>
              <a:t>Критерии тревожного расстройства, связанного с заболеванием</a:t>
            </a:r>
          </a:p>
          <a:p>
            <a:pPr>
              <a:lnSpc>
                <a:spcPct val="110000"/>
              </a:lnSpc>
              <a:spcBef>
                <a:spcPts val="0"/>
              </a:spcBef>
            </a:pPr>
            <a:r>
              <a:rPr lang="ru-RU" sz="2000" b="1" dirty="0">
                <a:latin typeface="Sitka Text" pitchFamily="2" charset="0"/>
              </a:rPr>
              <a:t>(</a:t>
            </a:r>
            <a:r>
              <a:rPr lang="en-US" sz="2000" b="1" dirty="0">
                <a:latin typeface="Sitka Text" pitchFamily="2" charset="0"/>
              </a:rPr>
              <a:t>DSM-V)</a:t>
            </a:r>
            <a:r>
              <a:rPr lang="ru-RU" sz="2000" b="1" dirty="0">
                <a:latin typeface="Sitka Text" pitchFamily="2" charset="0"/>
              </a:rPr>
              <a:t> </a:t>
            </a:r>
          </a:p>
          <a:p>
            <a:pPr algn="l">
              <a:lnSpc>
                <a:spcPct val="110000"/>
              </a:lnSpc>
              <a:spcBef>
                <a:spcPts val="0"/>
              </a:spcBef>
            </a:pPr>
            <a:endParaRPr lang="ru-RU" sz="2000" b="1" dirty="0">
              <a:latin typeface="Sitka Text" pitchFamily="2" charset="0"/>
            </a:endParaRPr>
          </a:p>
          <a:p>
            <a:pPr algn="l">
              <a:lnSpc>
                <a:spcPct val="110000"/>
              </a:lnSpc>
              <a:spcBef>
                <a:spcPts val="0"/>
              </a:spcBef>
            </a:pPr>
            <a:r>
              <a:rPr lang="ru-RU" sz="2000" b="1" dirty="0">
                <a:latin typeface="Sitka Text" pitchFamily="2" charset="0"/>
              </a:rPr>
              <a:t>Критерий А:</a:t>
            </a:r>
            <a:r>
              <a:rPr lang="ru-RU" sz="2000" dirty="0">
                <a:latin typeface="Sitka Text" pitchFamily="2" charset="0"/>
              </a:rPr>
              <a:t> Обеспокоенность наличием или возможностью приобретения серьезного заболевания. </a:t>
            </a:r>
          </a:p>
          <a:p>
            <a:pPr algn="l">
              <a:lnSpc>
                <a:spcPct val="110000"/>
              </a:lnSpc>
              <a:spcBef>
                <a:spcPts val="0"/>
              </a:spcBef>
            </a:pPr>
            <a:r>
              <a:rPr lang="ru-RU" sz="2000" b="1" dirty="0">
                <a:latin typeface="Sitka Text" pitchFamily="2" charset="0"/>
              </a:rPr>
              <a:t>Критерий В:</a:t>
            </a:r>
            <a:r>
              <a:rPr lang="ru-RU" sz="2000" dirty="0">
                <a:latin typeface="Sitka Text" pitchFamily="2" charset="0"/>
              </a:rPr>
              <a:t> Соматические симптомы отсутствуют или, если присутствуют, то имеют слабую интенсивность. Если присутствует другое медицинское состояние или существует высокий риск развития медицинского состояния (например, имеется сильный семейный анамнез), то озабоченность явно чрезмерна или непропорциональна.</a:t>
            </a:r>
          </a:p>
          <a:p>
            <a:pPr algn="l">
              <a:lnSpc>
                <a:spcPct val="110000"/>
              </a:lnSpc>
              <a:spcBef>
                <a:spcPts val="0"/>
              </a:spcBef>
            </a:pPr>
            <a:r>
              <a:rPr lang="ru-RU" sz="2000" b="1" dirty="0">
                <a:latin typeface="Sitka Text" pitchFamily="2" charset="0"/>
              </a:rPr>
              <a:t>Критерий С:</a:t>
            </a:r>
            <a:r>
              <a:rPr lang="ru-RU" sz="2000" dirty="0">
                <a:latin typeface="Sitka Text" pitchFamily="2" charset="0"/>
              </a:rPr>
              <a:t> Высокий уровень тревоги о здоровье, и человек легко входит в состояние беспокойства по поводу своего здоровья.</a:t>
            </a:r>
          </a:p>
          <a:p>
            <a:pPr algn="l">
              <a:lnSpc>
                <a:spcPct val="110000"/>
              </a:lnSpc>
              <a:spcBef>
                <a:spcPts val="0"/>
              </a:spcBef>
            </a:pPr>
            <a:r>
              <a:rPr lang="ru-RU" sz="2000" b="1" dirty="0">
                <a:latin typeface="Sitka Text" pitchFamily="2" charset="0"/>
              </a:rPr>
              <a:t>Критерий </a:t>
            </a:r>
            <a:r>
              <a:rPr lang="en-US" sz="2000" b="1" dirty="0">
                <a:latin typeface="Sitka Text" pitchFamily="2" charset="0"/>
              </a:rPr>
              <a:t>D:</a:t>
            </a:r>
            <a:r>
              <a:rPr lang="en-US" sz="2000" dirty="0">
                <a:latin typeface="Sitka Text" pitchFamily="2" charset="0"/>
              </a:rPr>
              <a:t> </a:t>
            </a:r>
            <a:r>
              <a:rPr lang="ru-RU" sz="2000" dirty="0">
                <a:latin typeface="Sitka Text" pitchFamily="2" charset="0"/>
              </a:rPr>
              <a:t>Человек проявляет чрезмерное поведение, связанное со здоровьем (например, постоянно проверяет свое тело на наличие признаков заболевания) или демонстрирует </a:t>
            </a:r>
            <a:r>
              <a:rPr lang="ru-RU" sz="2000" dirty="0" err="1">
                <a:latin typeface="Sitka Text" pitchFamily="2" charset="0"/>
              </a:rPr>
              <a:t>дезадаптивное</a:t>
            </a:r>
            <a:r>
              <a:rPr lang="ru-RU" sz="2000" dirty="0">
                <a:latin typeface="Sitka Text" pitchFamily="2" charset="0"/>
              </a:rPr>
              <a:t> избегание (например, избегает визитов к врачу и больниц).</a:t>
            </a:r>
          </a:p>
          <a:p>
            <a:pPr algn="l">
              <a:lnSpc>
                <a:spcPct val="110000"/>
              </a:lnSpc>
              <a:spcBef>
                <a:spcPts val="0"/>
              </a:spcBef>
            </a:pPr>
            <a:endParaRPr lang="ru-RU" sz="2000" dirty="0">
              <a:latin typeface="Sitka Text" pitchFamily="2" charset="0"/>
            </a:endParaRPr>
          </a:p>
        </p:txBody>
      </p:sp>
    </p:spTree>
    <p:extLst>
      <p:ext uri="{BB962C8B-B14F-4D97-AF65-F5344CB8AC3E}">
        <p14:creationId xmlns:p14="http://schemas.microsoft.com/office/powerpoint/2010/main" val="270858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BCF6BCAC-E939-6DD9-1DF8-A4D002A689F7}"/>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2E95B548-0A48-D15D-6FED-672F7967A961}"/>
              </a:ext>
            </a:extLst>
          </p:cNvPr>
          <p:cNvSpPr>
            <a:spLocks noGrp="1"/>
          </p:cNvSpPr>
          <p:nvPr>
            <p:ph type="subTitle" idx="1"/>
          </p:nvPr>
        </p:nvSpPr>
        <p:spPr>
          <a:xfrm>
            <a:off x="690880" y="1158240"/>
            <a:ext cx="10759440" cy="5699760"/>
          </a:xfrm>
        </p:spPr>
        <p:txBody>
          <a:bodyPr>
            <a:normAutofit/>
          </a:bodyPr>
          <a:lstStyle/>
          <a:p>
            <a:pPr>
              <a:lnSpc>
                <a:spcPct val="110000"/>
              </a:lnSpc>
              <a:spcBef>
                <a:spcPts val="0"/>
              </a:spcBef>
            </a:pPr>
            <a:r>
              <a:rPr lang="ru-RU" sz="2000" b="1" dirty="0">
                <a:latin typeface="Sitka Text" pitchFamily="2" charset="0"/>
              </a:rPr>
              <a:t>Критерии тревожного расстройства, связанного с заболеванием</a:t>
            </a:r>
          </a:p>
          <a:p>
            <a:pPr>
              <a:lnSpc>
                <a:spcPct val="110000"/>
              </a:lnSpc>
              <a:spcBef>
                <a:spcPts val="0"/>
              </a:spcBef>
            </a:pPr>
            <a:r>
              <a:rPr lang="ru-RU" sz="2000" b="1" dirty="0">
                <a:latin typeface="Sitka Text" pitchFamily="2" charset="0"/>
              </a:rPr>
              <a:t>(</a:t>
            </a:r>
            <a:r>
              <a:rPr lang="en-US" sz="2000" b="1" dirty="0">
                <a:latin typeface="Sitka Text" pitchFamily="2" charset="0"/>
              </a:rPr>
              <a:t>DSM-V)</a:t>
            </a:r>
            <a:r>
              <a:rPr lang="ru-RU" sz="2000" b="1" dirty="0">
                <a:latin typeface="Sitka Text" pitchFamily="2" charset="0"/>
              </a:rPr>
              <a:t> </a:t>
            </a:r>
          </a:p>
          <a:p>
            <a:pPr algn="l">
              <a:lnSpc>
                <a:spcPct val="110000"/>
              </a:lnSpc>
              <a:spcBef>
                <a:spcPts val="0"/>
              </a:spcBef>
            </a:pPr>
            <a:endParaRPr lang="ru-RU" sz="2000" b="1" dirty="0">
              <a:latin typeface="Sitka Text" pitchFamily="2" charset="0"/>
            </a:endParaRPr>
          </a:p>
          <a:p>
            <a:pPr algn="l">
              <a:lnSpc>
                <a:spcPct val="110000"/>
              </a:lnSpc>
              <a:spcBef>
                <a:spcPts val="0"/>
              </a:spcBef>
            </a:pPr>
            <a:r>
              <a:rPr lang="ru-RU" sz="2000" b="1" dirty="0">
                <a:latin typeface="Sitka Text" pitchFamily="2" charset="0"/>
              </a:rPr>
              <a:t>Критерий </a:t>
            </a:r>
            <a:r>
              <a:rPr lang="en-US" sz="2000" b="1" dirty="0">
                <a:latin typeface="Sitka Text" pitchFamily="2" charset="0"/>
              </a:rPr>
              <a:t>E</a:t>
            </a:r>
            <a:r>
              <a:rPr lang="ru-RU" sz="2000" b="1" dirty="0">
                <a:latin typeface="Sitka Text" pitchFamily="2" charset="0"/>
              </a:rPr>
              <a:t>:</a:t>
            </a:r>
            <a:r>
              <a:rPr lang="ru-RU" sz="2000" dirty="0">
                <a:latin typeface="Sitka Text" pitchFamily="2" charset="0"/>
              </a:rPr>
              <a:t> Обеспокоенность заболеванием присутствует в течение по крайней мере 6 месяцев, но конкретное заболевание, которого опасаются, может меняться в течение этого периода времени.</a:t>
            </a:r>
          </a:p>
          <a:p>
            <a:pPr algn="l">
              <a:lnSpc>
                <a:spcPct val="110000"/>
              </a:lnSpc>
              <a:spcBef>
                <a:spcPts val="0"/>
              </a:spcBef>
            </a:pPr>
            <a:r>
              <a:rPr lang="ru-RU" sz="2000" b="1" dirty="0">
                <a:latin typeface="Sitka Text" pitchFamily="2" charset="0"/>
              </a:rPr>
              <a:t>Критерий </a:t>
            </a:r>
            <a:r>
              <a:rPr lang="en-US" sz="2000" b="1" dirty="0">
                <a:latin typeface="Sitka Text" pitchFamily="2" charset="0"/>
              </a:rPr>
              <a:t>F</a:t>
            </a:r>
            <a:r>
              <a:rPr lang="ru-RU" sz="2000" b="1" dirty="0">
                <a:latin typeface="Sitka Text" pitchFamily="2" charset="0"/>
              </a:rPr>
              <a:t>: </a:t>
            </a:r>
            <a:r>
              <a:rPr lang="ru-RU" sz="2000" dirty="0">
                <a:latin typeface="Sitka Text" pitchFamily="2" charset="0"/>
              </a:rPr>
              <a:t>Связанная с заболеванием обеспокоенность не объясняется лучше другим психическим расстройством, таким как соматическое симптоматическое расстройство, паническое расстройство, генерализованное тревожное расстройство, телесное </a:t>
            </a:r>
            <a:r>
              <a:rPr lang="ru-RU" sz="2000" dirty="0" err="1">
                <a:latin typeface="Sitka Text" pitchFamily="2" charset="0"/>
              </a:rPr>
              <a:t>дисморфическое</a:t>
            </a:r>
            <a:r>
              <a:rPr lang="ru-RU" sz="2000" dirty="0">
                <a:latin typeface="Sitka Text" pitchFamily="2" charset="0"/>
              </a:rPr>
              <a:t> расстройство, обсессивно-компульсивное расстройство или соматический тип бредового расстройства.</a:t>
            </a:r>
          </a:p>
          <a:p>
            <a:pPr algn="l">
              <a:lnSpc>
                <a:spcPct val="110000"/>
              </a:lnSpc>
              <a:spcBef>
                <a:spcPts val="0"/>
              </a:spcBef>
            </a:pPr>
            <a:endParaRPr lang="ru-RU" sz="2000" dirty="0">
              <a:latin typeface="Sitka Text" pitchFamily="2" charset="0"/>
            </a:endParaRPr>
          </a:p>
          <a:p>
            <a:pPr algn="l">
              <a:lnSpc>
                <a:spcPct val="110000"/>
              </a:lnSpc>
              <a:spcBef>
                <a:spcPts val="0"/>
              </a:spcBef>
            </a:pPr>
            <a:endParaRPr lang="ru-RU" sz="2000" dirty="0">
              <a:latin typeface="Sitka Text" pitchFamily="2" charset="0"/>
            </a:endParaRPr>
          </a:p>
        </p:txBody>
      </p:sp>
    </p:spTree>
    <p:extLst>
      <p:ext uri="{BB962C8B-B14F-4D97-AF65-F5344CB8AC3E}">
        <p14:creationId xmlns:p14="http://schemas.microsoft.com/office/powerpoint/2010/main" val="22203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F795427F-BF32-0907-5ABF-C3701E30558A}"/>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819A22A-7558-D53A-6F9A-29D5B0647353}"/>
              </a:ext>
            </a:extLst>
          </p:cNvPr>
          <p:cNvSpPr>
            <a:spLocks noGrp="1"/>
          </p:cNvSpPr>
          <p:nvPr>
            <p:ph type="subTitle" idx="1"/>
          </p:nvPr>
        </p:nvSpPr>
        <p:spPr>
          <a:xfrm>
            <a:off x="690880" y="447040"/>
            <a:ext cx="10759440" cy="5750560"/>
          </a:xfrm>
        </p:spPr>
        <p:txBody>
          <a:bodyPr>
            <a:normAutofit/>
          </a:bodyPr>
          <a:lstStyle/>
          <a:p>
            <a:pPr algn="l">
              <a:lnSpc>
                <a:spcPct val="110000"/>
              </a:lnSpc>
              <a:spcBef>
                <a:spcPts val="0"/>
              </a:spcBef>
            </a:pPr>
            <a:endParaRPr lang="ru-RU" sz="2000" b="1" dirty="0">
              <a:latin typeface="Sitka Text" pitchFamily="2" charset="0"/>
            </a:endParaRPr>
          </a:p>
          <a:p>
            <a:pPr>
              <a:lnSpc>
                <a:spcPct val="110000"/>
              </a:lnSpc>
              <a:spcBef>
                <a:spcPts val="0"/>
              </a:spcBef>
            </a:pPr>
            <a:r>
              <a:rPr lang="ru-RU" sz="2000" b="1" dirty="0">
                <a:latin typeface="Sitka Text" pitchFamily="2" charset="0"/>
              </a:rPr>
              <a:t>Критерии соматического симптоматического расстройства </a:t>
            </a:r>
          </a:p>
          <a:p>
            <a:pPr>
              <a:lnSpc>
                <a:spcPct val="110000"/>
              </a:lnSpc>
              <a:spcBef>
                <a:spcPts val="0"/>
              </a:spcBef>
            </a:pPr>
            <a:r>
              <a:rPr lang="ru-RU" sz="2000" b="1" dirty="0">
                <a:latin typeface="Sitka Text" pitchFamily="2" charset="0"/>
              </a:rPr>
              <a:t>(</a:t>
            </a:r>
            <a:r>
              <a:rPr lang="en-US" sz="2000" b="1" dirty="0">
                <a:latin typeface="Sitka Text" pitchFamily="2" charset="0"/>
              </a:rPr>
              <a:t>DSM-V)</a:t>
            </a:r>
            <a:r>
              <a:rPr lang="ru-RU" sz="2000" b="1" dirty="0">
                <a:latin typeface="Sitka Text" pitchFamily="2" charset="0"/>
              </a:rPr>
              <a:t> </a:t>
            </a:r>
          </a:p>
          <a:p>
            <a:pPr algn="l">
              <a:lnSpc>
                <a:spcPct val="110000"/>
              </a:lnSpc>
              <a:spcBef>
                <a:spcPts val="0"/>
              </a:spcBef>
            </a:pPr>
            <a:endParaRPr lang="ru-RU" sz="2000" b="1" dirty="0">
              <a:latin typeface="Sitka Text" pitchFamily="2" charset="0"/>
            </a:endParaRPr>
          </a:p>
          <a:p>
            <a:pPr algn="l">
              <a:lnSpc>
                <a:spcPct val="110000"/>
              </a:lnSpc>
              <a:spcBef>
                <a:spcPts val="0"/>
              </a:spcBef>
            </a:pPr>
            <a:r>
              <a:rPr lang="ru-RU" sz="2000" b="1" dirty="0">
                <a:latin typeface="Sitka Text" pitchFamily="2" charset="0"/>
              </a:rPr>
              <a:t>Критерий А: </a:t>
            </a:r>
            <a:r>
              <a:rPr lang="ru-RU" sz="2000" dirty="0">
                <a:latin typeface="Sitka Text" pitchFamily="2" charset="0"/>
              </a:rPr>
              <a:t>Один или несколько соматических симптомов, которые причиняют беспокойство или приводят к значительному нарушению повседневной жизни. </a:t>
            </a:r>
            <a:r>
              <a:rPr lang="ru-RU" sz="2000" b="1" dirty="0">
                <a:latin typeface="Sitka Text" pitchFamily="2" charset="0"/>
              </a:rPr>
              <a:t>Критерий В:</a:t>
            </a:r>
            <a:r>
              <a:rPr lang="ru-RU" sz="2000" dirty="0">
                <a:latin typeface="Sitka Text" pitchFamily="2" charset="0"/>
              </a:rPr>
              <a:t> Чрезмерные мысли, чувства или поведение, связанные с соматическими симптомами или сопутствующими проблемами со здоровьем, что проявляется по крайней мере одним из следующих состояний: (1) неадекватные и настойчивые мысли о серьезности своих симптомов; (2) постоянно высокий уровень тревоги по поводу здоровья или симптомов; (3)	чрезмерное количество времени или энергии, уделяемое этим симптомам или проблемам со здоровьем.</a:t>
            </a:r>
          </a:p>
          <a:p>
            <a:pPr algn="l">
              <a:lnSpc>
                <a:spcPct val="110000"/>
              </a:lnSpc>
              <a:spcBef>
                <a:spcPts val="0"/>
              </a:spcBef>
            </a:pPr>
            <a:r>
              <a:rPr lang="ru-RU" sz="2000" b="1" dirty="0">
                <a:latin typeface="Sitka Text" pitchFamily="2" charset="0"/>
              </a:rPr>
              <a:t>Критерий С:</a:t>
            </a:r>
            <a:r>
              <a:rPr lang="ru-RU" sz="2000" dirty="0">
                <a:latin typeface="Sitka Text" pitchFamily="2" charset="0"/>
              </a:rPr>
              <a:t> Хотя какой-либо один соматический симптом может присутствовать непостоянно, состояние симптоматики является постоянным (обычно более 6 месяцев).</a:t>
            </a:r>
          </a:p>
          <a:p>
            <a:pPr algn="l">
              <a:lnSpc>
                <a:spcPct val="110000"/>
              </a:lnSpc>
              <a:spcBef>
                <a:spcPts val="0"/>
              </a:spcBef>
            </a:pPr>
            <a:endParaRPr lang="ru-RU" sz="2000" dirty="0">
              <a:latin typeface="Sitka Text" pitchFamily="2" charset="0"/>
            </a:endParaRPr>
          </a:p>
        </p:txBody>
      </p:sp>
    </p:spTree>
    <p:extLst>
      <p:ext uri="{BB962C8B-B14F-4D97-AF65-F5344CB8AC3E}">
        <p14:creationId xmlns:p14="http://schemas.microsoft.com/office/powerpoint/2010/main" val="176209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E3B1D986-73F6-7D19-2932-856DCAE0E893}"/>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6B7DB2E-E313-E48F-B819-F21792816A66}"/>
              </a:ext>
            </a:extLst>
          </p:cNvPr>
          <p:cNvSpPr>
            <a:spLocks noGrp="1"/>
          </p:cNvSpPr>
          <p:nvPr>
            <p:ph type="subTitle" idx="1"/>
          </p:nvPr>
        </p:nvSpPr>
        <p:spPr>
          <a:xfrm>
            <a:off x="5303520" y="118533"/>
            <a:ext cx="6593840" cy="6546427"/>
          </a:xfrm>
        </p:spPr>
        <p:txBody>
          <a:bodyPr>
            <a:normAutofit fontScale="92500" lnSpcReduction="20000"/>
          </a:bodyPr>
          <a:lstStyle/>
          <a:p>
            <a:pPr algn="l">
              <a:lnSpc>
                <a:spcPct val="110000"/>
              </a:lnSpc>
              <a:spcBef>
                <a:spcPts val="0"/>
              </a:spcBef>
            </a:pPr>
            <a:endParaRPr lang="ru-RU" sz="2000" b="1" dirty="0">
              <a:latin typeface="Sitka Text" pitchFamily="2" charset="0"/>
            </a:endParaRPr>
          </a:p>
          <a:p>
            <a:pPr algn="l">
              <a:lnSpc>
                <a:spcPct val="110000"/>
              </a:lnSpc>
              <a:spcBef>
                <a:spcPts val="0"/>
              </a:spcBef>
            </a:pPr>
            <a:r>
              <a:rPr lang="ru-RU" sz="2000" dirty="0">
                <a:latin typeface="Sitka Text" pitchFamily="2" charset="0"/>
              </a:rPr>
              <a:t>Синдром Мюнхгаузена – это психическое расстройство, при котором человек симулирует или провоцирует у себя симптомы соматического заболевания для того, чтобы подвергнуться медицинским осмотрам, обследованиям и вмешательствам. Синдром был впервые описан английским гематологом и эндокринологом Ричардом Ашером в 1951 году и получил название в честь барона фон Мюнхгаузена, немецкого дворянина, прославившегося рассказами о мнимых подвигах и невероятных приключениях. В клинической практике чаще встречается синдром Мюнхгаузена по доверенности, когда симптомы соматического заболевания симулируют или провоцируют не сами больные, а их близкое окружение. В 85% случаев такие действия совершают родные матери, которые портят здоровье своих детей, нанося им физические повреждения, заставляя голодать или принимать ненужные лекарства. Синдром Мюнхгаузена по доверенности является сюжетом психологических триллеров «Взаперти» (2020), «Притворство» (2019) и «Острые предметы» (2018).</a:t>
            </a:r>
          </a:p>
        </p:txBody>
      </p:sp>
      <p:pic>
        <p:nvPicPr>
          <p:cNvPr id="2" name="Рисунок 1">
            <a:extLst>
              <a:ext uri="{FF2B5EF4-FFF2-40B4-BE49-F238E27FC236}">
                <a16:creationId xmlns:a16="http://schemas.microsoft.com/office/drawing/2014/main" id="{60240D39-9A82-C700-709E-ED0B4C7FC39A}"/>
              </a:ext>
            </a:extLst>
          </p:cNvPr>
          <p:cNvPicPr>
            <a:picLocks noChangeAspect="1"/>
          </p:cNvPicPr>
          <p:nvPr/>
        </p:nvPicPr>
        <p:blipFill>
          <a:blip r:embed="rId2"/>
          <a:srcRect l="28917" r="4501"/>
          <a:stretch>
            <a:fillRect/>
          </a:stretch>
        </p:blipFill>
        <p:spPr>
          <a:xfrm>
            <a:off x="0" y="1193408"/>
            <a:ext cx="5040000" cy="4257824"/>
          </a:xfrm>
          <a:prstGeom prst="rect">
            <a:avLst/>
          </a:prstGeom>
        </p:spPr>
      </p:pic>
    </p:spTree>
    <p:extLst>
      <p:ext uri="{BB962C8B-B14F-4D97-AF65-F5344CB8AC3E}">
        <p14:creationId xmlns:p14="http://schemas.microsoft.com/office/powerpoint/2010/main" val="9791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30E722D3-325F-9874-685B-009B81520E52}"/>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FCF2E0D-D0D5-6F2E-7EDF-DDDE09B5A9A1}"/>
              </a:ext>
            </a:extLst>
          </p:cNvPr>
          <p:cNvSpPr>
            <a:spLocks noGrp="1"/>
          </p:cNvSpPr>
          <p:nvPr>
            <p:ph type="subTitle" idx="1"/>
          </p:nvPr>
        </p:nvSpPr>
        <p:spPr>
          <a:xfrm>
            <a:off x="690880" y="203199"/>
            <a:ext cx="10759440" cy="6383867"/>
          </a:xfrm>
        </p:spPr>
        <p:txBody>
          <a:bodyPr>
            <a:normAutofit lnSpcReduction="10000"/>
          </a:bodyPr>
          <a:lstStyle/>
          <a:p>
            <a:pPr algn="l">
              <a:lnSpc>
                <a:spcPct val="110000"/>
              </a:lnSpc>
              <a:spcBef>
                <a:spcPts val="0"/>
              </a:spcBef>
            </a:pPr>
            <a:endParaRPr lang="ru-RU" sz="1800" b="1" dirty="0">
              <a:latin typeface="Sitka Text" pitchFamily="2" charset="0"/>
            </a:endParaRPr>
          </a:p>
          <a:p>
            <a:pPr>
              <a:lnSpc>
                <a:spcPct val="110000"/>
              </a:lnSpc>
              <a:spcBef>
                <a:spcPts val="0"/>
              </a:spcBef>
            </a:pPr>
            <a:r>
              <a:rPr lang="ru-RU" sz="1800" b="1" dirty="0">
                <a:latin typeface="Sitka Text" pitchFamily="2" charset="0"/>
              </a:rPr>
              <a:t>Русскоязычная версия индекса Уитли (</a:t>
            </a:r>
            <a:r>
              <a:rPr lang="en-US" sz="1800" b="1" dirty="0">
                <a:latin typeface="Sitka Text" pitchFamily="2" charset="0"/>
              </a:rPr>
              <a:t>Whiteley Index, WI)</a:t>
            </a:r>
            <a:endParaRPr lang="ru-RU" sz="1800" b="1" dirty="0">
              <a:latin typeface="Sitka Text" pitchFamily="2" charset="0"/>
            </a:endParaRPr>
          </a:p>
          <a:p>
            <a:pPr algn="l">
              <a:lnSpc>
                <a:spcPct val="110000"/>
              </a:lnSpc>
              <a:spcBef>
                <a:spcPts val="0"/>
              </a:spcBef>
            </a:pPr>
            <a:endParaRPr lang="ru-RU" sz="1800" b="1" dirty="0">
              <a:latin typeface="Sitka Text" pitchFamily="2" charset="0"/>
            </a:endParaRPr>
          </a:p>
          <a:p>
            <a:pPr algn="l">
              <a:lnSpc>
                <a:spcPct val="110000"/>
              </a:lnSpc>
              <a:spcBef>
                <a:spcPts val="0"/>
              </a:spcBef>
            </a:pPr>
            <a:r>
              <a:rPr lang="ru-RU" sz="1800" dirty="0">
                <a:latin typeface="Sitka Text" pitchFamily="2" charset="0"/>
              </a:rPr>
              <a:t>Оцените, пожалуйста, насколько часто Вы испытывали те или иные состояния в течение прошедших 4 недель, используя следующую шкалу: 1 = «никогда (ни разу)»; 2 = «редко»; 3 = «иногда»; 4 = «часто»; 5 = «всегда (все время)». </a:t>
            </a:r>
          </a:p>
          <a:p>
            <a:pPr marL="457200" indent="-457200" algn="l">
              <a:lnSpc>
                <a:spcPct val="110000"/>
              </a:lnSpc>
              <a:spcBef>
                <a:spcPts val="0"/>
              </a:spcBef>
              <a:buAutoNum type="arabicPeriod"/>
            </a:pPr>
            <a:r>
              <a:rPr lang="ru-RU" sz="1800" dirty="0">
                <a:latin typeface="Sitka Text" pitchFamily="2" charset="0"/>
              </a:rPr>
              <a:t>Вы думали, что в Вашем теле есть какие-то серьезные нарушения?</a:t>
            </a:r>
          </a:p>
          <a:p>
            <a:pPr marL="457200" indent="-457200" algn="l">
              <a:lnSpc>
                <a:spcPct val="110000"/>
              </a:lnSpc>
              <a:spcBef>
                <a:spcPts val="0"/>
              </a:spcBef>
              <a:buAutoNum type="arabicPeriod"/>
            </a:pPr>
            <a:r>
              <a:rPr lang="ru-RU" sz="1800" dirty="0">
                <a:latin typeface="Sitka Text" pitchFamily="2" charset="0"/>
              </a:rPr>
              <a:t>Вы беспокоились о своем здоровье?</a:t>
            </a:r>
          </a:p>
          <a:p>
            <a:pPr marL="457200" indent="-457200" algn="l">
              <a:lnSpc>
                <a:spcPct val="110000"/>
              </a:lnSpc>
              <a:spcBef>
                <a:spcPts val="0"/>
              </a:spcBef>
              <a:buAutoNum type="arabicPeriod"/>
            </a:pPr>
            <a:r>
              <a:rPr lang="ru-RU" sz="1800" dirty="0">
                <a:latin typeface="Sitka Text" pitchFamily="2" charset="0"/>
              </a:rPr>
              <a:t>Вам было трудно поверить врачу, когда он говорил Вам, что беспокоиться не о чем?</a:t>
            </a:r>
          </a:p>
          <a:p>
            <a:pPr marL="457200" indent="-457200" algn="l">
              <a:lnSpc>
                <a:spcPct val="110000"/>
              </a:lnSpc>
              <a:spcBef>
                <a:spcPts val="0"/>
              </a:spcBef>
              <a:buAutoNum type="arabicPeriod"/>
            </a:pPr>
            <a:r>
              <a:rPr lang="ru-RU" sz="1800" dirty="0">
                <a:latin typeface="Sitka Text" pitchFamily="2" charset="0"/>
              </a:rPr>
              <a:t>Вы беспокоились о том, что у Вас может быть серьезное заболевание?</a:t>
            </a:r>
          </a:p>
          <a:p>
            <a:pPr marL="457200" indent="-457200" algn="l">
              <a:lnSpc>
                <a:spcPct val="110000"/>
              </a:lnSpc>
              <a:spcBef>
                <a:spcPts val="0"/>
              </a:spcBef>
              <a:buAutoNum type="arabicPeriod"/>
            </a:pPr>
            <a:r>
              <a:rPr lang="ru-RU" sz="1800" dirty="0">
                <a:latin typeface="Sitka Text" pitchFamily="2" charset="0"/>
              </a:rPr>
              <a:t>Вас тревожили боли или дискомфорт в теле?</a:t>
            </a:r>
          </a:p>
          <a:p>
            <a:pPr marL="457200" indent="-457200" algn="l">
              <a:lnSpc>
                <a:spcPct val="110000"/>
              </a:lnSpc>
              <a:spcBef>
                <a:spcPts val="0"/>
              </a:spcBef>
              <a:buAutoNum type="arabicPeriod"/>
            </a:pPr>
            <a:r>
              <a:rPr lang="ru-RU" sz="1800" dirty="0">
                <a:latin typeface="Sitka Text" pitchFamily="2" charset="0"/>
              </a:rPr>
              <a:t>Если Вам сообщали о чьей-то болезни, беспокоились ли Вы о том, что заболеете ею сами?</a:t>
            </a:r>
          </a:p>
          <a:p>
            <a:pPr marL="457200" indent="-457200" algn="l">
              <a:lnSpc>
                <a:spcPct val="110000"/>
              </a:lnSpc>
              <a:spcBef>
                <a:spcPts val="0"/>
              </a:spcBef>
              <a:buAutoNum type="arabicPeriod"/>
            </a:pPr>
            <a:r>
              <a:rPr lang="ru-RU" sz="1800" dirty="0">
                <a:latin typeface="Sitka Text" pitchFamily="2" charset="0"/>
              </a:rPr>
              <a:t>Вы понимали, что Вас беспокоит множество различных симптомов?</a:t>
            </a:r>
          </a:p>
          <a:p>
            <a:pPr marL="457200" indent="-457200" algn="l">
              <a:lnSpc>
                <a:spcPct val="110000"/>
              </a:lnSpc>
              <a:spcBef>
                <a:spcPts val="0"/>
              </a:spcBef>
              <a:buAutoNum type="arabicPeriod"/>
            </a:pPr>
            <a:r>
              <a:rPr lang="ru-RU" sz="1800" dirty="0">
                <a:latin typeface="Sitka Text" pitchFamily="2" charset="0"/>
              </a:rPr>
              <a:t>Вас беспокоили повторяющиеся мысли о возможном заболевании, от которых было трудно избавиться? </a:t>
            </a:r>
          </a:p>
          <a:p>
            <a:pPr algn="l">
              <a:lnSpc>
                <a:spcPct val="110000"/>
              </a:lnSpc>
              <a:spcBef>
                <a:spcPts val="0"/>
              </a:spcBef>
            </a:pPr>
            <a:r>
              <a:rPr lang="ru-RU" sz="1800" dirty="0">
                <a:latin typeface="Sitka Text" pitchFamily="2" charset="0"/>
              </a:rPr>
              <a:t>Для оценки общего показателя тревоги о здоровье необходимо сложить баллы по всем утверждениям. Показатель ≥ 19 указывает на клинически значимую тревогу о здоровье.</a:t>
            </a:r>
          </a:p>
          <a:p>
            <a:pPr algn="l">
              <a:lnSpc>
                <a:spcPct val="110000"/>
              </a:lnSpc>
              <a:spcBef>
                <a:spcPts val="0"/>
              </a:spcBef>
            </a:pPr>
            <a:endParaRPr lang="ru-RU" sz="1800" dirty="0">
              <a:latin typeface="Sitka Text" pitchFamily="2" charset="0"/>
            </a:endParaRPr>
          </a:p>
          <a:p>
            <a:pPr algn="l">
              <a:lnSpc>
                <a:spcPct val="110000"/>
              </a:lnSpc>
              <a:spcBef>
                <a:spcPts val="0"/>
              </a:spcBef>
            </a:pPr>
            <a:r>
              <a:rPr lang="ru-RU" sz="1800" b="1" dirty="0">
                <a:latin typeface="Sitka Text" pitchFamily="2" charset="0"/>
              </a:rPr>
              <a:t>Источник:</a:t>
            </a:r>
            <a:r>
              <a:rPr lang="en-US" sz="1800" dirty="0">
                <a:latin typeface="Sitka Text" pitchFamily="2" charset="0"/>
              </a:rPr>
              <a:t> </a:t>
            </a:r>
            <a:r>
              <a:rPr lang="ru-RU" sz="1800" dirty="0">
                <a:latin typeface="Sitka Text" pitchFamily="2" charset="0"/>
              </a:rPr>
              <a:t>Золотарева, А.А. (2025). Тревога о здоровье и ее диагностика: психометрический анализ русскоязычной версии индекса Уитли. Новые психологические исследования, 1, 245–264. </a:t>
            </a:r>
            <a:r>
              <a:rPr lang="en-US" sz="1800" dirty="0">
                <a:latin typeface="Sitka Text" pitchFamily="2" charset="0"/>
              </a:rPr>
              <a:t>https://doi.org/10.51217/npsyresearch_2025_05_01_11</a:t>
            </a:r>
            <a:endParaRPr lang="ru-RU" sz="1800" dirty="0">
              <a:latin typeface="Sitka Text" pitchFamily="2" charset="0"/>
            </a:endParaRPr>
          </a:p>
          <a:p>
            <a:pPr algn="l">
              <a:lnSpc>
                <a:spcPct val="110000"/>
              </a:lnSpc>
              <a:spcBef>
                <a:spcPts val="0"/>
              </a:spcBef>
            </a:pPr>
            <a:endParaRPr lang="ru-RU" sz="1800" dirty="0"/>
          </a:p>
          <a:p>
            <a:pPr algn="l">
              <a:lnSpc>
                <a:spcPct val="110000"/>
              </a:lnSpc>
              <a:spcBef>
                <a:spcPts val="0"/>
              </a:spcBef>
            </a:pPr>
            <a:endParaRPr lang="ru-RU" sz="1800" dirty="0">
              <a:latin typeface="Sitka Text" pitchFamily="2" charset="0"/>
            </a:endParaRPr>
          </a:p>
          <a:p>
            <a:pPr algn="l">
              <a:lnSpc>
                <a:spcPct val="110000"/>
              </a:lnSpc>
              <a:spcBef>
                <a:spcPts val="0"/>
              </a:spcBef>
            </a:pPr>
            <a:endParaRPr lang="ru-RU" sz="1800" dirty="0">
              <a:latin typeface="Sitka Text" pitchFamily="2" charset="0"/>
            </a:endParaRPr>
          </a:p>
        </p:txBody>
      </p:sp>
    </p:spTree>
    <p:extLst>
      <p:ext uri="{BB962C8B-B14F-4D97-AF65-F5344CB8AC3E}">
        <p14:creationId xmlns:p14="http://schemas.microsoft.com/office/powerpoint/2010/main" val="5246985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1502</Words>
  <Application>Microsoft Office PowerPoint</Application>
  <PresentationFormat>Широкоэкранный</PresentationFormat>
  <Paragraphs>90</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Sitka Text</vt:lpstr>
      <vt:lpstr>Тема Office</vt:lpstr>
      <vt:lpstr>Ипохондрия и соматизация:  история и современность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Алена Золотарева</dc:creator>
  <cp:lastModifiedBy>Алена Золотарева</cp:lastModifiedBy>
  <cp:revision>7</cp:revision>
  <dcterms:created xsi:type="dcterms:W3CDTF">2025-09-03T06:03:26Z</dcterms:created>
  <dcterms:modified xsi:type="dcterms:W3CDTF">2025-09-03T08:36:08Z</dcterms:modified>
</cp:coreProperties>
</file>