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645A1-C4CC-4664-AC2B-77A98D6BE0E3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5FD9F-C1FE-4A19-8507-D2DA8BFEE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2D9953-8B18-04FF-A241-2B4D47C81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029D85-9D08-6617-3518-DED3197B1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725AC1-A43D-7434-8DC3-2EE86D966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F40FBE-21F9-2F2A-7BB8-EBD962281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B2E5CD-A56E-6468-4DD9-751E4CD10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59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8B8F3D-6808-6D6B-EF78-082980204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D19F926-7BA6-37B4-F319-91ED75F70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CAE405-ECB8-3319-BBAF-0FCF4B2C1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3700EB-884D-A0F5-37B7-471166CBC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878C0E-B5AA-D318-8B46-A666247C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09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873487C-28AB-0D5F-3394-814F73BC32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CEA34B-8ABF-4F15-672A-0C2AA04B8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791734-A3F7-3FCB-39E9-B8D16E5A8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78EA10-1465-4632-90A0-A6AD60CE2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D7B29E-1326-CEB4-6856-3CDE3C494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9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145F7D-62C3-56C6-AAFF-E6779A1D3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6FBF81-7617-C53F-C6E7-A163AAC6A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FBC0A8-2FF4-0F02-3FFA-FAA4FE0B1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C9C12B-B6CF-EAB7-46D2-83DA7D238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786A06-41CC-D0B5-74D1-85E7A8867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0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85055A-CAF0-A76A-5EB9-71A667F40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217563-AEA9-7392-4E66-F7AC6C79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B57729-DB93-07E1-18F3-56F833C18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230C6D-5E58-8A18-8F7A-76DB823C9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4DDC8C-F842-55B5-7000-636016153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91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43657-3D91-C798-D9EB-F30BC738E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39B9E8-9D98-A442-30A2-750FAB7B9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507A94-21F2-A8ED-447D-6FD57112F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79145D-CF0F-5912-E29D-A90EA2DF1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9317E5-4A0F-8CF5-C8F4-CB9C7D0CE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F7CBDB-12C0-2D6E-D734-122F406C7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56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B3EB60-5445-7FBD-DDBC-A976A4B06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75CBBA-166C-074B-19E8-9B37AD6DC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C95F266-9414-D6F6-0DA6-9035FAED4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B0D83CD-AE02-C330-072E-AD8BB3844B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5E286C4-4CD3-54A5-7911-FC0CBF4E94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832A1AC-F873-3890-22E4-CD3DB214F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2F6B907-693B-7A98-9C0F-709B93357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EF1C452-FC6B-CB7C-B6EE-3FEC02C2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98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C1D24F-6896-745C-E1A3-01E8DF877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96C69E5-2340-9426-2B6E-DBDBC1973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02F7E76-A75C-4C78-C875-405D7B7FE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D77CA4-8CAD-1595-BE18-A3792D37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81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4A26E29-BE78-B3F0-2FE0-589178D5B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959F3F6-1102-F005-7E0A-09CAE1F02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35C6A5-AC0D-6315-59C1-6A6A08BC4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00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393F6-DC3C-14EE-214D-FE42AD772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33928E-84EB-C6ED-A493-4D8B1E670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922796-B423-FD06-617B-2281A81AC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1D0804-A7EA-7A8A-935F-01D0147B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A5C8B2C-E805-55B4-1373-84F83376B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EED3E6-66A2-89AC-BF34-33E6FA1EC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59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D951F0-32DF-1A25-C71E-B2A7E2402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92FF9B-3BCC-6E7F-4146-4D0D1491CC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A8F6960-0F5A-48CF-A503-D670504AC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61DE9C-7F60-76D4-0834-4540A2B5D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E6EB7DA-C833-4B51-88CF-5EE98440B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6CD9D0-CE9F-C9DC-0F95-AE207CA69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519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63AC21-6510-B8D4-B787-3320613D5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995562-275E-1B91-4E03-2FE5CC0BD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55C023-CDD7-F22E-8D8A-F39AB4A78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6E783-3F2E-40EA-A9BA-65A223C3ED5B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1E8E62-D646-75F2-720F-AA12D2422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948115-83EC-7B25-A48B-22F7BF3556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755F0-F0C6-4614-9AD4-84E831E21A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264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8F027-0297-1F02-E999-ECF5D3402E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720" y="279401"/>
            <a:ext cx="10982960" cy="2910840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Sitka Text" pitchFamily="2" charset="0"/>
              </a:rPr>
              <a:t>Проблема стигматизации психических расстройств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00A256-B294-4B97-79F1-1351760AD5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30240" y="4511040"/>
            <a:ext cx="6258560" cy="206756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latin typeface="Sitka Text" pitchFamily="2" charset="0"/>
              </a:rPr>
              <a:t>Золотарева Алена Анатольевна,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latin typeface="Sitka Text" pitchFamily="2" charset="0"/>
              </a:rPr>
              <a:t>кандидат психологических наук, 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latin typeface="Sitka Text" pitchFamily="2" charset="0"/>
              </a:rPr>
              <a:t>доцент департамента психологии, руководитель научно-учебной группы «Лаборатория психосоматических исследований» НИУ ВШЭ</a:t>
            </a:r>
          </a:p>
        </p:txBody>
      </p:sp>
    </p:spTree>
    <p:extLst>
      <p:ext uri="{BB962C8B-B14F-4D97-AF65-F5344CB8AC3E}">
        <p14:creationId xmlns:p14="http://schemas.microsoft.com/office/powerpoint/2010/main" val="3877951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ECE1DC-FFC9-80B9-4076-186B0CDB0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951C11-D0CA-8B82-F124-269ED65A5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0"/>
            <a:ext cx="10241280" cy="6857999"/>
          </a:xfrm>
          <a:solidFill>
            <a:schemeClr val="bg1"/>
          </a:solidFill>
        </p:spPr>
        <p:txBody>
          <a:bodyPr anchor="t" anchorCtr="0">
            <a:noAutofit/>
          </a:bodyPr>
          <a:lstStyle/>
          <a:p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r>
              <a:rPr lang="ru-RU" sz="2400" dirty="0">
                <a:latin typeface="Sitka Text" pitchFamily="2" charset="0"/>
              </a:rPr>
              <a:t>Проблема стигматизации в вопросах здоровья особенно часто касается людей с психическими расстройствами. Современные исследователи отмечают, что стигматизации подвергаются даже люди, осуществляющие уход за больными с психическими расстройствами, а именно члены семьи и специалисты в области психического здоровья. Такой процесс, получивший название ассоциированной стигматизации, поддерживается плохой информированностью людей в вопросах психического здоровья и психических расстройств, а также мифами о работе психиатров и психиатрических служб (</a:t>
            </a:r>
            <a:r>
              <a:rPr lang="en-US" sz="2400" dirty="0">
                <a:latin typeface="Sitka Text" pitchFamily="2" charset="0"/>
              </a:rPr>
              <a:t>Flaskerud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en-US" sz="2400" dirty="0">
                <a:latin typeface="Sitka Text" pitchFamily="2" charset="0"/>
              </a:rPr>
              <a:t>et al., 2018).</a:t>
            </a:r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endParaRPr lang="ru-RU" sz="2400" dirty="0">
              <a:latin typeface="Sitka Tex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24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16D975-9A99-DE1B-F697-A89C8F788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8AA18F-D8E2-17AE-B7E4-C91D36EDD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0"/>
            <a:ext cx="10241280" cy="6857999"/>
          </a:xfrm>
          <a:solidFill>
            <a:schemeClr val="bg1"/>
          </a:solidFill>
        </p:spPr>
        <p:txBody>
          <a:bodyPr anchor="t" anchorCtr="0">
            <a:noAutofit/>
          </a:bodyPr>
          <a:lstStyle/>
          <a:p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r>
              <a:rPr lang="ru-RU" sz="2400" dirty="0">
                <a:latin typeface="Sitka Text" pitchFamily="2" charset="0"/>
              </a:rPr>
              <a:t>Роль стигматизации оказывается настолько существенной, что сводится к нарушению качества жизни, физического, социального и психологического функционирования больных с психическими расстройствами. Согласно результатам зарубежных исследований, опыт стигматизации тесным образом связан с переживанием стыда (</a:t>
            </a:r>
            <a:r>
              <a:rPr lang="ru-RU" sz="2400" dirty="0" err="1">
                <a:latin typeface="Sitka Text" pitchFamily="2" charset="0"/>
              </a:rPr>
              <a:t>Dolezal</a:t>
            </a:r>
            <a:r>
              <a:rPr lang="ru-RU" sz="2400" dirty="0">
                <a:latin typeface="Sitka Text" pitchFamily="2" charset="0"/>
              </a:rPr>
              <a:t>, 2022), с симптомами тревоги и депрессии (Lynch </a:t>
            </a:r>
            <a:r>
              <a:rPr lang="ru-RU" sz="2400" dirty="0" err="1">
                <a:latin typeface="Sitka Text" pitchFamily="2" charset="0"/>
              </a:rPr>
              <a:t>et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al</a:t>
            </a:r>
            <a:r>
              <a:rPr lang="ru-RU" sz="2400" dirty="0">
                <a:latin typeface="Sitka Text" pitchFamily="2" charset="0"/>
              </a:rPr>
              <a:t>., 2021), редким поиском помощи со стороны специалистов (</a:t>
            </a:r>
            <a:r>
              <a:rPr lang="ru-RU" sz="2400" dirty="0" err="1">
                <a:latin typeface="Sitka Text" pitchFamily="2" charset="0"/>
              </a:rPr>
              <a:t>Sum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et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al</a:t>
            </a:r>
            <a:r>
              <a:rPr lang="ru-RU" sz="2400" dirty="0">
                <a:latin typeface="Sitka Text" pitchFamily="2" charset="0"/>
              </a:rPr>
              <a:t>., 2024), трудностями в построении глубоких межличностных взаимоотношений (</a:t>
            </a:r>
            <a:r>
              <a:rPr lang="ru-RU" sz="2400" dirty="0" err="1">
                <a:latin typeface="Sitka Text" pitchFamily="2" charset="0"/>
              </a:rPr>
              <a:t>Stein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et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al</a:t>
            </a:r>
            <a:r>
              <a:rPr lang="ru-RU" sz="2400" dirty="0">
                <a:latin typeface="Sitka Text" pitchFamily="2" charset="0"/>
              </a:rPr>
              <a:t>., 2024), препятствиями в получении образования и трудоустройстве (</a:t>
            </a:r>
            <a:r>
              <a:rPr lang="ru-RU" sz="2400" dirty="0" err="1">
                <a:latin typeface="Sitka Text" pitchFamily="2" charset="0"/>
              </a:rPr>
              <a:t>Brouwers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et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al</a:t>
            </a:r>
            <a:r>
              <a:rPr lang="ru-RU" sz="2400" dirty="0">
                <a:latin typeface="Sitka Text" pitchFamily="2" charset="0"/>
              </a:rPr>
              <a:t>., 2020).</a:t>
            </a:r>
          </a:p>
        </p:txBody>
      </p:sp>
    </p:spTree>
    <p:extLst>
      <p:ext uri="{BB962C8B-B14F-4D97-AF65-F5344CB8AC3E}">
        <p14:creationId xmlns:p14="http://schemas.microsoft.com/office/powerpoint/2010/main" val="611020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7E2394-55DF-703B-3B87-D0B1B9285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414F5F-1744-EEB5-B096-91B5C3A0A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0"/>
            <a:ext cx="10241280" cy="6857999"/>
          </a:xfrm>
          <a:solidFill>
            <a:schemeClr val="bg1"/>
          </a:solidFill>
        </p:spPr>
        <p:txBody>
          <a:bodyPr anchor="t" anchorCtr="0">
            <a:noAutofit/>
          </a:bodyPr>
          <a:lstStyle/>
          <a:p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r>
              <a:rPr lang="ru-RU" sz="2400" dirty="0">
                <a:latin typeface="Sitka Text" pitchFamily="2" charset="0"/>
              </a:rPr>
              <a:t>В июне–декабре 2023 г. был проведен опрос подписчиков нескольких групп и каналов в Telegram (в </a:t>
            </a:r>
            <a:br>
              <a:rPr lang="ru-RU" sz="2400" dirty="0">
                <a:latin typeface="Sitka Text" pitchFamily="2" charset="0"/>
              </a:rPr>
            </a:br>
            <a:r>
              <a:rPr lang="ru-RU" sz="2400" dirty="0">
                <a:latin typeface="Sitka Text" pitchFamily="2" charset="0"/>
              </a:rPr>
              <a:t>частности, студенческих сообществ, групп и каналов, </a:t>
            </a:r>
            <a:br>
              <a:rPr lang="ru-RU" sz="2400" dirty="0">
                <a:latin typeface="Sitka Text" pitchFamily="2" charset="0"/>
              </a:rPr>
            </a:br>
            <a:r>
              <a:rPr lang="ru-RU" sz="2400" dirty="0">
                <a:latin typeface="Sitka Text" pitchFamily="2" charset="0"/>
              </a:rPr>
              <a:t>посвященных вопросам спорта, здоровья и правильного питания). Всего опрошены 1303 добровольца в возрасте от 18 </a:t>
            </a:r>
            <a:br>
              <a:rPr lang="ru-RU" sz="2400" dirty="0">
                <a:latin typeface="Sitka Text" pitchFamily="2" charset="0"/>
              </a:rPr>
            </a:br>
            <a:r>
              <a:rPr lang="ru-RU" sz="2400" dirty="0">
                <a:latin typeface="Sitka Text" pitchFamily="2" charset="0"/>
              </a:rPr>
              <a:t>до 69 лет (M = 25,1; Me = 20 лет; SD = 10,7), из них 819 </a:t>
            </a:r>
            <a:br>
              <a:rPr lang="ru-RU" sz="2400" dirty="0">
                <a:latin typeface="Sitka Text" pitchFamily="2" charset="0"/>
              </a:rPr>
            </a:br>
            <a:r>
              <a:rPr lang="ru-RU" sz="2400" dirty="0">
                <a:latin typeface="Sitka Text" pitchFamily="2" charset="0"/>
              </a:rPr>
              <a:t>(62,9%) женщин и 484 (37,1%) мужчины.</a:t>
            </a:r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r>
              <a:rPr lang="ru-RU" sz="2400" dirty="0">
                <a:latin typeface="Sitka Text" pitchFamily="2" charset="0"/>
              </a:rPr>
              <a:t> Анкета исследования содержала два инструмента: шкалу воспринимаемой девальвации и дискриминации (</a:t>
            </a:r>
            <a:r>
              <a:rPr lang="ru-RU" sz="2400" dirty="0" err="1">
                <a:latin typeface="Sitka Text" pitchFamily="2" charset="0"/>
              </a:rPr>
              <a:t>Perceived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Devaluation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and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Discrimination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Scale</a:t>
            </a:r>
            <a:r>
              <a:rPr lang="ru-RU" sz="2400" dirty="0">
                <a:latin typeface="Sitka Text" pitchFamily="2" charset="0"/>
              </a:rPr>
              <a:t>, PDDS) и опросник знаний о психическом здоровье (</a:t>
            </a:r>
            <a:r>
              <a:rPr lang="ru-RU" sz="2400" dirty="0" err="1">
                <a:latin typeface="Sitka Text" pitchFamily="2" charset="0"/>
              </a:rPr>
              <a:t>Mental</a:t>
            </a:r>
            <a:r>
              <a:rPr lang="ru-RU" sz="2400" dirty="0">
                <a:latin typeface="Sitka Text" pitchFamily="2" charset="0"/>
              </a:rPr>
              <a:t> Health </a:t>
            </a:r>
            <a:r>
              <a:rPr lang="ru-RU" sz="2400" dirty="0" err="1">
                <a:latin typeface="Sitka Text" pitchFamily="2" charset="0"/>
              </a:rPr>
              <a:t>Knowledge</a:t>
            </a:r>
            <a:r>
              <a:rPr lang="ru-RU" sz="2400" dirty="0">
                <a:latin typeface="Sitka Text" pitchFamily="2" charset="0"/>
              </a:rPr>
              <a:t> </a:t>
            </a:r>
            <a:r>
              <a:rPr lang="ru-RU" sz="2400" dirty="0" err="1">
                <a:latin typeface="Sitka Text" pitchFamily="2" charset="0"/>
              </a:rPr>
              <a:t>Questionnaire</a:t>
            </a:r>
            <a:r>
              <a:rPr lang="ru-RU" sz="2400" dirty="0">
                <a:latin typeface="Sitka Text" pitchFamily="2" charset="0"/>
              </a:rPr>
              <a:t>, MHKQ).</a:t>
            </a:r>
          </a:p>
        </p:txBody>
      </p:sp>
    </p:spTree>
    <p:extLst>
      <p:ext uri="{BB962C8B-B14F-4D97-AF65-F5344CB8AC3E}">
        <p14:creationId xmlns:p14="http://schemas.microsoft.com/office/powerpoint/2010/main" val="1928711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0B4AD2-8E0D-8258-8176-A5B9059EA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364E23-3155-6EF6-6193-236A87702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0"/>
            <a:ext cx="10241280" cy="6857999"/>
          </a:xfrm>
          <a:solidFill>
            <a:schemeClr val="bg1"/>
          </a:solidFill>
        </p:spPr>
        <p:txBody>
          <a:bodyPr anchor="t" anchorCtr="0">
            <a:noAutofit/>
          </a:bodyPr>
          <a:lstStyle/>
          <a:p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endParaRPr lang="ru-RU" sz="2400" dirty="0">
              <a:latin typeface="Sitka Text" pitchFamily="2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10DC17F-4070-CC4C-1778-C06F6D6CC2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103360" y="0"/>
            <a:ext cx="9936000" cy="681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446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E6D8A5-8895-1258-C3DD-F1F5DA354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2E52E8-4E0F-2ED6-9DCD-ACA348C29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0"/>
            <a:ext cx="10241280" cy="6857999"/>
          </a:xfrm>
          <a:solidFill>
            <a:schemeClr val="bg1"/>
          </a:solidFill>
        </p:spPr>
        <p:txBody>
          <a:bodyPr anchor="t" anchorCtr="0">
            <a:noAutofit/>
          </a:bodyPr>
          <a:lstStyle/>
          <a:p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br>
              <a:rPr lang="ru-RU" sz="2400" dirty="0">
                <a:latin typeface="Sitka Text" pitchFamily="2" charset="0"/>
              </a:rPr>
            </a:br>
            <a:endParaRPr lang="ru-RU" sz="2400" dirty="0">
              <a:latin typeface="Sitka Text" pitchFamily="2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B600839-3C06-DE8B-D657-CEEE5919BF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38"/>
          <a:stretch>
            <a:fillRect/>
          </a:stretch>
        </p:blipFill>
        <p:spPr>
          <a:xfrm>
            <a:off x="2049360" y="908626"/>
            <a:ext cx="10044000" cy="504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11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CE42A6-F3D9-ADF7-D721-94DC4A606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08D8B-E3E0-E6DC-151E-AADCFCF4C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0"/>
            <a:ext cx="10241280" cy="6857999"/>
          </a:xfrm>
          <a:solidFill>
            <a:schemeClr val="bg1"/>
          </a:solidFill>
        </p:spPr>
        <p:txBody>
          <a:bodyPr anchor="t" anchorCtr="0">
            <a:noAutofit/>
          </a:bodyPr>
          <a:lstStyle/>
          <a:p>
            <a:br>
              <a:rPr lang="ru-RU" sz="2200" dirty="0">
                <a:latin typeface="Sitka Text" pitchFamily="2" charset="0"/>
              </a:rPr>
            </a:br>
            <a:br>
              <a:rPr lang="ru-RU" sz="2200" dirty="0">
                <a:latin typeface="Sitka Text" pitchFamily="2" charset="0"/>
              </a:rPr>
            </a:br>
            <a:r>
              <a:rPr lang="ru-RU" sz="2200" dirty="0">
                <a:latin typeface="Sitka Text" pitchFamily="2" charset="0"/>
              </a:rPr>
              <a:t>Социально-демографическими детерминантами девальвации, дискриминации и стигматизации людей с психическими расстройствами выступили такие характеристики как возраст респондентов, наличие супруга и детей, высшее образование и рабочая занятость. Люди, состоящие в браке и имеющие детей, как правило, более тревожны и ответственны, что может объяснять б</a:t>
            </a:r>
            <a:r>
              <a:rPr lang="ru-RU" sz="2200" i="1" dirty="0">
                <a:latin typeface="Sitka Text" pitchFamily="2" charset="0"/>
              </a:rPr>
              <a:t>о</a:t>
            </a:r>
            <a:r>
              <a:rPr lang="ru-RU" sz="2200" dirty="0">
                <a:latin typeface="Sitka Text" pitchFamily="2" charset="0"/>
              </a:rPr>
              <a:t>льшие опасения в отношении психических заболеваний. Работающие люди могут быть склонны к дискриминации тех, кто имеет психические расстройства, из-за того, что последние могут иметь некоторые привилегии на рабочем месте, связанные с заболеванием и потребностями в особых условиях труда. Тот факт, что склонность к стигматизации людей с психическими расстройствами выше среди респондентов более старшего возраста и респондентов с высшим образованием, с одной стороны, противоречит сведениям о том, что молодые и необразованные люди более подвержены стигматизации из-за меньшей осведомленности о психических расстройствах, с другой стороны, может быть объяснен ростом грамотности молодежи в вопросах психического здоровья.</a:t>
            </a:r>
          </a:p>
        </p:txBody>
      </p:sp>
    </p:spTree>
    <p:extLst>
      <p:ext uri="{BB962C8B-B14F-4D97-AF65-F5344CB8AC3E}">
        <p14:creationId xmlns:p14="http://schemas.microsoft.com/office/powerpoint/2010/main" val="206415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3E3EFF-238C-5DC2-E9A0-18D95FB77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C052F-EB61-A7FF-8DC7-67A339E39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0"/>
            <a:ext cx="10241280" cy="6857999"/>
          </a:xfrm>
          <a:solidFill>
            <a:schemeClr val="bg1"/>
          </a:solidFill>
        </p:spPr>
        <p:txBody>
          <a:bodyPr anchor="t" anchorCtr="0">
            <a:noAutofit/>
          </a:bodyPr>
          <a:lstStyle/>
          <a:p>
            <a:br>
              <a:rPr lang="ru-RU" sz="2200" dirty="0">
                <a:latin typeface="Sitka Text" pitchFamily="2" charset="0"/>
              </a:rPr>
            </a:br>
            <a:br>
              <a:rPr lang="ru-RU" sz="2200" dirty="0">
                <a:latin typeface="Sitka Text" pitchFamily="2" charset="0"/>
              </a:rPr>
            </a:br>
            <a:r>
              <a:rPr lang="ru-RU" sz="2200" b="1" dirty="0">
                <a:latin typeface="Sitka Text" pitchFamily="2" charset="0"/>
              </a:rPr>
              <a:t>Примеры пунктов из шкалы воспринимаемой девальвации и дискриминации (</a:t>
            </a:r>
            <a:r>
              <a:rPr lang="en-US" sz="2200" b="1" dirty="0">
                <a:latin typeface="Sitka Text" pitchFamily="2" charset="0"/>
              </a:rPr>
              <a:t>Perceived Devaluation and Discrimination Scale, PDDS)</a:t>
            </a:r>
            <a:r>
              <a:rPr lang="ru-RU" sz="2200" b="1" dirty="0">
                <a:latin typeface="Sitka Text" pitchFamily="2" charset="0"/>
              </a:rPr>
              <a:t>:</a:t>
            </a:r>
            <a:br>
              <a:rPr lang="ru-RU" sz="2200" b="1" dirty="0">
                <a:latin typeface="Sitka Text" pitchFamily="2" charset="0"/>
              </a:rPr>
            </a:br>
            <a:br>
              <a:rPr lang="ru-RU" sz="2200" b="1" dirty="0">
                <a:latin typeface="Sitka Text" pitchFamily="2" charset="0"/>
              </a:rPr>
            </a:br>
            <a:r>
              <a:rPr lang="en-US" sz="2200" dirty="0">
                <a:latin typeface="Sitka Text" pitchFamily="2" charset="0"/>
              </a:rPr>
              <a:t> </a:t>
            </a:r>
            <a:r>
              <a:rPr lang="ru-RU" sz="2200" dirty="0">
                <a:latin typeface="Sitka Text" pitchFamily="2" charset="0"/>
              </a:rPr>
              <a:t> 1. Большинство людей охотно стали бы близким другом человеку, ранее имевшему психическое расстройство.</a:t>
            </a:r>
            <a:br>
              <a:rPr lang="ru-RU" sz="2200" dirty="0">
                <a:latin typeface="Sitka Text" pitchFamily="2" charset="0"/>
              </a:rPr>
            </a:br>
            <a:r>
              <a:rPr lang="ru-RU" sz="2200" dirty="0">
                <a:latin typeface="Sitka Text" pitchFamily="2" charset="0"/>
              </a:rPr>
              <a:t> 2. Большинство людей считает, что человек, побывавший в психиатрической больнице, так же умен, как и обычный человек.</a:t>
            </a:r>
            <a:br>
              <a:rPr lang="ru-RU" sz="2200" dirty="0">
                <a:latin typeface="Sitka Text" pitchFamily="2" charset="0"/>
              </a:rPr>
            </a:br>
            <a:r>
              <a:rPr lang="ru-RU" sz="2200" dirty="0">
                <a:latin typeface="Sitka Text" pitchFamily="2" charset="0"/>
              </a:rPr>
              <a:t> 3. Большинство людей считает, что человек, ранее имевший психическое расстройство, заслуживает такого же доверия, как и среднестатистический гражданин.</a:t>
            </a:r>
            <a:br>
              <a:rPr lang="ru-RU" sz="2200" dirty="0">
                <a:latin typeface="Sitka Text" pitchFamily="2" charset="0"/>
              </a:rPr>
            </a:br>
            <a:r>
              <a:rPr lang="ru-RU" sz="2200" dirty="0">
                <a:latin typeface="Sitka Text" pitchFamily="2" charset="0"/>
              </a:rPr>
              <a:t> 4. Большинство людей считает, что человек, полностью вылечивший психическое расстройство, может учить маленьких детей в государственных школах.</a:t>
            </a:r>
            <a:br>
              <a:rPr lang="ru-RU" sz="2200" dirty="0">
                <a:latin typeface="Sitka Text" pitchFamily="2" charset="0"/>
              </a:rPr>
            </a:br>
            <a:r>
              <a:rPr lang="ru-RU" sz="2200" dirty="0">
                <a:latin typeface="Sitka Text" pitchFamily="2" charset="0"/>
              </a:rPr>
              <a:t> 5. Большинство людей считает, что попадание в психиатрическую больницу является признаком личной несостоятельности.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643464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CE1E26-3B5D-7DE0-A8D3-37F445D08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F5D0D9-5209-BD89-E369-98B445C71D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0"/>
            <a:ext cx="10241280" cy="6857999"/>
          </a:xfrm>
          <a:solidFill>
            <a:schemeClr val="bg1"/>
          </a:solidFill>
        </p:spPr>
        <p:txBody>
          <a:bodyPr anchor="t" anchorCtr="0">
            <a:noAutofit/>
          </a:bodyPr>
          <a:lstStyle/>
          <a:p>
            <a:br>
              <a:rPr lang="ru-RU" sz="2200" dirty="0">
                <a:latin typeface="Sitka Text" pitchFamily="2" charset="0"/>
              </a:rPr>
            </a:br>
            <a:br>
              <a:rPr lang="ru-RU" sz="2200" dirty="0">
                <a:latin typeface="Sitka Text" pitchFamily="2" charset="0"/>
              </a:rPr>
            </a:br>
            <a:br>
              <a:rPr lang="ru-RU" sz="2200" dirty="0">
                <a:latin typeface="Sitka Text" pitchFamily="2" charset="0"/>
              </a:rPr>
            </a:br>
            <a:br>
              <a:rPr lang="ru-RU" sz="2200" dirty="0">
                <a:latin typeface="Sitka Text" pitchFamily="2" charset="0"/>
              </a:rPr>
            </a:br>
            <a:r>
              <a:rPr lang="ru-RU" sz="2200" b="1" dirty="0">
                <a:latin typeface="Sitka Text" pitchFamily="2" charset="0"/>
              </a:rPr>
              <a:t>Примеры пунктов из опросника знаний о психическом здоровье (</a:t>
            </a:r>
            <a:r>
              <a:rPr lang="en-US" sz="2200" b="1" dirty="0">
                <a:latin typeface="Sitka Text" pitchFamily="2" charset="0"/>
              </a:rPr>
              <a:t>Mental Health Knowledge Questionnaire, MHKQ)</a:t>
            </a:r>
            <a:r>
              <a:rPr lang="ru-RU" sz="2200" b="1" dirty="0">
                <a:latin typeface="Sitka Text" pitchFamily="2" charset="0"/>
              </a:rPr>
              <a:t>:</a:t>
            </a:r>
            <a:br>
              <a:rPr lang="ru-RU" sz="2200" b="1" dirty="0">
                <a:latin typeface="Sitka Text" pitchFamily="2" charset="0"/>
              </a:rPr>
            </a:br>
            <a:br>
              <a:rPr lang="ru-RU" sz="2200" b="1" dirty="0">
                <a:latin typeface="Sitka Text" pitchFamily="2" charset="0"/>
              </a:rPr>
            </a:br>
            <a:r>
              <a:rPr lang="ru-RU" sz="2200" b="1" dirty="0">
                <a:latin typeface="Sitka Text" pitchFamily="2" charset="0"/>
              </a:rPr>
              <a:t> </a:t>
            </a:r>
            <a:r>
              <a:rPr lang="ru-RU" sz="2200" dirty="0">
                <a:latin typeface="Sitka Text" pitchFamily="2" charset="0"/>
              </a:rPr>
              <a:t>1. Психическое здоровье является неотъемлемой частью общего здоровья.</a:t>
            </a:r>
            <a:br>
              <a:rPr lang="ru-RU" sz="2200" dirty="0">
                <a:latin typeface="Sitka Text" pitchFamily="2" charset="0"/>
              </a:rPr>
            </a:br>
            <a:r>
              <a:rPr lang="ru-RU" sz="2200" dirty="0">
                <a:latin typeface="Sitka Text" pitchFamily="2" charset="0"/>
              </a:rPr>
              <a:t> 2. Психические расстройства являются результатом неправильного мышления.</a:t>
            </a:r>
            <a:br>
              <a:rPr lang="ru-RU" sz="2200" dirty="0">
                <a:latin typeface="Sitka Text" pitchFamily="2" charset="0"/>
              </a:rPr>
            </a:br>
            <a:r>
              <a:rPr lang="ru-RU" sz="2200" dirty="0">
                <a:latin typeface="Sitka Text" pitchFamily="2" charset="0"/>
              </a:rPr>
              <a:t> 3. У большинства людей могут быть проблемы с психикой, но они могут их не замечать.</a:t>
            </a:r>
            <a:br>
              <a:rPr lang="ru-RU" sz="2200" dirty="0">
                <a:latin typeface="Sitka Text" pitchFamily="2" charset="0"/>
              </a:rPr>
            </a:br>
            <a:r>
              <a:rPr lang="ru-RU" sz="2200" dirty="0">
                <a:latin typeface="Sitka Text" pitchFamily="2" charset="0"/>
              </a:rPr>
              <a:t> 4. Стресс является причиной всех психических расстройств.</a:t>
            </a:r>
            <a:br>
              <a:rPr lang="ru-RU" sz="2200" dirty="0">
                <a:latin typeface="Sitka Text" pitchFamily="2" charset="0"/>
              </a:rPr>
            </a:br>
            <a:r>
              <a:rPr lang="ru-RU" sz="2200" dirty="0">
                <a:latin typeface="Sitka Text" pitchFamily="2" charset="0"/>
              </a:rPr>
              <a:t> 5. Психическое здоровье включает в себя нормальный уровень интеллекта, стабильное настроение, гармоничные отношения с окружающими, хорошую способность к адаптации и подобные характеристики.</a:t>
            </a:r>
          </a:p>
        </p:txBody>
      </p:sp>
    </p:spTree>
    <p:extLst>
      <p:ext uri="{BB962C8B-B14F-4D97-AF65-F5344CB8AC3E}">
        <p14:creationId xmlns:p14="http://schemas.microsoft.com/office/powerpoint/2010/main" val="27738195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727</Words>
  <Application>Microsoft Office PowerPoint</Application>
  <PresentationFormat>Широкоэкранный</PresentationFormat>
  <Paragraphs>12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Sitka Text</vt:lpstr>
      <vt:lpstr>Тема Office</vt:lpstr>
      <vt:lpstr>Проблема стигматизации психических расстройств</vt:lpstr>
      <vt:lpstr>    Проблема стигматизации в вопросах здоровья особенно часто касается людей с психическими расстройствами. Современные исследователи отмечают, что стигматизации подвергаются даже люди, осуществляющие уход за больными с психическими расстройствами, а именно члены семьи и специалисты в области психического здоровья. Такой процесс, получивший название ассоциированной стигматизации, поддерживается плохой информированностью людей в вопросах психического здоровья и психических расстройств, а также мифами о работе психиатров и психиатрических служб (Flaskerud et al., 2018).  </vt:lpstr>
      <vt:lpstr>    Роль стигматизации оказывается настолько существенной, что сводится к нарушению качества жизни, физического, социального и психологического функционирования больных с психическими расстройствами. Согласно результатам зарубежных исследований, опыт стигматизации тесным образом связан с переживанием стыда (Dolezal, 2022), с симптомами тревоги и депрессии (Lynch et al., 2021), редким поиском помощи со стороны специалистов (Sum et al., 2024), трудностями в построении глубоких межличностных взаимоотношений (Stein et al., 2024), препятствиями в получении образования и трудоустройстве (Brouwers et al., 2020).</vt:lpstr>
      <vt:lpstr>   В июне–декабре 2023 г. был проведен опрос подписчиков нескольких групп и каналов в Telegram (в  частности, студенческих сообществ, групп и каналов,  посвященных вопросам спорта, здоровья и правильного питания). Всего опрошены 1303 добровольца в возрасте от 18  до 69 лет (M = 25,1; Me = 20 лет; SD = 10,7), из них 819  (62,9%) женщин и 484 (37,1%) мужчины.   Анкета исследования содержала два инструмента: шкалу воспринимаемой девальвации и дискриминации (Perceived Devaluation and Discrimination Scale, PDDS) и опросник знаний о психическом здоровье (Mental Health Knowledge Questionnaire, MHKQ).</vt:lpstr>
      <vt:lpstr>   </vt:lpstr>
      <vt:lpstr>   </vt:lpstr>
      <vt:lpstr>  Социально-демографическими детерминантами девальвации, дискриминации и стигматизации людей с психическими расстройствами выступили такие характеристики как возраст респондентов, наличие супруга и детей, высшее образование и рабочая занятость. Люди, состоящие в браке и имеющие детей, как правило, более тревожны и ответственны, что может объяснять большие опасения в отношении психических заболеваний. Работающие люди могут быть склонны к дискриминации тех, кто имеет психические расстройства, из-за того, что последние могут иметь некоторые привилегии на рабочем месте, связанные с заболеванием и потребностями в особых условиях труда. Тот факт, что склонность к стигматизации людей с психическими расстройствами выше среди респондентов более старшего возраста и респондентов с высшим образованием, с одной стороны, противоречит сведениям о том, что молодые и необразованные люди более подвержены стигматизации из-за меньшей осведомленности о психических расстройствах, с другой стороны, может быть объяснен ростом грамотности молодежи в вопросах психического здоровья.</vt:lpstr>
      <vt:lpstr>  Примеры пунктов из шкалы воспринимаемой девальвации и дискриминации (Perceived Devaluation and Discrimination Scale, PDDS):    1. Большинство людей охотно стали бы близким другом человеку, ранее имевшему психическое расстройство.  2. Большинство людей считает, что человек, побывавший в психиатрической больнице, так же умен, как и обычный человек.  3. Большинство людей считает, что человек, ранее имевший психическое расстройство, заслуживает такого же доверия, как и среднестатистический гражданин.  4. Большинство людей считает, что человек, полностью вылечивший психическое расстройство, может учить маленьких детей в государственных школах.  5. Большинство людей считает, что попадание в психиатрическую больницу является признаком личной несостоятельности.</vt:lpstr>
      <vt:lpstr>    Примеры пунктов из опросника знаний о психическом здоровье (Mental Health Knowledge Questionnaire, MHKQ):   1. Психическое здоровье является неотъемлемой частью общего здоровья.  2. Психические расстройства являются результатом неправильного мышления.  3. У большинства людей могут быть проблемы с психикой, но они могут их не замечать.  4. Стресс является причиной всех психических расстройств.  5. Психическое здоровье включает в себя нормальный уровень интеллекта, стабильное настроение, гармоничные отношения с окружающими, хорошую способность к адаптации и подобные характеристики.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стигматизации психических расстройств</dc:title>
  <dc:creator>Алена Золотарева</dc:creator>
  <cp:lastModifiedBy>Алисич Никитина</cp:lastModifiedBy>
  <cp:revision>15</cp:revision>
  <dcterms:created xsi:type="dcterms:W3CDTF">2025-09-03T06:03:26Z</dcterms:created>
  <dcterms:modified xsi:type="dcterms:W3CDTF">2025-09-19T08:34:04Z</dcterms:modified>
</cp:coreProperties>
</file>