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613" r:id="rId2"/>
    <p:sldId id="614" r:id="rId3"/>
    <p:sldId id="615" r:id="rId4"/>
    <p:sldId id="616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06" autoAdjust="0"/>
    <p:restoredTop sz="94660"/>
  </p:normalViewPr>
  <p:slideViewPr>
    <p:cSldViewPr snapToGrid="0">
      <p:cViewPr varScale="1">
        <p:scale>
          <a:sx n="78" d="100"/>
          <a:sy n="78" d="100"/>
        </p:scale>
        <p:origin x="821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61941C-7A87-4AC0-B765-C4B5F72751A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EA0AF6-799A-4F6F-8469-EDAAAF7B9E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773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D4568B-C4DB-46DB-801B-6D4384F664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EDFDD32-94CF-43B6-A724-F6EC795492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E61086-84B5-42D9-8E65-905FCE6DC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416B-ED4D-45C9-A948-14DFB87DF60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224D79-BD0C-4D6D-B572-EB2D4944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99FF632-8DD2-4613-9EA4-DA995C8AD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97EA-1BD8-4EC1-8D3B-311C8E7D4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903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45E174-E253-42B6-B155-6C69879A4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29D8D89-835A-4A82-AF16-92FAB728F0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0AEED7-64FA-44EF-8CB3-3C11285F9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416B-ED4D-45C9-A948-14DFB87DF60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68D65A9-9F29-4D72-9806-3B2497599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4B5F2D-A5A5-44F6-B130-E24666381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97EA-1BD8-4EC1-8D3B-311C8E7D4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835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01A3B75-DB53-4B18-A613-6A28DA681B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BC1491C-E30F-467C-B899-AF69F93648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31A4EE-4245-4CD8-9B26-EB580A129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416B-ED4D-45C9-A948-14DFB87DF60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9A98EFD-A1C9-4229-B7FF-C0306DB00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F163EC-D687-497C-B54A-CCA49C81A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97EA-1BD8-4EC1-8D3B-311C8E7D4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739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4B3F23-6DC0-4449-B795-E1EC93B6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41673A-42F4-4BAE-8DB0-91708E5F6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56F311-5E90-40FD-8072-E3DB4433E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416B-ED4D-45C9-A948-14DFB87DF60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37CCCDE-B679-4869-8F13-ADE7C4CC7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79E935-2CD7-4E72-B17B-94322B124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97EA-1BD8-4EC1-8D3B-311C8E7D4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237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05C02-5AF5-42A2-AB44-B50BC180A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8862DF-D16E-4970-896F-DB1422BEE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426615-A936-4EB0-91EA-2085429C8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416B-ED4D-45C9-A948-14DFB87DF60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E03C68-0B3D-4216-9106-67F39707C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8ACEBB-354D-4723-BA9E-BBC902B49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97EA-1BD8-4EC1-8D3B-311C8E7D4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528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EB6C05-506E-4DCB-9107-30AB71BB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5C6BA0-61E8-4D3F-A92F-068516B4A6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553758D-F05C-42EB-A26A-E99B03EBAB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2BFED5-5754-4F02-BBA9-E04353D4B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416B-ED4D-45C9-A948-14DFB87DF60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DDB2F19-2F13-4E9D-80C4-6C7953D85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A1E4A99-8EA3-49BA-B9CB-D6656C695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97EA-1BD8-4EC1-8D3B-311C8E7D4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11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5C699A-5DF0-4D5C-A96B-2227EA0A2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293D63A-F564-4081-ADA8-6C522A717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EA5E137-413C-4D8D-BF96-C89BD3FA84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63FDA8B-CA70-4230-B8BC-FA33185652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3F4A8AA-30BB-4B3F-956A-1FD761323A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FD77242-A502-423E-811F-70B5503C9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416B-ED4D-45C9-A948-14DFB87DF60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47CB6E8-126A-4860-AE42-15A446EAF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1CD319D-99E8-4D19-BA6D-EE56D97D7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97EA-1BD8-4EC1-8D3B-311C8E7D4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420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3FA305-B5F6-40D8-85CA-DBD3EEEA7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2FC52D6-3265-4D82-900E-78028560B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416B-ED4D-45C9-A948-14DFB87DF60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58063DA-623B-432E-B582-6EE71B25B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D7DC487-8E0F-42D4-9F23-A63208245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97EA-1BD8-4EC1-8D3B-311C8E7D4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606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4A02AB3-D4F1-4343-B1ED-B148AF9C4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416B-ED4D-45C9-A948-14DFB87DF60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401520B-2C65-4249-999C-67B1185A4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CABB2C7-E1D1-4663-B31F-A58A1BEE1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97EA-1BD8-4EC1-8D3B-311C8E7D4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306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0D68EE-67C1-42C4-9A09-2C55F9CC3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2C39F1-B1BA-448E-951C-7647BEF03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C8EC9D6-1CF2-4EC2-8763-49446B309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AD4729C-A406-4C41-BF93-410985151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416B-ED4D-45C9-A948-14DFB87DF60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167D3A-B817-4112-BCF2-7B9D6F07B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1F1C5D-A846-4A1E-AD16-A5A4F2310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97EA-1BD8-4EC1-8D3B-311C8E7D4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30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0B00A1-C114-47C3-8010-3B4206186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CA6D229-AAB1-4963-9A9C-D3D8036385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D2F6291-25C2-4C83-8440-E1BFFA8BEC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3319A9-71E9-4112-9BC3-C22479C51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5416B-ED4D-45C9-A948-14DFB87DF60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63C9328-AD1A-4601-9B97-C45537872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6D46EEF-9EFA-4F8E-8750-BBB906870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197EA-1BD8-4EC1-8D3B-311C8E7D4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744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A5D76B-D96A-4B2E-85D9-60AAC01C3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98B7AC-4EB3-4F58-974D-169212A60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B0E2F1-1A22-4E34-860A-7968F33520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5416B-ED4D-45C9-A948-14DFB87DF60F}" type="datetimeFigureOut">
              <a:rPr lang="ru-RU" smtClean="0"/>
              <a:t>02.12.2024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2245FE1-C0AB-4FCD-B65F-869BEA4A9B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CA3716-6703-435D-B8AF-E5AFFD48C0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197EA-1BD8-4EC1-8D3B-311C8E7D44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8067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F334AF-4F7C-4B77-B9A8-5ECB717A9E24}"/>
              </a:ext>
            </a:extLst>
          </p:cNvPr>
          <p:cNvSpPr txBox="1"/>
          <p:nvPr/>
        </p:nvSpPr>
        <p:spPr>
          <a:xfrm>
            <a:off x="339213" y="310704"/>
            <a:ext cx="103238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>
                <a:latin typeface="Roboto Slab" pitchFamily="2" charset="0"/>
                <a:ea typeface="Roboto Slab" pitchFamily="2" charset="0"/>
              </a:rPr>
              <a:t>Тема и основные элементы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5F705-3DD4-4C36-92C9-A0C86E6F6FB7}"/>
              </a:ext>
            </a:extLst>
          </p:cNvPr>
          <p:cNvSpPr txBox="1"/>
          <p:nvPr/>
        </p:nvSpPr>
        <p:spPr>
          <a:xfrm>
            <a:off x="339213" y="1956164"/>
            <a:ext cx="113562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400" b="1" dirty="0">
                <a:latin typeface="Roboto" panose="02000000000000000000" pitchFamily="2" charset="0"/>
                <a:ea typeface="Roboto" panose="02000000000000000000" pitchFamily="2" charset="0"/>
              </a:rPr>
              <a:t>Название работы: 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</a:rPr>
              <a:t>Конструирование </a:t>
            </a:r>
            <a:r>
              <a:rPr lang="ru-RU" sz="2400" dirty="0" err="1">
                <a:latin typeface="Roboto" panose="02000000000000000000" pitchFamily="2" charset="0"/>
                <a:ea typeface="Roboto" panose="02000000000000000000" pitchFamily="2" charset="0"/>
              </a:rPr>
              <a:t>сакрализованных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</a:rPr>
              <a:t> отношений и </a:t>
            </a:r>
            <a:r>
              <a:rPr lang="ru-RU" sz="2400" dirty="0" err="1">
                <a:latin typeface="Roboto" panose="02000000000000000000" pitchFamily="2" charset="0"/>
                <a:ea typeface="Roboto" panose="02000000000000000000" pitchFamily="2" charset="0"/>
              </a:rPr>
              <a:t>квазирелигиозных</a:t>
            </a:r>
            <a:r>
              <a:rPr lang="ru-RU" sz="2400" dirty="0">
                <a:latin typeface="Roboto" panose="02000000000000000000" pitchFamily="2" charset="0"/>
                <a:ea typeface="Roboto" panose="02000000000000000000" pitchFamily="2" charset="0"/>
              </a:rPr>
              <a:t> представлений в светских сообществах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7E41955-5B78-426B-897A-E3C2FE785C87}"/>
              </a:ext>
            </a:extLst>
          </p:cNvPr>
          <p:cNvSpPr/>
          <p:nvPr/>
        </p:nvSpPr>
        <p:spPr>
          <a:xfrm>
            <a:off x="532015" y="3175820"/>
            <a:ext cx="3059084" cy="29398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Сакрализованные</a:t>
            </a:r>
            <a:r>
              <a:rPr lang="ru-RU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отношения 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– способ коммуникации индивидов, подразумевающий наличие «выходящего за пределы» внешнего референта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0347F1D-2FEB-4327-9436-1ACD8AFC7C7B}"/>
              </a:ext>
            </a:extLst>
          </p:cNvPr>
          <p:cNvSpPr/>
          <p:nvPr/>
        </p:nvSpPr>
        <p:spPr>
          <a:xfrm>
            <a:off x="4566458" y="3175820"/>
            <a:ext cx="3059084" cy="29398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Квазирелигиозные</a:t>
            </a:r>
            <a:r>
              <a:rPr lang="ru-RU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представления</a:t>
            </a:r>
            <a:r>
              <a:rPr lang="en-US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– 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убеждения, «работающие как» религиозные, т.е. направленные в первую очередь на снижение аномии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E14CD21-A368-47CB-8585-DBF6FA176ADC}"/>
              </a:ext>
            </a:extLst>
          </p:cNvPr>
          <p:cNvSpPr/>
          <p:nvPr/>
        </p:nvSpPr>
        <p:spPr>
          <a:xfrm>
            <a:off x="8600901" y="3175820"/>
            <a:ext cx="3059084" cy="29398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Светские сообщества 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– не позиционирующие (в рамках </a:t>
            </a:r>
            <a:r>
              <a:rPr lang="ru-RU" sz="2000" dirty="0" err="1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самоописания</a:t>
            </a:r>
            <a:r>
              <a:rPr lang="ru-RU" sz="20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) себя как обладающие религиозной идентичностью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1925966-D85B-46F7-9EF4-833751DCCF2F}"/>
              </a:ext>
            </a:extLst>
          </p:cNvPr>
          <p:cNvSpPr txBox="1"/>
          <p:nvPr/>
        </p:nvSpPr>
        <p:spPr>
          <a:xfrm>
            <a:off x="7423355" y="6488668"/>
            <a:ext cx="47686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1800" dirty="0">
                <a:latin typeface="Roboto" panose="02000000000000000000" pitchFamily="2" charset="0"/>
                <a:ea typeface="Roboto" panose="02000000000000000000" pitchFamily="2" charset="0"/>
              </a:rPr>
              <a:t>Кирюхин Д.Н.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5487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F334AF-4F7C-4B77-B9A8-5ECB717A9E24}"/>
              </a:ext>
            </a:extLst>
          </p:cNvPr>
          <p:cNvSpPr txBox="1"/>
          <p:nvPr/>
        </p:nvSpPr>
        <p:spPr>
          <a:xfrm>
            <a:off x="339213" y="310704"/>
            <a:ext cx="115135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Roboto Slab" pitchFamily="2" charset="0"/>
                <a:ea typeface="Roboto Slab" pitchFamily="2" charset="0"/>
              </a:rPr>
              <a:t>Конструирование </a:t>
            </a:r>
            <a:r>
              <a:rPr lang="ru-RU" sz="3200" dirty="0" err="1">
                <a:latin typeface="Roboto Slab" pitchFamily="2" charset="0"/>
                <a:ea typeface="Roboto Slab" pitchFamily="2" charset="0"/>
              </a:rPr>
              <a:t>сакрализованных</a:t>
            </a:r>
            <a:r>
              <a:rPr lang="ru-RU" sz="3200" dirty="0">
                <a:latin typeface="Roboto Slab" pitchFamily="2" charset="0"/>
                <a:ea typeface="Roboto Slab" pitchFamily="2" charset="0"/>
              </a:rPr>
              <a:t> отношений и </a:t>
            </a:r>
            <a:r>
              <a:rPr lang="ru-RU" sz="3200" dirty="0" err="1">
                <a:latin typeface="Roboto Slab" pitchFamily="2" charset="0"/>
                <a:ea typeface="Roboto Slab" pitchFamily="2" charset="0"/>
              </a:rPr>
              <a:t>квазирелигиозных</a:t>
            </a:r>
            <a:r>
              <a:rPr lang="ru-RU" sz="3200" dirty="0">
                <a:latin typeface="Roboto Slab" pitchFamily="2" charset="0"/>
                <a:ea typeface="Roboto Slab" pitchFamily="2" charset="0"/>
              </a:rPr>
              <a:t> представлений в светских сообществах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5F705-3DD4-4C36-92C9-A0C86E6F6FB7}"/>
              </a:ext>
            </a:extLst>
          </p:cNvPr>
          <p:cNvSpPr txBox="1"/>
          <p:nvPr/>
        </p:nvSpPr>
        <p:spPr>
          <a:xfrm>
            <a:off x="339213" y="1956164"/>
            <a:ext cx="1135625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latin typeface="Roboto" panose="02000000000000000000" pitchFamily="2" charset="0"/>
                <a:ea typeface="Roboto" panose="02000000000000000000" pitchFamily="2" charset="0"/>
              </a:rPr>
              <a:t>Теоретическое основание 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</a:rPr>
              <a:t>– конструктивистский подход Бергера. Религия формирует социальный порядок, легитимируя мир через сакральные категории. Это спасает человека от аномии и неопределенности внешнего мира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latin typeface="Roboto" panose="02000000000000000000" pitchFamily="2" charset="0"/>
                <a:ea typeface="Roboto" panose="02000000000000000000" pitchFamily="2" charset="0"/>
              </a:rPr>
              <a:t>Проблемная ситуация: 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</a:rPr>
              <a:t>Нелинейность процесса секуляризации, выражающаяся в феноменах религиозного плюрализма, «невидимой религии», «обратного </a:t>
            </a:r>
            <a:r>
              <a:rPr lang="ru-RU" sz="2000" dirty="0" err="1">
                <a:latin typeface="Roboto" panose="02000000000000000000" pitchFamily="2" charset="0"/>
                <a:ea typeface="Roboto" panose="02000000000000000000" pitchFamily="2" charset="0"/>
              </a:rPr>
              <a:t>заколдовывания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</a:rPr>
              <a:t> мира» и т.д. – и их последствия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latin typeface="Roboto" panose="02000000000000000000" pitchFamily="2" charset="0"/>
                <a:ea typeface="Roboto" panose="02000000000000000000" pitchFamily="2" charset="0"/>
              </a:rPr>
              <a:t>Проблема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</a:rPr>
              <a:t> – потеря значимости традиционный религиозных институций приводит к появлению других «</a:t>
            </a:r>
            <a:r>
              <a:rPr lang="ru-RU" sz="2000" dirty="0" err="1">
                <a:latin typeface="Roboto" panose="02000000000000000000" pitchFamily="2" charset="0"/>
                <a:ea typeface="Roboto" panose="02000000000000000000" pitchFamily="2" charset="0"/>
              </a:rPr>
              <a:t>легитиматоров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</a:rPr>
              <a:t>», в том числе прямо не называющих себя религиозными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latin typeface="Roboto" panose="02000000000000000000" pitchFamily="2" charset="0"/>
                <a:ea typeface="Roboto" panose="02000000000000000000" pitchFamily="2" charset="0"/>
              </a:rPr>
              <a:t>Цель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</a:rPr>
              <a:t> – понять, каким образом конструируются отношения в такого рода сообщества и ответить на вопрос, не являются ли они также (квази)религиозными по существу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15861D-CEE8-40EE-9D6A-9F24803F5BFA}"/>
              </a:ext>
            </a:extLst>
          </p:cNvPr>
          <p:cNvSpPr txBox="1"/>
          <p:nvPr/>
        </p:nvSpPr>
        <p:spPr>
          <a:xfrm>
            <a:off x="7423355" y="6488668"/>
            <a:ext cx="47686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1800" dirty="0">
                <a:latin typeface="Roboto" panose="02000000000000000000" pitchFamily="2" charset="0"/>
                <a:ea typeface="Roboto" panose="02000000000000000000" pitchFamily="2" charset="0"/>
              </a:rPr>
              <a:t>Кирюхин Д.Н.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3199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F334AF-4F7C-4B77-B9A8-5ECB717A9E24}"/>
              </a:ext>
            </a:extLst>
          </p:cNvPr>
          <p:cNvSpPr txBox="1"/>
          <p:nvPr/>
        </p:nvSpPr>
        <p:spPr>
          <a:xfrm>
            <a:off x="339213" y="310704"/>
            <a:ext cx="115135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Roboto Slab" pitchFamily="2" charset="0"/>
                <a:ea typeface="Roboto Slab" pitchFamily="2" charset="0"/>
              </a:rPr>
              <a:t>Конструирование </a:t>
            </a:r>
            <a:r>
              <a:rPr lang="ru-RU" sz="3200" dirty="0" err="1">
                <a:latin typeface="Roboto Slab" pitchFamily="2" charset="0"/>
                <a:ea typeface="Roboto Slab" pitchFamily="2" charset="0"/>
              </a:rPr>
              <a:t>сакрализованных</a:t>
            </a:r>
            <a:r>
              <a:rPr lang="ru-RU" sz="3200" dirty="0">
                <a:latin typeface="Roboto Slab" pitchFamily="2" charset="0"/>
                <a:ea typeface="Roboto Slab" pitchFamily="2" charset="0"/>
              </a:rPr>
              <a:t> отношений и </a:t>
            </a:r>
            <a:r>
              <a:rPr lang="ru-RU" sz="3200" dirty="0" err="1">
                <a:latin typeface="Roboto Slab" pitchFamily="2" charset="0"/>
                <a:ea typeface="Roboto Slab" pitchFamily="2" charset="0"/>
              </a:rPr>
              <a:t>квазирелигиозных</a:t>
            </a:r>
            <a:r>
              <a:rPr lang="ru-RU" sz="3200" dirty="0">
                <a:latin typeface="Roboto Slab" pitchFamily="2" charset="0"/>
                <a:ea typeface="Roboto Slab" pitchFamily="2" charset="0"/>
              </a:rPr>
              <a:t> представлений в светских сообществах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5F705-3DD4-4C36-92C9-A0C86E6F6FB7}"/>
              </a:ext>
            </a:extLst>
          </p:cNvPr>
          <p:cNvSpPr txBox="1"/>
          <p:nvPr/>
        </p:nvSpPr>
        <p:spPr>
          <a:xfrm>
            <a:off x="339213" y="1956164"/>
            <a:ext cx="11356259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latin typeface="Roboto" panose="02000000000000000000" pitchFamily="2" charset="0"/>
                <a:ea typeface="Roboto" panose="02000000000000000000" pitchFamily="2" charset="0"/>
              </a:rPr>
              <a:t>Объект исследования: 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</a:rPr>
              <a:t>сообщества, объединенные вокруг идеи достижения личного роста, успеха, саморазвития, продуктивности и иных нарративов «экспрессивного индивидуализма»; АЛЬТЕРНАТИВА: фанатские сообщества, в том числе спортивные и относящиеся к области культурного производства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latin typeface="Roboto" panose="02000000000000000000" pitchFamily="2" charset="0"/>
                <a:ea typeface="Roboto" panose="02000000000000000000" pitchFamily="2" charset="0"/>
              </a:rPr>
              <a:t>Предмет исследования: 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</a:rPr>
              <a:t>процесс конструирование тех механизмов объяснения окружающего мира, которые формируют для людей ценностные представления и удерживают их вместе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latin typeface="Roboto" panose="02000000000000000000" pitchFamily="2" charset="0"/>
                <a:ea typeface="Roboto" panose="02000000000000000000" pitchFamily="2" charset="0"/>
              </a:rPr>
              <a:t>Методология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</a:rPr>
              <a:t>: глубинные интервью, включенное наблюдение, дискурс-анализ текстов и публичных выступлений лидеров светских сообществ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7927FF-503C-46E4-B2C0-1E019C7BAE0A}"/>
              </a:ext>
            </a:extLst>
          </p:cNvPr>
          <p:cNvSpPr txBox="1"/>
          <p:nvPr/>
        </p:nvSpPr>
        <p:spPr>
          <a:xfrm>
            <a:off x="7423355" y="6488668"/>
            <a:ext cx="47686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1800" dirty="0">
                <a:latin typeface="Roboto" panose="02000000000000000000" pitchFamily="2" charset="0"/>
                <a:ea typeface="Roboto" panose="02000000000000000000" pitchFamily="2" charset="0"/>
              </a:rPr>
              <a:t>Кирюхин Д.Н.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8338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6F334AF-4F7C-4B77-B9A8-5ECB717A9E24}"/>
              </a:ext>
            </a:extLst>
          </p:cNvPr>
          <p:cNvSpPr txBox="1"/>
          <p:nvPr/>
        </p:nvSpPr>
        <p:spPr>
          <a:xfrm>
            <a:off x="339213" y="310704"/>
            <a:ext cx="115135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Roboto Slab" pitchFamily="2" charset="0"/>
                <a:ea typeface="Roboto Slab" pitchFamily="2" charset="0"/>
              </a:rPr>
              <a:t>Проблемы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235F705-3DD4-4C36-92C9-A0C86E6F6FB7}"/>
              </a:ext>
            </a:extLst>
          </p:cNvPr>
          <p:cNvSpPr txBox="1"/>
          <p:nvPr/>
        </p:nvSpPr>
        <p:spPr>
          <a:xfrm>
            <a:off x="339213" y="1956164"/>
            <a:ext cx="1135625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b="1" dirty="0">
                <a:latin typeface="Roboto" panose="02000000000000000000" pitchFamily="2" charset="0"/>
                <a:ea typeface="Roboto" panose="02000000000000000000" pitchFamily="2" charset="0"/>
              </a:rPr>
              <a:t>Граница – 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</a:rPr>
              <a:t>не дойдем ли мы до ситуации, где любые ценностные вопросы своим референтом будут иметь религиозные представления. Таким образом, если «религия – это все», то она – ничего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</a:rPr>
              <a:t>Не слишком ли много концептов разом?</a:t>
            </a:r>
          </a:p>
          <a:p>
            <a:pPr marL="342900" indent="-34290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</a:rPr>
              <a:t>Возможно, стоит сузить рамку работы – например, до способов рекрутирования (но оно не всегда прямое) или способов поддержания лояльности сообществу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295C7B-0C18-4164-9D8A-217486460677}"/>
              </a:ext>
            </a:extLst>
          </p:cNvPr>
          <p:cNvSpPr txBox="1"/>
          <p:nvPr/>
        </p:nvSpPr>
        <p:spPr>
          <a:xfrm>
            <a:off x="7423355" y="6488668"/>
            <a:ext cx="47686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1800" dirty="0">
                <a:latin typeface="Roboto" panose="02000000000000000000" pitchFamily="2" charset="0"/>
                <a:ea typeface="Roboto" panose="02000000000000000000" pitchFamily="2" charset="0"/>
              </a:rPr>
              <a:t>Кирюхин Д.Н.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28449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7971</TotalTime>
  <Words>357</Words>
  <Application>Microsoft Office PowerPoint</Application>
  <PresentationFormat>Широкоэкранный</PresentationFormat>
  <Paragraphs>22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Roboto</vt:lpstr>
      <vt:lpstr>Roboto Slab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Кирюхин Денис Николаевич</dc:creator>
  <cp:lastModifiedBy>Пользователь</cp:lastModifiedBy>
  <cp:revision>84</cp:revision>
  <dcterms:created xsi:type="dcterms:W3CDTF">2021-09-04T11:02:23Z</dcterms:created>
  <dcterms:modified xsi:type="dcterms:W3CDTF">2024-12-02T11:48:08Z</dcterms:modified>
</cp:coreProperties>
</file>