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700" r:id="rId3"/>
    <p:sldId id="516" r:id="rId4"/>
    <p:sldId id="630" r:id="rId5"/>
    <p:sldId id="641" r:id="rId6"/>
    <p:sldId id="642" r:id="rId7"/>
    <p:sldId id="651" r:id="rId8"/>
    <p:sldId id="632" r:id="rId9"/>
    <p:sldId id="701" r:id="rId10"/>
    <p:sldId id="703" r:id="rId11"/>
    <p:sldId id="704" r:id="rId12"/>
    <p:sldId id="684" r:id="rId13"/>
    <p:sldId id="706" r:id="rId14"/>
    <p:sldId id="705" r:id="rId15"/>
    <p:sldId id="707" r:id="rId16"/>
    <p:sldId id="659" r:id="rId17"/>
    <p:sldId id="662" r:id="rId18"/>
    <p:sldId id="678" r:id="rId19"/>
    <p:sldId id="682" r:id="rId20"/>
    <p:sldId id="637" r:id="rId21"/>
    <p:sldId id="708" r:id="rId22"/>
    <p:sldId id="521" r:id="rId23"/>
    <p:sldId id="524" r:id="rId24"/>
    <p:sldId id="711" r:id="rId25"/>
    <p:sldId id="713" r:id="rId26"/>
    <p:sldId id="714" r:id="rId27"/>
    <p:sldId id="710" r:id="rId28"/>
    <p:sldId id="440" r:id="rId29"/>
    <p:sldId id="449" r:id="rId30"/>
    <p:sldId id="715"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521415D9-36F7-43E2-AB2F-B90AF26B5E84}">
      <p14:sectionLst xmlns:p14="http://schemas.microsoft.com/office/powerpoint/2010/main">
        <p14:section name="Раздел по умолчанию" id="{725797AC-C316-4AEA-9FE4-E8C22370EA5A}">
          <p14:sldIdLst>
            <p14:sldId id="256"/>
            <p14:sldId id="700"/>
            <p14:sldId id="516"/>
            <p14:sldId id="630"/>
            <p14:sldId id="641"/>
            <p14:sldId id="642"/>
            <p14:sldId id="651"/>
            <p14:sldId id="632"/>
            <p14:sldId id="701"/>
            <p14:sldId id="703"/>
            <p14:sldId id="704"/>
            <p14:sldId id="684"/>
            <p14:sldId id="706"/>
            <p14:sldId id="705"/>
            <p14:sldId id="707"/>
            <p14:sldId id="659"/>
            <p14:sldId id="662"/>
            <p14:sldId id="678"/>
            <p14:sldId id="682"/>
            <p14:sldId id="637"/>
            <p14:sldId id="708"/>
            <p14:sldId id="521"/>
            <p14:sldId id="524"/>
            <p14:sldId id="711"/>
            <p14:sldId id="713"/>
            <p14:sldId id="714"/>
            <p14:sldId id="710"/>
            <p14:sldId id="440"/>
            <p14:sldId id="449"/>
            <p14:sldId id="715"/>
          </p14:sldIdLst>
        </p14:section>
        <p14:section name="Раздел без заголовка" id="{F1E8A40F-73F6-4FCF-8400-33E836775C14}">
          <p14:sldIdLst/>
        </p14:section>
      </p14:sectionLst>
    </p:ex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севолод Кобляков" initials="ВК" lastIdx="2" clrIdx="0">
    <p:extLst>
      <p:ext uri="{19B8F6BF-5375-455C-9EA6-DF929625EA0E}">
        <p15:presenceInfo xmlns:p15="http://schemas.microsoft.com/office/powerpoint/2012/main" userId="450aa47c44e0cc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2635" autoAdjust="0"/>
  </p:normalViewPr>
  <p:slideViewPr>
    <p:cSldViewPr>
      <p:cViewPr varScale="1">
        <p:scale>
          <a:sx n="38" d="100"/>
          <a:sy n="38" d="100"/>
        </p:scale>
        <p:origin x="534" y="5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918327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NUL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NUL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dirty="0"/>
          </a:p>
        </p:txBody>
      </p:sp>
      <p:sp>
        <p:nvSpPr>
          <p:cNvPr id="52" name="Очень крутой…"/>
          <p:cNvSpPr txBox="1"/>
          <p:nvPr/>
        </p:nvSpPr>
        <p:spPr>
          <a:xfrm>
            <a:off x="7116915" y="6665849"/>
            <a:ext cx="13716046" cy="1238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smtClean="0"/>
              <a:t>                                                                     Доклад </a:t>
            </a:r>
          </a:p>
          <a:p>
            <a:endParaRPr lang="ru-RU" b="1" dirty="0" smtClean="0"/>
          </a:p>
          <a:p>
            <a:endParaRPr lang="ru-RU" b="1" dirty="0" smtClean="0"/>
          </a:p>
          <a:p>
            <a:endParaRPr lang="ru-RU" b="1" dirty="0" smtClean="0"/>
          </a:p>
          <a:p>
            <a:r>
              <a:rPr lang="ru-RU" b="1" dirty="0"/>
              <a:t>Религиозные схемы в априорных конструкциях социологических теорий</a:t>
            </a:r>
            <a:endParaRPr lang="ru-RU" dirty="0"/>
          </a:p>
          <a:p>
            <a:endParaRPr lang="ru-RU" b="1" dirty="0" smtClean="0"/>
          </a:p>
          <a:p>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a:t>
            </a:r>
            <a:r>
              <a:rPr lang="ru-RU" dirty="0" smtClean="0"/>
              <a:t>24</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r>
              <a:rPr lang="ru-RU" sz="5400" b="1" dirty="0"/>
              <a:t>Философия Гегеля</a:t>
            </a:r>
            <a:r>
              <a:rPr lang="ru-RU" sz="5400" b="1" dirty="0" smtClean="0"/>
              <a:t>: политеизм (единичное)</a:t>
            </a:r>
            <a:endParaRPr lang="ru-RU" sz="5400" b="1"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214562"/>
            <a:ext cx="22826536" cy="1054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just">
              <a:defRPr sz="2800">
                <a:solidFill>
                  <a:srgbClr val="253957"/>
                </a:solidFill>
                <a:latin typeface="+mn-lt"/>
                <a:ea typeface="+mn-ea"/>
                <a:cs typeface="+mn-cs"/>
                <a:sym typeface="Arial Narrow"/>
              </a:defRPr>
            </a:pPr>
            <a:r>
              <a:rPr lang="ru-RU" sz="6000" dirty="0" smtClean="0">
                <a:sym typeface="Arial Narrow"/>
              </a:rPr>
              <a:t> </a:t>
            </a:r>
            <a:r>
              <a:rPr lang="ru-RU" sz="4800" dirty="0" smtClean="0"/>
              <a:t> </a:t>
            </a:r>
            <a:r>
              <a:rPr lang="ru-RU" sz="5400" dirty="0" smtClean="0">
                <a:sym typeface="Arial Narrow"/>
              </a:rPr>
              <a:t>Выше монотеизма ставился </a:t>
            </a:r>
            <a:r>
              <a:rPr lang="ru-RU" sz="5400" dirty="0" smtClean="0">
                <a:solidFill>
                  <a:srgbClr val="FF0000"/>
                </a:solidFill>
                <a:sym typeface="Arial Narrow"/>
              </a:rPr>
              <a:t>греческий</a:t>
            </a:r>
            <a:r>
              <a:rPr lang="ru-RU" sz="5400" dirty="0" smtClean="0">
                <a:sym typeface="Arial Narrow"/>
              </a:rPr>
              <a:t> </a:t>
            </a:r>
            <a:r>
              <a:rPr lang="ru-RU" sz="5400" dirty="0" smtClean="0">
                <a:solidFill>
                  <a:srgbClr val="FF0000"/>
                </a:solidFill>
                <a:sym typeface="Arial Narrow"/>
              </a:rPr>
              <a:t>политеизм</a:t>
            </a:r>
            <a:r>
              <a:rPr lang="ru-RU" sz="5400" dirty="0" smtClean="0">
                <a:sym typeface="Arial Narrow"/>
              </a:rPr>
              <a:t>, в котором единичное наделялось божественным статусом. </a:t>
            </a:r>
          </a:p>
          <a:p>
            <a:pPr algn="just">
              <a:defRPr sz="2800">
                <a:solidFill>
                  <a:srgbClr val="253957"/>
                </a:solidFill>
                <a:latin typeface="+mn-lt"/>
                <a:ea typeface="+mn-ea"/>
                <a:cs typeface="+mn-cs"/>
                <a:sym typeface="Arial Narrow"/>
              </a:defRPr>
            </a:pPr>
            <a:endParaRPr lang="ru-RU" sz="5400" dirty="0" smtClean="0">
              <a:sym typeface="Arial Narrow"/>
            </a:endParaRPr>
          </a:p>
          <a:p>
            <a:pPr algn="just">
              <a:defRPr sz="2800">
                <a:solidFill>
                  <a:srgbClr val="253957"/>
                </a:solidFill>
                <a:latin typeface="+mn-lt"/>
                <a:ea typeface="+mn-ea"/>
                <a:cs typeface="+mn-cs"/>
                <a:sym typeface="Arial Narrow"/>
              </a:defRPr>
            </a:pPr>
            <a:r>
              <a:rPr lang="ru-RU" sz="5400" dirty="0" smtClean="0">
                <a:sym typeface="Arial Narrow"/>
              </a:rPr>
              <a:t>Однако  </a:t>
            </a:r>
            <a:r>
              <a:rPr lang="ru-RU" sz="5400" dirty="0">
                <a:sym typeface="Arial Narrow"/>
              </a:rPr>
              <a:t>множественность, неразрывно связанная с данной категорией, закономерно приводит к формированию </a:t>
            </a:r>
            <a:r>
              <a:rPr lang="ru-RU" sz="5400" dirty="0">
                <a:solidFill>
                  <a:srgbClr val="FF0000"/>
                </a:solidFill>
                <a:sym typeface="Arial Narrow"/>
              </a:rPr>
              <a:t>пантеона богов</a:t>
            </a:r>
            <a:r>
              <a:rPr lang="ru-RU" sz="5400" dirty="0">
                <a:sym typeface="Arial Narrow"/>
              </a:rPr>
              <a:t>, что противоречит божественному </a:t>
            </a:r>
            <a:r>
              <a:rPr lang="ru-RU" sz="5400" dirty="0">
                <a:solidFill>
                  <a:srgbClr val="FF0000"/>
                </a:solidFill>
                <a:sym typeface="Arial Narrow"/>
              </a:rPr>
              <a:t>единству</a:t>
            </a:r>
            <a:r>
              <a:rPr lang="ru-RU" sz="5400" dirty="0">
                <a:sym typeface="Arial Narrow"/>
              </a:rPr>
              <a:t> и </a:t>
            </a:r>
            <a:r>
              <a:rPr lang="ru-RU" sz="5400" dirty="0" smtClean="0">
                <a:solidFill>
                  <a:srgbClr val="FF0000"/>
                </a:solidFill>
                <a:sym typeface="Arial Narrow"/>
              </a:rPr>
              <a:t>всемогуществу</a:t>
            </a:r>
          </a:p>
          <a:p>
            <a:pPr algn="just">
              <a:defRPr sz="2800">
                <a:solidFill>
                  <a:srgbClr val="253957"/>
                </a:solidFill>
                <a:latin typeface="+mn-lt"/>
                <a:ea typeface="+mn-ea"/>
                <a:cs typeface="+mn-cs"/>
                <a:sym typeface="Arial Narrow"/>
              </a:defRPr>
            </a:pPr>
            <a:endParaRPr lang="ru-RU" sz="5400" dirty="0">
              <a:solidFill>
                <a:srgbClr val="FF0000"/>
              </a:solidFill>
              <a:sym typeface="Arial Narrow"/>
            </a:endParaRPr>
          </a:p>
          <a:p>
            <a:pPr algn="just">
              <a:defRPr sz="2800">
                <a:solidFill>
                  <a:srgbClr val="253957"/>
                </a:solidFill>
                <a:latin typeface="+mn-lt"/>
                <a:ea typeface="+mn-ea"/>
                <a:cs typeface="+mn-cs"/>
                <a:sym typeface="Arial Narrow"/>
              </a:defRPr>
            </a:pPr>
            <a:r>
              <a:rPr lang="ru-RU" sz="5400" dirty="0" smtClean="0">
                <a:solidFill>
                  <a:schemeClr val="tx1"/>
                </a:solidFill>
                <a:sym typeface="Arial Narrow"/>
              </a:rPr>
              <a:t>Ни одна из конечных категорий не может адекватно выразить сущность Бога как бесконечной реальности.</a:t>
            </a:r>
            <a:r>
              <a:rPr lang="ru-RU" sz="5400" dirty="0" smtClean="0">
                <a:solidFill>
                  <a:srgbClr val="FF0000"/>
                </a:solidFill>
                <a:sym typeface="Arial Narrow"/>
              </a:rPr>
              <a:t> </a:t>
            </a:r>
            <a:r>
              <a:rPr lang="ru-RU" sz="5400" dirty="0" smtClean="0">
                <a:sym typeface="Arial Narrow"/>
              </a:rPr>
              <a:t>Только </a:t>
            </a:r>
            <a:r>
              <a:rPr lang="ru-RU" sz="5400" dirty="0">
                <a:sym typeface="Arial Narrow"/>
              </a:rPr>
              <a:t>в своем диалектическом единстве </a:t>
            </a:r>
            <a:r>
              <a:rPr lang="ru-RU" sz="5400" i="1" dirty="0">
                <a:sym typeface="Arial Narrow"/>
              </a:rPr>
              <a:t>единичное</a:t>
            </a:r>
            <a:r>
              <a:rPr lang="ru-RU" sz="5400" dirty="0">
                <a:sym typeface="Arial Narrow"/>
              </a:rPr>
              <a:t>, </a:t>
            </a:r>
            <a:r>
              <a:rPr lang="ru-RU" sz="5400" i="1" dirty="0">
                <a:sym typeface="Arial Narrow"/>
              </a:rPr>
              <a:t>особенное</a:t>
            </a:r>
            <a:r>
              <a:rPr lang="ru-RU" sz="5400" dirty="0">
                <a:sym typeface="Arial Narrow"/>
              </a:rPr>
              <a:t> и </a:t>
            </a:r>
            <a:r>
              <a:rPr lang="ru-RU" sz="5400" i="1" dirty="0">
                <a:sym typeface="Arial Narrow"/>
              </a:rPr>
              <a:t>всеобщее</a:t>
            </a:r>
            <a:r>
              <a:rPr lang="ru-RU" sz="5400" dirty="0">
                <a:sym typeface="Arial Narrow"/>
              </a:rPr>
              <a:t> представляют самодостаточную целостность, </a:t>
            </a:r>
            <a:r>
              <a:rPr lang="ru-RU" sz="5400" dirty="0" smtClean="0">
                <a:sym typeface="Arial Narrow"/>
              </a:rPr>
              <a:t>что и было реализовано в </a:t>
            </a:r>
            <a:r>
              <a:rPr lang="ru-RU" sz="5400" b="1" dirty="0" smtClean="0">
                <a:solidFill>
                  <a:srgbClr val="FF0000"/>
                </a:solidFill>
                <a:sym typeface="Arial Narrow"/>
              </a:rPr>
              <a:t>христианском </a:t>
            </a:r>
            <a:r>
              <a:rPr lang="ru-RU" sz="5400" b="1" dirty="0" smtClean="0">
                <a:solidFill>
                  <a:schemeClr val="tx1"/>
                </a:solidFill>
                <a:sym typeface="Arial Narrow"/>
              </a:rPr>
              <a:t>учении о</a:t>
            </a:r>
            <a:r>
              <a:rPr lang="ru-RU" sz="5400" b="1" dirty="0" smtClean="0">
                <a:solidFill>
                  <a:srgbClr val="FF0000"/>
                </a:solidFill>
                <a:sym typeface="Arial Narrow"/>
              </a:rPr>
              <a:t> триединстве, </a:t>
            </a:r>
            <a:r>
              <a:rPr lang="ru-RU" sz="5400" dirty="0">
                <a:sym typeface="Arial Narrow"/>
              </a:rPr>
              <a:t>ставшего своеобразным </a:t>
            </a:r>
            <a:r>
              <a:rPr lang="ru-RU" sz="5400" dirty="0">
                <a:solidFill>
                  <a:srgbClr val="FF0000"/>
                </a:solidFill>
                <a:sym typeface="Arial Narrow"/>
              </a:rPr>
              <a:t>синтезом</a:t>
            </a:r>
            <a:r>
              <a:rPr lang="ru-RU" sz="5400" dirty="0">
                <a:sym typeface="Arial Narrow"/>
              </a:rPr>
              <a:t> пан- моно- и политеистических принципов предшествующих религий</a:t>
            </a:r>
            <a:endParaRPr lang="ru-RU" sz="5400" b="1" dirty="0" smtClean="0">
              <a:solidFill>
                <a:srgbClr val="FF0000"/>
              </a:solidFill>
              <a:sym typeface="Arial Narrow"/>
            </a:endParaRPr>
          </a:p>
          <a:p>
            <a:pPr algn="just">
              <a:defRPr sz="2800">
                <a:solidFill>
                  <a:srgbClr val="253957"/>
                </a:solidFill>
                <a:latin typeface="+mn-lt"/>
                <a:ea typeface="+mn-ea"/>
                <a:cs typeface="+mn-cs"/>
                <a:sym typeface="Arial Narrow"/>
              </a:defRPr>
            </a:pPr>
            <a:endParaRPr lang="ru-RU" sz="5400" dirty="0">
              <a:sym typeface="Arial Narrow"/>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14309353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5228936" y="7373561"/>
            <a:ext cx="15625735" cy="2207215"/>
          </a:xfrm>
          <a:prstGeom prst="roundRect">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5" name="Блок-схема: альтернативный процесс 4"/>
          <p:cNvSpPr/>
          <p:nvPr/>
        </p:nvSpPr>
        <p:spPr>
          <a:xfrm>
            <a:off x="6863408" y="3208905"/>
            <a:ext cx="11060648" cy="2602682"/>
          </a:xfrm>
          <a:prstGeom prst="flowChartAlternateProcess">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dirty="0"/>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38672" y="2272747"/>
            <a:ext cx="23954645" cy="110659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defRPr sz="2800">
                <a:solidFill>
                  <a:srgbClr val="253957"/>
                </a:solidFill>
                <a:latin typeface="+mn-lt"/>
                <a:ea typeface="+mn-ea"/>
                <a:cs typeface="+mn-cs"/>
                <a:sym typeface="Arial Narrow"/>
              </a:defRPr>
            </a:pPr>
            <a:r>
              <a:rPr lang="ru-RU" sz="5400" b="1" dirty="0" smtClean="0">
                <a:solidFill>
                  <a:srgbClr val="FF0000"/>
                </a:solidFill>
              </a:rPr>
              <a:t> </a:t>
            </a:r>
          </a:p>
          <a:p>
            <a:pPr algn="just">
              <a:defRPr sz="2800">
                <a:solidFill>
                  <a:srgbClr val="253957"/>
                </a:solidFill>
                <a:latin typeface="+mn-lt"/>
                <a:ea typeface="+mn-ea"/>
                <a:cs typeface="+mn-cs"/>
                <a:sym typeface="Arial Narrow"/>
              </a:defRPr>
            </a:pPr>
            <a:r>
              <a:rPr lang="ru-RU" sz="5400" b="1" dirty="0" smtClean="0">
                <a:solidFill>
                  <a:srgbClr val="FF0000"/>
                </a:solidFill>
              </a:rPr>
              <a:t> </a:t>
            </a:r>
          </a:p>
          <a:p>
            <a:pPr algn="just">
              <a:defRPr sz="2800">
                <a:solidFill>
                  <a:srgbClr val="253957"/>
                </a:solidFill>
                <a:latin typeface="+mn-lt"/>
                <a:ea typeface="+mn-ea"/>
                <a:cs typeface="+mn-cs"/>
                <a:sym typeface="Arial Narrow"/>
              </a:defRPr>
            </a:pPr>
            <a:r>
              <a:rPr lang="ru-RU" sz="5400" b="1" dirty="0" smtClean="0">
                <a:solidFill>
                  <a:srgbClr val="FF0000"/>
                </a:solidFill>
              </a:rPr>
              <a:t>                                                    Абсолютная реальность</a:t>
            </a: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smtClean="0">
              <a:solidFill>
                <a:schemeClr val="tx1"/>
              </a:solidFill>
            </a:endParaRPr>
          </a:p>
          <a:p>
            <a:pPr algn="just">
              <a:defRPr sz="2800">
                <a:solidFill>
                  <a:srgbClr val="253957"/>
                </a:solidFill>
                <a:latin typeface="+mn-lt"/>
                <a:ea typeface="+mn-ea"/>
                <a:cs typeface="+mn-cs"/>
                <a:sym typeface="Arial Narrow"/>
              </a:defRPr>
            </a:pPr>
            <a:r>
              <a:rPr lang="ru-RU" sz="5400" b="1" dirty="0" smtClean="0">
                <a:solidFill>
                  <a:schemeClr val="tx1"/>
                </a:solidFill>
              </a:rPr>
              <a:t>                                                                                 </a:t>
            </a:r>
          </a:p>
          <a:p>
            <a:pPr algn="just">
              <a:defRPr sz="2800">
                <a:solidFill>
                  <a:srgbClr val="253957"/>
                </a:solidFill>
                <a:latin typeface="+mn-lt"/>
                <a:ea typeface="+mn-ea"/>
                <a:cs typeface="+mn-cs"/>
                <a:sym typeface="Arial Narrow"/>
              </a:defRPr>
            </a:pP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a:solidFill>
                <a:schemeClr val="tx1"/>
              </a:solidFill>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2" name="Прямоугольник 1"/>
          <p:cNvSpPr/>
          <p:nvPr/>
        </p:nvSpPr>
        <p:spPr>
          <a:xfrm>
            <a:off x="2902968" y="701802"/>
            <a:ext cx="17785975" cy="1631216"/>
          </a:xfrm>
          <a:prstGeom prst="rect">
            <a:avLst/>
          </a:prstGeom>
        </p:spPr>
        <p:txBody>
          <a:bodyPr wrap="square">
            <a:spAutoFit/>
          </a:bodyPr>
          <a:lstStyle/>
          <a:p>
            <a:r>
              <a:rPr lang="ru-RU" b="1" dirty="0" smtClean="0"/>
              <a:t> </a:t>
            </a:r>
            <a:r>
              <a:rPr lang="ru-RU" b="1" dirty="0"/>
              <a:t>Философия Гегеля: </a:t>
            </a:r>
            <a:r>
              <a:rPr lang="ru-RU" b="1" dirty="0" smtClean="0"/>
              <a:t>отчуждение</a:t>
            </a:r>
            <a:endParaRPr lang="ru-RU" b="1" dirty="0"/>
          </a:p>
          <a:p>
            <a:r>
              <a:rPr lang="ru-RU" b="1" dirty="0" smtClean="0"/>
              <a:t> </a:t>
            </a:r>
            <a:endParaRPr lang="ru-RU" b="1" dirty="0"/>
          </a:p>
        </p:txBody>
      </p:sp>
      <p:sp>
        <p:nvSpPr>
          <p:cNvPr id="16" name="Овал 15">
            <a:extLst>
              <a:ext uri="{FF2B5EF4-FFF2-40B4-BE49-F238E27FC236}">
                <a16:creationId xmlns:a16="http://schemas.microsoft.com/office/drawing/2014/main" xmlns="" id="{A54D8B34-F064-4B9F-BBC8-827D8F332C62}"/>
              </a:ext>
            </a:extLst>
          </p:cNvPr>
          <p:cNvSpPr/>
          <p:nvPr/>
        </p:nvSpPr>
        <p:spPr>
          <a:xfrm>
            <a:off x="6260398" y="7490900"/>
            <a:ext cx="6120680" cy="1934039"/>
          </a:xfrm>
          <a:prstGeom prst="ellipse">
            <a:avLst/>
          </a:prstGeom>
          <a:solidFill>
            <a:srgbClr val="25395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4800" b="0" i="0" u="none" strike="noStrike" cap="none" spc="0" normalizeH="0" baseline="0" dirty="0" smtClean="0">
                <a:ln>
                  <a:noFill/>
                </a:ln>
                <a:solidFill>
                  <a:srgbClr val="FFFFFF"/>
                </a:solidFill>
                <a:effectLst/>
                <a:uFillTx/>
                <a:latin typeface="+mj-lt"/>
                <a:ea typeface="+mj-ea"/>
                <a:cs typeface="+mj-cs"/>
                <a:sym typeface="Helvetica Light"/>
              </a:rPr>
              <a:t>Бог</a:t>
            </a:r>
            <a:r>
              <a:rPr kumimoji="0" lang="ru-RU" sz="4800" b="0" i="0" u="none" strike="noStrike" cap="none" spc="0" normalizeH="0" dirty="0" smtClean="0">
                <a:ln>
                  <a:noFill/>
                </a:ln>
                <a:solidFill>
                  <a:srgbClr val="FFFFFF"/>
                </a:solidFill>
                <a:effectLst/>
                <a:uFillTx/>
                <a:latin typeface="+mj-lt"/>
                <a:ea typeface="+mj-ea"/>
                <a:cs typeface="+mj-cs"/>
                <a:sym typeface="Helvetica Light"/>
              </a:rPr>
              <a:t> Отец                                                                    </a:t>
            </a:r>
            <a:r>
              <a:rPr kumimoji="0" lang="ru-RU" sz="4800" b="0" i="0" u="none" strike="noStrike" cap="none" spc="0" normalizeH="0" baseline="0" dirty="0" smtClean="0">
                <a:ln>
                  <a:noFill/>
                </a:ln>
                <a:solidFill>
                  <a:srgbClr val="FFFFFF"/>
                </a:solidFill>
                <a:effectLst/>
                <a:uFillTx/>
                <a:latin typeface="+mj-lt"/>
                <a:ea typeface="+mj-ea"/>
                <a:cs typeface="+mj-cs"/>
                <a:sym typeface="Helvetica Light"/>
              </a:rPr>
              <a:t> </a:t>
            </a:r>
          </a:p>
          <a:p>
            <a:pPr marL="0" marR="0" indent="0" algn="ctr" defTabSz="821531" rtl="0" fontAlgn="auto" latinLnBrk="0" hangingPunct="0">
              <a:lnSpc>
                <a:spcPct val="100000"/>
              </a:lnSpc>
              <a:spcBef>
                <a:spcPts val="0"/>
              </a:spcBef>
              <a:spcAft>
                <a:spcPts val="0"/>
              </a:spcAft>
              <a:buClrTx/>
              <a:buSzTx/>
              <a:buFontTx/>
              <a:buNone/>
              <a:tabLst/>
            </a:pPr>
            <a:r>
              <a:rPr kumimoji="0" lang="ru-RU" sz="3200" b="0" i="0" u="none" strike="noStrike" cap="none" spc="0" normalizeH="0" baseline="0" dirty="0" smtClean="0">
                <a:ln>
                  <a:noFill/>
                </a:ln>
                <a:solidFill>
                  <a:srgbClr val="FFFFFF"/>
                </a:solidFill>
                <a:effectLst/>
                <a:uFillTx/>
                <a:latin typeface="+mj-lt"/>
                <a:ea typeface="+mj-ea"/>
                <a:cs typeface="+mj-cs"/>
                <a:sym typeface="Helvetica Light"/>
              </a:rPr>
              <a:t>                                                   </a:t>
            </a: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7" name="Стрелка: вправо 21">
            <a:extLst>
              <a:ext uri="{FF2B5EF4-FFF2-40B4-BE49-F238E27FC236}">
                <a16:creationId xmlns:a16="http://schemas.microsoft.com/office/drawing/2014/main" xmlns="" id="{B4DB8135-BBD5-4E4B-A62B-BF18D7E3C07D}"/>
              </a:ext>
            </a:extLst>
          </p:cNvPr>
          <p:cNvSpPr/>
          <p:nvPr/>
        </p:nvSpPr>
        <p:spPr>
          <a:xfrm>
            <a:off x="12508212" y="7788110"/>
            <a:ext cx="3502018" cy="696651"/>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pic>
        <p:nvPicPr>
          <p:cNvPr id="18" name="Рисунок 17" descr="Мужчина">
            <a:extLst>
              <a:ext uri="{FF2B5EF4-FFF2-40B4-BE49-F238E27FC236}">
                <a16:creationId xmlns:a16="http://schemas.microsoft.com/office/drawing/2014/main" xmlns="" id="{846EBA3C-2238-4463-A76A-E30283116B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642939" y="7404641"/>
            <a:ext cx="2160240" cy="2160240"/>
          </a:xfrm>
          <a:prstGeom prst="rect">
            <a:avLst/>
          </a:prstGeom>
        </p:spPr>
      </p:pic>
      <p:sp>
        <p:nvSpPr>
          <p:cNvPr id="3" name="Прямоугольник 2"/>
          <p:cNvSpPr/>
          <p:nvPr/>
        </p:nvSpPr>
        <p:spPr>
          <a:xfrm>
            <a:off x="17376576" y="7821539"/>
            <a:ext cx="3060454" cy="861774"/>
          </a:xfrm>
          <a:prstGeom prst="rect">
            <a:avLst/>
          </a:prstGeom>
        </p:spPr>
        <p:txBody>
          <a:bodyPr wrap="none">
            <a:spAutoFit/>
          </a:bodyPr>
          <a:lstStyle/>
          <a:p>
            <a:r>
              <a:rPr lang="ru-RU" b="1" dirty="0" smtClean="0">
                <a:solidFill>
                  <a:srgbClr val="FF0000"/>
                </a:solidFill>
              </a:rPr>
              <a:t>Бог Сын </a:t>
            </a:r>
            <a:endParaRPr lang="ru-RU" dirty="0">
              <a:solidFill>
                <a:srgbClr val="FF0000"/>
              </a:solidFill>
            </a:endParaRPr>
          </a:p>
        </p:txBody>
      </p:sp>
      <p:sp>
        <p:nvSpPr>
          <p:cNvPr id="12" name="Стрелка: вправо 21">
            <a:extLst>
              <a:ext uri="{FF2B5EF4-FFF2-40B4-BE49-F238E27FC236}">
                <a16:creationId xmlns:a16="http://schemas.microsoft.com/office/drawing/2014/main" xmlns="" id="{B4DB8135-BBD5-4E4B-A62B-BF18D7E3C07D}"/>
              </a:ext>
            </a:extLst>
          </p:cNvPr>
          <p:cNvSpPr/>
          <p:nvPr/>
        </p:nvSpPr>
        <p:spPr>
          <a:xfrm rot="1622019">
            <a:off x="12927935" y="6293655"/>
            <a:ext cx="2519293" cy="540185"/>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3" name="Стрелка: вправо 21">
            <a:extLst>
              <a:ext uri="{FF2B5EF4-FFF2-40B4-BE49-F238E27FC236}">
                <a16:creationId xmlns:a16="http://schemas.microsoft.com/office/drawing/2014/main" xmlns="" id="{B4DB8135-BBD5-4E4B-A62B-BF18D7E3C07D}"/>
              </a:ext>
            </a:extLst>
          </p:cNvPr>
          <p:cNvSpPr/>
          <p:nvPr/>
        </p:nvSpPr>
        <p:spPr>
          <a:xfrm rot="8938652">
            <a:off x="9581060" y="6346607"/>
            <a:ext cx="2384628" cy="572186"/>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4" name="Прямоугольник 3"/>
          <p:cNvSpPr/>
          <p:nvPr/>
        </p:nvSpPr>
        <p:spPr>
          <a:xfrm>
            <a:off x="17924056" y="3531305"/>
            <a:ext cx="4335040" cy="1631216"/>
          </a:xfrm>
          <a:prstGeom prst="rect">
            <a:avLst/>
          </a:prstGeom>
        </p:spPr>
        <p:txBody>
          <a:bodyPr wrap="square">
            <a:spAutoFit/>
          </a:bodyPr>
          <a:lstStyle/>
          <a:p>
            <a:r>
              <a:rPr lang="ru-RU" b="1" dirty="0">
                <a:solidFill>
                  <a:srgbClr val="FF0000"/>
                </a:solidFill>
              </a:rPr>
              <a:t>Бог </a:t>
            </a:r>
            <a:endParaRPr lang="ru-RU" b="1" dirty="0" smtClean="0">
              <a:solidFill>
                <a:srgbClr val="FF0000"/>
              </a:solidFill>
            </a:endParaRPr>
          </a:p>
          <a:p>
            <a:r>
              <a:rPr lang="ru-RU" b="1" dirty="0" smtClean="0">
                <a:solidFill>
                  <a:srgbClr val="FF0000"/>
                </a:solidFill>
              </a:rPr>
              <a:t>Святой Дух </a:t>
            </a:r>
            <a:endParaRPr lang="ru-RU" dirty="0">
              <a:solidFill>
                <a:srgbClr val="FF0000"/>
              </a:solidFill>
            </a:endParaRPr>
          </a:p>
        </p:txBody>
      </p:sp>
      <p:sp>
        <p:nvSpPr>
          <p:cNvPr id="15" name="Стрелка: вправо 21">
            <a:extLst>
              <a:ext uri="{FF2B5EF4-FFF2-40B4-BE49-F238E27FC236}">
                <a16:creationId xmlns:a16="http://schemas.microsoft.com/office/drawing/2014/main" xmlns="" id="{B4DB8135-BBD5-4E4B-A62B-BF18D7E3C07D}"/>
              </a:ext>
            </a:extLst>
          </p:cNvPr>
          <p:cNvSpPr/>
          <p:nvPr/>
        </p:nvSpPr>
        <p:spPr>
          <a:xfrm rot="10800000">
            <a:off x="12508212" y="8423425"/>
            <a:ext cx="3284188" cy="696651"/>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9" name="Стрелка: вправо 21">
            <a:extLst>
              <a:ext uri="{FF2B5EF4-FFF2-40B4-BE49-F238E27FC236}">
                <a16:creationId xmlns:a16="http://schemas.microsoft.com/office/drawing/2014/main" xmlns="" id="{B4DB8135-BBD5-4E4B-A62B-BF18D7E3C07D}"/>
              </a:ext>
            </a:extLst>
          </p:cNvPr>
          <p:cNvSpPr/>
          <p:nvPr/>
        </p:nvSpPr>
        <p:spPr>
          <a:xfrm rot="8938652">
            <a:off x="13470502" y="10127013"/>
            <a:ext cx="2663550" cy="696651"/>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20" name="Стрелка: вправо 21">
            <a:extLst>
              <a:ext uri="{FF2B5EF4-FFF2-40B4-BE49-F238E27FC236}">
                <a16:creationId xmlns:a16="http://schemas.microsoft.com/office/drawing/2014/main" xmlns="" id="{B4DB8135-BBD5-4E4B-A62B-BF18D7E3C07D}"/>
              </a:ext>
            </a:extLst>
          </p:cNvPr>
          <p:cNvSpPr/>
          <p:nvPr/>
        </p:nvSpPr>
        <p:spPr>
          <a:xfrm rot="1774599">
            <a:off x="9386083" y="10254790"/>
            <a:ext cx="2774581" cy="504390"/>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21" name="Блок-схема: альтернативный процесс 20"/>
          <p:cNvSpPr/>
          <p:nvPr/>
        </p:nvSpPr>
        <p:spPr>
          <a:xfrm>
            <a:off x="7511480" y="11403578"/>
            <a:ext cx="11060648" cy="1794107"/>
          </a:xfrm>
          <a:prstGeom prst="flowChartAlternateProcess">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ru-RU" sz="3200" b="1" dirty="0">
                <a:solidFill>
                  <a:srgbClr val="FF0000"/>
                </a:solidFill>
              </a:rPr>
              <a:t> Абсолютная </a:t>
            </a:r>
            <a:r>
              <a:rPr lang="ru-RU" sz="3200" b="1" dirty="0" smtClean="0">
                <a:solidFill>
                  <a:srgbClr val="FF0000"/>
                </a:solidFill>
              </a:rPr>
              <a:t>реальность</a:t>
            </a:r>
            <a:endParaRPr lang="ru-RU" sz="3200" b="1" dirty="0">
              <a:solidFill>
                <a:srgbClr val="FF0000"/>
              </a:solidFill>
            </a:endParaRPr>
          </a:p>
          <a:p>
            <a:endParaRPr kumimoji="0" lang="ru-RU" sz="3200" b="1" i="0" u="none" strike="noStrike" cap="none" spc="0" normalizeH="0" baseline="0" dirty="0" smtClean="0">
              <a:ln>
                <a:noFill/>
              </a:ln>
              <a:solidFill>
                <a:srgbClr val="FF0000"/>
              </a:solidFill>
              <a:effectLst/>
              <a:uFillTx/>
              <a:latin typeface="+mj-lt"/>
              <a:ea typeface="+mj-ea"/>
              <a:cs typeface="+mj-cs"/>
              <a:sym typeface="Helvetica Light"/>
            </a:endParaRPr>
          </a:p>
          <a:p>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84035574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Бог и общество в социологии</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2214562"/>
            <a:ext cx="22898544" cy="11501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just">
              <a:defRPr sz="2800">
                <a:solidFill>
                  <a:srgbClr val="253957"/>
                </a:solidFill>
                <a:latin typeface="+mn-lt"/>
                <a:ea typeface="+mn-ea"/>
                <a:cs typeface="+mn-cs"/>
                <a:sym typeface="Arial Narrow"/>
              </a:defRPr>
            </a:pPr>
            <a:r>
              <a:rPr lang="ru-RU" sz="6000" dirty="0" smtClean="0">
                <a:sym typeface="Arial Narrow"/>
              </a:rPr>
              <a:t> </a:t>
            </a:r>
            <a:r>
              <a:rPr lang="ru-RU" sz="4800" dirty="0" smtClean="0"/>
              <a:t> </a:t>
            </a:r>
            <a:r>
              <a:rPr lang="ru-RU" sz="6000" b="1" dirty="0" smtClean="0">
                <a:solidFill>
                  <a:srgbClr val="FF0000"/>
                </a:solidFill>
                <a:sym typeface="Arial Narrow"/>
              </a:rPr>
              <a:t>   «Бог есть общество» (Э. Дюркгейм)</a:t>
            </a:r>
          </a:p>
          <a:p>
            <a:pPr algn="l">
              <a:defRPr sz="2800">
                <a:solidFill>
                  <a:srgbClr val="253957"/>
                </a:solidFill>
                <a:latin typeface="+mn-lt"/>
                <a:ea typeface="+mn-ea"/>
                <a:cs typeface="+mn-cs"/>
                <a:sym typeface="Arial Narrow"/>
              </a:defRPr>
            </a:pPr>
            <a:r>
              <a:rPr lang="ru-RU" sz="6000" b="1" dirty="0" smtClean="0">
                <a:solidFill>
                  <a:srgbClr val="253957"/>
                </a:solidFill>
                <a:sym typeface="Arial Narrow"/>
              </a:rPr>
              <a:t> </a:t>
            </a:r>
          </a:p>
          <a:p>
            <a:pPr algn="l">
              <a:defRPr sz="2800">
                <a:solidFill>
                  <a:srgbClr val="253957"/>
                </a:solidFill>
                <a:latin typeface="+mn-lt"/>
                <a:ea typeface="+mn-ea"/>
                <a:cs typeface="+mn-cs"/>
                <a:sym typeface="Arial Narrow"/>
              </a:defRPr>
            </a:pPr>
            <a:r>
              <a:rPr lang="ru-RU" sz="6000" b="1" dirty="0" smtClean="0">
                <a:solidFill>
                  <a:srgbClr val="253957"/>
                </a:solidFill>
                <a:sym typeface="Arial Narrow"/>
              </a:rPr>
              <a:t>По отношению к человеку общество имеет черты, делающие его схожим с Богом: </a:t>
            </a:r>
          </a:p>
          <a:p>
            <a:pPr algn="l">
              <a:defRPr sz="2800">
                <a:solidFill>
                  <a:srgbClr val="253957"/>
                </a:solidFill>
                <a:latin typeface="+mn-lt"/>
                <a:ea typeface="+mn-ea"/>
                <a:cs typeface="+mn-cs"/>
                <a:sym typeface="Arial Narrow"/>
              </a:defRPr>
            </a:pPr>
            <a:r>
              <a:rPr lang="ru-RU" sz="4800" dirty="0" smtClean="0">
                <a:solidFill>
                  <a:schemeClr val="tx1"/>
                </a:solidFill>
                <a:sym typeface="Arial Narrow"/>
              </a:rPr>
              <a:t>1</a:t>
            </a:r>
            <a:r>
              <a:rPr lang="ru-RU" sz="4800" dirty="0">
                <a:solidFill>
                  <a:schemeClr val="tx1"/>
                </a:solidFill>
                <a:sym typeface="Arial Narrow"/>
              </a:rPr>
              <a:t>) Общество, как и Бог, </a:t>
            </a:r>
            <a:r>
              <a:rPr lang="ru-RU" sz="4800" dirty="0">
                <a:solidFill>
                  <a:srgbClr val="FF0000"/>
                </a:solidFill>
                <a:sym typeface="Arial Narrow"/>
              </a:rPr>
              <a:t>превосходит</a:t>
            </a:r>
            <a:r>
              <a:rPr lang="ru-RU" sz="4800" dirty="0">
                <a:solidFill>
                  <a:schemeClr val="tx1"/>
                </a:solidFill>
                <a:sym typeface="Arial Narrow"/>
              </a:rPr>
              <a:t> его по силе; он зависим</a:t>
            </a:r>
            <a:r>
              <a:rPr lang="ru-RU" sz="4800" b="1" dirty="0">
                <a:solidFill>
                  <a:schemeClr val="tx1"/>
                </a:solidFill>
                <a:sym typeface="Arial Narrow"/>
              </a:rPr>
              <a:t> </a:t>
            </a:r>
            <a:r>
              <a:rPr lang="ru-RU" sz="4800" dirty="0">
                <a:solidFill>
                  <a:schemeClr val="tx1"/>
                </a:solidFill>
                <a:sym typeface="Arial Narrow"/>
              </a:rPr>
              <a:t>от него. </a:t>
            </a:r>
          </a:p>
          <a:p>
            <a:pPr algn="l">
              <a:defRPr sz="2800">
                <a:solidFill>
                  <a:srgbClr val="253957"/>
                </a:solidFill>
                <a:latin typeface="+mn-lt"/>
                <a:ea typeface="+mn-ea"/>
                <a:cs typeface="+mn-cs"/>
                <a:sym typeface="Arial Narrow"/>
              </a:defRPr>
            </a:pPr>
            <a:r>
              <a:rPr lang="ru-RU" sz="4800" dirty="0" smtClean="0">
                <a:solidFill>
                  <a:schemeClr val="tx1"/>
                </a:solidFill>
                <a:sym typeface="Arial Narrow"/>
              </a:rPr>
              <a:t>2</a:t>
            </a:r>
            <a:r>
              <a:rPr lang="ru-RU" sz="4800" dirty="0">
                <a:solidFill>
                  <a:schemeClr val="tx1"/>
                </a:solidFill>
                <a:sym typeface="Arial Narrow"/>
              </a:rPr>
              <a:t>) Оно обладает </a:t>
            </a:r>
            <a:r>
              <a:rPr lang="ru-RU" sz="4800" dirty="0">
                <a:solidFill>
                  <a:srgbClr val="FF0000"/>
                </a:solidFill>
                <a:sym typeface="Arial Narrow"/>
              </a:rPr>
              <a:t>моральным</a:t>
            </a:r>
            <a:r>
              <a:rPr lang="ru-RU" sz="4800" dirty="0">
                <a:solidFill>
                  <a:schemeClr val="tx1"/>
                </a:solidFill>
                <a:sym typeface="Arial Narrow"/>
              </a:rPr>
              <a:t> превосходством, </a:t>
            </a:r>
            <a:r>
              <a:rPr lang="ru-RU" sz="4800" dirty="0">
                <a:solidFill>
                  <a:srgbClr val="FF0000"/>
                </a:solidFill>
                <a:sym typeface="Arial Narrow"/>
              </a:rPr>
              <a:t>авторитетом</a:t>
            </a:r>
            <a:r>
              <a:rPr lang="ru-RU" sz="4800" dirty="0">
                <a:solidFill>
                  <a:schemeClr val="tx1"/>
                </a:solidFill>
                <a:sym typeface="Arial Narrow"/>
              </a:rPr>
              <a:t>. </a:t>
            </a:r>
            <a:endParaRPr lang="ru-RU" sz="4800" dirty="0" smtClean="0">
              <a:solidFill>
                <a:schemeClr val="tx1"/>
              </a:solidFill>
              <a:sym typeface="Arial Narrow"/>
            </a:endParaRPr>
          </a:p>
          <a:p>
            <a:pPr algn="l">
              <a:defRPr sz="2800">
                <a:solidFill>
                  <a:srgbClr val="253957"/>
                </a:solidFill>
                <a:latin typeface="+mn-lt"/>
                <a:ea typeface="+mn-ea"/>
                <a:cs typeface="+mn-cs"/>
                <a:sym typeface="Arial Narrow"/>
              </a:defRPr>
            </a:pPr>
            <a:r>
              <a:rPr lang="ru-RU" sz="4800" dirty="0" smtClean="0">
                <a:solidFill>
                  <a:schemeClr val="tx1"/>
                </a:solidFill>
                <a:sym typeface="Arial Narrow"/>
              </a:rPr>
              <a:t>3) Общество является </a:t>
            </a:r>
            <a:r>
              <a:rPr lang="ru-RU" sz="4800" dirty="0" smtClean="0">
                <a:solidFill>
                  <a:srgbClr val="FF0000"/>
                </a:solidFill>
                <a:sym typeface="Arial Narrow"/>
              </a:rPr>
              <a:t>творцом</a:t>
            </a:r>
            <a:r>
              <a:rPr lang="ru-RU" sz="4800" dirty="0" smtClean="0">
                <a:solidFill>
                  <a:schemeClr val="tx1"/>
                </a:solidFill>
                <a:sym typeface="Arial Narrow"/>
              </a:rPr>
              <a:t> человека как социального существа </a:t>
            </a:r>
          </a:p>
          <a:p>
            <a:pPr algn="l">
              <a:defRPr sz="2800">
                <a:solidFill>
                  <a:srgbClr val="253957"/>
                </a:solidFill>
                <a:latin typeface="+mn-lt"/>
                <a:ea typeface="+mn-ea"/>
                <a:cs typeface="+mn-cs"/>
                <a:sym typeface="Arial Narrow"/>
              </a:defRPr>
            </a:pPr>
            <a:r>
              <a:rPr lang="ru-RU" sz="4800" dirty="0" smtClean="0">
                <a:solidFill>
                  <a:schemeClr val="tx1"/>
                </a:solidFill>
                <a:sym typeface="Arial Narrow"/>
              </a:rPr>
              <a:t>4</a:t>
            </a:r>
            <a:r>
              <a:rPr lang="ru-RU" sz="4800" dirty="0">
                <a:solidFill>
                  <a:schemeClr val="tx1"/>
                </a:solidFill>
                <a:sym typeface="Arial Narrow"/>
              </a:rPr>
              <a:t>) Это – </a:t>
            </a:r>
            <a:r>
              <a:rPr lang="ru-RU" sz="4800" dirty="0">
                <a:solidFill>
                  <a:srgbClr val="253957"/>
                </a:solidFill>
                <a:sym typeface="Arial Narrow"/>
              </a:rPr>
              <a:t>внешняя </a:t>
            </a:r>
            <a:r>
              <a:rPr lang="ru-RU" sz="4800" dirty="0">
                <a:solidFill>
                  <a:srgbClr val="FF0000"/>
                </a:solidFill>
                <a:sym typeface="Arial Narrow"/>
              </a:rPr>
              <a:t>сила</a:t>
            </a:r>
            <a:r>
              <a:rPr lang="ru-RU" sz="4800" dirty="0">
                <a:solidFill>
                  <a:schemeClr val="tx1"/>
                </a:solidFill>
                <a:sym typeface="Arial Narrow"/>
              </a:rPr>
              <a:t>, действующая по </a:t>
            </a:r>
            <a:r>
              <a:rPr lang="ru-RU" sz="4800" dirty="0">
                <a:solidFill>
                  <a:srgbClr val="FF0000"/>
                </a:solidFill>
                <a:sym typeface="Arial Narrow"/>
              </a:rPr>
              <a:t>духовным</a:t>
            </a:r>
            <a:r>
              <a:rPr lang="ru-RU" sz="4800" dirty="0">
                <a:solidFill>
                  <a:schemeClr val="tx1"/>
                </a:solidFill>
                <a:sym typeface="Arial Narrow"/>
              </a:rPr>
              <a:t> каналам, иногда </a:t>
            </a:r>
            <a:r>
              <a:rPr lang="ru-RU" sz="4800" dirty="0" smtClean="0">
                <a:solidFill>
                  <a:schemeClr val="tx1"/>
                </a:solidFill>
                <a:sym typeface="Arial Narrow"/>
              </a:rPr>
              <a:t>требующая </a:t>
            </a:r>
            <a:r>
              <a:rPr lang="ru-RU" sz="4800" dirty="0" smtClean="0">
                <a:solidFill>
                  <a:srgbClr val="FF0000"/>
                </a:solidFill>
                <a:sym typeface="Arial Narrow"/>
              </a:rPr>
              <a:t>подавления</a:t>
            </a:r>
            <a:r>
              <a:rPr lang="ru-RU" sz="4800" dirty="0" smtClean="0">
                <a:solidFill>
                  <a:schemeClr val="tx1"/>
                </a:solidFill>
                <a:sym typeface="Arial Narrow"/>
              </a:rPr>
              <a:t> </a:t>
            </a:r>
            <a:r>
              <a:rPr lang="ru-RU" sz="4800" dirty="0">
                <a:solidFill>
                  <a:schemeClr val="tx1"/>
                </a:solidFill>
                <a:sym typeface="Arial Narrow"/>
              </a:rPr>
              <a:t>естественных склонностей</a:t>
            </a:r>
            <a:r>
              <a:rPr lang="ru-RU" sz="4800" dirty="0" smtClean="0">
                <a:solidFill>
                  <a:schemeClr val="tx1"/>
                </a:solidFill>
                <a:sym typeface="Arial Narrow"/>
              </a:rPr>
              <a:t>.</a:t>
            </a:r>
          </a:p>
          <a:p>
            <a:pPr algn="l">
              <a:defRPr sz="2800">
                <a:solidFill>
                  <a:srgbClr val="253957"/>
                </a:solidFill>
                <a:latin typeface="+mn-lt"/>
                <a:ea typeface="+mn-ea"/>
                <a:cs typeface="+mn-cs"/>
                <a:sym typeface="Arial Narrow"/>
              </a:defRPr>
            </a:pPr>
            <a:r>
              <a:rPr lang="ru-RU" sz="4800" dirty="0">
                <a:solidFill>
                  <a:schemeClr val="tx1"/>
                </a:solidFill>
                <a:sym typeface="Arial Narrow"/>
              </a:rPr>
              <a:t>5</a:t>
            </a:r>
            <a:r>
              <a:rPr lang="ru-RU" sz="4800" dirty="0" smtClean="0">
                <a:solidFill>
                  <a:schemeClr val="tx1"/>
                </a:solidFill>
                <a:sym typeface="Arial Narrow"/>
              </a:rPr>
              <a:t>) Общество формирует </a:t>
            </a:r>
            <a:r>
              <a:rPr lang="ru-RU" sz="4800" dirty="0" smtClean="0">
                <a:solidFill>
                  <a:srgbClr val="FF0000"/>
                </a:solidFill>
                <a:sym typeface="Arial Narrow"/>
              </a:rPr>
              <a:t>мышление</a:t>
            </a:r>
            <a:r>
              <a:rPr lang="ru-RU" sz="4800" dirty="0" smtClean="0">
                <a:solidFill>
                  <a:schemeClr val="tx1"/>
                </a:solidFill>
                <a:sym typeface="Arial Narrow"/>
              </a:rPr>
              <a:t> человека, </a:t>
            </a:r>
            <a:r>
              <a:rPr lang="ru-RU" sz="4800" dirty="0" smtClean="0">
                <a:solidFill>
                  <a:srgbClr val="FF0000"/>
                </a:solidFill>
                <a:sym typeface="Arial Narrow"/>
              </a:rPr>
              <a:t>априорные</a:t>
            </a:r>
            <a:r>
              <a:rPr lang="ru-RU" sz="4800" dirty="0" smtClean="0">
                <a:solidFill>
                  <a:schemeClr val="tx1"/>
                </a:solidFill>
                <a:sym typeface="Arial Narrow"/>
              </a:rPr>
              <a:t> мыслительные формы</a:t>
            </a:r>
            <a:endParaRPr lang="ru-RU" sz="4800" dirty="0">
              <a:solidFill>
                <a:schemeClr val="tx1"/>
              </a:solidFill>
              <a:sym typeface="Arial Narrow"/>
            </a:endParaRPr>
          </a:p>
          <a:p>
            <a:pPr algn="l">
              <a:defRPr sz="2800">
                <a:solidFill>
                  <a:srgbClr val="253957"/>
                </a:solidFill>
                <a:latin typeface="+mn-lt"/>
                <a:ea typeface="+mn-ea"/>
                <a:cs typeface="+mn-cs"/>
                <a:sym typeface="Arial Narrow"/>
              </a:defRPr>
            </a:pPr>
            <a:r>
              <a:rPr lang="ru-RU" sz="4800" dirty="0">
                <a:solidFill>
                  <a:schemeClr val="tx1"/>
                </a:solidFill>
                <a:sym typeface="Arial Narrow"/>
              </a:rPr>
              <a:t>6</a:t>
            </a:r>
            <a:r>
              <a:rPr lang="ru-RU" sz="4800" dirty="0" smtClean="0">
                <a:solidFill>
                  <a:schemeClr val="tx1"/>
                </a:solidFill>
                <a:sym typeface="Arial Narrow"/>
              </a:rPr>
              <a:t>) </a:t>
            </a:r>
            <a:r>
              <a:rPr lang="ru-RU" sz="4800" dirty="0">
                <a:solidFill>
                  <a:schemeClr val="tx1"/>
                </a:solidFill>
                <a:sym typeface="Arial Narrow"/>
              </a:rPr>
              <a:t>Общество, как и Бог, является источником </a:t>
            </a:r>
            <a:r>
              <a:rPr lang="ru-RU" sz="4800" dirty="0" smtClean="0">
                <a:solidFill>
                  <a:srgbClr val="FF0000"/>
                </a:solidFill>
                <a:sym typeface="Arial Narrow"/>
              </a:rPr>
              <a:t>собственной,</a:t>
            </a:r>
            <a:r>
              <a:rPr lang="ru-RU" sz="4800" dirty="0" smtClean="0">
                <a:solidFill>
                  <a:schemeClr val="tx1"/>
                </a:solidFill>
                <a:sym typeface="Arial Narrow"/>
              </a:rPr>
              <a:t> внутренней силы </a:t>
            </a:r>
            <a:r>
              <a:rPr lang="ru-RU" sz="4800" dirty="0">
                <a:solidFill>
                  <a:schemeClr val="tx1"/>
                </a:solidFill>
                <a:sym typeface="Arial Narrow"/>
              </a:rPr>
              <a:t>субъекта, стимулирует и вдохновляет его </a:t>
            </a:r>
          </a:p>
          <a:p>
            <a:pPr algn="l">
              <a:defRPr sz="2800">
                <a:solidFill>
                  <a:srgbClr val="253957"/>
                </a:solidFill>
                <a:latin typeface="+mn-lt"/>
                <a:ea typeface="+mn-ea"/>
                <a:cs typeface="+mn-cs"/>
                <a:sym typeface="Arial Narrow"/>
              </a:defRPr>
            </a:pPr>
            <a:r>
              <a:rPr lang="ru-RU" sz="4800" dirty="0">
                <a:solidFill>
                  <a:schemeClr val="tx1"/>
                </a:solidFill>
                <a:sym typeface="Arial Narrow"/>
              </a:rPr>
              <a:t>7</a:t>
            </a:r>
            <a:r>
              <a:rPr lang="ru-RU" sz="4800" dirty="0" smtClean="0">
                <a:solidFill>
                  <a:schemeClr val="tx1"/>
                </a:solidFill>
                <a:sym typeface="Arial Narrow"/>
              </a:rPr>
              <a:t>) </a:t>
            </a:r>
            <a:r>
              <a:rPr lang="ru-RU" sz="4800" dirty="0">
                <a:solidFill>
                  <a:schemeClr val="tx1"/>
                </a:solidFill>
                <a:sym typeface="Arial Narrow"/>
              </a:rPr>
              <a:t>Социальное наследование </a:t>
            </a:r>
            <a:r>
              <a:rPr lang="ru-RU" sz="4800" dirty="0" smtClean="0">
                <a:solidFill>
                  <a:schemeClr val="tx1"/>
                </a:solidFill>
                <a:sym typeface="Arial Narrow"/>
              </a:rPr>
              <a:t>(общество превосходит человека </a:t>
            </a:r>
            <a:r>
              <a:rPr lang="ru-RU" sz="4800" dirty="0" smtClean="0">
                <a:solidFill>
                  <a:srgbClr val="FF0000"/>
                </a:solidFill>
                <a:sym typeface="Arial Narrow"/>
              </a:rPr>
              <a:t>во времени</a:t>
            </a:r>
            <a:r>
              <a:rPr lang="ru-RU" sz="4800" dirty="0" smtClean="0">
                <a:solidFill>
                  <a:schemeClr val="tx1"/>
                </a:solidFill>
                <a:sym typeface="Arial Narrow"/>
              </a:rPr>
              <a:t>): </a:t>
            </a:r>
            <a:r>
              <a:rPr lang="ru-RU" sz="4800" dirty="0">
                <a:solidFill>
                  <a:schemeClr val="tx1"/>
                </a:solidFill>
                <a:sym typeface="Arial Narrow"/>
              </a:rPr>
              <a:t>«мы говорим на языке, </a:t>
            </a:r>
            <a:r>
              <a:rPr lang="ru-RU" sz="4800" dirty="0" smtClean="0">
                <a:solidFill>
                  <a:schemeClr val="tx1"/>
                </a:solidFill>
                <a:sym typeface="Arial Narrow"/>
              </a:rPr>
              <a:t>придуманном </a:t>
            </a:r>
            <a:r>
              <a:rPr lang="ru-RU" sz="4800" dirty="0">
                <a:solidFill>
                  <a:schemeClr val="tx1"/>
                </a:solidFill>
                <a:sym typeface="Arial Narrow"/>
              </a:rPr>
              <a:t>не нами», взаимодействие поколений  </a:t>
            </a:r>
          </a:p>
          <a:p>
            <a:pPr algn="l">
              <a:defRPr sz="2800">
                <a:solidFill>
                  <a:srgbClr val="253957"/>
                </a:solidFill>
                <a:latin typeface="+mn-lt"/>
                <a:ea typeface="+mn-ea"/>
                <a:cs typeface="+mn-cs"/>
                <a:sym typeface="Arial Narrow"/>
              </a:defRPr>
            </a:pPr>
            <a:endParaRPr lang="ru-RU" sz="6000" b="1" dirty="0" smtClean="0">
              <a:solidFill>
                <a:srgbClr val="253957"/>
              </a:solidFill>
              <a:sym typeface="Arial Narrow"/>
            </a:endParaRPr>
          </a:p>
          <a:p>
            <a:pPr algn="just">
              <a:defRPr sz="2800">
                <a:solidFill>
                  <a:srgbClr val="253957"/>
                </a:solidFill>
                <a:latin typeface="+mn-lt"/>
                <a:ea typeface="+mn-ea"/>
                <a:cs typeface="+mn-cs"/>
                <a:sym typeface="Arial Narrow"/>
              </a:defRPr>
            </a:pPr>
            <a:endParaRPr lang="ru-RU" sz="60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26050113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Гегель: монотеизм</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214562"/>
            <a:ext cx="22826536" cy="1054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just">
              <a:defRPr sz="2800">
                <a:solidFill>
                  <a:srgbClr val="253957"/>
                </a:solidFill>
                <a:latin typeface="+mn-lt"/>
                <a:ea typeface="+mn-ea"/>
                <a:cs typeface="+mn-cs"/>
                <a:sym typeface="Arial Narrow"/>
              </a:defRPr>
            </a:pPr>
            <a:r>
              <a:rPr lang="ru-RU" sz="6000" dirty="0" smtClean="0">
                <a:sym typeface="Arial Narrow"/>
              </a:rPr>
              <a:t> </a:t>
            </a:r>
            <a:r>
              <a:rPr lang="ru-RU" sz="4800" dirty="0" smtClean="0"/>
              <a:t> </a:t>
            </a:r>
            <a:endParaRPr lang="ru-RU" sz="4800" dirty="0"/>
          </a:p>
          <a:p>
            <a:pPr>
              <a:defRPr sz="2800">
                <a:solidFill>
                  <a:srgbClr val="253957"/>
                </a:solidFill>
                <a:latin typeface="+mn-lt"/>
                <a:ea typeface="+mn-ea"/>
                <a:cs typeface="+mn-cs"/>
                <a:sym typeface="Arial Narrow"/>
              </a:defRPr>
            </a:pPr>
            <a:r>
              <a:rPr lang="ru-RU" sz="6000" b="1" dirty="0" smtClean="0">
                <a:solidFill>
                  <a:srgbClr val="FF0000"/>
                </a:solidFill>
                <a:sym typeface="Arial Narrow"/>
              </a:rPr>
              <a:t>Гипотеза: </a:t>
            </a:r>
          </a:p>
          <a:p>
            <a:pPr algn="just">
              <a:defRPr sz="2800">
                <a:solidFill>
                  <a:srgbClr val="253957"/>
                </a:solidFill>
                <a:latin typeface="+mn-lt"/>
                <a:ea typeface="+mn-ea"/>
                <a:cs typeface="+mn-cs"/>
                <a:sym typeface="Arial Narrow"/>
              </a:defRPr>
            </a:pPr>
            <a:r>
              <a:rPr lang="ru-RU" sz="6000" b="1" dirty="0" smtClean="0"/>
              <a:t> Представления об обществе, существующие в базовых социологических теориях, также формируются на основании категорий </a:t>
            </a:r>
            <a:r>
              <a:rPr lang="ru-RU" sz="6000" b="1" i="1" dirty="0" smtClean="0">
                <a:solidFill>
                  <a:srgbClr val="FF0000"/>
                </a:solidFill>
              </a:rPr>
              <a:t>всеобщее</a:t>
            </a:r>
            <a:r>
              <a:rPr lang="ru-RU" sz="6000" b="1" dirty="0" smtClean="0"/>
              <a:t>, </a:t>
            </a:r>
            <a:r>
              <a:rPr lang="ru-RU" sz="6000" b="1" i="1" dirty="0" smtClean="0">
                <a:solidFill>
                  <a:srgbClr val="FF0000"/>
                </a:solidFill>
              </a:rPr>
              <a:t>особенное</a:t>
            </a:r>
            <a:r>
              <a:rPr lang="ru-RU" sz="6000" b="1" dirty="0" smtClean="0"/>
              <a:t>, </a:t>
            </a:r>
            <a:r>
              <a:rPr lang="ru-RU" sz="6000" b="1" i="1" dirty="0" smtClean="0">
                <a:solidFill>
                  <a:srgbClr val="FF0000"/>
                </a:solidFill>
              </a:rPr>
              <a:t>единичное</a:t>
            </a:r>
            <a:r>
              <a:rPr lang="ru-RU" sz="6000" b="1" dirty="0" smtClean="0"/>
              <a:t>, в их структуре можно найти черты </a:t>
            </a:r>
            <a:r>
              <a:rPr lang="ru-RU" sz="6000" b="1" dirty="0" smtClean="0">
                <a:solidFill>
                  <a:srgbClr val="FF0000"/>
                </a:solidFill>
              </a:rPr>
              <a:t>пан-</a:t>
            </a:r>
            <a:r>
              <a:rPr lang="ru-RU" sz="6000" b="1" dirty="0" smtClean="0"/>
              <a:t> </a:t>
            </a:r>
            <a:r>
              <a:rPr lang="ru-RU" sz="6000" b="1" dirty="0" smtClean="0">
                <a:solidFill>
                  <a:srgbClr val="FF0000"/>
                </a:solidFill>
              </a:rPr>
              <a:t>моно</a:t>
            </a:r>
            <a:r>
              <a:rPr lang="ru-RU" sz="6000" b="1" dirty="0" smtClean="0"/>
              <a:t> – </a:t>
            </a:r>
            <a:r>
              <a:rPr lang="ru-RU" sz="6000" b="1" dirty="0" smtClean="0">
                <a:solidFill>
                  <a:srgbClr val="FF0000"/>
                </a:solidFill>
              </a:rPr>
              <a:t>политеизма</a:t>
            </a:r>
            <a:r>
              <a:rPr lang="ru-RU" sz="6000" b="1" dirty="0" smtClean="0"/>
              <a:t>; соответственно, органическое объединение  теорий возможно с опорой на диалектические </a:t>
            </a:r>
            <a:r>
              <a:rPr lang="ru-RU" sz="6000" b="1" dirty="0" err="1" smtClean="0"/>
              <a:t>взаимопереходы</a:t>
            </a:r>
            <a:r>
              <a:rPr lang="ru-RU" sz="6000" b="1" dirty="0" smtClean="0"/>
              <a:t> указанных категорий и структурно должно иметь черты, схожие с христианским принципом </a:t>
            </a:r>
            <a:r>
              <a:rPr lang="ru-RU" sz="6000" b="1" dirty="0" smtClean="0">
                <a:solidFill>
                  <a:srgbClr val="FF0000"/>
                </a:solidFill>
              </a:rPr>
              <a:t>триединства</a:t>
            </a:r>
            <a:r>
              <a:rPr lang="ru-RU" sz="6000" b="1" dirty="0" smtClean="0"/>
              <a:t>. </a:t>
            </a:r>
          </a:p>
          <a:p>
            <a:pPr algn="just">
              <a:defRPr sz="2800">
                <a:solidFill>
                  <a:srgbClr val="253957"/>
                </a:solidFill>
                <a:latin typeface="+mn-lt"/>
                <a:ea typeface="+mn-ea"/>
                <a:cs typeface="+mn-cs"/>
                <a:sym typeface="Arial Narrow"/>
              </a:defRPr>
            </a:pPr>
            <a:endParaRPr lang="ru-RU" sz="6000" b="1" dirty="0"/>
          </a:p>
          <a:p>
            <a:pPr algn="just">
              <a:defRPr sz="2800">
                <a:solidFill>
                  <a:srgbClr val="253957"/>
                </a:solidFill>
                <a:latin typeface="+mn-lt"/>
                <a:ea typeface="+mn-ea"/>
                <a:cs typeface="+mn-cs"/>
                <a:sym typeface="Arial Narrow"/>
              </a:defRPr>
            </a:pPr>
            <a:endParaRPr lang="ru-RU" sz="60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39873769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Гегель: монотеизм</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214562"/>
            <a:ext cx="22826536" cy="1054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just">
              <a:defRPr sz="2800">
                <a:solidFill>
                  <a:srgbClr val="253957"/>
                </a:solidFill>
                <a:latin typeface="+mn-lt"/>
                <a:ea typeface="+mn-ea"/>
                <a:cs typeface="+mn-cs"/>
                <a:sym typeface="Arial Narrow"/>
              </a:defRPr>
            </a:pPr>
            <a:r>
              <a:rPr lang="ru-RU" sz="6000" dirty="0" smtClean="0">
                <a:sym typeface="Arial Narrow"/>
              </a:rPr>
              <a:t> </a:t>
            </a:r>
            <a:r>
              <a:rPr lang="ru-RU" sz="4800" dirty="0" smtClean="0"/>
              <a:t> </a:t>
            </a:r>
            <a:endParaRPr lang="ru-RU" sz="4800" dirty="0"/>
          </a:p>
          <a:p>
            <a:pPr algn="just">
              <a:defRPr sz="2800">
                <a:solidFill>
                  <a:srgbClr val="253957"/>
                </a:solidFill>
                <a:latin typeface="+mn-lt"/>
                <a:ea typeface="+mn-ea"/>
                <a:cs typeface="+mn-cs"/>
                <a:sym typeface="Arial Narrow"/>
              </a:defRPr>
            </a:pPr>
            <a:endParaRPr lang="en-US" sz="4400" dirty="0" smtClean="0">
              <a:sym typeface="Arial Narrow"/>
            </a:endParaRPr>
          </a:p>
          <a:p>
            <a:pPr algn="just">
              <a:defRPr sz="2800">
                <a:solidFill>
                  <a:srgbClr val="253957"/>
                </a:solidFill>
                <a:latin typeface="+mn-lt"/>
                <a:ea typeface="+mn-ea"/>
                <a:cs typeface="+mn-cs"/>
                <a:sym typeface="Arial Narrow"/>
              </a:defRPr>
            </a:pPr>
            <a:endParaRPr lang="ru-RU" sz="4400" dirty="0">
              <a:sym typeface="Arial Narrow"/>
            </a:endParaRPr>
          </a:p>
          <a:p>
            <a:pPr>
              <a:defRPr sz="2800">
                <a:solidFill>
                  <a:srgbClr val="253957"/>
                </a:solidFill>
                <a:latin typeface="+mn-lt"/>
                <a:ea typeface="+mn-ea"/>
                <a:cs typeface="+mn-cs"/>
                <a:sym typeface="Arial Narrow"/>
              </a:defRPr>
            </a:pPr>
            <a:r>
              <a:rPr lang="ru-RU" sz="6000" b="1" dirty="0" smtClean="0">
                <a:solidFill>
                  <a:srgbClr val="FF0000"/>
                </a:solidFill>
                <a:sym typeface="Arial Narrow"/>
              </a:rPr>
              <a:t>   «Социальный монотеизм» Дюркгейма </a:t>
            </a:r>
          </a:p>
          <a:p>
            <a:pPr algn="just">
              <a:defRPr sz="2800">
                <a:solidFill>
                  <a:srgbClr val="253957"/>
                </a:solidFill>
                <a:latin typeface="+mn-lt"/>
                <a:ea typeface="+mn-ea"/>
                <a:cs typeface="+mn-cs"/>
                <a:sym typeface="Arial Narrow"/>
              </a:defRPr>
            </a:pPr>
            <a:endParaRPr lang="ru-RU" sz="60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20770353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«Социальный  монотеизм  Дюркгейма»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2214562"/>
            <a:ext cx="22898544" cy="11052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marL="742950" indent="-742950" algn="just">
              <a:buAutoNum type="arabicParenR"/>
              <a:defRPr sz="2800">
                <a:solidFill>
                  <a:srgbClr val="253957"/>
                </a:solidFill>
                <a:latin typeface="+mn-lt"/>
                <a:ea typeface="+mn-ea"/>
                <a:cs typeface="+mn-cs"/>
                <a:sym typeface="Arial Narrow"/>
              </a:defRPr>
            </a:pPr>
            <a:r>
              <a:rPr lang="ru-RU" sz="4400" dirty="0" smtClean="0">
                <a:sym typeface="Arial Narrow"/>
              </a:rPr>
              <a:t>Тотем является не символом общества вообще, а символом конкретного общества; он </a:t>
            </a:r>
            <a:r>
              <a:rPr lang="ru-RU" sz="4400" dirty="0" smtClean="0">
                <a:solidFill>
                  <a:srgbClr val="FF0000"/>
                </a:solidFill>
                <a:sym typeface="Arial Narrow"/>
              </a:rPr>
              <a:t>один</a:t>
            </a:r>
            <a:r>
              <a:rPr lang="ru-RU" sz="4400" dirty="0" smtClean="0">
                <a:sym typeface="Arial Narrow"/>
              </a:rPr>
              <a:t>, тотемизм </a:t>
            </a:r>
            <a:r>
              <a:rPr lang="ru-RU" sz="4400" dirty="0" err="1" smtClean="0">
                <a:solidFill>
                  <a:srgbClr val="FF0000"/>
                </a:solidFill>
                <a:sym typeface="Arial Narrow"/>
              </a:rPr>
              <a:t>монотеистичен</a:t>
            </a:r>
            <a:endParaRPr lang="ru-RU" sz="4400" dirty="0" smtClean="0">
              <a:solidFill>
                <a:srgbClr val="FF0000"/>
              </a:solidFill>
              <a:sym typeface="Arial Narrow"/>
            </a:endParaRPr>
          </a:p>
          <a:p>
            <a:pPr marL="742950" indent="-742950" algn="just">
              <a:buAutoNum type="arabicParenR"/>
              <a:defRPr sz="2800">
                <a:solidFill>
                  <a:srgbClr val="253957"/>
                </a:solidFill>
                <a:latin typeface="+mn-lt"/>
                <a:ea typeface="+mn-ea"/>
                <a:cs typeface="+mn-cs"/>
                <a:sym typeface="Arial Narrow"/>
              </a:defRPr>
            </a:pPr>
            <a:r>
              <a:rPr lang="ru-RU" sz="4400" dirty="0" smtClean="0">
                <a:sym typeface="Arial Narrow"/>
              </a:rPr>
              <a:t>Священным материальный предмет становится лишь тогда, когда в него вселяется «</a:t>
            </a:r>
            <a:r>
              <a:rPr lang="ru-RU" sz="4400" dirty="0" smtClean="0">
                <a:solidFill>
                  <a:srgbClr val="FF0000"/>
                </a:solidFill>
                <a:sym typeface="Arial Narrow"/>
              </a:rPr>
              <a:t>единая</a:t>
            </a:r>
            <a:r>
              <a:rPr lang="ru-RU" sz="4400" dirty="0" smtClean="0">
                <a:sym typeface="Arial Narrow"/>
              </a:rPr>
              <a:t> сверхчувственная сущность» </a:t>
            </a:r>
            <a:r>
              <a:rPr lang="ru-RU" sz="4400" dirty="0" err="1" smtClean="0">
                <a:sym typeface="Arial Narrow"/>
              </a:rPr>
              <a:t>Мана</a:t>
            </a:r>
            <a:r>
              <a:rPr lang="ru-RU" sz="4400" dirty="0" smtClean="0">
                <a:sym typeface="Arial Narrow"/>
              </a:rPr>
              <a:t> </a:t>
            </a:r>
          </a:p>
          <a:p>
            <a:pPr algn="just">
              <a:defRPr sz="2800">
                <a:solidFill>
                  <a:srgbClr val="253957"/>
                </a:solidFill>
                <a:latin typeface="+mn-lt"/>
                <a:ea typeface="+mn-ea"/>
                <a:cs typeface="+mn-cs"/>
                <a:sym typeface="Arial Narrow"/>
              </a:defRPr>
            </a:pPr>
            <a:endParaRPr lang="ru-RU" sz="4400" dirty="0" smtClean="0">
              <a:sym typeface="Arial Narrow"/>
            </a:endParaRPr>
          </a:p>
          <a:p>
            <a:pPr algn="just">
              <a:defRPr sz="2800">
                <a:solidFill>
                  <a:srgbClr val="253957"/>
                </a:solidFill>
                <a:latin typeface="+mn-lt"/>
                <a:ea typeface="+mn-ea"/>
                <a:cs typeface="+mn-cs"/>
                <a:sym typeface="Arial Narrow"/>
              </a:defRPr>
            </a:pPr>
            <a:r>
              <a:rPr lang="ru-RU" sz="4400" dirty="0" smtClean="0">
                <a:sym typeface="Arial Narrow"/>
              </a:rPr>
              <a:t>3) Принцип </a:t>
            </a:r>
            <a:r>
              <a:rPr lang="ru-RU" sz="4400" b="1" dirty="0" smtClean="0">
                <a:solidFill>
                  <a:srgbClr val="FF0000"/>
                </a:solidFill>
                <a:sym typeface="Arial Narrow"/>
              </a:rPr>
              <a:t>несоизмеримости</a:t>
            </a:r>
            <a:r>
              <a:rPr lang="ru-RU" sz="4400" dirty="0" smtClean="0">
                <a:sym typeface="Arial Narrow"/>
              </a:rPr>
              <a:t> Бога и человека лежит в основании монотеизма («возвышенная религия»); Дюркгейм указывал на несоизмеримость Общества </a:t>
            </a:r>
            <a:r>
              <a:rPr lang="ru-RU" sz="4400" dirty="0">
                <a:sym typeface="Arial Narrow"/>
              </a:rPr>
              <a:t>и </a:t>
            </a:r>
            <a:r>
              <a:rPr lang="ru-RU" sz="4400" dirty="0" smtClean="0">
                <a:sym typeface="Arial Narrow"/>
              </a:rPr>
              <a:t>человека («возвышенная социология»).</a:t>
            </a:r>
          </a:p>
          <a:p>
            <a:pPr algn="just">
              <a:defRPr sz="2800">
                <a:solidFill>
                  <a:srgbClr val="253957"/>
                </a:solidFill>
                <a:latin typeface="+mn-lt"/>
                <a:ea typeface="+mn-ea"/>
                <a:cs typeface="+mn-cs"/>
                <a:sym typeface="Arial Narrow"/>
              </a:defRPr>
            </a:pPr>
            <a:endParaRPr lang="ru-RU" sz="4400" dirty="0" smtClean="0">
              <a:sym typeface="Arial Narrow"/>
            </a:endParaRPr>
          </a:p>
          <a:p>
            <a:pPr algn="just">
              <a:defRPr sz="2800">
                <a:solidFill>
                  <a:srgbClr val="253957"/>
                </a:solidFill>
                <a:latin typeface="+mn-lt"/>
                <a:ea typeface="+mn-ea"/>
                <a:cs typeface="+mn-cs"/>
                <a:sym typeface="Arial Narrow"/>
              </a:defRPr>
            </a:pPr>
            <a:r>
              <a:rPr lang="ru-RU" sz="4800" dirty="0" smtClean="0">
                <a:solidFill>
                  <a:srgbClr val="253957"/>
                </a:solidFill>
                <a:sym typeface="Arial Narrow"/>
              </a:rPr>
              <a:t>4)  </a:t>
            </a:r>
            <a:r>
              <a:rPr lang="ru-RU" sz="4800" dirty="0">
                <a:solidFill>
                  <a:srgbClr val="253957"/>
                </a:solidFill>
                <a:sym typeface="Arial Narrow"/>
              </a:rPr>
              <a:t>Дилемма </a:t>
            </a:r>
            <a:r>
              <a:rPr lang="ru-RU" sz="4800" dirty="0">
                <a:solidFill>
                  <a:srgbClr val="FF0000"/>
                </a:solidFill>
                <a:sym typeface="Arial Narrow"/>
              </a:rPr>
              <a:t>универсальности</a:t>
            </a:r>
            <a:r>
              <a:rPr lang="ru-RU" sz="4800" dirty="0">
                <a:solidFill>
                  <a:srgbClr val="253957"/>
                </a:solidFill>
                <a:sym typeface="Arial Narrow"/>
              </a:rPr>
              <a:t> и </a:t>
            </a:r>
            <a:r>
              <a:rPr lang="ru-RU" sz="4800" dirty="0">
                <a:solidFill>
                  <a:srgbClr val="FF0000"/>
                </a:solidFill>
                <a:sym typeface="Arial Narrow"/>
              </a:rPr>
              <a:t>локальности</a:t>
            </a:r>
            <a:r>
              <a:rPr lang="ru-RU" sz="4800" dirty="0">
                <a:solidFill>
                  <a:srgbClr val="253957"/>
                </a:solidFill>
                <a:sym typeface="Arial Narrow"/>
              </a:rPr>
              <a:t> Бога</a:t>
            </a:r>
          </a:p>
          <a:p>
            <a:pPr algn="just">
              <a:defRPr sz="2800">
                <a:solidFill>
                  <a:srgbClr val="253957"/>
                </a:solidFill>
                <a:latin typeface="+mn-lt"/>
                <a:ea typeface="+mn-ea"/>
                <a:cs typeface="+mn-cs"/>
                <a:sym typeface="Arial Narrow"/>
              </a:defRPr>
            </a:pPr>
            <a:r>
              <a:rPr lang="ru-RU" sz="4000" dirty="0">
                <a:solidFill>
                  <a:srgbClr val="253957"/>
                </a:solidFill>
                <a:sym typeface="Arial Narrow"/>
              </a:rPr>
              <a:t> </a:t>
            </a:r>
          </a:p>
          <a:p>
            <a:pPr algn="just">
              <a:defRPr sz="2800">
                <a:solidFill>
                  <a:srgbClr val="253957"/>
                </a:solidFill>
                <a:latin typeface="+mn-lt"/>
                <a:ea typeface="+mn-ea"/>
                <a:cs typeface="+mn-cs"/>
                <a:sym typeface="Arial Narrow"/>
              </a:defRPr>
            </a:pPr>
            <a:r>
              <a:rPr lang="ru-RU" sz="4000" dirty="0" smtClean="0">
                <a:solidFill>
                  <a:srgbClr val="253957"/>
                </a:solidFill>
                <a:sym typeface="Arial Narrow"/>
              </a:rPr>
              <a:t> </a:t>
            </a:r>
            <a:r>
              <a:rPr lang="ru-RU" sz="4400" dirty="0">
                <a:solidFill>
                  <a:srgbClr val="253957"/>
                </a:solidFill>
                <a:sym typeface="Arial Narrow"/>
              </a:rPr>
              <a:t>Ветхозаветный Бог древних иудеев, хотя и мыслится в метафизической определенности единого Творца, в своем отношении с человеком сохранял у себя древние черты </a:t>
            </a:r>
            <a:r>
              <a:rPr lang="ru-RU" sz="4400" b="1" dirty="0">
                <a:solidFill>
                  <a:srgbClr val="FF0000"/>
                </a:solidFill>
                <a:sym typeface="Arial Narrow"/>
              </a:rPr>
              <a:t>партикулярного</a:t>
            </a:r>
            <a:r>
              <a:rPr lang="ru-RU" sz="4400" dirty="0">
                <a:solidFill>
                  <a:srgbClr val="253957"/>
                </a:solidFill>
                <a:sym typeface="Arial Narrow"/>
              </a:rPr>
              <a:t>, этнического божества:  «Это удивительный, бесконечно жесткий, жесточайший </a:t>
            </a:r>
            <a:r>
              <a:rPr lang="ru-RU" sz="4400" dirty="0">
                <a:solidFill>
                  <a:srgbClr val="FF0000"/>
                </a:solidFill>
                <a:sym typeface="Arial Narrow"/>
              </a:rPr>
              <a:t>контраст</a:t>
            </a:r>
            <a:r>
              <a:rPr lang="ru-RU" sz="4400" dirty="0">
                <a:solidFill>
                  <a:srgbClr val="253957"/>
                </a:solidFill>
                <a:sym typeface="Arial Narrow"/>
              </a:rPr>
              <a:t>. Бог есть, с одной стороны, Бог неба и земли, абсолютная мудрость, </a:t>
            </a:r>
            <a:r>
              <a:rPr lang="ru-RU" sz="4400" dirty="0">
                <a:solidFill>
                  <a:srgbClr val="FF0000"/>
                </a:solidFill>
                <a:sym typeface="Arial Narrow"/>
              </a:rPr>
              <a:t>абсолютное</a:t>
            </a:r>
            <a:r>
              <a:rPr lang="ru-RU" sz="4400" dirty="0">
                <a:solidFill>
                  <a:srgbClr val="253957"/>
                </a:solidFill>
                <a:sym typeface="Arial Narrow"/>
              </a:rPr>
              <a:t> </a:t>
            </a:r>
            <a:r>
              <a:rPr lang="ru-RU" sz="4400" dirty="0">
                <a:solidFill>
                  <a:srgbClr val="FF0000"/>
                </a:solidFill>
                <a:sym typeface="Arial Narrow"/>
              </a:rPr>
              <a:t>могущество</a:t>
            </a:r>
            <a:r>
              <a:rPr lang="ru-RU" sz="4400" dirty="0">
                <a:solidFill>
                  <a:srgbClr val="253957"/>
                </a:solidFill>
                <a:sym typeface="Arial Narrow"/>
              </a:rPr>
              <a:t>, но в то же время </a:t>
            </a:r>
            <a:r>
              <a:rPr lang="ru-RU" sz="4400" i="1" dirty="0">
                <a:solidFill>
                  <a:srgbClr val="253957"/>
                </a:solidFill>
                <a:sym typeface="Arial Narrow"/>
              </a:rPr>
              <a:t>цель</a:t>
            </a:r>
            <a:r>
              <a:rPr lang="ru-RU" sz="4400" dirty="0">
                <a:solidFill>
                  <a:srgbClr val="253957"/>
                </a:solidFill>
                <a:sym typeface="Arial Narrow"/>
              </a:rPr>
              <a:t> этого бога столь </a:t>
            </a:r>
            <a:r>
              <a:rPr lang="ru-RU" sz="4400" dirty="0" smtClean="0">
                <a:solidFill>
                  <a:srgbClr val="253957"/>
                </a:solidFill>
                <a:sym typeface="Arial Narrow"/>
              </a:rPr>
              <a:t>ограниченна… </a:t>
            </a:r>
            <a:r>
              <a:rPr lang="ru-RU" sz="4400" dirty="0">
                <a:solidFill>
                  <a:srgbClr val="FF0000"/>
                </a:solidFill>
                <a:sym typeface="Arial Narrow"/>
              </a:rPr>
              <a:t>Бог есть лишь бог этого народа</a:t>
            </a:r>
            <a:r>
              <a:rPr lang="ru-RU" sz="4400" dirty="0">
                <a:solidFill>
                  <a:srgbClr val="253957"/>
                </a:solidFill>
                <a:sym typeface="Arial Narrow"/>
              </a:rPr>
              <a:t>, а не всех людей, и </a:t>
            </a:r>
            <a:r>
              <a:rPr lang="ru-RU" sz="4400" i="1" dirty="0">
                <a:solidFill>
                  <a:srgbClr val="253957"/>
                </a:solidFill>
                <a:sym typeface="Arial Narrow"/>
              </a:rPr>
              <a:t>этот</a:t>
            </a:r>
            <a:r>
              <a:rPr lang="ru-RU" sz="4400" dirty="0">
                <a:solidFill>
                  <a:srgbClr val="253957"/>
                </a:solidFill>
                <a:sym typeface="Arial Narrow"/>
              </a:rPr>
              <a:t> народ есть народ божий» </a:t>
            </a:r>
            <a:endParaRPr lang="ru-RU" sz="4400"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14333963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b="1" cap="all" dirty="0" smtClean="0">
                <a:solidFill>
                  <a:srgbClr val="253957"/>
                </a:solidFill>
                <a:sym typeface="Arial Narrow"/>
              </a:rPr>
              <a:t>Религии  </a:t>
            </a:r>
            <a:r>
              <a:rPr lang="ru-RU" sz="6000" b="1" cap="all" dirty="0">
                <a:solidFill>
                  <a:srgbClr val="253957"/>
                </a:solidFill>
                <a:sym typeface="Arial Narrow"/>
              </a:rPr>
              <a:t>«духовной индивидуальности</a:t>
            </a:r>
            <a:r>
              <a:rPr lang="ru-RU" sz="6000" dirty="0" smtClean="0"/>
              <a:t> </a:t>
            </a:r>
            <a:endParaRPr lang="ru-RU" sz="6000" b="1" cap="all" dirty="0">
              <a:solidFill>
                <a:srgbClr val="253957"/>
              </a:solidFill>
              <a:sym typeface="Arial Narrow"/>
            </a:endParaRPr>
          </a:p>
          <a:p>
            <a:pPr algn="l">
              <a:defRPr sz="7000" b="1" cap="all">
                <a:solidFill>
                  <a:srgbClr val="253957"/>
                </a:solidFill>
                <a:latin typeface="+mn-lt"/>
                <a:ea typeface="+mn-ea"/>
                <a:cs typeface="+mn-cs"/>
                <a:sym typeface="Arial Narrow"/>
              </a:defRPr>
            </a:pP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214562"/>
            <a:ext cx="22826536" cy="10548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a:lstStyle/>
          <a:p>
            <a:pPr algn="just">
              <a:defRPr sz="2800">
                <a:solidFill>
                  <a:srgbClr val="253957"/>
                </a:solidFill>
                <a:latin typeface="+mn-lt"/>
                <a:ea typeface="+mn-ea"/>
                <a:cs typeface="+mn-cs"/>
                <a:sym typeface="Arial Narrow"/>
              </a:defRPr>
            </a:pPr>
            <a:endParaRPr lang="ru-RU" sz="4800" dirty="0" smtClean="0"/>
          </a:p>
          <a:p>
            <a:pPr algn="just">
              <a:defRPr sz="2800">
                <a:solidFill>
                  <a:srgbClr val="253957"/>
                </a:solidFill>
                <a:latin typeface="+mn-lt"/>
                <a:ea typeface="+mn-ea"/>
                <a:cs typeface="+mn-cs"/>
                <a:sym typeface="Arial Narrow"/>
              </a:defRPr>
            </a:pPr>
            <a:endParaRPr lang="ru-RU" sz="4800" dirty="0"/>
          </a:p>
          <a:p>
            <a:pPr algn="l">
              <a:defRPr sz="2800">
                <a:solidFill>
                  <a:srgbClr val="253957"/>
                </a:solidFill>
                <a:latin typeface="+mn-lt"/>
                <a:ea typeface="+mn-ea"/>
                <a:cs typeface="+mn-cs"/>
                <a:sym typeface="Arial Narrow"/>
              </a:defRPr>
            </a:pPr>
            <a:r>
              <a:rPr lang="ru-RU" sz="4800" dirty="0" smtClean="0"/>
              <a:t> Гегель выделял три понятия, являющиеся тремя характерными чертами </a:t>
            </a:r>
            <a:r>
              <a:rPr lang="ru-RU" sz="4800" dirty="0" err="1" smtClean="0"/>
              <a:t>монотеитстического</a:t>
            </a:r>
            <a:r>
              <a:rPr lang="ru-RU" sz="4800" dirty="0" smtClean="0"/>
              <a:t> м </a:t>
            </a:r>
            <a:r>
              <a:rPr lang="ru-RU" sz="4800" dirty="0" err="1" smtClean="0"/>
              <a:t>мировозззрения</a:t>
            </a:r>
            <a:r>
              <a:rPr lang="ru-RU" sz="4800" dirty="0" smtClean="0"/>
              <a:t>:  </a:t>
            </a:r>
          </a:p>
          <a:p>
            <a:pPr algn="l">
              <a:defRPr sz="2800">
                <a:solidFill>
                  <a:srgbClr val="253957"/>
                </a:solidFill>
                <a:latin typeface="+mn-lt"/>
                <a:ea typeface="+mn-ea"/>
                <a:cs typeface="+mn-cs"/>
                <a:sym typeface="Arial Narrow"/>
              </a:defRPr>
            </a:pPr>
            <a:r>
              <a:rPr lang="ru-RU" sz="4800" dirty="0"/>
              <a:t> </a:t>
            </a:r>
            <a:r>
              <a:rPr lang="ru-RU" sz="4800" dirty="0" smtClean="0"/>
              <a:t>- </a:t>
            </a:r>
            <a:r>
              <a:rPr lang="ru-RU" sz="4800" b="1" dirty="0" smtClean="0"/>
              <a:t>единство (»Единый»)</a:t>
            </a:r>
            <a:r>
              <a:rPr lang="ru-RU" sz="4800" dirty="0" smtClean="0"/>
              <a:t>;</a:t>
            </a:r>
          </a:p>
          <a:p>
            <a:pPr algn="l">
              <a:defRPr sz="2800">
                <a:solidFill>
                  <a:srgbClr val="253957"/>
                </a:solidFill>
                <a:latin typeface="+mn-lt"/>
                <a:ea typeface="+mn-ea"/>
                <a:cs typeface="+mn-cs"/>
                <a:sym typeface="Arial Narrow"/>
              </a:defRPr>
            </a:pPr>
            <a:r>
              <a:rPr lang="ru-RU" sz="4800" dirty="0" smtClean="0"/>
              <a:t> - </a:t>
            </a:r>
            <a:r>
              <a:rPr lang="ru-RU" sz="4800" b="1" dirty="0" smtClean="0"/>
              <a:t>необходимость</a:t>
            </a:r>
            <a:r>
              <a:rPr lang="ru-RU" sz="4800" dirty="0" smtClean="0"/>
              <a:t>;  </a:t>
            </a:r>
          </a:p>
          <a:p>
            <a:pPr algn="l">
              <a:defRPr sz="2800">
                <a:solidFill>
                  <a:srgbClr val="253957"/>
                </a:solidFill>
                <a:latin typeface="+mn-lt"/>
                <a:ea typeface="+mn-ea"/>
                <a:cs typeface="+mn-cs"/>
                <a:sym typeface="Arial Narrow"/>
              </a:defRPr>
            </a:pPr>
            <a:r>
              <a:rPr lang="ru-RU" sz="4800" dirty="0"/>
              <a:t> </a:t>
            </a:r>
            <a:r>
              <a:rPr lang="ru-RU" sz="4800" dirty="0" smtClean="0"/>
              <a:t>- </a:t>
            </a:r>
            <a:r>
              <a:rPr lang="ru-RU" sz="4800" b="1" dirty="0" smtClean="0"/>
              <a:t>целесообразность</a:t>
            </a:r>
          </a:p>
          <a:p>
            <a:pPr algn="l">
              <a:defRPr sz="2800">
                <a:solidFill>
                  <a:srgbClr val="253957"/>
                </a:solidFill>
                <a:latin typeface="+mn-lt"/>
                <a:ea typeface="+mn-ea"/>
                <a:cs typeface="+mn-cs"/>
                <a:sym typeface="Arial Narrow"/>
              </a:defRPr>
            </a:pPr>
            <a:endParaRPr lang="ru-RU" sz="4800" b="1" dirty="0"/>
          </a:p>
          <a:p>
            <a:pPr algn="l">
              <a:defRPr sz="2800">
                <a:solidFill>
                  <a:srgbClr val="253957"/>
                </a:solidFill>
                <a:latin typeface="+mn-lt"/>
                <a:ea typeface="+mn-ea"/>
                <a:cs typeface="+mn-cs"/>
                <a:sym typeface="Arial Narrow"/>
              </a:defRPr>
            </a:pPr>
            <a:r>
              <a:rPr lang="ru-RU" sz="4800" b="1" dirty="0" smtClean="0"/>
              <a:t> Что с этих позиций можно сказать о социологии Дюркгейма? </a:t>
            </a:r>
            <a:endParaRPr lang="ru-RU" sz="48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30172044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29014" y="2825552"/>
            <a:ext cx="22380209" cy="979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a:lstStyle/>
          <a:p>
            <a:pPr>
              <a:defRPr sz="2800">
                <a:solidFill>
                  <a:srgbClr val="253957"/>
                </a:solidFill>
                <a:latin typeface="+mn-lt"/>
                <a:ea typeface="+mn-ea"/>
                <a:cs typeface="+mn-cs"/>
                <a:sym typeface="Arial Narrow"/>
              </a:defRPr>
            </a:pPr>
            <a:r>
              <a:rPr lang="ru-RU" sz="7200" b="1" dirty="0">
                <a:solidFill>
                  <a:srgbClr val="FF0000"/>
                </a:solidFill>
                <a:sym typeface="Arial Narrow"/>
              </a:rPr>
              <a:t>Н Е О Б Х О Д И М О С Т Ь </a:t>
            </a:r>
          </a:p>
          <a:p>
            <a:pPr algn="just">
              <a:defRPr sz="2800">
                <a:solidFill>
                  <a:srgbClr val="253957"/>
                </a:solidFill>
                <a:latin typeface="+mn-lt"/>
                <a:ea typeface="+mn-ea"/>
                <a:cs typeface="+mn-cs"/>
                <a:sym typeface="Arial Narrow"/>
              </a:defRPr>
            </a:pPr>
            <a:r>
              <a:rPr lang="ru-RU" sz="6000" dirty="0" smtClean="0">
                <a:solidFill>
                  <a:srgbClr val="253957"/>
                </a:solidFill>
                <a:sym typeface="Arial Narrow"/>
              </a:rPr>
              <a:t> </a:t>
            </a:r>
            <a:r>
              <a:rPr lang="ru-RU" sz="4400" dirty="0">
                <a:solidFill>
                  <a:srgbClr val="253957"/>
                </a:solidFill>
                <a:sym typeface="Arial Narrow"/>
              </a:rPr>
              <a:t>Формирование представлений о всемогущем Боге, являющимся единым творцом всего и вся, Гегель (как, впрочем, и его предшественник в этом вопросе Кант, только с опорой на несколько иную терминологию) объяснял проявлением имманентной неустойчивости категории </a:t>
            </a:r>
            <a:r>
              <a:rPr lang="ru-RU" sz="4400" dirty="0">
                <a:solidFill>
                  <a:srgbClr val="FF0000"/>
                </a:solidFill>
                <a:sym typeface="Arial Narrow"/>
              </a:rPr>
              <a:t>необходимость</a:t>
            </a:r>
            <a:r>
              <a:rPr lang="ru-RU" sz="4400" dirty="0">
                <a:solidFill>
                  <a:srgbClr val="253957"/>
                </a:solidFill>
                <a:sym typeface="Arial Narrow"/>
              </a:rPr>
              <a:t> и ее закономерном переходе в категорию </a:t>
            </a:r>
            <a:r>
              <a:rPr lang="ru-RU" sz="4400" dirty="0">
                <a:solidFill>
                  <a:srgbClr val="FF0000"/>
                </a:solidFill>
                <a:sym typeface="Arial Narrow"/>
              </a:rPr>
              <a:t>абсолютной необходимости</a:t>
            </a:r>
            <a:r>
              <a:rPr lang="ru-RU" sz="4400" dirty="0">
                <a:solidFill>
                  <a:srgbClr val="253957"/>
                </a:solidFill>
                <a:sym typeface="Arial Narrow"/>
              </a:rPr>
              <a:t>. В </a:t>
            </a:r>
            <a:r>
              <a:rPr lang="ru-RU" sz="4400" dirty="0" smtClean="0">
                <a:solidFill>
                  <a:srgbClr val="253957"/>
                </a:solidFill>
                <a:sym typeface="Arial Narrow"/>
              </a:rPr>
              <a:t>философской </a:t>
            </a:r>
            <a:r>
              <a:rPr lang="ru-RU" sz="4400" dirty="0">
                <a:solidFill>
                  <a:srgbClr val="253957"/>
                </a:solidFill>
                <a:sym typeface="Arial Narrow"/>
              </a:rPr>
              <a:t>форме данный процесс был представлен в виде знаменитого «</a:t>
            </a:r>
            <a:r>
              <a:rPr lang="ru-RU" sz="4400" dirty="0">
                <a:solidFill>
                  <a:srgbClr val="FF0000"/>
                </a:solidFill>
                <a:sym typeface="Arial Narrow"/>
              </a:rPr>
              <a:t>космологического</a:t>
            </a:r>
            <a:r>
              <a:rPr lang="ru-RU" sz="4400" dirty="0">
                <a:solidFill>
                  <a:srgbClr val="253957"/>
                </a:solidFill>
                <a:sym typeface="Arial Narrow"/>
              </a:rPr>
              <a:t> доказательства бытия Бога», а в своем стихийном развертывании, о котором впервые заговорил Кант, он и породил монотеизм.</a:t>
            </a:r>
          </a:p>
          <a:p>
            <a:pPr algn="just">
              <a:defRPr sz="2800">
                <a:solidFill>
                  <a:srgbClr val="253957"/>
                </a:solidFill>
                <a:latin typeface="+mn-lt"/>
                <a:ea typeface="+mn-ea"/>
                <a:cs typeface="+mn-cs"/>
                <a:sym typeface="Arial Narrow"/>
              </a:defRPr>
            </a:pPr>
            <a:endParaRPr lang="ru-RU" sz="5400" dirty="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r>
              <a:rPr lang="ru-RU" sz="5400" dirty="0" smtClean="0"/>
              <a:t>Начало                                 событие                      ...... </a:t>
            </a:r>
          </a:p>
          <a:p>
            <a:pPr algn="just">
              <a:defRPr sz="2800">
                <a:solidFill>
                  <a:srgbClr val="253957"/>
                </a:solidFill>
                <a:latin typeface="+mn-lt"/>
                <a:ea typeface="+mn-ea"/>
                <a:cs typeface="+mn-cs"/>
                <a:sym typeface="Arial Narrow"/>
              </a:defRPr>
            </a:pPr>
            <a:r>
              <a:rPr lang="ru-RU" sz="5400" dirty="0"/>
              <a:t>?</a:t>
            </a:r>
          </a:p>
          <a:p>
            <a:pPr algn="just">
              <a:defRPr sz="2800">
                <a:solidFill>
                  <a:srgbClr val="253957"/>
                </a:solidFill>
                <a:latin typeface="+mn-lt"/>
                <a:ea typeface="+mn-ea"/>
                <a:cs typeface="+mn-cs"/>
                <a:sym typeface="Arial Narrow"/>
              </a:defRPr>
            </a:pPr>
            <a:endParaRPr lang="ru-RU" sz="5400" dirty="0" smtClean="0"/>
          </a:p>
          <a:p>
            <a:pPr algn="l">
              <a:defRPr sz="2800">
                <a:solidFill>
                  <a:srgbClr val="253957"/>
                </a:solidFill>
                <a:latin typeface="+mn-lt"/>
                <a:ea typeface="+mn-ea"/>
                <a:cs typeface="+mn-cs"/>
                <a:sym typeface="Arial Narrow"/>
              </a:defRPr>
            </a:pPr>
            <a:r>
              <a:rPr lang="ru-RU" sz="5400" b="1" dirty="0"/>
              <a:t> </a:t>
            </a:r>
            <a:endParaRPr lang="ru-RU" sz="5400" b="1" dirty="0" smtClean="0"/>
          </a:p>
          <a:p>
            <a:pPr algn="l">
              <a:defRPr sz="2800">
                <a:solidFill>
                  <a:srgbClr val="253957"/>
                </a:solidFill>
                <a:latin typeface="+mn-lt"/>
                <a:ea typeface="+mn-ea"/>
                <a:cs typeface="+mn-cs"/>
                <a:sym typeface="Arial Narrow"/>
              </a:defRPr>
            </a:pPr>
            <a:endParaRPr lang="ru-RU" sz="5400" b="1" dirty="0"/>
          </a:p>
          <a:p>
            <a:pPr algn="l">
              <a:defRPr sz="2800">
                <a:solidFill>
                  <a:srgbClr val="253957"/>
                </a:solidFill>
                <a:latin typeface="+mn-lt"/>
                <a:ea typeface="+mn-ea"/>
                <a:cs typeface="+mn-cs"/>
                <a:sym typeface="Arial Narrow"/>
              </a:defRPr>
            </a:pPr>
            <a:endParaRPr lang="ru-RU" sz="5400" b="1" dirty="0" smtClean="0"/>
          </a:p>
          <a:p>
            <a:pPr algn="l">
              <a:defRPr sz="2800">
                <a:solidFill>
                  <a:srgbClr val="253957"/>
                </a:solidFill>
                <a:latin typeface="+mn-lt"/>
                <a:ea typeface="+mn-ea"/>
                <a:cs typeface="+mn-cs"/>
                <a:sym typeface="Arial Narrow"/>
              </a:defRPr>
            </a:pPr>
            <a:endParaRPr lang="ru-RU" sz="54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Прямоугольник 2"/>
          <p:cNvSpPr/>
          <p:nvPr/>
        </p:nvSpPr>
        <p:spPr>
          <a:xfrm>
            <a:off x="4631160" y="828281"/>
            <a:ext cx="5083443" cy="830997"/>
          </a:xfrm>
          <a:prstGeom prst="rect">
            <a:avLst/>
          </a:prstGeom>
        </p:spPr>
        <p:txBody>
          <a:bodyPr wrap="none">
            <a:spAutoFit/>
          </a:bodyPr>
          <a:lstStyle/>
          <a:p>
            <a:pPr algn="l">
              <a:defRPr sz="2800">
                <a:solidFill>
                  <a:srgbClr val="253957"/>
                </a:solidFill>
                <a:latin typeface="+mn-lt"/>
                <a:ea typeface="+mn-ea"/>
                <a:cs typeface="+mn-cs"/>
                <a:sym typeface="Arial Narrow"/>
              </a:defRPr>
            </a:pPr>
            <a:r>
              <a:rPr lang="ru-RU" sz="4800" b="1" dirty="0" smtClean="0">
                <a:solidFill>
                  <a:srgbClr val="253957"/>
                </a:solidFill>
                <a:sym typeface="Arial Narrow"/>
              </a:rPr>
              <a:t>НЕОБХОДИМОСТЬ</a:t>
            </a:r>
            <a:endParaRPr lang="ru-RU" sz="4800" b="1" dirty="0">
              <a:solidFill>
                <a:srgbClr val="253957"/>
              </a:solidFill>
              <a:sym typeface="Arial Narrow"/>
            </a:endParaRPr>
          </a:p>
        </p:txBody>
      </p:sp>
      <p:sp>
        <p:nvSpPr>
          <p:cNvPr id="8" name="Стрелка вправо 7"/>
          <p:cNvSpPr/>
          <p:nvPr/>
        </p:nvSpPr>
        <p:spPr>
          <a:xfrm>
            <a:off x="2951589" y="10932399"/>
            <a:ext cx="978408" cy="484632"/>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0" name="Стрелка вправо 9"/>
          <p:cNvSpPr/>
          <p:nvPr/>
        </p:nvSpPr>
        <p:spPr>
          <a:xfrm>
            <a:off x="4053566" y="10932399"/>
            <a:ext cx="978408" cy="484632"/>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1" name="Стрелка вправо 10"/>
          <p:cNvSpPr/>
          <p:nvPr/>
        </p:nvSpPr>
        <p:spPr>
          <a:xfrm>
            <a:off x="5108201" y="10927632"/>
            <a:ext cx="862194" cy="484632"/>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2" name="Стрелка вправо 11"/>
          <p:cNvSpPr/>
          <p:nvPr/>
        </p:nvSpPr>
        <p:spPr>
          <a:xfrm>
            <a:off x="6018853" y="10927632"/>
            <a:ext cx="918976" cy="484632"/>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3" name="Стрелка вправо 12"/>
          <p:cNvSpPr/>
          <p:nvPr/>
        </p:nvSpPr>
        <p:spPr>
          <a:xfrm>
            <a:off x="7022418" y="10927632"/>
            <a:ext cx="978408" cy="484632"/>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4" name="Стрелка вправо 3"/>
          <p:cNvSpPr/>
          <p:nvPr/>
        </p:nvSpPr>
        <p:spPr>
          <a:xfrm>
            <a:off x="10334725" y="10921280"/>
            <a:ext cx="978408" cy="484632"/>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9" name="Стрелка вправо 18"/>
          <p:cNvSpPr/>
          <p:nvPr/>
        </p:nvSpPr>
        <p:spPr>
          <a:xfrm>
            <a:off x="11419030" y="10907090"/>
            <a:ext cx="978408" cy="484632"/>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20" name="Стрелка вправо 19"/>
          <p:cNvSpPr/>
          <p:nvPr/>
        </p:nvSpPr>
        <p:spPr>
          <a:xfrm>
            <a:off x="12529417" y="10921280"/>
            <a:ext cx="978408" cy="484632"/>
          </a:xfrm>
          <a:prstGeom prst="rightArrow">
            <a:avLst/>
          </a:prstGeom>
          <a:blipFill rotWithShape="1">
            <a:blip r:embed="rId3"/>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145675865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b="1" cap="all" dirty="0" smtClean="0">
                <a:solidFill>
                  <a:srgbClr val="253957"/>
                </a:solidFill>
                <a:sym typeface="Arial Narrow"/>
              </a:rPr>
              <a:t>Монотеизм</a:t>
            </a:r>
            <a:r>
              <a:rPr lang="ru-RU" sz="6000" dirty="0" smtClean="0"/>
              <a:t> </a:t>
            </a:r>
            <a:endParaRPr lang="ru-RU" sz="6000" b="1" cap="all" dirty="0">
              <a:solidFill>
                <a:srgbClr val="253957"/>
              </a:solidFill>
              <a:sym typeface="Arial Narrow"/>
            </a:endParaRPr>
          </a:p>
          <a:p>
            <a:pPr algn="l">
              <a:defRPr sz="7000" b="1" cap="all">
                <a:solidFill>
                  <a:srgbClr val="253957"/>
                </a:solidFill>
                <a:latin typeface="+mn-lt"/>
                <a:ea typeface="+mn-ea"/>
                <a:cs typeface="+mn-cs"/>
                <a:sym typeface="Arial Narrow"/>
              </a:defRPr>
            </a:pP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540983" y="2213354"/>
            <a:ext cx="22826536" cy="1054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just">
              <a:defRPr sz="2800">
                <a:solidFill>
                  <a:srgbClr val="253957"/>
                </a:solidFill>
                <a:latin typeface="+mn-lt"/>
                <a:ea typeface="+mn-ea"/>
                <a:cs typeface="+mn-cs"/>
                <a:sym typeface="Arial Narrow"/>
              </a:defRPr>
            </a:pPr>
            <a:endParaRPr lang="ru-RU" sz="4400" dirty="0">
              <a:sym typeface="Arial Narrow"/>
            </a:endParaRPr>
          </a:p>
          <a:p>
            <a:pPr algn="just">
              <a:defRPr sz="2800">
                <a:solidFill>
                  <a:srgbClr val="253957"/>
                </a:solidFill>
                <a:latin typeface="+mn-lt"/>
                <a:ea typeface="+mn-ea"/>
                <a:cs typeface="+mn-cs"/>
                <a:sym typeface="Arial Narrow"/>
              </a:defRPr>
            </a:pPr>
            <a:r>
              <a:rPr lang="ru-RU" sz="4400" dirty="0" smtClean="0">
                <a:sym typeface="Arial Narrow"/>
              </a:rPr>
              <a:t> </a:t>
            </a:r>
            <a:r>
              <a:rPr lang="ru-RU" sz="4800" dirty="0">
                <a:sym typeface="Arial Narrow"/>
              </a:rPr>
              <a:t>П</a:t>
            </a:r>
            <a:r>
              <a:rPr lang="ru-RU" sz="4800" dirty="0" smtClean="0">
                <a:sym typeface="Arial Narrow"/>
              </a:rPr>
              <a:t>оэтому </a:t>
            </a:r>
            <a:r>
              <a:rPr lang="ru-RU" sz="4800" dirty="0">
                <a:sym typeface="Arial Narrow"/>
              </a:rPr>
              <a:t>монотеистическое мировоззрение </a:t>
            </a:r>
            <a:r>
              <a:rPr lang="ru-RU" sz="4800" dirty="0">
                <a:solidFill>
                  <a:srgbClr val="FF0000"/>
                </a:solidFill>
                <a:sym typeface="Arial Narrow"/>
              </a:rPr>
              <a:t>Гегель</a:t>
            </a:r>
            <a:r>
              <a:rPr lang="ru-RU" sz="4800" dirty="0">
                <a:sym typeface="Arial Narrow"/>
              </a:rPr>
              <a:t> прочно связывал с представлением о господстве в мире </a:t>
            </a:r>
            <a:r>
              <a:rPr lang="ru-RU" sz="4800" dirty="0">
                <a:solidFill>
                  <a:srgbClr val="FF0000"/>
                </a:solidFill>
                <a:sym typeface="Arial Narrow"/>
              </a:rPr>
              <a:t>всеобщей связи</a:t>
            </a:r>
            <a:r>
              <a:rPr lang="ru-RU" sz="4800" dirty="0">
                <a:sym typeface="Arial Narrow"/>
              </a:rPr>
              <a:t>, источником </a:t>
            </a:r>
            <a:r>
              <a:rPr lang="ru-RU" sz="4800" dirty="0" smtClean="0">
                <a:sym typeface="Arial Narrow"/>
              </a:rPr>
              <a:t>которой </a:t>
            </a:r>
            <a:r>
              <a:rPr lang="ru-RU" sz="4800" dirty="0">
                <a:sym typeface="Arial Narrow"/>
              </a:rPr>
              <a:t>представлялось единое, абсолютное начало. «</a:t>
            </a:r>
            <a:r>
              <a:rPr lang="ru-RU" sz="4800" i="1" dirty="0">
                <a:sym typeface="Arial Narrow"/>
              </a:rPr>
              <a:t>Необходимость есть движение, процесс в себе, состоящий в том, что случайное вещей, мира… себя в себе самом снимает, возводя в необходимое</a:t>
            </a:r>
            <a:r>
              <a:rPr lang="ru-RU" sz="4800" dirty="0">
                <a:sym typeface="Arial Narrow"/>
              </a:rPr>
              <a:t>» (Ф.Р., т.2, с. 63), что, в итоге, и формирует представление о наличии всеобщей связи </a:t>
            </a:r>
            <a:r>
              <a:rPr lang="ru-RU" sz="4800" dirty="0" smtClean="0">
                <a:sym typeface="Arial Narrow"/>
              </a:rPr>
              <a:t>явлений</a:t>
            </a:r>
          </a:p>
          <a:p>
            <a:pPr algn="just">
              <a:defRPr sz="2800">
                <a:solidFill>
                  <a:srgbClr val="253957"/>
                </a:solidFill>
                <a:latin typeface="+mn-lt"/>
                <a:ea typeface="+mn-ea"/>
                <a:cs typeface="+mn-cs"/>
                <a:sym typeface="Arial Narrow"/>
              </a:defRPr>
            </a:pPr>
            <a:endParaRPr lang="ru-RU" sz="4400" dirty="0">
              <a:sym typeface="Arial Narrow"/>
            </a:endParaRPr>
          </a:p>
          <a:p>
            <a:pPr algn="just">
              <a:defRPr sz="2800">
                <a:solidFill>
                  <a:srgbClr val="253957"/>
                </a:solidFill>
                <a:latin typeface="+mn-lt"/>
                <a:ea typeface="+mn-ea"/>
                <a:cs typeface="+mn-cs"/>
                <a:sym typeface="Arial Narrow"/>
              </a:defRPr>
            </a:pPr>
            <a:r>
              <a:rPr lang="ru-RU" sz="4800" dirty="0" smtClean="0">
                <a:solidFill>
                  <a:srgbClr val="FF0000"/>
                </a:solidFill>
                <a:sym typeface="Arial Narrow"/>
              </a:rPr>
              <a:t>Дюркгейм: </a:t>
            </a:r>
            <a:r>
              <a:rPr lang="ru-RU" sz="4800" dirty="0" smtClean="0">
                <a:solidFill>
                  <a:srgbClr val="253957"/>
                </a:solidFill>
                <a:sym typeface="Arial Narrow"/>
              </a:rPr>
              <a:t>учение о</a:t>
            </a:r>
            <a:r>
              <a:rPr lang="ru-RU" sz="4800" dirty="0" smtClean="0">
                <a:solidFill>
                  <a:srgbClr val="FF0000"/>
                </a:solidFill>
                <a:sym typeface="Arial Narrow"/>
              </a:rPr>
              <a:t> социальном факте </a:t>
            </a:r>
            <a:r>
              <a:rPr lang="ru-RU" sz="4800" dirty="0" smtClean="0">
                <a:solidFill>
                  <a:srgbClr val="253957"/>
                </a:solidFill>
                <a:sym typeface="Arial Narrow"/>
              </a:rPr>
              <a:t>как </a:t>
            </a:r>
            <a:r>
              <a:rPr lang="ru-RU" sz="4800" b="1" dirty="0" smtClean="0">
                <a:solidFill>
                  <a:srgbClr val="253957"/>
                </a:solidFill>
                <a:sym typeface="Arial Narrow"/>
              </a:rPr>
              <a:t>проявлении</a:t>
            </a:r>
            <a:r>
              <a:rPr lang="ru-RU" sz="4800" b="1" dirty="0" smtClean="0">
                <a:solidFill>
                  <a:srgbClr val="FF0000"/>
                </a:solidFill>
                <a:sym typeface="Arial Narrow"/>
              </a:rPr>
              <a:t> </a:t>
            </a:r>
            <a:r>
              <a:rPr lang="ru-RU" sz="4800" b="1" dirty="0">
                <a:solidFill>
                  <a:srgbClr val="253957"/>
                </a:solidFill>
                <a:sym typeface="Arial Narrow"/>
              </a:rPr>
              <a:t>объективности </a:t>
            </a:r>
            <a:r>
              <a:rPr lang="ru-RU" sz="4800" b="1" dirty="0" smtClean="0">
                <a:solidFill>
                  <a:srgbClr val="FF0000"/>
                </a:solidFill>
                <a:sym typeface="Arial Narrow"/>
              </a:rPr>
              <a:t>закономерности </a:t>
            </a:r>
            <a:endParaRPr lang="ru-RU" sz="4800" b="1" dirty="0" smtClean="0">
              <a:solidFill>
                <a:srgbClr val="253957"/>
              </a:solidFill>
              <a:sym typeface="Arial Narrow"/>
            </a:endParaRPr>
          </a:p>
          <a:p>
            <a:pPr algn="just">
              <a:defRPr sz="2800">
                <a:solidFill>
                  <a:srgbClr val="253957"/>
                </a:solidFill>
                <a:latin typeface="+mn-lt"/>
                <a:ea typeface="+mn-ea"/>
                <a:cs typeface="+mn-cs"/>
                <a:sym typeface="Arial Narrow"/>
              </a:defRPr>
            </a:pPr>
            <a:endParaRPr lang="ru-RU" sz="4800" b="1" dirty="0">
              <a:solidFill>
                <a:srgbClr val="FF0000"/>
              </a:solidFill>
              <a:sym typeface="Arial Narrow"/>
            </a:endParaRPr>
          </a:p>
          <a:p>
            <a:pPr algn="just">
              <a:defRPr sz="2800">
                <a:solidFill>
                  <a:srgbClr val="253957"/>
                </a:solidFill>
                <a:latin typeface="+mn-lt"/>
                <a:ea typeface="+mn-ea"/>
                <a:cs typeface="+mn-cs"/>
                <a:sym typeface="Arial Narrow"/>
              </a:defRPr>
            </a:pPr>
            <a:r>
              <a:rPr lang="ru-RU" sz="4800" b="1" dirty="0" smtClean="0">
                <a:solidFill>
                  <a:srgbClr val="FF0000"/>
                </a:solidFill>
                <a:sym typeface="Arial Narrow"/>
              </a:rPr>
              <a:t> </a:t>
            </a:r>
            <a:r>
              <a:rPr lang="ru-RU" sz="4800" b="1" dirty="0" smtClean="0">
                <a:solidFill>
                  <a:srgbClr val="253957"/>
                </a:solidFill>
                <a:sym typeface="Arial Narrow"/>
              </a:rPr>
              <a:t>Принцип</a:t>
            </a:r>
            <a:r>
              <a:rPr lang="ru-RU" sz="4800" b="1" dirty="0" smtClean="0">
                <a:solidFill>
                  <a:srgbClr val="FF0000"/>
                </a:solidFill>
                <a:sym typeface="Arial Narrow"/>
              </a:rPr>
              <a:t> </a:t>
            </a:r>
            <a:r>
              <a:rPr lang="ru-RU" sz="4800" dirty="0">
                <a:sym typeface="Arial Narrow"/>
              </a:rPr>
              <a:t>«социальные факты следует рассматривать как </a:t>
            </a:r>
            <a:r>
              <a:rPr lang="ru-RU" sz="4800" dirty="0">
                <a:solidFill>
                  <a:srgbClr val="FF0000"/>
                </a:solidFill>
                <a:sym typeface="Arial Narrow"/>
              </a:rPr>
              <a:t>вещи</a:t>
            </a:r>
            <a:r>
              <a:rPr lang="ru-RU" sz="4800" dirty="0">
                <a:sym typeface="Arial Narrow"/>
              </a:rPr>
              <a:t>» </a:t>
            </a:r>
            <a:r>
              <a:rPr lang="ru-RU" sz="4800" dirty="0" smtClean="0">
                <a:sym typeface="Arial Narrow"/>
              </a:rPr>
              <a:t>по </a:t>
            </a:r>
            <a:r>
              <a:rPr lang="ru-RU" sz="4800" dirty="0">
                <a:sym typeface="Arial Narrow"/>
              </a:rPr>
              <a:t>сути </a:t>
            </a:r>
            <a:r>
              <a:rPr lang="ru-RU" sz="4800" dirty="0" smtClean="0">
                <a:sym typeface="Arial Narrow"/>
              </a:rPr>
              <a:t>провозглашает </a:t>
            </a:r>
            <a:r>
              <a:rPr lang="ru-RU" sz="4800" dirty="0">
                <a:sym typeface="Arial Narrow"/>
              </a:rPr>
              <a:t>полную </a:t>
            </a:r>
            <a:r>
              <a:rPr lang="ru-RU" sz="4800" dirty="0">
                <a:solidFill>
                  <a:srgbClr val="FF0000"/>
                </a:solidFill>
                <a:sym typeface="Arial Narrow"/>
              </a:rPr>
              <a:t>параллель</a:t>
            </a:r>
            <a:r>
              <a:rPr lang="ru-RU" sz="4800" dirty="0">
                <a:sym typeface="Arial Narrow"/>
              </a:rPr>
              <a:t> принципов </a:t>
            </a:r>
            <a:r>
              <a:rPr lang="ru-RU" sz="4800" i="1" dirty="0">
                <a:sym typeface="Arial Narrow"/>
              </a:rPr>
              <a:t>необходимой связи</a:t>
            </a:r>
            <a:r>
              <a:rPr lang="ru-RU" sz="4800" dirty="0">
                <a:sym typeface="Arial Narrow"/>
              </a:rPr>
              <a:t> в социальном и природном мирах. </a:t>
            </a:r>
          </a:p>
          <a:p>
            <a:pPr algn="just">
              <a:defRPr sz="2800">
                <a:solidFill>
                  <a:srgbClr val="253957"/>
                </a:solidFill>
                <a:latin typeface="+mn-lt"/>
                <a:ea typeface="+mn-ea"/>
                <a:cs typeface="+mn-cs"/>
                <a:sym typeface="Arial Narrow"/>
              </a:defRPr>
            </a:pPr>
            <a:r>
              <a:rPr lang="ru-RU" sz="4800" dirty="0" smtClean="0">
                <a:solidFill>
                  <a:srgbClr val="253957"/>
                </a:solidFill>
                <a:sym typeface="Arial Narrow"/>
              </a:rPr>
              <a:t> Данная </a:t>
            </a:r>
            <a:r>
              <a:rPr lang="ru-RU" sz="4800" dirty="0">
                <a:solidFill>
                  <a:srgbClr val="253957"/>
                </a:solidFill>
                <a:sym typeface="Arial Narrow"/>
              </a:rPr>
              <a:t>связь </a:t>
            </a:r>
            <a:r>
              <a:rPr lang="ru-RU" sz="4800" dirty="0">
                <a:solidFill>
                  <a:srgbClr val="FF0000"/>
                </a:solidFill>
                <a:sym typeface="Arial Narrow"/>
              </a:rPr>
              <a:t>неподконтрольна</a:t>
            </a:r>
            <a:r>
              <a:rPr lang="ru-RU" sz="4800" dirty="0">
                <a:solidFill>
                  <a:srgbClr val="253957"/>
                </a:solidFill>
                <a:sym typeface="Arial Narrow"/>
              </a:rPr>
              <a:t> человеку: он может на нее опираться, использовать, но он не может ее </a:t>
            </a:r>
            <a:r>
              <a:rPr lang="ru-RU" sz="4800" dirty="0">
                <a:solidFill>
                  <a:srgbClr val="FF0000"/>
                </a:solidFill>
                <a:sym typeface="Arial Narrow"/>
              </a:rPr>
              <a:t>изменить</a:t>
            </a:r>
            <a:r>
              <a:rPr lang="ru-RU" sz="4800" dirty="0">
                <a:solidFill>
                  <a:srgbClr val="253957"/>
                </a:solidFill>
                <a:sym typeface="Arial Narrow"/>
              </a:rPr>
              <a:t> </a:t>
            </a:r>
          </a:p>
          <a:p>
            <a:pPr algn="just">
              <a:defRPr sz="2800">
                <a:solidFill>
                  <a:srgbClr val="253957"/>
                </a:solidFill>
                <a:latin typeface="+mn-lt"/>
                <a:ea typeface="+mn-ea"/>
                <a:cs typeface="+mn-cs"/>
                <a:sym typeface="Arial Narrow"/>
              </a:defRPr>
            </a:pPr>
            <a:endParaRPr lang="ru-RU" sz="4800" b="1" dirty="0">
              <a:solidFill>
                <a:srgbClr val="FF0000"/>
              </a:solidFill>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155397345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Гегель: монотеизм</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214562"/>
            <a:ext cx="22826536" cy="1054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defRPr sz="2800">
                <a:solidFill>
                  <a:srgbClr val="253957"/>
                </a:solidFill>
                <a:latin typeface="+mn-lt"/>
                <a:ea typeface="+mn-ea"/>
                <a:cs typeface="+mn-cs"/>
                <a:sym typeface="Arial Narrow"/>
              </a:defRPr>
            </a:pPr>
            <a:r>
              <a:rPr lang="ru-RU" sz="6600" dirty="0" smtClean="0">
                <a:sym typeface="Arial Narrow"/>
              </a:rPr>
              <a:t> </a:t>
            </a:r>
            <a:r>
              <a:rPr lang="ru-RU" sz="6600" dirty="0" smtClean="0"/>
              <a:t> </a:t>
            </a:r>
            <a:r>
              <a:rPr lang="ru-RU" sz="6600" b="1" dirty="0" smtClean="0">
                <a:solidFill>
                  <a:srgbClr val="FF0000"/>
                </a:solidFill>
                <a:sym typeface="Arial Narrow"/>
              </a:rPr>
              <a:t>Ц Е Л Е С О </a:t>
            </a:r>
            <a:r>
              <a:rPr lang="ru-RU" sz="6600" b="1" dirty="0" err="1" smtClean="0">
                <a:solidFill>
                  <a:srgbClr val="FF0000"/>
                </a:solidFill>
                <a:sym typeface="Arial Narrow"/>
              </a:rPr>
              <a:t>О</a:t>
            </a:r>
            <a:r>
              <a:rPr lang="ru-RU" sz="6600" b="1" dirty="0" smtClean="0">
                <a:solidFill>
                  <a:srgbClr val="FF0000"/>
                </a:solidFill>
                <a:sym typeface="Arial Narrow"/>
              </a:rPr>
              <a:t> Б Р А З Н </a:t>
            </a:r>
            <a:r>
              <a:rPr lang="ru-RU" sz="6600" b="1" dirty="0">
                <a:solidFill>
                  <a:srgbClr val="FF0000"/>
                </a:solidFill>
                <a:sym typeface="Arial Narrow"/>
              </a:rPr>
              <a:t>О С Т Ь </a:t>
            </a:r>
          </a:p>
          <a:p>
            <a:pPr algn="just">
              <a:defRPr sz="2800">
                <a:solidFill>
                  <a:srgbClr val="253957"/>
                </a:solidFill>
                <a:latin typeface="+mn-lt"/>
                <a:ea typeface="+mn-ea"/>
                <a:cs typeface="+mn-cs"/>
                <a:sym typeface="Arial Narrow"/>
              </a:defRPr>
            </a:pPr>
            <a:endParaRPr lang="ru-RU" sz="4800" dirty="0"/>
          </a:p>
          <a:p>
            <a:pPr algn="just">
              <a:defRPr sz="2800">
                <a:solidFill>
                  <a:srgbClr val="253957"/>
                </a:solidFill>
                <a:latin typeface="+mn-lt"/>
                <a:ea typeface="+mn-ea"/>
                <a:cs typeface="+mn-cs"/>
                <a:sym typeface="Arial Narrow"/>
              </a:defRPr>
            </a:pPr>
            <a:r>
              <a:rPr lang="ru-RU" sz="4800" b="1" dirty="0" smtClean="0">
                <a:solidFill>
                  <a:srgbClr val="FF0000"/>
                </a:solidFill>
                <a:sym typeface="Arial Narrow"/>
              </a:rPr>
              <a:t>Целесообразность</a:t>
            </a:r>
            <a:r>
              <a:rPr lang="ru-RU" sz="4800" dirty="0" smtClean="0">
                <a:sym typeface="Arial Narrow"/>
              </a:rPr>
              <a:t> как элемент монотеизма: в мире господствует не только всеобщая связь, но и связь </a:t>
            </a:r>
            <a:r>
              <a:rPr lang="ru-RU" sz="4800" i="1" dirty="0" smtClean="0">
                <a:sym typeface="Arial Narrow"/>
              </a:rPr>
              <a:t>целесообразная</a:t>
            </a:r>
          </a:p>
          <a:p>
            <a:pPr algn="just">
              <a:defRPr sz="2800">
                <a:solidFill>
                  <a:srgbClr val="253957"/>
                </a:solidFill>
                <a:latin typeface="+mn-lt"/>
                <a:ea typeface="+mn-ea"/>
                <a:cs typeface="+mn-cs"/>
                <a:sym typeface="Arial Narrow"/>
              </a:defRPr>
            </a:pPr>
            <a:endParaRPr lang="ru-RU" sz="4800" dirty="0" smtClean="0">
              <a:sym typeface="Arial Narrow"/>
            </a:endParaRPr>
          </a:p>
          <a:p>
            <a:pPr algn="just">
              <a:defRPr sz="2800">
                <a:solidFill>
                  <a:srgbClr val="253957"/>
                </a:solidFill>
                <a:latin typeface="+mn-lt"/>
                <a:ea typeface="+mn-ea"/>
                <a:cs typeface="+mn-cs"/>
                <a:sym typeface="Arial Narrow"/>
              </a:defRPr>
            </a:pPr>
            <a:r>
              <a:rPr lang="ru-RU" sz="4800" dirty="0" smtClean="0">
                <a:sym typeface="Arial Narrow"/>
              </a:rPr>
              <a:t>«Удивительно </a:t>
            </a:r>
            <a:r>
              <a:rPr lang="ru-RU" sz="4800" dirty="0">
                <a:sym typeface="Arial Narrow"/>
              </a:rPr>
              <a:t>то, что </a:t>
            </a:r>
            <a:r>
              <a:rPr lang="ru-RU" sz="4800" dirty="0">
                <a:solidFill>
                  <a:srgbClr val="FF0000"/>
                </a:solidFill>
                <a:sym typeface="Arial Narrow"/>
              </a:rPr>
              <a:t>существенными</a:t>
            </a:r>
            <a:r>
              <a:rPr lang="ru-RU" sz="4800" dirty="0">
                <a:sym typeface="Arial Narrow"/>
              </a:rPr>
              <a:t> друг для друга являются именно те (явления – К.С.), которые вначале выступают как </a:t>
            </a:r>
            <a:r>
              <a:rPr lang="ru-RU" sz="4800" dirty="0">
                <a:solidFill>
                  <a:srgbClr val="FF0000"/>
                </a:solidFill>
                <a:sym typeface="Arial Narrow"/>
              </a:rPr>
              <a:t>совершенно</a:t>
            </a:r>
            <a:r>
              <a:rPr lang="ru-RU" sz="4800" dirty="0">
                <a:sym typeface="Arial Narrow"/>
              </a:rPr>
              <a:t> равнодушные друг к другу; удивляет, следовательно, противоположность этому безразличию, а именно целесообразность» </a:t>
            </a:r>
            <a:r>
              <a:rPr lang="ru-RU" sz="4800" dirty="0" smtClean="0">
                <a:sym typeface="Arial Narrow"/>
              </a:rPr>
              <a:t> </a:t>
            </a:r>
          </a:p>
          <a:p>
            <a:pPr algn="just">
              <a:defRPr sz="2800">
                <a:solidFill>
                  <a:srgbClr val="253957"/>
                </a:solidFill>
                <a:latin typeface="+mn-lt"/>
                <a:ea typeface="+mn-ea"/>
                <a:cs typeface="+mn-cs"/>
                <a:sym typeface="Arial Narrow"/>
              </a:defRPr>
            </a:pPr>
            <a:endParaRPr lang="ru-RU" sz="4800" dirty="0" smtClean="0">
              <a:sym typeface="Arial Narrow"/>
            </a:endParaRPr>
          </a:p>
          <a:p>
            <a:pPr algn="just">
              <a:defRPr sz="2800">
                <a:solidFill>
                  <a:srgbClr val="253957"/>
                </a:solidFill>
                <a:latin typeface="+mn-lt"/>
                <a:ea typeface="+mn-ea"/>
                <a:cs typeface="+mn-cs"/>
                <a:sym typeface="Arial Narrow"/>
              </a:defRPr>
            </a:pPr>
            <a:endParaRPr lang="ru-RU" sz="4800" dirty="0">
              <a:sym typeface="Arial Narrow"/>
            </a:endParaRPr>
          </a:p>
          <a:p>
            <a:pPr algn="just">
              <a:defRPr sz="2800">
                <a:solidFill>
                  <a:srgbClr val="253957"/>
                </a:solidFill>
                <a:latin typeface="+mn-lt"/>
                <a:ea typeface="+mn-ea"/>
                <a:cs typeface="+mn-cs"/>
                <a:sym typeface="Arial Narrow"/>
              </a:defRPr>
            </a:pPr>
            <a:r>
              <a:rPr lang="ru-RU" sz="4800" b="1" dirty="0" err="1" smtClean="0">
                <a:solidFill>
                  <a:srgbClr val="FF0000"/>
                </a:solidFill>
                <a:sym typeface="Arial Narrow"/>
              </a:rPr>
              <a:t>Телеологизм</a:t>
            </a:r>
            <a:r>
              <a:rPr lang="ru-RU" sz="4800" dirty="0" smtClean="0">
                <a:solidFill>
                  <a:srgbClr val="FF0000"/>
                </a:solidFill>
                <a:sym typeface="Arial Narrow"/>
              </a:rPr>
              <a:t> </a:t>
            </a:r>
            <a:r>
              <a:rPr lang="ru-RU" sz="4800" dirty="0" smtClean="0">
                <a:sym typeface="Arial Narrow"/>
              </a:rPr>
              <a:t>Дюркгейма: религия существует лишь потому, что выполняет в обществе определенные </a:t>
            </a:r>
            <a:r>
              <a:rPr lang="ru-RU" sz="4800" dirty="0" smtClean="0">
                <a:solidFill>
                  <a:srgbClr val="FF0000"/>
                </a:solidFill>
                <a:sym typeface="Arial Narrow"/>
              </a:rPr>
              <a:t>функции</a:t>
            </a:r>
            <a:r>
              <a:rPr lang="ru-RU" sz="4800" dirty="0" smtClean="0">
                <a:sym typeface="Arial Narrow"/>
              </a:rPr>
              <a:t> . Данный принцип перешел в </a:t>
            </a:r>
            <a:r>
              <a:rPr lang="ru-RU" sz="4800" dirty="0" err="1" smtClean="0">
                <a:sym typeface="Arial Narrow"/>
              </a:rPr>
              <a:t>телеологизм</a:t>
            </a:r>
            <a:r>
              <a:rPr lang="ru-RU" sz="4800" dirty="0" smtClean="0">
                <a:sym typeface="Arial Narrow"/>
              </a:rPr>
              <a:t> </a:t>
            </a:r>
            <a:r>
              <a:rPr lang="ru-RU" sz="4800" b="1" dirty="0" smtClean="0">
                <a:solidFill>
                  <a:srgbClr val="FF0000"/>
                </a:solidFill>
                <a:sym typeface="Arial Narrow"/>
              </a:rPr>
              <a:t>функционализма</a:t>
            </a:r>
          </a:p>
          <a:p>
            <a:pPr algn="just">
              <a:defRPr sz="2800">
                <a:solidFill>
                  <a:srgbClr val="253957"/>
                </a:solidFill>
                <a:latin typeface="+mn-lt"/>
                <a:ea typeface="+mn-ea"/>
                <a:cs typeface="+mn-cs"/>
                <a:sym typeface="Arial Narrow"/>
              </a:defRPr>
            </a:pPr>
            <a:endParaRPr lang="ru-RU" sz="4400" b="1" dirty="0">
              <a:solidFill>
                <a:srgbClr val="FF0000"/>
              </a:solidFill>
              <a:sym typeface="Arial Narrow"/>
            </a:endParaRPr>
          </a:p>
          <a:p>
            <a:pPr algn="just">
              <a:defRPr sz="2800">
                <a:solidFill>
                  <a:srgbClr val="253957"/>
                </a:solidFill>
                <a:latin typeface="+mn-lt"/>
                <a:ea typeface="+mn-ea"/>
                <a:cs typeface="+mn-cs"/>
                <a:sym typeface="Arial Narrow"/>
              </a:defRPr>
            </a:pPr>
            <a:endParaRPr lang="ru-RU" sz="4400" dirty="0">
              <a:solidFill>
                <a:srgbClr val="253957"/>
              </a:solidFill>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36534529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Проблема синтеза ключевых парадигм </a:t>
            </a:r>
            <a:r>
              <a:rPr lang="ru-RU" sz="6000" dirty="0" err="1" smtClean="0"/>
              <a:t>соц</a:t>
            </a:r>
            <a:r>
              <a:rPr lang="ru-RU" sz="6000" dirty="0" smtClean="0"/>
              <a:t> теории</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4" y="2643366"/>
            <a:ext cx="22992253" cy="10479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just">
              <a:defRPr sz="2800">
                <a:solidFill>
                  <a:srgbClr val="253957"/>
                </a:solidFill>
                <a:latin typeface="+mn-lt"/>
                <a:ea typeface="+mn-ea"/>
                <a:cs typeface="+mn-cs"/>
                <a:sym typeface="Arial Narrow"/>
              </a:defRPr>
            </a:pPr>
            <a:r>
              <a:rPr lang="ru-RU" sz="5400" b="1" dirty="0" smtClean="0"/>
              <a:t> Проблема </a:t>
            </a:r>
            <a:r>
              <a:rPr lang="ru-RU" sz="5400" b="1" dirty="0" smtClean="0">
                <a:solidFill>
                  <a:srgbClr val="FF0000"/>
                </a:solidFill>
              </a:rPr>
              <a:t>синтеза</a:t>
            </a:r>
            <a:r>
              <a:rPr lang="ru-RU" sz="5400" b="1" dirty="0" smtClean="0"/>
              <a:t> противоположных </a:t>
            </a:r>
            <a:r>
              <a:rPr lang="ru-RU" sz="5400" b="1" dirty="0" smtClean="0">
                <a:solidFill>
                  <a:srgbClr val="FF0000"/>
                </a:solidFill>
              </a:rPr>
              <a:t>парадигм</a:t>
            </a:r>
            <a:r>
              <a:rPr lang="ru-RU" sz="5400" b="1" dirty="0" smtClean="0"/>
              <a:t> социальных наук (Маркс, Дюркгейм, Вебер) и лежащих в их оснований моделей является ключевой фундаментальных тем современной социальной теории. </a:t>
            </a:r>
          </a:p>
          <a:p>
            <a:pPr algn="just">
              <a:defRPr sz="2800">
                <a:solidFill>
                  <a:srgbClr val="253957"/>
                </a:solidFill>
                <a:latin typeface="+mn-lt"/>
                <a:ea typeface="+mn-ea"/>
                <a:cs typeface="+mn-cs"/>
                <a:sym typeface="Arial Narrow"/>
              </a:defRPr>
            </a:pPr>
            <a:r>
              <a:rPr lang="ru-RU" sz="5400" b="1" dirty="0"/>
              <a:t> </a:t>
            </a:r>
            <a:endParaRPr lang="ru-RU" sz="5400" b="1" dirty="0" smtClean="0"/>
          </a:p>
          <a:p>
            <a:pPr algn="just">
              <a:defRPr sz="2800">
                <a:solidFill>
                  <a:srgbClr val="253957"/>
                </a:solidFill>
                <a:latin typeface="+mn-lt"/>
                <a:ea typeface="+mn-ea"/>
                <a:cs typeface="+mn-cs"/>
                <a:sym typeface="Arial Narrow"/>
              </a:defRPr>
            </a:pPr>
            <a:r>
              <a:rPr lang="ru-RU" sz="5400" b="1" dirty="0"/>
              <a:t> </a:t>
            </a:r>
            <a:r>
              <a:rPr lang="ru-RU" sz="5400" b="1" dirty="0" smtClean="0"/>
              <a:t>Один из ключевых пунктов разногласий – </a:t>
            </a:r>
            <a:r>
              <a:rPr lang="ru-RU" sz="5400" b="1" dirty="0" smtClean="0">
                <a:solidFill>
                  <a:srgbClr val="FF0000"/>
                </a:solidFill>
              </a:rPr>
              <a:t>форма взаимосвязи </a:t>
            </a:r>
            <a:r>
              <a:rPr lang="ru-RU" sz="5400" b="1" dirty="0" smtClean="0"/>
              <a:t>индивида и общества. Наиболее </a:t>
            </a:r>
            <a:r>
              <a:rPr lang="ru-RU" sz="5400" b="1" dirty="0" smtClean="0"/>
              <a:t>крайние варианты </a:t>
            </a:r>
            <a:r>
              <a:rPr lang="ru-RU" sz="5400" b="1" dirty="0" smtClean="0"/>
              <a:t>данного расхождения – антиномия моделей «экономического» и «социологического» человека, в социологии – «объективизма» Дюркгейма и «субъективизма» Вебера</a:t>
            </a:r>
          </a:p>
          <a:p>
            <a:pPr algn="just">
              <a:defRPr sz="2800">
                <a:solidFill>
                  <a:srgbClr val="253957"/>
                </a:solidFill>
                <a:latin typeface="+mn-lt"/>
                <a:ea typeface="+mn-ea"/>
                <a:cs typeface="+mn-cs"/>
                <a:sym typeface="Arial Narrow"/>
              </a:defRPr>
            </a:pPr>
            <a:endParaRPr lang="ru-RU" sz="5400" b="1" dirty="0"/>
          </a:p>
          <a:p>
            <a:pPr algn="just">
              <a:defRPr sz="2800">
                <a:solidFill>
                  <a:srgbClr val="253957"/>
                </a:solidFill>
                <a:latin typeface="+mn-lt"/>
                <a:ea typeface="+mn-ea"/>
                <a:cs typeface="+mn-cs"/>
                <a:sym typeface="Arial Narrow"/>
              </a:defRPr>
            </a:pPr>
            <a:r>
              <a:rPr lang="ru-RU" sz="5400" b="1" dirty="0" smtClean="0"/>
              <a:t>Сегодня есть немало моделей, претендующий на синтез (см. В.В. </a:t>
            </a:r>
            <a:r>
              <a:rPr lang="ru-RU" sz="5400" b="1" dirty="0" err="1" smtClean="0"/>
              <a:t>Радаев</a:t>
            </a:r>
            <a:r>
              <a:rPr lang="ru-RU" sz="5400" b="1" dirty="0" smtClean="0"/>
              <a:t>), но представляют ли они по-настоящему </a:t>
            </a:r>
            <a:r>
              <a:rPr lang="ru-RU" sz="5400" b="1" dirty="0" smtClean="0">
                <a:solidFill>
                  <a:srgbClr val="FF0000"/>
                </a:solidFill>
              </a:rPr>
              <a:t>органический</a:t>
            </a:r>
            <a:r>
              <a:rPr lang="ru-RU" sz="5400" b="1" dirty="0" smtClean="0"/>
              <a:t> синтез, или же являются </a:t>
            </a:r>
            <a:r>
              <a:rPr lang="ru-RU" sz="5400" b="1" dirty="0" smtClean="0">
                <a:solidFill>
                  <a:srgbClr val="FF0000"/>
                </a:solidFill>
              </a:rPr>
              <a:t>эклектическими</a:t>
            </a:r>
            <a:r>
              <a:rPr lang="ru-RU" sz="5400" b="1" dirty="0" smtClean="0"/>
              <a:t>, внешними соединениями?</a:t>
            </a:r>
          </a:p>
          <a:p>
            <a:pPr algn="just">
              <a:defRPr sz="2800">
                <a:solidFill>
                  <a:srgbClr val="253957"/>
                </a:solidFill>
                <a:latin typeface="+mn-lt"/>
                <a:ea typeface="+mn-ea"/>
                <a:cs typeface="+mn-cs"/>
                <a:sym typeface="Arial Narrow"/>
              </a:defRPr>
            </a:pPr>
            <a:endParaRPr lang="ru-RU" sz="4800"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304493880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Гегель: Монотеизм</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214562"/>
            <a:ext cx="22826536" cy="1054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defRPr sz="2800">
                <a:solidFill>
                  <a:srgbClr val="253957"/>
                </a:solidFill>
                <a:latin typeface="+mn-lt"/>
                <a:ea typeface="+mn-ea"/>
                <a:cs typeface="+mn-cs"/>
                <a:sym typeface="Arial Narrow"/>
              </a:defRPr>
            </a:pPr>
            <a:r>
              <a:rPr lang="ru-RU" sz="6000" dirty="0" smtClean="0">
                <a:sym typeface="Arial Narrow"/>
              </a:rPr>
              <a:t> </a:t>
            </a:r>
            <a:r>
              <a:rPr lang="ru-RU" sz="6000" b="1" dirty="0" smtClean="0">
                <a:solidFill>
                  <a:srgbClr val="FF0000"/>
                </a:solidFill>
                <a:sym typeface="Arial Narrow"/>
              </a:rPr>
              <a:t>П Р О И З В О Л</a:t>
            </a:r>
            <a:endParaRPr lang="ru-RU" sz="6000" dirty="0" smtClean="0">
              <a:sym typeface="Arial Narrow"/>
            </a:endParaRPr>
          </a:p>
          <a:p>
            <a:pPr algn="just">
              <a:defRPr sz="2800">
                <a:solidFill>
                  <a:srgbClr val="253957"/>
                </a:solidFill>
                <a:latin typeface="+mn-lt"/>
                <a:ea typeface="+mn-ea"/>
                <a:cs typeface="+mn-cs"/>
                <a:sym typeface="Arial Narrow"/>
              </a:defRPr>
            </a:pPr>
            <a:r>
              <a:rPr lang="ru-RU" sz="4400" dirty="0" smtClean="0">
                <a:sym typeface="Arial Narrow"/>
              </a:rPr>
              <a:t>Ветхозаветный Бог действует на основании не законов, а произвола (Гегель) </a:t>
            </a:r>
          </a:p>
          <a:p>
            <a:pPr algn="just">
              <a:defRPr sz="2800">
                <a:solidFill>
                  <a:srgbClr val="253957"/>
                </a:solidFill>
                <a:latin typeface="+mn-lt"/>
                <a:ea typeface="+mn-ea"/>
                <a:cs typeface="+mn-cs"/>
                <a:sym typeface="Arial Narrow"/>
              </a:defRPr>
            </a:pPr>
            <a:endParaRPr lang="ru-RU" sz="4400" dirty="0" smtClean="0">
              <a:sym typeface="Arial Narrow"/>
            </a:endParaRPr>
          </a:p>
          <a:p>
            <a:pPr algn="just">
              <a:defRPr sz="2800">
                <a:solidFill>
                  <a:srgbClr val="253957"/>
                </a:solidFill>
                <a:latin typeface="+mn-lt"/>
                <a:ea typeface="+mn-ea"/>
                <a:cs typeface="+mn-cs"/>
                <a:sym typeface="Arial Narrow"/>
              </a:defRPr>
            </a:pPr>
            <a:r>
              <a:rPr lang="ru-RU" sz="4400" dirty="0" smtClean="0">
                <a:sym typeface="Arial Narrow"/>
              </a:rPr>
              <a:t>Социальные </a:t>
            </a:r>
            <a:r>
              <a:rPr lang="ru-RU" sz="4400" dirty="0">
                <a:solidFill>
                  <a:srgbClr val="FF0000"/>
                </a:solidFill>
                <a:sym typeface="Arial Narrow"/>
              </a:rPr>
              <a:t>нормы</a:t>
            </a:r>
            <a:r>
              <a:rPr lang="ru-RU" sz="4400" dirty="0">
                <a:sym typeface="Arial Narrow"/>
              </a:rPr>
              <a:t>, </a:t>
            </a:r>
            <a:r>
              <a:rPr lang="ru-RU" sz="4400" dirty="0" smtClean="0">
                <a:sym typeface="Arial Narrow"/>
              </a:rPr>
              <a:t>воздействие </a:t>
            </a:r>
            <a:r>
              <a:rPr lang="ru-RU" sz="4400" dirty="0">
                <a:sym typeface="Arial Narrow"/>
              </a:rPr>
              <a:t>которых на поведение людей составляет своеобразный «</a:t>
            </a:r>
            <a:r>
              <a:rPr lang="ru-RU" sz="4400" dirty="0" err="1">
                <a:solidFill>
                  <a:srgbClr val="FF0000"/>
                </a:solidFill>
                <a:sym typeface="Arial Narrow"/>
              </a:rPr>
              <a:t>парадигмальный</a:t>
            </a:r>
            <a:r>
              <a:rPr lang="ru-RU" sz="4400" dirty="0">
                <a:solidFill>
                  <a:srgbClr val="FF0000"/>
                </a:solidFill>
                <a:sym typeface="Arial Narrow"/>
              </a:rPr>
              <a:t> стержень</a:t>
            </a:r>
            <a:r>
              <a:rPr lang="ru-RU" sz="4400" dirty="0">
                <a:sym typeface="Arial Narrow"/>
              </a:rPr>
              <a:t>» </a:t>
            </a:r>
            <a:r>
              <a:rPr lang="ru-RU" sz="4400" dirty="0" smtClean="0">
                <a:sym typeface="Arial Narrow"/>
              </a:rPr>
              <a:t>социологии Дюркгейма, также </a:t>
            </a:r>
            <a:r>
              <a:rPr lang="ru-RU" sz="4400" dirty="0">
                <a:sym typeface="Arial Narrow"/>
              </a:rPr>
              <a:t>рассматриваются как </a:t>
            </a:r>
            <a:r>
              <a:rPr lang="ru-RU" sz="4400" dirty="0">
                <a:solidFill>
                  <a:srgbClr val="FF0000"/>
                </a:solidFill>
                <a:sym typeface="Arial Narrow"/>
              </a:rPr>
              <a:t>локальные</a:t>
            </a:r>
            <a:r>
              <a:rPr lang="ru-RU" sz="4400" dirty="0">
                <a:sym typeface="Arial Narrow"/>
              </a:rPr>
              <a:t> социальные явления, а их обязательность для индивидов покоится </a:t>
            </a:r>
            <a:r>
              <a:rPr lang="ru-RU" sz="4400" i="1" dirty="0">
                <a:sym typeface="Arial Narrow"/>
              </a:rPr>
              <a:t>не на метафизической истинности </a:t>
            </a:r>
            <a:r>
              <a:rPr lang="ru-RU" sz="4400" dirty="0">
                <a:sym typeface="Arial Narrow"/>
              </a:rPr>
              <a:t>и обоснованности, а на «</a:t>
            </a:r>
            <a:r>
              <a:rPr lang="ru-RU" sz="4400" b="1" dirty="0">
                <a:solidFill>
                  <a:srgbClr val="FF0000"/>
                </a:solidFill>
                <a:sym typeface="Arial Narrow"/>
              </a:rPr>
              <a:t>силе общества</a:t>
            </a:r>
            <a:r>
              <a:rPr lang="ru-RU" sz="4400" dirty="0">
                <a:sym typeface="Arial Narrow"/>
              </a:rPr>
              <a:t>», способного как к </a:t>
            </a:r>
            <a:r>
              <a:rPr lang="ru-RU" sz="4400" b="1" dirty="0">
                <a:solidFill>
                  <a:srgbClr val="FF0000"/>
                </a:solidFill>
                <a:sym typeface="Arial Narrow"/>
              </a:rPr>
              <a:t>внешнему</a:t>
            </a:r>
            <a:r>
              <a:rPr lang="ru-RU" sz="4400" dirty="0">
                <a:sym typeface="Arial Narrow"/>
              </a:rPr>
              <a:t> принуждению, так и к действию через свой, сопоставимый с божественным, </a:t>
            </a:r>
            <a:r>
              <a:rPr lang="ru-RU" sz="4400" dirty="0" smtClean="0">
                <a:sym typeface="Arial Narrow"/>
              </a:rPr>
              <a:t>авторитет. </a:t>
            </a:r>
          </a:p>
          <a:p>
            <a:pPr algn="just">
              <a:defRPr sz="2800">
                <a:solidFill>
                  <a:srgbClr val="253957"/>
                </a:solidFill>
                <a:latin typeface="+mn-lt"/>
                <a:ea typeface="+mn-ea"/>
                <a:cs typeface="+mn-cs"/>
                <a:sym typeface="Arial Narrow"/>
              </a:defRPr>
            </a:pPr>
            <a:endParaRPr lang="ru-RU" sz="4400" dirty="0">
              <a:sym typeface="Arial Narrow"/>
            </a:endParaRPr>
          </a:p>
          <a:p>
            <a:pPr algn="just">
              <a:defRPr sz="2800">
                <a:solidFill>
                  <a:srgbClr val="253957"/>
                </a:solidFill>
                <a:latin typeface="+mn-lt"/>
                <a:ea typeface="+mn-ea"/>
                <a:cs typeface="+mn-cs"/>
                <a:sym typeface="Arial Narrow"/>
              </a:defRPr>
            </a:pPr>
            <a:r>
              <a:rPr lang="ru-RU" sz="4400" dirty="0" smtClean="0">
                <a:solidFill>
                  <a:srgbClr val="253957"/>
                </a:solidFill>
                <a:sym typeface="Arial Narrow"/>
              </a:rPr>
              <a:t>Таким образом, </a:t>
            </a:r>
            <a:r>
              <a:rPr lang="ru-RU" sz="4400" dirty="0">
                <a:solidFill>
                  <a:srgbClr val="253957"/>
                </a:solidFill>
                <a:sym typeface="Arial Narrow"/>
              </a:rPr>
              <a:t>своеобразно понимаемый произвол, о котором говорит Гегель в связи с действиями ветхозаветного Бога, оказывается характерной чертой действий </a:t>
            </a:r>
            <a:r>
              <a:rPr lang="ru-RU" sz="4400" dirty="0">
                <a:solidFill>
                  <a:srgbClr val="FF0000"/>
                </a:solidFill>
                <a:sym typeface="Arial Narrow"/>
              </a:rPr>
              <a:t>общества</a:t>
            </a:r>
            <a:r>
              <a:rPr lang="ru-RU" sz="4400" dirty="0">
                <a:solidFill>
                  <a:srgbClr val="253957"/>
                </a:solidFill>
                <a:sym typeface="Arial Narrow"/>
              </a:rPr>
              <a:t> и </a:t>
            </a:r>
            <a:r>
              <a:rPr lang="ru-RU" sz="4400" dirty="0" smtClean="0">
                <a:solidFill>
                  <a:srgbClr val="253957"/>
                </a:solidFill>
                <a:sym typeface="Arial Narrow"/>
              </a:rPr>
              <a:t>в социологии Дюркгейма: </a:t>
            </a:r>
            <a:r>
              <a:rPr lang="ru-RU" sz="4800" dirty="0" smtClean="0">
                <a:solidFill>
                  <a:srgbClr val="FF0000"/>
                </a:solidFill>
                <a:sym typeface="Arial Narrow"/>
              </a:rPr>
              <a:t>нормы  объективны потому, что они социальны, а не потому, что истинны, разумны, этичны. </a:t>
            </a:r>
            <a:endParaRPr lang="ru-RU" sz="4800" dirty="0">
              <a:solidFill>
                <a:srgbClr val="FF0000"/>
              </a:solidFill>
              <a:sym typeface="Arial Narrow"/>
            </a:endParaRPr>
          </a:p>
          <a:p>
            <a:pPr algn="just">
              <a:defRPr sz="2800">
                <a:solidFill>
                  <a:srgbClr val="253957"/>
                </a:solidFill>
                <a:latin typeface="+mn-lt"/>
                <a:ea typeface="+mn-ea"/>
                <a:cs typeface="+mn-cs"/>
                <a:sym typeface="Arial Narrow"/>
              </a:defRPr>
            </a:pPr>
            <a:endParaRPr lang="ru-RU" sz="4800" dirty="0" smtClean="0">
              <a:solidFill>
                <a:srgbClr val="FF0000"/>
              </a:solidFill>
              <a:sym typeface="Arial Narrow"/>
            </a:endParaRPr>
          </a:p>
          <a:p>
            <a:pPr algn="just">
              <a:defRPr sz="2800">
                <a:solidFill>
                  <a:srgbClr val="253957"/>
                </a:solidFill>
                <a:latin typeface="+mn-lt"/>
                <a:ea typeface="+mn-ea"/>
                <a:cs typeface="+mn-cs"/>
                <a:sym typeface="Arial Narrow"/>
              </a:defRPr>
            </a:pPr>
            <a:r>
              <a:rPr lang="ru-RU" sz="4400" dirty="0">
                <a:solidFill>
                  <a:srgbClr val="253957"/>
                </a:solidFill>
                <a:sym typeface="Arial Narrow"/>
              </a:rPr>
              <a:t>Природа человека </a:t>
            </a:r>
            <a:r>
              <a:rPr lang="ru-RU" sz="4400" dirty="0">
                <a:solidFill>
                  <a:srgbClr val="FF0000"/>
                </a:solidFill>
                <a:sym typeface="Arial Narrow"/>
              </a:rPr>
              <a:t>двойственна</a:t>
            </a:r>
            <a:r>
              <a:rPr lang="ru-RU" sz="4400" dirty="0">
                <a:solidFill>
                  <a:srgbClr val="253957"/>
                </a:solidFill>
                <a:sym typeface="Arial Narrow"/>
              </a:rPr>
              <a:t>: в иудаизме человек божественен и греховен одновременно; у Дюркгейма человек состоит из </a:t>
            </a:r>
            <a:r>
              <a:rPr lang="ru-RU" sz="4400" dirty="0">
                <a:solidFill>
                  <a:srgbClr val="FF0000"/>
                </a:solidFill>
                <a:sym typeface="Arial Narrow"/>
              </a:rPr>
              <a:t>двух «половинок</a:t>
            </a:r>
            <a:r>
              <a:rPr lang="ru-RU" sz="4400" dirty="0">
                <a:solidFill>
                  <a:srgbClr val="253957"/>
                </a:solidFill>
                <a:sym typeface="Arial Narrow"/>
              </a:rPr>
              <a:t>» природной (биологической) и социальной  </a:t>
            </a:r>
          </a:p>
          <a:p>
            <a:pPr algn="just">
              <a:defRPr sz="2800">
                <a:solidFill>
                  <a:srgbClr val="253957"/>
                </a:solidFill>
                <a:latin typeface="+mn-lt"/>
                <a:ea typeface="+mn-ea"/>
                <a:cs typeface="+mn-cs"/>
                <a:sym typeface="Arial Narrow"/>
              </a:defRPr>
            </a:pPr>
            <a:endParaRPr lang="ru-RU" sz="4400" dirty="0">
              <a:sym typeface="Arial Narrow"/>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85820897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Гегель: монотеизм</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214562"/>
            <a:ext cx="22826536" cy="1054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just">
              <a:defRPr sz="2800">
                <a:solidFill>
                  <a:srgbClr val="253957"/>
                </a:solidFill>
                <a:latin typeface="+mn-lt"/>
                <a:ea typeface="+mn-ea"/>
                <a:cs typeface="+mn-cs"/>
                <a:sym typeface="Arial Narrow"/>
              </a:defRPr>
            </a:pPr>
            <a:r>
              <a:rPr lang="ru-RU" sz="6000" dirty="0" smtClean="0">
                <a:sym typeface="Arial Narrow"/>
              </a:rPr>
              <a:t> </a:t>
            </a:r>
            <a:r>
              <a:rPr lang="ru-RU" sz="4800" dirty="0" smtClean="0"/>
              <a:t> </a:t>
            </a:r>
            <a:endParaRPr lang="ru-RU" sz="4800" dirty="0"/>
          </a:p>
          <a:p>
            <a:pPr algn="just">
              <a:defRPr sz="2800">
                <a:solidFill>
                  <a:srgbClr val="253957"/>
                </a:solidFill>
                <a:latin typeface="+mn-lt"/>
                <a:ea typeface="+mn-ea"/>
                <a:cs typeface="+mn-cs"/>
                <a:sym typeface="Arial Narrow"/>
              </a:defRPr>
            </a:pPr>
            <a:endParaRPr lang="en-US" sz="4400" dirty="0" smtClean="0">
              <a:sym typeface="Arial Narrow"/>
            </a:endParaRPr>
          </a:p>
          <a:p>
            <a:pPr algn="just">
              <a:defRPr sz="2800">
                <a:solidFill>
                  <a:srgbClr val="253957"/>
                </a:solidFill>
                <a:latin typeface="+mn-lt"/>
                <a:ea typeface="+mn-ea"/>
                <a:cs typeface="+mn-cs"/>
                <a:sym typeface="Arial Narrow"/>
              </a:defRPr>
            </a:pPr>
            <a:endParaRPr lang="ru-RU" sz="4400" dirty="0">
              <a:sym typeface="Arial Narrow"/>
            </a:endParaRPr>
          </a:p>
          <a:p>
            <a:pPr>
              <a:defRPr sz="2800">
                <a:solidFill>
                  <a:srgbClr val="253957"/>
                </a:solidFill>
                <a:latin typeface="+mn-lt"/>
                <a:ea typeface="+mn-ea"/>
                <a:cs typeface="+mn-cs"/>
                <a:sym typeface="Arial Narrow"/>
              </a:defRPr>
            </a:pPr>
            <a:r>
              <a:rPr lang="ru-RU" sz="6000" b="1" dirty="0" smtClean="0">
                <a:solidFill>
                  <a:srgbClr val="FF0000"/>
                </a:solidFill>
                <a:sym typeface="Arial Narrow"/>
              </a:rPr>
              <a:t>   «Социальный политеизм» </a:t>
            </a:r>
          </a:p>
          <a:p>
            <a:pPr>
              <a:defRPr sz="2800">
                <a:solidFill>
                  <a:srgbClr val="253957"/>
                </a:solidFill>
                <a:latin typeface="+mn-lt"/>
                <a:ea typeface="+mn-ea"/>
                <a:cs typeface="+mn-cs"/>
                <a:sym typeface="Arial Narrow"/>
              </a:defRPr>
            </a:pPr>
            <a:r>
              <a:rPr lang="ru-RU" sz="6000" b="1" dirty="0" smtClean="0">
                <a:solidFill>
                  <a:srgbClr val="FF0000"/>
                </a:solidFill>
                <a:sym typeface="Arial Narrow"/>
              </a:rPr>
              <a:t>(теория «социального действия», конструктивизм) </a:t>
            </a:r>
          </a:p>
          <a:p>
            <a:pPr algn="just">
              <a:defRPr sz="2800">
                <a:solidFill>
                  <a:srgbClr val="253957"/>
                </a:solidFill>
                <a:latin typeface="+mn-lt"/>
                <a:ea typeface="+mn-ea"/>
                <a:cs typeface="+mn-cs"/>
                <a:sym typeface="Arial Narrow"/>
              </a:defRPr>
            </a:pPr>
            <a:endParaRPr lang="ru-RU" sz="60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347277203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6955617" y="12096378"/>
            <a:ext cx="14395628" cy="529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54696" y="2393504"/>
            <a:ext cx="23743031" cy="10642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a:lstStyle/>
          <a:p>
            <a:pPr algn="just">
              <a:defRPr sz="2800">
                <a:solidFill>
                  <a:srgbClr val="253957"/>
                </a:solidFill>
                <a:latin typeface="+mn-lt"/>
                <a:ea typeface="+mn-ea"/>
                <a:cs typeface="+mn-cs"/>
                <a:sym typeface="Arial Narrow"/>
              </a:defRPr>
            </a:pPr>
            <a:endParaRPr lang="ru-RU" sz="2800" dirty="0" smtClean="0">
              <a:solidFill>
                <a:srgbClr val="253957"/>
              </a:solidFill>
              <a:sym typeface="Arial Narrow"/>
            </a:endParaRPr>
          </a:p>
          <a:p>
            <a:pPr algn="just">
              <a:defRPr sz="2800">
                <a:solidFill>
                  <a:srgbClr val="253957"/>
                </a:solidFill>
                <a:latin typeface="+mn-lt"/>
                <a:ea typeface="+mn-ea"/>
                <a:cs typeface="+mn-cs"/>
                <a:sym typeface="Arial Narrow"/>
              </a:defRPr>
            </a:pPr>
            <a:r>
              <a:rPr lang="ru-RU" sz="4000" dirty="0" smtClean="0">
                <a:solidFill>
                  <a:srgbClr val="253957"/>
                </a:solidFill>
                <a:sym typeface="Arial Narrow"/>
              </a:rPr>
              <a:t> </a:t>
            </a: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endParaRPr lang="ru-RU" sz="4000" dirty="0" smtClean="0">
              <a:solidFill>
                <a:srgbClr val="253957"/>
              </a:solidFill>
              <a:sym typeface="Arial Narrow"/>
            </a:endParaRPr>
          </a:p>
          <a:p>
            <a:pPr algn="just">
              <a:defRPr sz="2800">
                <a:solidFill>
                  <a:srgbClr val="253957"/>
                </a:solidFill>
                <a:latin typeface="+mn-lt"/>
                <a:ea typeface="+mn-ea"/>
                <a:cs typeface="+mn-cs"/>
                <a:sym typeface="Arial Narrow"/>
              </a:defRPr>
            </a:pP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endParaRPr lang="ru-RU" sz="2800" dirty="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endParaRPr lang="ru-RU" sz="5400" dirty="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endParaRPr lang="ru-RU" sz="5400" dirty="0"/>
          </a:p>
          <a:p>
            <a:pPr algn="just">
              <a:defRPr sz="2800">
                <a:solidFill>
                  <a:srgbClr val="253957"/>
                </a:solidFill>
                <a:latin typeface="+mn-lt"/>
                <a:ea typeface="+mn-ea"/>
                <a:cs typeface="+mn-cs"/>
                <a:sym typeface="Arial Narrow"/>
              </a:defRPr>
            </a:pPr>
            <a:endParaRPr lang="ru-RU" sz="5400" dirty="0" smtClean="0"/>
          </a:p>
          <a:p>
            <a:pPr algn="l">
              <a:defRPr sz="2800">
                <a:solidFill>
                  <a:srgbClr val="253957"/>
                </a:solidFill>
                <a:latin typeface="+mn-lt"/>
                <a:ea typeface="+mn-ea"/>
                <a:cs typeface="+mn-cs"/>
                <a:sym typeface="Arial Narrow"/>
              </a:defRPr>
            </a:pPr>
            <a:r>
              <a:rPr lang="ru-RU" sz="5400" b="1" dirty="0"/>
              <a:t> </a:t>
            </a:r>
            <a:endParaRPr lang="ru-RU" sz="5400" b="1" dirty="0" smtClean="0"/>
          </a:p>
          <a:p>
            <a:pPr algn="l">
              <a:defRPr sz="2800">
                <a:solidFill>
                  <a:srgbClr val="253957"/>
                </a:solidFill>
                <a:latin typeface="+mn-lt"/>
                <a:ea typeface="+mn-ea"/>
                <a:cs typeface="+mn-cs"/>
                <a:sym typeface="Arial Narrow"/>
              </a:defRPr>
            </a:pPr>
            <a:endParaRPr lang="ru-RU" sz="5400" b="1" dirty="0"/>
          </a:p>
          <a:p>
            <a:pPr algn="l">
              <a:defRPr sz="2800">
                <a:solidFill>
                  <a:srgbClr val="253957"/>
                </a:solidFill>
                <a:latin typeface="+mn-lt"/>
                <a:ea typeface="+mn-ea"/>
                <a:cs typeface="+mn-cs"/>
                <a:sym typeface="Arial Narrow"/>
              </a:defRPr>
            </a:pPr>
            <a:endParaRPr lang="ru-RU" sz="5400" b="1" dirty="0" smtClean="0"/>
          </a:p>
          <a:p>
            <a:pPr algn="l">
              <a:defRPr sz="2800">
                <a:solidFill>
                  <a:srgbClr val="253957"/>
                </a:solidFill>
                <a:latin typeface="+mn-lt"/>
                <a:ea typeface="+mn-ea"/>
                <a:cs typeface="+mn-cs"/>
                <a:sym typeface="Arial Narrow"/>
              </a:defRPr>
            </a:pPr>
            <a:endParaRPr lang="ru-RU" sz="54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Прямоугольник 2"/>
          <p:cNvSpPr/>
          <p:nvPr/>
        </p:nvSpPr>
        <p:spPr>
          <a:xfrm>
            <a:off x="4555965" y="90423"/>
            <a:ext cx="11023594" cy="1015663"/>
          </a:xfrm>
          <a:prstGeom prst="rect">
            <a:avLst/>
          </a:prstGeom>
        </p:spPr>
        <p:txBody>
          <a:bodyPr wrap="square">
            <a:spAutoFit/>
          </a:bodyPr>
          <a:lstStyle/>
          <a:p>
            <a:pPr algn="l">
              <a:defRPr sz="2800">
                <a:solidFill>
                  <a:srgbClr val="253957"/>
                </a:solidFill>
                <a:latin typeface="+mn-lt"/>
                <a:ea typeface="+mn-ea"/>
                <a:cs typeface="+mn-cs"/>
                <a:sym typeface="Arial Narrow"/>
              </a:defRPr>
            </a:pPr>
            <a:endParaRPr lang="ru-RU" sz="6000" b="1" dirty="0">
              <a:solidFill>
                <a:srgbClr val="253957"/>
              </a:solidFill>
              <a:sym typeface="Arial Narrow"/>
            </a:endParaRPr>
          </a:p>
        </p:txBody>
      </p:sp>
      <p:sp>
        <p:nvSpPr>
          <p:cNvPr id="2" name="Прямоугольник 1"/>
          <p:cNvSpPr/>
          <p:nvPr/>
        </p:nvSpPr>
        <p:spPr>
          <a:xfrm>
            <a:off x="454696" y="2214562"/>
            <a:ext cx="23738621" cy="11726287"/>
          </a:xfrm>
          <a:prstGeom prst="rect">
            <a:avLst/>
          </a:prstGeom>
        </p:spPr>
        <p:txBody>
          <a:bodyPr wrap="square">
            <a:spAutoFit/>
          </a:bodyPr>
          <a:lstStyle/>
          <a:p>
            <a:pPr algn="l">
              <a:defRPr sz="2800">
                <a:solidFill>
                  <a:srgbClr val="253957"/>
                </a:solidFill>
                <a:latin typeface="+mn-lt"/>
                <a:ea typeface="+mn-ea"/>
                <a:cs typeface="+mn-cs"/>
                <a:sym typeface="Arial Narrow"/>
              </a:defRPr>
            </a:pPr>
            <a:r>
              <a:rPr lang="ru-RU" sz="5400" b="1" dirty="0" smtClean="0">
                <a:solidFill>
                  <a:srgbClr val="253957"/>
                </a:solidFill>
                <a:sym typeface="Arial Narrow"/>
              </a:rPr>
              <a:t> В политеизме осознается, что человеческое, конечное, множественное не есть нечто чуждое Богу, а есть его </a:t>
            </a:r>
            <a:r>
              <a:rPr lang="ru-RU" sz="5400" b="1" dirty="0" smtClean="0">
                <a:solidFill>
                  <a:srgbClr val="FF0000"/>
                </a:solidFill>
                <a:sym typeface="Arial Narrow"/>
              </a:rPr>
              <a:t>собственный момент</a:t>
            </a:r>
            <a:r>
              <a:rPr lang="ru-RU" sz="5400" b="1" dirty="0" smtClean="0">
                <a:solidFill>
                  <a:srgbClr val="253957"/>
                </a:solidFill>
                <a:sym typeface="Arial Narrow"/>
              </a:rPr>
              <a:t>. </a:t>
            </a:r>
          </a:p>
          <a:p>
            <a:pPr marL="914400" indent="-914400" algn="l">
              <a:buAutoNum type="arabicParenR"/>
              <a:defRPr sz="2800">
                <a:solidFill>
                  <a:srgbClr val="253957"/>
                </a:solidFill>
                <a:latin typeface="+mn-lt"/>
                <a:ea typeface="+mn-ea"/>
                <a:cs typeface="+mn-cs"/>
                <a:sym typeface="Arial Narrow"/>
              </a:defRPr>
            </a:pPr>
            <a:r>
              <a:rPr lang="ru-RU" sz="5400" dirty="0" smtClean="0">
                <a:solidFill>
                  <a:srgbClr val="253957"/>
                </a:solidFill>
                <a:sym typeface="Arial Narrow"/>
              </a:rPr>
              <a:t>Человек рассматривается как свободное существо (в центре </a:t>
            </a:r>
            <a:r>
              <a:rPr lang="ru-RU" sz="5400" dirty="0" smtClean="0">
                <a:solidFill>
                  <a:srgbClr val="FF0000"/>
                </a:solidFill>
                <a:sym typeface="Arial Narrow"/>
              </a:rPr>
              <a:t>Субъект</a:t>
            </a:r>
            <a:r>
              <a:rPr lang="ru-RU" sz="5400" dirty="0" smtClean="0">
                <a:solidFill>
                  <a:srgbClr val="253957"/>
                </a:solidFill>
                <a:sym typeface="Arial Narrow"/>
              </a:rPr>
              <a:t>)</a:t>
            </a:r>
          </a:p>
          <a:p>
            <a:pPr algn="l">
              <a:defRPr sz="2800">
                <a:solidFill>
                  <a:srgbClr val="253957"/>
                </a:solidFill>
                <a:latin typeface="+mn-lt"/>
                <a:ea typeface="+mn-ea"/>
                <a:cs typeface="+mn-cs"/>
                <a:sym typeface="Arial Narrow"/>
              </a:defRPr>
            </a:pPr>
            <a:r>
              <a:rPr lang="ru-RU" sz="5400" dirty="0" smtClean="0">
                <a:solidFill>
                  <a:srgbClr val="253957"/>
                </a:solidFill>
                <a:sym typeface="Arial Narrow"/>
              </a:rPr>
              <a:t>(«Греческие Боги есть Боги </a:t>
            </a:r>
            <a:r>
              <a:rPr lang="ru-RU" sz="5400" dirty="0" smtClean="0">
                <a:solidFill>
                  <a:srgbClr val="FF0000"/>
                </a:solidFill>
                <a:sym typeface="Arial Narrow"/>
              </a:rPr>
              <a:t>свободных</a:t>
            </a:r>
            <a:r>
              <a:rPr lang="ru-RU" sz="5400" dirty="0" smtClean="0">
                <a:solidFill>
                  <a:srgbClr val="253957"/>
                </a:solidFill>
                <a:sym typeface="Arial Narrow"/>
              </a:rPr>
              <a:t> людей»</a:t>
            </a:r>
          </a:p>
          <a:p>
            <a:pPr algn="l">
              <a:defRPr sz="2800">
                <a:solidFill>
                  <a:srgbClr val="253957"/>
                </a:solidFill>
                <a:latin typeface="+mn-lt"/>
                <a:ea typeface="+mn-ea"/>
                <a:cs typeface="+mn-cs"/>
                <a:sym typeface="Arial Narrow"/>
              </a:defRPr>
            </a:pPr>
            <a:r>
              <a:rPr lang="ru-RU" sz="5400" dirty="0" smtClean="0">
                <a:solidFill>
                  <a:srgbClr val="253957"/>
                </a:solidFill>
                <a:sym typeface="Arial Narrow"/>
              </a:rPr>
              <a:t>2) Умирает </a:t>
            </a:r>
            <a:r>
              <a:rPr lang="ru-RU" sz="5400" dirty="0" smtClean="0">
                <a:solidFill>
                  <a:srgbClr val="FF0000"/>
                </a:solidFill>
                <a:sym typeface="Arial Narrow"/>
              </a:rPr>
              <a:t>инобытие</a:t>
            </a:r>
            <a:r>
              <a:rPr lang="ru-RU" sz="5400" dirty="0" smtClean="0">
                <a:solidFill>
                  <a:srgbClr val="253957"/>
                </a:solidFill>
                <a:sym typeface="Arial Narrow"/>
              </a:rPr>
              <a:t> Бога для человека: </a:t>
            </a:r>
          </a:p>
          <a:p>
            <a:pPr algn="l">
              <a:defRPr sz="2800">
                <a:solidFill>
                  <a:srgbClr val="253957"/>
                </a:solidFill>
                <a:latin typeface="+mn-lt"/>
                <a:ea typeface="+mn-ea"/>
                <a:cs typeface="+mn-cs"/>
                <a:sym typeface="Arial Narrow"/>
              </a:defRPr>
            </a:pPr>
            <a:r>
              <a:rPr lang="ru-RU" sz="5400" dirty="0" smtClean="0">
                <a:solidFill>
                  <a:srgbClr val="253957"/>
                </a:solidFill>
                <a:sym typeface="Arial Narrow"/>
              </a:rPr>
              <a:t>3) </a:t>
            </a:r>
            <a:r>
              <a:rPr lang="ru-RU" sz="5400" dirty="0">
                <a:solidFill>
                  <a:srgbClr val="253957"/>
                </a:solidFill>
                <a:sym typeface="Arial Narrow"/>
              </a:rPr>
              <a:t>В Боге человеческие </a:t>
            </a:r>
            <a:r>
              <a:rPr lang="ru-RU" sz="5400" dirty="0">
                <a:solidFill>
                  <a:srgbClr val="FF0000"/>
                </a:solidFill>
                <a:sym typeface="Arial Narrow"/>
              </a:rPr>
              <a:t>страсти</a:t>
            </a:r>
            <a:r>
              <a:rPr lang="ru-RU" sz="5400" dirty="0">
                <a:solidFill>
                  <a:srgbClr val="253957"/>
                </a:solidFill>
                <a:sym typeface="Arial Narrow"/>
              </a:rPr>
              <a:t> есть нечто утвердительное</a:t>
            </a:r>
          </a:p>
          <a:p>
            <a:pPr marL="914400" indent="-914400" algn="l">
              <a:buAutoNum type="arabicParenR" startAt="3"/>
              <a:defRPr sz="2800">
                <a:solidFill>
                  <a:srgbClr val="253957"/>
                </a:solidFill>
                <a:latin typeface="+mn-lt"/>
                <a:ea typeface="+mn-ea"/>
                <a:cs typeface="+mn-cs"/>
                <a:sym typeface="Arial Narrow"/>
              </a:defRPr>
            </a:pPr>
            <a:endParaRPr lang="ru-RU" sz="5400"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p:txBody>
      </p:sp>
      <p:sp>
        <p:nvSpPr>
          <p:cNvPr id="4" name="Прямоугольник 3"/>
          <p:cNvSpPr/>
          <p:nvPr/>
        </p:nvSpPr>
        <p:spPr>
          <a:xfrm flipH="1">
            <a:off x="6503368" y="881335"/>
            <a:ext cx="10009112" cy="861774"/>
          </a:xfrm>
          <a:prstGeom prst="rect">
            <a:avLst/>
          </a:prstGeom>
        </p:spPr>
        <p:txBody>
          <a:bodyPr wrap="square">
            <a:spAutoFit/>
          </a:bodyPr>
          <a:lstStyle/>
          <a:p>
            <a:r>
              <a:rPr lang="ru-RU" b="1" dirty="0" smtClean="0"/>
              <a:t>Греческая религия</a:t>
            </a:r>
            <a:endParaRPr lang="ru-RU" b="1" dirty="0"/>
          </a:p>
        </p:txBody>
      </p:sp>
      <p:pic>
        <p:nvPicPr>
          <p:cNvPr id="5" name="Рисунок 4"/>
          <p:cNvPicPr>
            <a:picLocks noChangeAspect="1"/>
          </p:cNvPicPr>
          <p:nvPr/>
        </p:nvPicPr>
        <p:blipFill>
          <a:blip r:embed="rId3"/>
          <a:stretch>
            <a:fillRect/>
          </a:stretch>
        </p:blipFill>
        <p:spPr>
          <a:xfrm>
            <a:off x="16152440" y="8654619"/>
            <a:ext cx="5974598" cy="4730906"/>
          </a:xfrm>
          <a:prstGeom prst="rect">
            <a:avLst/>
          </a:prstGeom>
        </p:spPr>
      </p:pic>
      <p:pic>
        <p:nvPicPr>
          <p:cNvPr id="10" name="Picture 6" descr="https://www.skulptura-plus.ru/images/photos/medium/shop166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185" y="9234264"/>
            <a:ext cx="3113446" cy="415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0556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6955617" y="12096378"/>
            <a:ext cx="14395628" cy="529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54696" y="2393504"/>
            <a:ext cx="23743031" cy="10642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a:lstStyle/>
          <a:p>
            <a:pPr algn="just">
              <a:defRPr sz="2800">
                <a:solidFill>
                  <a:srgbClr val="253957"/>
                </a:solidFill>
                <a:latin typeface="+mn-lt"/>
                <a:ea typeface="+mn-ea"/>
                <a:cs typeface="+mn-cs"/>
                <a:sym typeface="Arial Narrow"/>
              </a:defRPr>
            </a:pPr>
            <a:endParaRPr lang="ru-RU" sz="2800" dirty="0" smtClean="0">
              <a:solidFill>
                <a:srgbClr val="253957"/>
              </a:solidFill>
              <a:sym typeface="Arial Narrow"/>
            </a:endParaRPr>
          </a:p>
          <a:p>
            <a:pPr algn="just">
              <a:defRPr sz="2800">
                <a:solidFill>
                  <a:srgbClr val="253957"/>
                </a:solidFill>
                <a:latin typeface="+mn-lt"/>
                <a:ea typeface="+mn-ea"/>
                <a:cs typeface="+mn-cs"/>
                <a:sym typeface="Arial Narrow"/>
              </a:defRPr>
            </a:pPr>
            <a:r>
              <a:rPr lang="ru-RU" sz="4000" dirty="0" smtClean="0">
                <a:solidFill>
                  <a:srgbClr val="253957"/>
                </a:solidFill>
                <a:sym typeface="Arial Narrow"/>
              </a:rPr>
              <a:t> </a:t>
            </a: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endParaRPr lang="ru-RU" sz="4000" dirty="0" smtClean="0">
              <a:solidFill>
                <a:srgbClr val="253957"/>
              </a:solidFill>
              <a:sym typeface="Arial Narrow"/>
            </a:endParaRPr>
          </a:p>
          <a:p>
            <a:pPr algn="just">
              <a:defRPr sz="2800">
                <a:solidFill>
                  <a:srgbClr val="253957"/>
                </a:solidFill>
                <a:latin typeface="+mn-lt"/>
                <a:ea typeface="+mn-ea"/>
                <a:cs typeface="+mn-cs"/>
                <a:sym typeface="Arial Narrow"/>
              </a:defRPr>
            </a:pP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endParaRPr lang="ru-RU" sz="2800" dirty="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endParaRPr lang="ru-RU" sz="5400" dirty="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endParaRPr lang="ru-RU" sz="5400" dirty="0"/>
          </a:p>
          <a:p>
            <a:pPr algn="just">
              <a:defRPr sz="2800">
                <a:solidFill>
                  <a:srgbClr val="253957"/>
                </a:solidFill>
                <a:latin typeface="+mn-lt"/>
                <a:ea typeface="+mn-ea"/>
                <a:cs typeface="+mn-cs"/>
                <a:sym typeface="Arial Narrow"/>
              </a:defRPr>
            </a:pPr>
            <a:endParaRPr lang="ru-RU" sz="5400" dirty="0" smtClean="0"/>
          </a:p>
          <a:p>
            <a:pPr algn="l">
              <a:defRPr sz="2800">
                <a:solidFill>
                  <a:srgbClr val="253957"/>
                </a:solidFill>
                <a:latin typeface="+mn-lt"/>
                <a:ea typeface="+mn-ea"/>
                <a:cs typeface="+mn-cs"/>
                <a:sym typeface="Arial Narrow"/>
              </a:defRPr>
            </a:pPr>
            <a:r>
              <a:rPr lang="ru-RU" sz="5400" b="1" dirty="0"/>
              <a:t> </a:t>
            </a:r>
            <a:endParaRPr lang="ru-RU" sz="5400" b="1" dirty="0" smtClean="0"/>
          </a:p>
          <a:p>
            <a:pPr algn="l">
              <a:defRPr sz="2800">
                <a:solidFill>
                  <a:srgbClr val="253957"/>
                </a:solidFill>
                <a:latin typeface="+mn-lt"/>
                <a:ea typeface="+mn-ea"/>
                <a:cs typeface="+mn-cs"/>
                <a:sym typeface="Arial Narrow"/>
              </a:defRPr>
            </a:pPr>
            <a:endParaRPr lang="ru-RU" sz="5400" b="1" dirty="0"/>
          </a:p>
          <a:p>
            <a:pPr algn="l">
              <a:defRPr sz="2800">
                <a:solidFill>
                  <a:srgbClr val="253957"/>
                </a:solidFill>
                <a:latin typeface="+mn-lt"/>
                <a:ea typeface="+mn-ea"/>
                <a:cs typeface="+mn-cs"/>
                <a:sym typeface="Arial Narrow"/>
              </a:defRPr>
            </a:pPr>
            <a:endParaRPr lang="ru-RU" sz="5400" b="1" dirty="0" smtClean="0"/>
          </a:p>
          <a:p>
            <a:pPr algn="l">
              <a:defRPr sz="2800">
                <a:solidFill>
                  <a:srgbClr val="253957"/>
                </a:solidFill>
                <a:latin typeface="+mn-lt"/>
                <a:ea typeface="+mn-ea"/>
                <a:cs typeface="+mn-cs"/>
                <a:sym typeface="Arial Narrow"/>
              </a:defRPr>
            </a:pPr>
            <a:endParaRPr lang="ru-RU" sz="54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Прямоугольник 2"/>
          <p:cNvSpPr/>
          <p:nvPr/>
        </p:nvSpPr>
        <p:spPr>
          <a:xfrm>
            <a:off x="4555965" y="90423"/>
            <a:ext cx="11023594" cy="1015663"/>
          </a:xfrm>
          <a:prstGeom prst="rect">
            <a:avLst/>
          </a:prstGeom>
        </p:spPr>
        <p:txBody>
          <a:bodyPr wrap="square">
            <a:spAutoFit/>
          </a:bodyPr>
          <a:lstStyle/>
          <a:p>
            <a:pPr algn="l">
              <a:defRPr sz="2800">
                <a:solidFill>
                  <a:srgbClr val="253957"/>
                </a:solidFill>
                <a:latin typeface="+mn-lt"/>
                <a:ea typeface="+mn-ea"/>
                <a:cs typeface="+mn-cs"/>
                <a:sym typeface="Arial Narrow"/>
              </a:defRPr>
            </a:pPr>
            <a:endParaRPr lang="ru-RU" sz="6000" b="1" dirty="0">
              <a:solidFill>
                <a:srgbClr val="253957"/>
              </a:solidFill>
              <a:sym typeface="Arial Narrow"/>
            </a:endParaRPr>
          </a:p>
        </p:txBody>
      </p:sp>
      <p:sp>
        <p:nvSpPr>
          <p:cNvPr id="2" name="Прямоугольник 1"/>
          <p:cNvSpPr/>
          <p:nvPr/>
        </p:nvSpPr>
        <p:spPr>
          <a:xfrm>
            <a:off x="238672" y="2214562"/>
            <a:ext cx="23954645" cy="16989266"/>
          </a:xfrm>
          <a:prstGeom prst="rect">
            <a:avLst/>
          </a:prstGeom>
        </p:spPr>
        <p:txBody>
          <a:bodyPr wrap="square">
            <a:spAutoFit/>
          </a:bodyPr>
          <a:lstStyle/>
          <a:p>
            <a:pPr>
              <a:defRPr sz="2800">
                <a:solidFill>
                  <a:srgbClr val="253957"/>
                </a:solidFill>
                <a:latin typeface="+mn-lt"/>
                <a:ea typeface="+mn-ea"/>
                <a:cs typeface="+mn-cs"/>
                <a:sym typeface="Arial Narrow"/>
              </a:defRPr>
            </a:pPr>
            <a:r>
              <a:rPr lang="ru-RU" sz="5400" b="1" dirty="0" smtClean="0">
                <a:solidFill>
                  <a:srgbClr val="253957"/>
                </a:solidFill>
                <a:sym typeface="Arial Narrow"/>
              </a:rPr>
              <a:t>Политеизм - Конструктивизм </a:t>
            </a:r>
          </a:p>
          <a:p>
            <a:pPr algn="just">
              <a:defRPr sz="2800">
                <a:solidFill>
                  <a:srgbClr val="253957"/>
                </a:solidFill>
                <a:latin typeface="+mn-lt"/>
                <a:ea typeface="+mn-ea"/>
                <a:cs typeface="+mn-cs"/>
                <a:sym typeface="Arial Narrow"/>
              </a:defRPr>
            </a:pPr>
            <a:r>
              <a:rPr lang="ru-RU" sz="4800" dirty="0" smtClean="0">
                <a:solidFill>
                  <a:srgbClr val="253957"/>
                </a:solidFill>
                <a:sym typeface="Arial Narrow"/>
              </a:rPr>
              <a:t>1) В </a:t>
            </a:r>
            <a:r>
              <a:rPr lang="ru-RU" sz="4800" dirty="0" smtClean="0">
                <a:solidFill>
                  <a:srgbClr val="FF0000"/>
                </a:solidFill>
                <a:sym typeface="Arial Narrow"/>
              </a:rPr>
              <a:t>политеизме</a:t>
            </a:r>
            <a:r>
              <a:rPr lang="ru-RU" sz="4800" dirty="0" smtClean="0">
                <a:solidFill>
                  <a:srgbClr val="253957"/>
                </a:solidFill>
                <a:sym typeface="Arial Narrow"/>
              </a:rPr>
              <a:t> исчезает трансцендентность и </a:t>
            </a:r>
            <a:r>
              <a:rPr lang="ru-RU" sz="4800" dirty="0" err="1" smtClean="0">
                <a:solidFill>
                  <a:srgbClr val="253957"/>
                </a:solidFill>
                <a:sym typeface="Arial Narrow"/>
              </a:rPr>
              <a:t>объектность</a:t>
            </a:r>
            <a:r>
              <a:rPr lang="ru-RU" sz="4800" dirty="0" smtClean="0">
                <a:solidFill>
                  <a:srgbClr val="253957"/>
                </a:solidFill>
                <a:sym typeface="Arial Narrow"/>
              </a:rPr>
              <a:t> Бога по отношению к человеку: Боги близки, знаемы, изображаемы, понимаемы; они в чем-то зависимы (жертва), Боги творятся поэтами (Гесиод, Гомер) и скульпторами (Фидий), соединяются с людьми (Гегель). Конечное момент бесконечного. Человек начинает наделяться </a:t>
            </a:r>
            <a:r>
              <a:rPr lang="ru-RU" sz="4800" dirty="0" smtClean="0">
                <a:solidFill>
                  <a:srgbClr val="FF0000"/>
                </a:solidFill>
                <a:sym typeface="Arial Narrow"/>
              </a:rPr>
              <a:t>высшей ценностью</a:t>
            </a:r>
            <a:r>
              <a:rPr lang="ru-RU" sz="4800" dirty="0" smtClean="0">
                <a:solidFill>
                  <a:srgbClr val="253957"/>
                </a:solidFill>
                <a:sym typeface="Arial Narrow"/>
              </a:rPr>
              <a:t>, тогда как в монотеизме он ничтожен перед Богом.  </a:t>
            </a:r>
          </a:p>
          <a:p>
            <a:pPr algn="just">
              <a:defRPr sz="2800">
                <a:solidFill>
                  <a:srgbClr val="253957"/>
                </a:solidFill>
                <a:latin typeface="+mn-lt"/>
                <a:ea typeface="+mn-ea"/>
                <a:cs typeface="+mn-cs"/>
                <a:sym typeface="Arial Narrow"/>
              </a:defRPr>
            </a:pPr>
            <a:endParaRPr lang="ru-RU" sz="4800" dirty="0" smtClean="0">
              <a:solidFill>
                <a:srgbClr val="253957"/>
              </a:solidFill>
              <a:sym typeface="Arial Narrow"/>
            </a:endParaRPr>
          </a:p>
          <a:p>
            <a:pPr algn="just">
              <a:defRPr sz="2800">
                <a:solidFill>
                  <a:srgbClr val="253957"/>
                </a:solidFill>
                <a:latin typeface="+mn-lt"/>
                <a:ea typeface="+mn-ea"/>
                <a:cs typeface="+mn-cs"/>
                <a:sym typeface="Arial Narrow"/>
              </a:defRPr>
            </a:pPr>
            <a:r>
              <a:rPr lang="ru-RU" sz="4800" dirty="0">
                <a:solidFill>
                  <a:srgbClr val="253957"/>
                </a:solidFill>
                <a:sym typeface="Arial Narrow"/>
              </a:rPr>
              <a:t> </a:t>
            </a:r>
            <a:r>
              <a:rPr lang="ru-RU" sz="4800" dirty="0" smtClean="0">
                <a:solidFill>
                  <a:srgbClr val="253957"/>
                </a:solidFill>
                <a:sym typeface="Arial Narrow"/>
              </a:rPr>
              <a:t>В конструктивизме подчеркивается </a:t>
            </a:r>
            <a:r>
              <a:rPr lang="ru-RU" sz="4800" dirty="0" smtClean="0">
                <a:solidFill>
                  <a:srgbClr val="FF0000"/>
                </a:solidFill>
                <a:sym typeface="Arial Narrow"/>
              </a:rPr>
              <a:t>первичность </a:t>
            </a:r>
            <a:r>
              <a:rPr lang="ru-RU" sz="4800" dirty="0">
                <a:solidFill>
                  <a:srgbClr val="FF0000"/>
                </a:solidFill>
                <a:sym typeface="Arial Narrow"/>
              </a:rPr>
              <a:t>индивида</a:t>
            </a:r>
            <a:r>
              <a:rPr lang="ru-RU" sz="4800" dirty="0">
                <a:solidFill>
                  <a:srgbClr val="253957"/>
                </a:solidFill>
                <a:sym typeface="Arial Narrow"/>
              </a:rPr>
              <a:t>: общество </a:t>
            </a:r>
            <a:r>
              <a:rPr lang="ru-RU" sz="4800" dirty="0">
                <a:solidFill>
                  <a:srgbClr val="FF0000"/>
                </a:solidFill>
                <a:sym typeface="Arial Narrow"/>
              </a:rPr>
              <a:t>конструируется</a:t>
            </a:r>
            <a:r>
              <a:rPr lang="ru-RU" sz="4800" dirty="0">
                <a:solidFill>
                  <a:srgbClr val="253957"/>
                </a:solidFill>
                <a:sym typeface="Arial Narrow"/>
              </a:rPr>
              <a:t> индивидами, их смыслами. </a:t>
            </a:r>
            <a:endParaRPr lang="ru-RU" sz="4800" dirty="0" smtClean="0">
              <a:solidFill>
                <a:srgbClr val="253957"/>
              </a:solidFill>
              <a:sym typeface="Arial Narrow"/>
            </a:endParaRPr>
          </a:p>
          <a:p>
            <a:pPr algn="just">
              <a:defRPr sz="2800">
                <a:solidFill>
                  <a:srgbClr val="253957"/>
                </a:solidFill>
                <a:latin typeface="+mn-lt"/>
                <a:ea typeface="+mn-ea"/>
                <a:cs typeface="+mn-cs"/>
                <a:sym typeface="Arial Narrow"/>
              </a:defRPr>
            </a:pPr>
            <a:r>
              <a:rPr lang="ru-RU" sz="4800" dirty="0" smtClean="0">
                <a:solidFill>
                  <a:srgbClr val="253957"/>
                </a:solidFill>
                <a:sym typeface="Arial Narrow"/>
              </a:rPr>
              <a:t>Если </a:t>
            </a:r>
            <a:r>
              <a:rPr lang="ru-RU" sz="4800" dirty="0">
                <a:solidFill>
                  <a:srgbClr val="253957"/>
                </a:solidFill>
                <a:sym typeface="Arial Narrow"/>
              </a:rPr>
              <a:t>для Дюркгейма ошибочность обыденных представлений была связана с представлении о социальном </a:t>
            </a:r>
            <a:r>
              <a:rPr lang="ru-RU" sz="4800" dirty="0">
                <a:solidFill>
                  <a:srgbClr val="FF0000"/>
                </a:solidFill>
                <a:sym typeface="Arial Narrow"/>
              </a:rPr>
              <a:t>всемогуществе</a:t>
            </a:r>
            <a:r>
              <a:rPr lang="ru-RU" sz="4800" dirty="0">
                <a:solidFill>
                  <a:srgbClr val="253957"/>
                </a:solidFill>
                <a:sym typeface="Arial Narrow"/>
              </a:rPr>
              <a:t> человека </a:t>
            </a:r>
            <a:r>
              <a:rPr lang="ru-RU" sz="4800" dirty="0" smtClean="0">
                <a:solidFill>
                  <a:srgbClr val="253957"/>
                </a:solidFill>
                <a:sym typeface="Arial Narrow"/>
              </a:rPr>
              <a:t>(«Словом можно вызвать к жизни институт»), </a:t>
            </a:r>
            <a:r>
              <a:rPr lang="ru-RU" sz="4800" dirty="0">
                <a:solidFill>
                  <a:srgbClr val="253957"/>
                </a:solidFill>
                <a:sym typeface="Arial Narrow"/>
              </a:rPr>
              <a:t>то для </a:t>
            </a:r>
            <a:r>
              <a:rPr lang="ru-RU" sz="4800" dirty="0" err="1">
                <a:solidFill>
                  <a:srgbClr val="253957"/>
                </a:solidFill>
                <a:sym typeface="Arial Narrow"/>
              </a:rPr>
              <a:t>Бергера</a:t>
            </a:r>
            <a:r>
              <a:rPr lang="ru-RU" sz="4800" dirty="0">
                <a:solidFill>
                  <a:srgbClr val="253957"/>
                </a:solidFill>
                <a:sym typeface="Arial Narrow"/>
              </a:rPr>
              <a:t>, </a:t>
            </a:r>
            <a:r>
              <a:rPr lang="ru-RU" sz="4800" dirty="0" smtClean="0">
                <a:solidFill>
                  <a:srgbClr val="253957"/>
                </a:solidFill>
                <a:sym typeface="Arial Narrow"/>
              </a:rPr>
              <a:t>напротив: «</a:t>
            </a:r>
            <a:r>
              <a:rPr lang="ru-RU" sz="4800" dirty="0" smtClean="0">
                <a:sym typeface="Arial Narrow"/>
              </a:rPr>
              <a:t>Понимание </a:t>
            </a:r>
            <a:r>
              <a:rPr lang="ru-RU" sz="4800" dirty="0">
                <a:sym typeface="Arial Narrow"/>
              </a:rPr>
              <a:t>того, что </a:t>
            </a:r>
            <a:r>
              <a:rPr lang="ru-RU" sz="4800" dirty="0" smtClean="0">
                <a:sym typeface="Arial Narrow"/>
              </a:rPr>
              <a:t>общество… </a:t>
            </a:r>
            <a:r>
              <a:rPr lang="ru-RU" sz="4800" dirty="0">
                <a:sym typeface="Arial Narrow"/>
              </a:rPr>
              <a:t>является </a:t>
            </a:r>
            <a:r>
              <a:rPr lang="ru-RU" sz="4800" dirty="0">
                <a:solidFill>
                  <a:srgbClr val="FF0000"/>
                </a:solidFill>
                <a:sym typeface="Arial Narrow"/>
              </a:rPr>
              <a:t>продуктом деятельности </a:t>
            </a:r>
            <a:r>
              <a:rPr lang="ru-RU" sz="4800" dirty="0">
                <a:sym typeface="Arial Narrow"/>
              </a:rPr>
              <a:t>человека, особенно важно, учитывая, что оно представляется здравому смыслу чем-то совершенно иным, независимым от деятельности человека и являющимся </a:t>
            </a:r>
            <a:r>
              <a:rPr lang="ru-RU" sz="4800" dirty="0">
                <a:solidFill>
                  <a:srgbClr val="FF0000"/>
                </a:solidFill>
                <a:sym typeface="Arial Narrow"/>
              </a:rPr>
              <a:t>частью неактивной данности природы</a:t>
            </a:r>
            <a:r>
              <a:rPr lang="ru-RU" sz="4800" dirty="0">
                <a:sym typeface="Arial Narrow"/>
              </a:rPr>
              <a:t>. </a:t>
            </a:r>
            <a:endParaRPr lang="ru-RU" sz="4800"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4800"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48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p:txBody>
      </p:sp>
      <p:sp>
        <p:nvSpPr>
          <p:cNvPr id="4" name="Прямоугольник 3"/>
          <p:cNvSpPr/>
          <p:nvPr/>
        </p:nvSpPr>
        <p:spPr>
          <a:xfrm flipH="1">
            <a:off x="5063208" y="290478"/>
            <a:ext cx="10348956" cy="1631216"/>
          </a:xfrm>
          <a:prstGeom prst="rect">
            <a:avLst/>
          </a:prstGeom>
        </p:spPr>
        <p:txBody>
          <a:bodyPr wrap="square">
            <a:spAutoFit/>
          </a:bodyPr>
          <a:lstStyle/>
          <a:p>
            <a:endParaRPr lang="ru-RU" dirty="0" smtClean="0"/>
          </a:p>
          <a:p>
            <a:r>
              <a:rPr lang="ru-RU" dirty="0" smtClean="0"/>
              <a:t>Гегель и символы   </a:t>
            </a:r>
            <a:endParaRPr lang="ru-RU" dirty="0"/>
          </a:p>
        </p:txBody>
      </p:sp>
    </p:spTree>
    <p:extLst>
      <p:ext uri="{BB962C8B-B14F-4D97-AF65-F5344CB8AC3E}">
        <p14:creationId xmlns:p14="http://schemas.microsoft.com/office/powerpoint/2010/main" val="1777048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6955617" y="12096378"/>
            <a:ext cx="14395628" cy="529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54696" y="2393504"/>
            <a:ext cx="23743031" cy="10642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a:lstStyle/>
          <a:p>
            <a:pPr algn="just">
              <a:defRPr sz="2800">
                <a:solidFill>
                  <a:srgbClr val="253957"/>
                </a:solidFill>
                <a:latin typeface="+mn-lt"/>
                <a:ea typeface="+mn-ea"/>
                <a:cs typeface="+mn-cs"/>
                <a:sym typeface="Arial Narrow"/>
              </a:defRPr>
            </a:pPr>
            <a:endParaRPr lang="ru-RU" sz="2800" dirty="0" smtClean="0">
              <a:solidFill>
                <a:srgbClr val="253957"/>
              </a:solidFill>
              <a:sym typeface="Arial Narrow"/>
            </a:endParaRPr>
          </a:p>
          <a:p>
            <a:pPr algn="just">
              <a:defRPr sz="2800">
                <a:solidFill>
                  <a:srgbClr val="253957"/>
                </a:solidFill>
                <a:latin typeface="+mn-lt"/>
                <a:ea typeface="+mn-ea"/>
                <a:cs typeface="+mn-cs"/>
                <a:sym typeface="Arial Narrow"/>
              </a:defRPr>
            </a:pPr>
            <a:r>
              <a:rPr lang="ru-RU" sz="4000" dirty="0" smtClean="0">
                <a:solidFill>
                  <a:srgbClr val="253957"/>
                </a:solidFill>
                <a:sym typeface="Arial Narrow"/>
              </a:rPr>
              <a:t> </a:t>
            </a: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endParaRPr lang="ru-RU" sz="4000" dirty="0" smtClean="0">
              <a:solidFill>
                <a:srgbClr val="253957"/>
              </a:solidFill>
              <a:sym typeface="Arial Narrow"/>
            </a:endParaRPr>
          </a:p>
          <a:p>
            <a:pPr algn="just">
              <a:defRPr sz="2800">
                <a:solidFill>
                  <a:srgbClr val="253957"/>
                </a:solidFill>
                <a:latin typeface="+mn-lt"/>
                <a:ea typeface="+mn-ea"/>
                <a:cs typeface="+mn-cs"/>
                <a:sym typeface="Arial Narrow"/>
              </a:defRPr>
            </a:pP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endParaRPr lang="ru-RU" sz="2800" dirty="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endParaRPr lang="ru-RU" sz="5400" dirty="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endParaRPr lang="ru-RU" sz="5400" dirty="0"/>
          </a:p>
          <a:p>
            <a:pPr algn="just">
              <a:defRPr sz="2800">
                <a:solidFill>
                  <a:srgbClr val="253957"/>
                </a:solidFill>
                <a:latin typeface="+mn-lt"/>
                <a:ea typeface="+mn-ea"/>
                <a:cs typeface="+mn-cs"/>
                <a:sym typeface="Arial Narrow"/>
              </a:defRPr>
            </a:pPr>
            <a:endParaRPr lang="ru-RU" sz="5400" dirty="0" smtClean="0"/>
          </a:p>
          <a:p>
            <a:pPr algn="l">
              <a:defRPr sz="2800">
                <a:solidFill>
                  <a:srgbClr val="253957"/>
                </a:solidFill>
                <a:latin typeface="+mn-lt"/>
                <a:ea typeface="+mn-ea"/>
                <a:cs typeface="+mn-cs"/>
                <a:sym typeface="Arial Narrow"/>
              </a:defRPr>
            </a:pPr>
            <a:r>
              <a:rPr lang="ru-RU" sz="5400" b="1" dirty="0"/>
              <a:t> </a:t>
            </a:r>
            <a:endParaRPr lang="ru-RU" sz="5400" b="1" dirty="0" smtClean="0"/>
          </a:p>
          <a:p>
            <a:pPr algn="l">
              <a:defRPr sz="2800">
                <a:solidFill>
                  <a:srgbClr val="253957"/>
                </a:solidFill>
                <a:latin typeface="+mn-lt"/>
                <a:ea typeface="+mn-ea"/>
                <a:cs typeface="+mn-cs"/>
                <a:sym typeface="Arial Narrow"/>
              </a:defRPr>
            </a:pPr>
            <a:endParaRPr lang="ru-RU" sz="5400" b="1" dirty="0"/>
          </a:p>
          <a:p>
            <a:pPr algn="l">
              <a:defRPr sz="2800">
                <a:solidFill>
                  <a:srgbClr val="253957"/>
                </a:solidFill>
                <a:latin typeface="+mn-lt"/>
                <a:ea typeface="+mn-ea"/>
                <a:cs typeface="+mn-cs"/>
                <a:sym typeface="Arial Narrow"/>
              </a:defRPr>
            </a:pPr>
            <a:endParaRPr lang="ru-RU" sz="5400" b="1" dirty="0" smtClean="0"/>
          </a:p>
          <a:p>
            <a:pPr algn="l">
              <a:defRPr sz="2800">
                <a:solidFill>
                  <a:srgbClr val="253957"/>
                </a:solidFill>
                <a:latin typeface="+mn-lt"/>
                <a:ea typeface="+mn-ea"/>
                <a:cs typeface="+mn-cs"/>
                <a:sym typeface="Arial Narrow"/>
              </a:defRPr>
            </a:pPr>
            <a:endParaRPr lang="ru-RU" sz="54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Прямоугольник 2"/>
          <p:cNvSpPr/>
          <p:nvPr/>
        </p:nvSpPr>
        <p:spPr>
          <a:xfrm>
            <a:off x="4555965" y="90423"/>
            <a:ext cx="11023594" cy="1015663"/>
          </a:xfrm>
          <a:prstGeom prst="rect">
            <a:avLst/>
          </a:prstGeom>
        </p:spPr>
        <p:txBody>
          <a:bodyPr wrap="square">
            <a:spAutoFit/>
          </a:bodyPr>
          <a:lstStyle/>
          <a:p>
            <a:pPr algn="l">
              <a:defRPr sz="2800">
                <a:solidFill>
                  <a:srgbClr val="253957"/>
                </a:solidFill>
                <a:latin typeface="+mn-lt"/>
                <a:ea typeface="+mn-ea"/>
                <a:cs typeface="+mn-cs"/>
                <a:sym typeface="Arial Narrow"/>
              </a:defRPr>
            </a:pPr>
            <a:endParaRPr lang="ru-RU" sz="6000" b="1" dirty="0">
              <a:solidFill>
                <a:srgbClr val="253957"/>
              </a:solidFill>
              <a:sym typeface="Arial Narrow"/>
            </a:endParaRPr>
          </a:p>
        </p:txBody>
      </p:sp>
      <p:sp>
        <p:nvSpPr>
          <p:cNvPr id="2" name="Прямоугольник 1"/>
          <p:cNvSpPr/>
          <p:nvPr/>
        </p:nvSpPr>
        <p:spPr>
          <a:xfrm>
            <a:off x="238672" y="2214562"/>
            <a:ext cx="23954645" cy="15942826"/>
          </a:xfrm>
          <a:prstGeom prst="rect">
            <a:avLst/>
          </a:prstGeom>
        </p:spPr>
        <p:txBody>
          <a:bodyPr wrap="square">
            <a:spAutoFit/>
          </a:bodyPr>
          <a:lstStyle/>
          <a:p>
            <a:pPr>
              <a:defRPr sz="2800">
                <a:solidFill>
                  <a:srgbClr val="253957"/>
                </a:solidFill>
                <a:latin typeface="+mn-lt"/>
                <a:ea typeface="+mn-ea"/>
                <a:cs typeface="+mn-cs"/>
                <a:sym typeface="Arial Narrow"/>
              </a:defRPr>
            </a:pPr>
            <a:r>
              <a:rPr lang="ru-RU" sz="5400" b="1" dirty="0" smtClean="0">
                <a:solidFill>
                  <a:srgbClr val="253957"/>
                </a:solidFill>
                <a:sym typeface="Arial Narrow"/>
              </a:rPr>
              <a:t>Политеизм - Конструктивизм </a:t>
            </a:r>
          </a:p>
          <a:p>
            <a:pPr algn="l">
              <a:defRPr sz="2800">
                <a:solidFill>
                  <a:srgbClr val="253957"/>
                </a:solidFill>
                <a:latin typeface="+mn-lt"/>
                <a:ea typeface="+mn-ea"/>
                <a:cs typeface="+mn-cs"/>
                <a:sym typeface="Arial Narrow"/>
              </a:defRPr>
            </a:pPr>
            <a:r>
              <a:rPr lang="ru-RU" sz="4800" dirty="0" smtClean="0">
                <a:solidFill>
                  <a:srgbClr val="253957"/>
                </a:solidFill>
                <a:sym typeface="Arial Narrow"/>
              </a:rPr>
              <a:t>2) В политеизме</a:t>
            </a:r>
            <a:r>
              <a:rPr lang="ru-RU" sz="4800" b="1" dirty="0" smtClean="0">
                <a:solidFill>
                  <a:srgbClr val="253957"/>
                </a:solidFill>
                <a:sym typeface="Arial Narrow"/>
              </a:rPr>
              <a:t> «</a:t>
            </a:r>
            <a:r>
              <a:rPr lang="ru-RU" sz="4800" dirty="0" smtClean="0">
                <a:sym typeface="Arial Narrow"/>
              </a:rPr>
              <a:t>Боги </a:t>
            </a:r>
            <a:r>
              <a:rPr lang="ru-RU" sz="4800" dirty="0">
                <a:sym typeface="Arial Narrow"/>
              </a:rPr>
              <a:t>– это собственные страсти человека. Битвы богов – это </a:t>
            </a:r>
            <a:r>
              <a:rPr lang="ru-RU" sz="4800" b="1" dirty="0">
                <a:sym typeface="Arial Narrow"/>
              </a:rPr>
              <a:t>внутренние</a:t>
            </a:r>
            <a:r>
              <a:rPr lang="ru-RU" sz="4800" dirty="0">
                <a:sym typeface="Arial Narrow"/>
              </a:rPr>
              <a:t> битвы человека., знание о богах есть знание о </a:t>
            </a:r>
            <a:r>
              <a:rPr lang="ru-RU" sz="4800" b="1" dirty="0">
                <a:sym typeface="Arial Narrow"/>
              </a:rPr>
              <a:t>собственной</a:t>
            </a:r>
            <a:r>
              <a:rPr lang="ru-RU" sz="4800" dirty="0">
                <a:sym typeface="Arial Narrow"/>
              </a:rPr>
              <a:t> субъективности человека. </a:t>
            </a:r>
            <a:r>
              <a:rPr lang="ru-RU" sz="4800" dirty="0" smtClean="0">
                <a:sym typeface="Arial Narrow"/>
              </a:rPr>
              <a:t>В конструктивизме человек создает религию, наделяя окружающий мир своими смыслами</a:t>
            </a:r>
          </a:p>
          <a:p>
            <a:pPr algn="l">
              <a:defRPr sz="2800">
                <a:solidFill>
                  <a:srgbClr val="253957"/>
                </a:solidFill>
                <a:latin typeface="+mn-lt"/>
                <a:ea typeface="+mn-ea"/>
                <a:cs typeface="+mn-cs"/>
                <a:sym typeface="Arial Narrow"/>
              </a:defRPr>
            </a:pPr>
            <a:r>
              <a:rPr lang="ru-RU" sz="4800" dirty="0" smtClean="0">
                <a:sym typeface="Arial Narrow"/>
              </a:rPr>
              <a:t>Бергер: «Религия</a:t>
            </a:r>
            <a:r>
              <a:rPr lang="ru-RU" sz="4800" dirty="0">
                <a:sym typeface="Arial Narrow"/>
              </a:rPr>
              <a:t>— это человеческой проект, в рамках которого устанавливается </a:t>
            </a:r>
            <a:r>
              <a:rPr lang="ru-RU" sz="4800" dirty="0" smtClean="0">
                <a:sym typeface="Arial Narrow"/>
              </a:rPr>
              <a:t>священный космос» </a:t>
            </a:r>
            <a:endParaRPr lang="ru-RU" sz="4800" dirty="0">
              <a:solidFill>
                <a:srgbClr val="253957"/>
              </a:solidFill>
              <a:sym typeface="Arial Narrow"/>
            </a:endParaRPr>
          </a:p>
          <a:p>
            <a:pPr algn="l">
              <a:defRPr sz="2800">
                <a:solidFill>
                  <a:srgbClr val="253957"/>
                </a:solidFill>
                <a:latin typeface="+mn-lt"/>
                <a:ea typeface="+mn-ea"/>
                <a:cs typeface="+mn-cs"/>
                <a:sym typeface="Arial Narrow"/>
              </a:defRPr>
            </a:pPr>
            <a:endParaRPr lang="ru-RU" sz="4800" b="1" dirty="0" smtClean="0">
              <a:solidFill>
                <a:srgbClr val="253957"/>
              </a:solidFill>
              <a:sym typeface="Arial Narrow"/>
            </a:endParaRPr>
          </a:p>
          <a:p>
            <a:pPr algn="l">
              <a:defRPr sz="2800">
                <a:solidFill>
                  <a:srgbClr val="253957"/>
                </a:solidFill>
                <a:latin typeface="+mn-lt"/>
                <a:ea typeface="+mn-ea"/>
                <a:cs typeface="+mn-cs"/>
                <a:sym typeface="Arial Narrow"/>
              </a:defRPr>
            </a:pPr>
            <a:r>
              <a:rPr lang="ru-RU" sz="4800" dirty="0" smtClean="0">
                <a:solidFill>
                  <a:srgbClr val="253957"/>
                </a:solidFill>
                <a:sym typeface="Arial Narrow"/>
              </a:rPr>
              <a:t>3) Исчезает </a:t>
            </a:r>
            <a:r>
              <a:rPr lang="ru-RU" sz="4800" dirty="0" smtClean="0">
                <a:solidFill>
                  <a:srgbClr val="FF0000"/>
                </a:solidFill>
                <a:sym typeface="Arial Narrow"/>
              </a:rPr>
              <a:t>локализация</a:t>
            </a:r>
            <a:r>
              <a:rPr lang="ru-RU" sz="4800" dirty="0" smtClean="0">
                <a:solidFill>
                  <a:srgbClr val="253957"/>
                </a:solidFill>
                <a:sym typeface="Arial Narrow"/>
              </a:rPr>
              <a:t> Бога («Единого»), а вместе с этим выделение религии в </a:t>
            </a:r>
            <a:r>
              <a:rPr lang="ru-RU" sz="4800" dirty="0" smtClean="0">
                <a:solidFill>
                  <a:srgbClr val="FF0000"/>
                </a:solidFill>
                <a:sym typeface="Arial Narrow"/>
              </a:rPr>
              <a:t>самостоятельную</a:t>
            </a:r>
            <a:r>
              <a:rPr lang="ru-RU" sz="4800" dirty="0" smtClean="0">
                <a:solidFill>
                  <a:srgbClr val="253957"/>
                </a:solidFill>
                <a:sym typeface="Arial Narrow"/>
              </a:rPr>
              <a:t> </a:t>
            </a:r>
            <a:r>
              <a:rPr lang="ru-RU" sz="4800" dirty="0" smtClean="0">
                <a:solidFill>
                  <a:srgbClr val="FF0000"/>
                </a:solidFill>
                <a:sym typeface="Arial Narrow"/>
              </a:rPr>
              <a:t>сферу</a:t>
            </a:r>
            <a:r>
              <a:rPr lang="ru-RU" sz="4800" dirty="0" smtClean="0">
                <a:solidFill>
                  <a:srgbClr val="253957"/>
                </a:solidFill>
                <a:sym typeface="Arial Narrow"/>
              </a:rPr>
              <a:t>. Гегель: «</a:t>
            </a:r>
            <a:r>
              <a:rPr lang="ru-RU" sz="4800" dirty="0">
                <a:sym typeface="Arial Narrow"/>
              </a:rPr>
              <a:t>Культ не есть богослужение, ибо здесь нет </a:t>
            </a:r>
            <a:r>
              <a:rPr lang="ru-RU" sz="4800" b="1" dirty="0">
                <a:sym typeface="Arial Narrow"/>
              </a:rPr>
              <a:t>чуждости</a:t>
            </a:r>
            <a:r>
              <a:rPr lang="ru-RU" sz="4800" dirty="0">
                <a:sym typeface="Arial Narrow"/>
              </a:rPr>
              <a:t>. </a:t>
            </a:r>
            <a:r>
              <a:rPr lang="ru-RU" sz="4800" dirty="0">
                <a:solidFill>
                  <a:srgbClr val="FF0000"/>
                </a:solidFill>
                <a:sym typeface="Arial Narrow"/>
              </a:rPr>
              <a:t>Служение богам </a:t>
            </a:r>
            <a:r>
              <a:rPr lang="ru-RU" sz="4800" dirty="0" smtClean="0">
                <a:solidFill>
                  <a:srgbClr val="FF0000"/>
                </a:solidFill>
                <a:sym typeface="Arial Narrow"/>
              </a:rPr>
              <a:t>тождествен-но </a:t>
            </a:r>
            <a:r>
              <a:rPr lang="ru-RU" sz="4800" dirty="0">
                <a:solidFill>
                  <a:srgbClr val="FF0000"/>
                </a:solidFill>
                <a:sym typeface="Arial Narrow"/>
              </a:rPr>
              <a:t>социальной </a:t>
            </a:r>
            <a:r>
              <a:rPr lang="ru-RU" sz="4800" dirty="0" smtClean="0">
                <a:solidFill>
                  <a:srgbClr val="FF0000"/>
                </a:solidFill>
                <a:sym typeface="Arial Narrow"/>
              </a:rPr>
              <a:t>жизни</a:t>
            </a:r>
            <a:r>
              <a:rPr lang="ru-RU" sz="4800" dirty="0" smtClean="0">
                <a:sym typeface="Arial Narrow"/>
              </a:rPr>
              <a:t>». Бергер: «</a:t>
            </a:r>
            <a:r>
              <a:rPr lang="ru-RU" sz="4400" dirty="0" smtClean="0">
                <a:sym typeface="Arial Narrow"/>
              </a:rPr>
              <a:t>Религия </a:t>
            </a:r>
            <a:r>
              <a:rPr lang="ru-RU" sz="4400" dirty="0">
                <a:sym typeface="Arial Narrow"/>
              </a:rPr>
              <a:t>легитимирует </a:t>
            </a:r>
            <a:r>
              <a:rPr lang="ru-RU" sz="4400" dirty="0">
                <a:solidFill>
                  <a:srgbClr val="FF0000"/>
                </a:solidFill>
                <a:sym typeface="Arial Narrow"/>
              </a:rPr>
              <a:t>социальные институты</a:t>
            </a:r>
            <a:r>
              <a:rPr lang="ru-RU" sz="4400" dirty="0">
                <a:sym typeface="Arial Narrow"/>
              </a:rPr>
              <a:t>, даруя им безусловно значимый онтологический статус, помещая их в систему координат священного и </a:t>
            </a:r>
            <a:r>
              <a:rPr lang="ru-RU" sz="4400" dirty="0" smtClean="0">
                <a:sym typeface="Arial Narrow"/>
              </a:rPr>
              <a:t>космоса»</a:t>
            </a:r>
          </a:p>
          <a:p>
            <a:pPr algn="l">
              <a:defRPr sz="2800">
                <a:solidFill>
                  <a:srgbClr val="253957"/>
                </a:solidFill>
                <a:latin typeface="+mn-lt"/>
                <a:ea typeface="+mn-ea"/>
                <a:cs typeface="+mn-cs"/>
                <a:sym typeface="Arial Narrow"/>
              </a:defRPr>
            </a:pPr>
            <a:endParaRPr lang="ru-RU" sz="4400" dirty="0">
              <a:solidFill>
                <a:srgbClr val="253957"/>
              </a:solidFill>
              <a:sym typeface="Arial Narrow"/>
            </a:endParaRPr>
          </a:p>
          <a:p>
            <a:pPr algn="l">
              <a:defRPr sz="2800">
                <a:solidFill>
                  <a:srgbClr val="253957"/>
                </a:solidFill>
                <a:latin typeface="+mn-lt"/>
                <a:ea typeface="+mn-ea"/>
                <a:cs typeface="+mn-cs"/>
                <a:sym typeface="Arial Narrow"/>
              </a:defRPr>
            </a:pPr>
            <a:r>
              <a:rPr lang="ru-RU" sz="4400" dirty="0" smtClean="0">
                <a:solidFill>
                  <a:srgbClr val="253957"/>
                </a:solidFill>
                <a:sym typeface="Arial Narrow"/>
              </a:rPr>
              <a:t>4) В социологии Дюркгейма была только дихотомия «Священное-</a:t>
            </a:r>
            <a:r>
              <a:rPr lang="ru-RU" sz="4400" dirty="0" err="1" smtClean="0">
                <a:solidFill>
                  <a:srgbClr val="253957"/>
                </a:solidFill>
                <a:sym typeface="Arial Narrow"/>
              </a:rPr>
              <a:t>профанное</a:t>
            </a:r>
            <a:r>
              <a:rPr lang="ru-RU" sz="4400" dirty="0" smtClean="0">
                <a:solidFill>
                  <a:srgbClr val="253957"/>
                </a:solidFill>
                <a:sym typeface="Arial Narrow"/>
              </a:rPr>
              <a:t>», Бергер добавляет в нее третий элемент – </a:t>
            </a:r>
            <a:r>
              <a:rPr lang="ru-RU" sz="4400" dirty="0" smtClean="0">
                <a:solidFill>
                  <a:srgbClr val="FF0000"/>
                </a:solidFill>
                <a:sym typeface="Arial Narrow"/>
              </a:rPr>
              <a:t>Хаос</a:t>
            </a:r>
            <a:r>
              <a:rPr lang="ru-RU" sz="4400" dirty="0" smtClean="0">
                <a:solidFill>
                  <a:srgbClr val="253957"/>
                </a:solidFill>
                <a:sym typeface="Arial Narrow"/>
              </a:rPr>
              <a:t> как то, что еще не наделено смыслами человека. «Хаос» - ключевое понятие, означает также нечто «предсуществующее» до богов и не упорядоченное</a:t>
            </a:r>
            <a:endParaRPr lang="ru-RU" sz="4400"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p:txBody>
      </p:sp>
      <p:sp>
        <p:nvSpPr>
          <p:cNvPr id="4" name="Прямоугольник 3"/>
          <p:cNvSpPr/>
          <p:nvPr/>
        </p:nvSpPr>
        <p:spPr>
          <a:xfrm flipH="1">
            <a:off x="5063208" y="290478"/>
            <a:ext cx="10348956" cy="1631216"/>
          </a:xfrm>
          <a:prstGeom prst="rect">
            <a:avLst/>
          </a:prstGeom>
        </p:spPr>
        <p:txBody>
          <a:bodyPr wrap="square">
            <a:spAutoFit/>
          </a:bodyPr>
          <a:lstStyle/>
          <a:p>
            <a:endParaRPr lang="ru-RU" dirty="0" smtClean="0"/>
          </a:p>
          <a:p>
            <a:r>
              <a:rPr lang="ru-RU" dirty="0" smtClean="0"/>
              <a:t>Политеизм   </a:t>
            </a:r>
            <a:endParaRPr lang="ru-RU" dirty="0"/>
          </a:p>
        </p:txBody>
      </p:sp>
    </p:spTree>
    <p:extLst>
      <p:ext uri="{BB962C8B-B14F-4D97-AF65-F5344CB8AC3E}">
        <p14:creationId xmlns:p14="http://schemas.microsoft.com/office/powerpoint/2010/main" val="116292200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Гегель: монотеизм</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214562"/>
            <a:ext cx="22826536" cy="1054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just">
              <a:defRPr sz="2800">
                <a:solidFill>
                  <a:srgbClr val="253957"/>
                </a:solidFill>
                <a:latin typeface="+mn-lt"/>
                <a:ea typeface="+mn-ea"/>
                <a:cs typeface="+mn-cs"/>
                <a:sym typeface="Arial Narrow"/>
              </a:defRPr>
            </a:pPr>
            <a:r>
              <a:rPr lang="ru-RU" sz="6000" dirty="0" smtClean="0">
                <a:sym typeface="Arial Narrow"/>
              </a:rPr>
              <a:t> </a:t>
            </a:r>
            <a:r>
              <a:rPr lang="ru-RU" sz="4800" dirty="0" smtClean="0"/>
              <a:t> </a:t>
            </a:r>
            <a:endParaRPr lang="ru-RU" sz="4800" dirty="0"/>
          </a:p>
          <a:p>
            <a:pPr algn="just">
              <a:defRPr sz="2800">
                <a:solidFill>
                  <a:srgbClr val="253957"/>
                </a:solidFill>
                <a:latin typeface="+mn-lt"/>
                <a:ea typeface="+mn-ea"/>
                <a:cs typeface="+mn-cs"/>
                <a:sym typeface="Arial Narrow"/>
              </a:defRPr>
            </a:pPr>
            <a:endParaRPr lang="en-US" sz="4400" dirty="0" smtClean="0">
              <a:sym typeface="Arial Narrow"/>
            </a:endParaRPr>
          </a:p>
          <a:p>
            <a:pPr algn="just">
              <a:defRPr sz="2800">
                <a:solidFill>
                  <a:srgbClr val="253957"/>
                </a:solidFill>
                <a:latin typeface="+mn-lt"/>
                <a:ea typeface="+mn-ea"/>
                <a:cs typeface="+mn-cs"/>
                <a:sym typeface="Arial Narrow"/>
              </a:defRPr>
            </a:pPr>
            <a:endParaRPr lang="ru-RU" sz="4400" dirty="0">
              <a:sym typeface="Arial Narrow"/>
            </a:endParaRPr>
          </a:p>
          <a:p>
            <a:pPr>
              <a:defRPr sz="2800">
                <a:solidFill>
                  <a:srgbClr val="253957"/>
                </a:solidFill>
                <a:latin typeface="+mn-lt"/>
                <a:ea typeface="+mn-ea"/>
                <a:cs typeface="+mn-cs"/>
                <a:sym typeface="Arial Narrow"/>
              </a:defRPr>
            </a:pPr>
            <a:r>
              <a:rPr lang="ru-RU" sz="6000" b="1" dirty="0" smtClean="0">
                <a:solidFill>
                  <a:srgbClr val="FF0000"/>
                </a:solidFill>
                <a:sym typeface="Arial Narrow"/>
              </a:rPr>
              <a:t>   Границы политеизма </a:t>
            </a:r>
          </a:p>
          <a:p>
            <a:pPr>
              <a:defRPr sz="2800">
                <a:solidFill>
                  <a:srgbClr val="253957"/>
                </a:solidFill>
                <a:latin typeface="+mn-lt"/>
                <a:ea typeface="+mn-ea"/>
                <a:cs typeface="+mn-cs"/>
                <a:sym typeface="Arial Narrow"/>
              </a:defRPr>
            </a:pPr>
            <a:r>
              <a:rPr lang="ru-RU" sz="6000" b="1" dirty="0" smtClean="0">
                <a:solidFill>
                  <a:srgbClr val="FF0000"/>
                </a:solidFill>
                <a:sym typeface="Arial Narrow"/>
              </a:rPr>
              <a:t> </a:t>
            </a:r>
          </a:p>
          <a:p>
            <a:pPr algn="just">
              <a:defRPr sz="2800">
                <a:solidFill>
                  <a:srgbClr val="253957"/>
                </a:solidFill>
                <a:latin typeface="+mn-lt"/>
                <a:ea typeface="+mn-ea"/>
                <a:cs typeface="+mn-cs"/>
                <a:sym typeface="Arial Narrow"/>
              </a:defRPr>
            </a:pPr>
            <a:endParaRPr lang="ru-RU" sz="60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177895379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Критика монотеизма</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825552"/>
            <a:ext cx="22387223" cy="9505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l">
              <a:defRPr sz="2800">
                <a:solidFill>
                  <a:srgbClr val="253957"/>
                </a:solidFill>
                <a:latin typeface="+mn-lt"/>
                <a:ea typeface="+mn-ea"/>
                <a:cs typeface="+mn-cs"/>
                <a:sym typeface="Arial Narrow"/>
              </a:defRPr>
            </a:pPr>
            <a:endParaRPr lang="ru-RU" sz="4800" dirty="0"/>
          </a:p>
          <a:p>
            <a:pPr algn="l">
              <a:defRPr sz="2800">
                <a:solidFill>
                  <a:srgbClr val="253957"/>
                </a:solidFill>
                <a:latin typeface="+mn-lt"/>
                <a:ea typeface="+mn-ea"/>
                <a:cs typeface="+mn-cs"/>
                <a:sym typeface="Arial Narrow"/>
              </a:defRPr>
            </a:pPr>
            <a:endParaRPr lang="ru-RU" sz="4800" dirty="0"/>
          </a:p>
          <a:p>
            <a:pPr algn="l">
              <a:defRPr sz="2800">
                <a:solidFill>
                  <a:srgbClr val="253957"/>
                </a:solidFill>
                <a:latin typeface="+mn-lt"/>
                <a:ea typeface="+mn-ea"/>
                <a:cs typeface="+mn-cs"/>
                <a:sym typeface="Arial Narrow"/>
              </a:defRPr>
            </a:pPr>
            <a:r>
              <a:rPr lang="ru-RU" sz="4800" dirty="0" smtClean="0"/>
              <a:t>                                         </a:t>
            </a:r>
            <a:endParaRPr lang="ru-RU" sz="4800"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Прямоугольник 1"/>
          <p:cNvSpPr/>
          <p:nvPr/>
        </p:nvSpPr>
        <p:spPr>
          <a:xfrm>
            <a:off x="3634137" y="9210569"/>
            <a:ext cx="22891279" cy="10064294"/>
          </a:xfrm>
          <a:prstGeom prst="rect">
            <a:avLst/>
          </a:prstGeom>
        </p:spPr>
        <p:txBody>
          <a:bodyPr wrap="square">
            <a:spAutoFit/>
          </a:bodyPr>
          <a:lstStyle/>
          <a:p>
            <a:pPr algn="just"/>
            <a:endParaRPr lang="ru-RU" sz="5400" dirty="0"/>
          </a:p>
          <a:p>
            <a:endParaRPr lang="ru-RU" sz="5400" b="1" dirty="0"/>
          </a:p>
          <a:p>
            <a:endParaRPr lang="ru-RU" sz="5400" b="1" dirty="0" smtClean="0"/>
          </a:p>
          <a:p>
            <a:endParaRPr lang="ru-RU" sz="5400" b="1" dirty="0"/>
          </a:p>
          <a:p>
            <a:endParaRPr lang="ru-RU" sz="5400" b="1" dirty="0" smtClean="0"/>
          </a:p>
          <a:p>
            <a:r>
              <a:rPr lang="ru-RU" sz="5400" b="1" dirty="0" smtClean="0"/>
              <a:t> </a:t>
            </a:r>
            <a:endParaRPr lang="ru-RU" sz="5400" b="1" dirty="0"/>
          </a:p>
          <a:p>
            <a:pPr algn="just"/>
            <a:endParaRPr lang="ru-RU" sz="5400" dirty="0" smtClean="0"/>
          </a:p>
          <a:p>
            <a:pPr algn="just"/>
            <a:endParaRPr lang="ru-RU" sz="5400" dirty="0"/>
          </a:p>
          <a:p>
            <a:pPr algn="just"/>
            <a:endParaRPr lang="ru-RU" sz="5400" dirty="0" smtClean="0"/>
          </a:p>
          <a:p>
            <a:pPr algn="just"/>
            <a:endParaRPr lang="ru-RU" sz="5400" dirty="0"/>
          </a:p>
          <a:p>
            <a:pPr algn="just"/>
            <a:endParaRPr lang="ru-RU" sz="5400" dirty="0" smtClean="0"/>
          </a:p>
          <a:p>
            <a:pPr algn="just"/>
            <a:r>
              <a:rPr lang="ru-RU" sz="5400" dirty="0" smtClean="0"/>
              <a:t> </a:t>
            </a:r>
            <a:endParaRPr lang="ru-RU" dirty="0"/>
          </a:p>
        </p:txBody>
      </p:sp>
      <p:pic>
        <p:nvPicPr>
          <p:cNvPr id="8194" name="Picture 2" descr="https://sun9-9.userapi.com/c834203/v834203091/15732f/owCVQJzlk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894" y="7177901"/>
            <a:ext cx="7404938" cy="47148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8672" y="2643366"/>
            <a:ext cx="23425248" cy="4247317"/>
          </a:xfrm>
          <a:prstGeom prst="rect">
            <a:avLst/>
          </a:prstGeom>
        </p:spPr>
        <p:txBody>
          <a:bodyPr wrap="square">
            <a:spAutoFit/>
          </a:bodyPr>
          <a:lstStyle/>
          <a:p>
            <a:r>
              <a:rPr lang="ru-RU" sz="5400" dirty="0" smtClean="0"/>
              <a:t>                          За что Зевс мучил Прометея?</a:t>
            </a:r>
          </a:p>
          <a:p>
            <a:r>
              <a:rPr lang="ru-RU" sz="5400" dirty="0" smtClean="0"/>
              <a:t>Это было не наказание, а </a:t>
            </a:r>
            <a:r>
              <a:rPr lang="ru-RU" sz="5400" dirty="0" smtClean="0">
                <a:solidFill>
                  <a:srgbClr val="FF0000"/>
                </a:solidFill>
              </a:rPr>
              <a:t>пытка</a:t>
            </a:r>
            <a:r>
              <a:rPr lang="ru-RU" sz="5400" dirty="0" smtClean="0"/>
              <a:t>, ибо он знал тайну </a:t>
            </a:r>
            <a:r>
              <a:rPr lang="ru-RU" sz="5400" dirty="0" smtClean="0">
                <a:solidFill>
                  <a:srgbClr val="FF0000"/>
                </a:solidFill>
              </a:rPr>
              <a:t>Судьбы</a:t>
            </a:r>
            <a:r>
              <a:rPr lang="ru-RU" sz="5400" dirty="0" smtClean="0"/>
              <a:t> Зевса</a:t>
            </a:r>
          </a:p>
          <a:p>
            <a:r>
              <a:rPr lang="ru-RU" sz="5400" dirty="0" smtClean="0"/>
              <a:t>У греков появляются боги двух разных типов: Мойры – это то самое единство, которое по видимости утрачивается Олимпийцами. Они правят ими, ограничивая их свободу </a:t>
            </a:r>
            <a:endParaRPr lang="ru-RU" dirty="0"/>
          </a:p>
        </p:txBody>
      </p:sp>
    </p:spTree>
    <p:extLst>
      <p:ext uri="{BB962C8B-B14F-4D97-AF65-F5344CB8AC3E}">
        <p14:creationId xmlns:p14="http://schemas.microsoft.com/office/powerpoint/2010/main" val="165178210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6955617" y="12096378"/>
            <a:ext cx="14395628" cy="529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54696" y="2393504"/>
            <a:ext cx="23743031" cy="10642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a:lstStyle/>
          <a:p>
            <a:pPr algn="just">
              <a:defRPr sz="2800">
                <a:solidFill>
                  <a:srgbClr val="253957"/>
                </a:solidFill>
                <a:latin typeface="+mn-lt"/>
                <a:ea typeface="+mn-ea"/>
                <a:cs typeface="+mn-cs"/>
                <a:sym typeface="Arial Narrow"/>
              </a:defRPr>
            </a:pPr>
            <a:endParaRPr lang="ru-RU" sz="2800" dirty="0" smtClean="0">
              <a:solidFill>
                <a:srgbClr val="253957"/>
              </a:solidFill>
              <a:sym typeface="Arial Narrow"/>
            </a:endParaRPr>
          </a:p>
          <a:p>
            <a:pPr algn="just">
              <a:defRPr sz="2800">
                <a:solidFill>
                  <a:srgbClr val="253957"/>
                </a:solidFill>
                <a:latin typeface="+mn-lt"/>
                <a:ea typeface="+mn-ea"/>
                <a:cs typeface="+mn-cs"/>
                <a:sym typeface="Arial Narrow"/>
              </a:defRPr>
            </a:pPr>
            <a:r>
              <a:rPr lang="ru-RU" sz="4000" dirty="0" smtClean="0">
                <a:solidFill>
                  <a:srgbClr val="253957"/>
                </a:solidFill>
                <a:sym typeface="Arial Narrow"/>
              </a:rPr>
              <a:t> </a:t>
            </a: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endParaRPr lang="ru-RU" sz="4000" dirty="0" smtClean="0">
              <a:solidFill>
                <a:srgbClr val="253957"/>
              </a:solidFill>
              <a:sym typeface="Arial Narrow"/>
            </a:endParaRPr>
          </a:p>
          <a:p>
            <a:pPr algn="just">
              <a:defRPr sz="2800">
                <a:solidFill>
                  <a:srgbClr val="253957"/>
                </a:solidFill>
                <a:latin typeface="+mn-lt"/>
                <a:ea typeface="+mn-ea"/>
                <a:cs typeface="+mn-cs"/>
                <a:sym typeface="Arial Narrow"/>
              </a:defRPr>
            </a:pP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endParaRPr lang="ru-RU" sz="2800" dirty="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endParaRPr lang="ru-RU" sz="5400" dirty="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endParaRPr lang="ru-RU" sz="5400" dirty="0"/>
          </a:p>
          <a:p>
            <a:pPr algn="just">
              <a:defRPr sz="2800">
                <a:solidFill>
                  <a:srgbClr val="253957"/>
                </a:solidFill>
                <a:latin typeface="+mn-lt"/>
                <a:ea typeface="+mn-ea"/>
                <a:cs typeface="+mn-cs"/>
                <a:sym typeface="Arial Narrow"/>
              </a:defRPr>
            </a:pPr>
            <a:endParaRPr lang="ru-RU" sz="5400" dirty="0" smtClean="0"/>
          </a:p>
          <a:p>
            <a:pPr algn="l">
              <a:defRPr sz="2800">
                <a:solidFill>
                  <a:srgbClr val="253957"/>
                </a:solidFill>
                <a:latin typeface="+mn-lt"/>
                <a:ea typeface="+mn-ea"/>
                <a:cs typeface="+mn-cs"/>
                <a:sym typeface="Arial Narrow"/>
              </a:defRPr>
            </a:pPr>
            <a:r>
              <a:rPr lang="ru-RU" sz="5400" b="1" dirty="0"/>
              <a:t> </a:t>
            </a:r>
            <a:endParaRPr lang="ru-RU" sz="5400" b="1" dirty="0" smtClean="0"/>
          </a:p>
          <a:p>
            <a:pPr algn="l">
              <a:defRPr sz="2800">
                <a:solidFill>
                  <a:srgbClr val="253957"/>
                </a:solidFill>
                <a:latin typeface="+mn-lt"/>
                <a:ea typeface="+mn-ea"/>
                <a:cs typeface="+mn-cs"/>
                <a:sym typeface="Arial Narrow"/>
              </a:defRPr>
            </a:pPr>
            <a:endParaRPr lang="ru-RU" sz="5400" b="1" dirty="0"/>
          </a:p>
          <a:p>
            <a:pPr algn="l">
              <a:defRPr sz="2800">
                <a:solidFill>
                  <a:srgbClr val="253957"/>
                </a:solidFill>
                <a:latin typeface="+mn-lt"/>
                <a:ea typeface="+mn-ea"/>
                <a:cs typeface="+mn-cs"/>
                <a:sym typeface="Arial Narrow"/>
              </a:defRPr>
            </a:pPr>
            <a:endParaRPr lang="ru-RU" sz="5400" b="1" dirty="0" smtClean="0"/>
          </a:p>
          <a:p>
            <a:pPr algn="l">
              <a:defRPr sz="2800">
                <a:solidFill>
                  <a:srgbClr val="253957"/>
                </a:solidFill>
                <a:latin typeface="+mn-lt"/>
                <a:ea typeface="+mn-ea"/>
                <a:cs typeface="+mn-cs"/>
                <a:sym typeface="Arial Narrow"/>
              </a:defRPr>
            </a:pPr>
            <a:endParaRPr lang="ru-RU" sz="54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Прямоугольник 2"/>
          <p:cNvSpPr/>
          <p:nvPr/>
        </p:nvSpPr>
        <p:spPr>
          <a:xfrm>
            <a:off x="4555965" y="90423"/>
            <a:ext cx="11023594" cy="1015663"/>
          </a:xfrm>
          <a:prstGeom prst="rect">
            <a:avLst/>
          </a:prstGeom>
        </p:spPr>
        <p:txBody>
          <a:bodyPr wrap="square">
            <a:spAutoFit/>
          </a:bodyPr>
          <a:lstStyle/>
          <a:p>
            <a:pPr algn="l">
              <a:defRPr sz="2800">
                <a:solidFill>
                  <a:srgbClr val="253957"/>
                </a:solidFill>
                <a:latin typeface="+mn-lt"/>
                <a:ea typeface="+mn-ea"/>
                <a:cs typeface="+mn-cs"/>
                <a:sym typeface="Arial Narrow"/>
              </a:defRPr>
            </a:pPr>
            <a:endParaRPr lang="ru-RU" sz="6000" b="1" dirty="0">
              <a:solidFill>
                <a:srgbClr val="253957"/>
              </a:solidFill>
              <a:sym typeface="Arial Narrow"/>
            </a:endParaRPr>
          </a:p>
        </p:txBody>
      </p:sp>
      <p:sp>
        <p:nvSpPr>
          <p:cNvPr id="2" name="Прямоугольник 1"/>
          <p:cNvSpPr/>
          <p:nvPr/>
        </p:nvSpPr>
        <p:spPr>
          <a:xfrm>
            <a:off x="238672" y="2214562"/>
            <a:ext cx="23954645" cy="14219277"/>
          </a:xfrm>
          <a:prstGeom prst="rect">
            <a:avLst/>
          </a:prstGeom>
        </p:spPr>
        <p:txBody>
          <a:bodyPr wrap="square">
            <a:spAutoFit/>
          </a:bodyPr>
          <a:lstStyle/>
          <a:p>
            <a:pPr algn="just">
              <a:defRPr sz="2800">
                <a:solidFill>
                  <a:srgbClr val="253957"/>
                </a:solidFill>
                <a:latin typeface="+mn-lt"/>
                <a:ea typeface="+mn-ea"/>
                <a:cs typeface="+mn-cs"/>
                <a:sym typeface="Arial Narrow"/>
              </a:defRPr>
            </a:pPr>
            <a:r>
              <a:rPr lang="ru-RU" sz="5400" b="1" dirty="0" smtClean="0">
                <a:solidFill>
                  <a:srgbClr val="253957"/>
                </a:solidFill>
                <a:sym typeface="Arial Narrow"/>
              </a:rPr>
              <a:t> </a:t>
            </a:r>
          </a:p>
          <a:p>
            <a:pPr algn="just">
              <a:defRPr sz="2800">
                <a:solidFill>
                  <a:srgbClr val="253957"/>
                </a:solidFill>
                <a:latin typeface="+mn-lt"/>
                <a:ea typeface="+mn-ea"/>
                <a:cs typeface="+mn-cs"/>
                <a:sym typeface="Arial Narrow"/>
              </a:defRPr>
            </a:pPr>
            <a:r>
              <a:rPr lang="ru-RU" sz="5400" b="1" dirty="0" smtClean="0">
                <a:solidFill>
                  <a:srgbClr val="253957"/>
                </a:solidFill>
                <a:sym typeface="Arial Narrow"/>
              </a:rPr>
              <a:t> В рассмотренной концепции общество в его </a:t>
            </a:r>
            <a:r>
              <a:rPr lang="ru-RU" sz="5400" b="1" dirty="0" smtClean="0">
                <a:solidFill>
                  <a:srgbClr val="FF0000"/>
                </a:solidFill>
                <a:sym typeface="Arial Narrow"/>
              </a:rPr>
              <a:t>отчужденной объективации </a:t>
            </a:r>
            <a:r>
              <a:rPr lang="ru-RU" sz="5400" b="1" dirty="0" smtClean="0">
                <a:solidFill>
                  <a:srgbClr val="253957"/>
                </a:solidFill>
                <a:sym typeface="Arial Narrow"/>
              </a:rPr>
              <a:t>противостоит субъективности индивида, как Мойры противостоят свободе </a:t>
            </a:r>
            <a:r>
              <a:rPr lang="ru-RU" sz="5400" b="1" dirty="0" smtClean="0">
                <a:solidFill>
                  <a:srgbClr val="253957"/>
                </a:solidFill>
                <a:sym typeface="Arial Narrow"/>
              </a:rPr>
              <a:t>всех конечных индивидов (будь то люди или же боги): </a:t>
            </a:r>
            <a:r>
              <a:rPr lang="ru-RU" sz="5400" b="1" dirty="0" smtClean="0">
                <a:solidFill>
                  <a:srgbClr val="253957"/>
                </a:solidFill>
                <a:sym typeface="Arial Narrow"/>
              </a:rPr>
              <a:t>в человеке есть «социализированная» и «</a:t>
            </a:r>
            <a:r>
              <a:rPr lang="ru-RU" sz="5400" b="1" dirty="0" err="1" smtClean="0">
                <a:solidFill>
                  <a:srgbClr val="253957"/>
                </a:solidFill>
                <a:sym typeface="Arial Narrow"/>
              </a:rPr>
              <a:t>несоциализированная</a:t>
            </a:r>
            <a:r>
              <a:rPr lang="ru-RU" sz="5400" b="1" dirty="0" smtClean="0">
                <a:solidFill>
                  <a:srgbClr val="253957"/>
                </a:solidFill>
                <a:sym typeface="Arial Narrow"/>
              </a:rPr>
              <a:t>» половинки. </a:t>
            </a:r>
            <a:r>
              <a:rPr lang="ru-RU" sz="5400" b="1" dirty="0" smtClean="0">
                <a:solidFill>
                  <a:srgbClr val="FF0000"/>
                </a:solidFill>
                <a:sym typeface="Arial Narrow"/>
              </a:rPr>
              <a:t>Но разве та половинка, что не подчинена обществу, не имеет социального происхождения? </a:t>
            </a:r>
          </a:p>
          <a:p>
            <a:pPr algn="just">
              <a:defRPr sz="2800">
                <a:solidFill>
                  <a:srgbClr val="253957"/>
                </a:solidFill>
                <a:latin typeface="+mn-lt"/>
                <a:ea typeface="+mn-ea"/>
                <a:cs typeface="+mn-cs"/>
                <a:sym typeface="Arial Narrow"/>
              </a:defRPr>
            </a:pPr>
            <a:r>
              <a:rPr lang="ru-RU" sz="5400" b="1" dirty="0" smtClean="0">
                <a:solidFill>
                  <a:srgbClr val="253957"/>
                </a:solidFill>
                <a:sym typeface="Arial Narrow"/>
              </a:rPr>
              <a:t>Не получается ли, в человеке находятся «</a:t>
            </a:r>
            <a:r>
              <a:rPr lang="ru-RU" sz="5400" b="1" dirty="0" smtClean="0">
                <a:solidFill>
                  <a:srgbClr val="FF0000"/>
                </a:solidFill>
                <a:sym typeface="Arial Narrow"/>
              </a:rPr>
              <a:t>два» общества</a:t>
            </a:r>
            <a:r>
              <a:rPr lang="ru-RU" sz="5400" b="1" dirty="0" smtClean="0">
                <a:solidFill>
                  <a:srgbClr val="253957"/>
                </a:solidFill>
                <a:sym typeface="Arial Narrow"/>
              </a:rPr>
              <a:t>: неотчужденное и отчужденное? </a:t>
            </a:r>
            <a:r>
              <a:rPr lang="en-US" sz="5400" b="1" dirty="0" smtClean="0">
                <a:solidFill>
                  <a:srgbClr val="253957"/>
                </a:solidFill>
                <a:sym typeface="Arial Narrow"/>
              </a:rPr>
              <a:t> </a:t>
            </a: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5400" b="1" dirty="0">
              <a:solidFill>
                <a:srgbClr val="253957"/>
              </a:solidFill>
              <a:sym typeface="Arial Narrow"/>
            </a:endParaRPr>
          </a:p>
        </p:txBody>
      </p:sp>
      <p:sp>
        <p:nvSpPr>
          <p:cNvPr id="4" name="Прямоугольник 3"/>
          <p:cNvSpPr/>
          <p:nvPr/>
        </p:nvSpPr>
        <p:spPr>
          <a:xfrm flipH="1">
            <a:off x="5063208" y="290478"/>
            <a:ext cx="10348956" cy="861774"/>
          </a:xfrm>
          <a:prstGeom prst="rect">
            <a:avLst/>
          </a:prstGeom>
        </p:spPr>
        <p:txBody>
          <a:bodyPr wrap="square">
            <a:spAutoFit/>
          </a:bodyPr>
          <a:lstStyle/>
          <a:p>
            <a:r>
              <a:rPr lang="ru-RU" dirty="0" smtClean="0"/>
              <a:t>Политеизм</a:t>
            </a:r>
            <a:endParaRPr lang="ru-RU" dirty="0" smtClean="0"/>
          </a:p>
        </p:txBody>
      </p:sp>
    </p:spTree>
    <p:extLst>
      <p:ext uri="{BB962C8B-B14F-4D97-AF65-F5344CB8AC3E}">
        <p14:creationId xmlns:p14="http://schemas.microsoft.com/office/powerpoint/2010/main" val="16073108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альтернативный процесс 4"/>
          <p:cNvSpPr/>
          <p:nvPr/>
        </p:nvSpPr>
        <p:spPr>
          <a:xfrm>
            <a:off x="1773351" y="7362266"/>
            <a:ext cx="11060648" cy="2602682"/>
          </a:xfrm>
          <a:prstGeom prst="flowChartAlternateProcess">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38672" y="2272747"/>
            <a:ext cx="23954645" cy="11065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a:lstStyle/>
          <a:p>
            <a:pPr>
              <a:defRPr sz="2800">
                <a:solidFill>
                  <a:srgbClr val="253957"/>
                </a:solidFill>
                <a:latin typeface="+mn-lt"/>
                <a:ea typeface="+mn-ea"/>
                <a:cs typeface="+mn-cs"/>
                <a:sym typeface="Arial Narrow"/>
              </a:defRPr>
            </a:pPr>
            <a:endParaRPr lang="ru-RU" sz="5400" b="1" dirty="0" smtClean="0">
              <a:solidFill>
                <a:srgbClr val="FF0000"/>
              </a:solidFill>
            </a:endParaRPr>
          </a:p>
          <a:p>
            <a:pPr>
              <a:defRPr sz="2800">
                <a:solidFill>
                  <a:srgbClr val="253957"/>
                </a:solidFill>
                <a:latin typeface="+mn-lt"/>
                <a:ea typeface="+mn-ea"/>
                <a:cs typeface="+mn-cs"/>
                <a:sym typeface="Arial Narrow"/>
              </a:defRPr>
            </a:pPr>
            <a:r>
              <a:rPr lang="ru-RU" sz="5400" b="1" dirty="0" smtClean="0">
                <a:solidFill>
                  <a:srgbClr val="FF0000"/>
                </a:solidFill>
              </a:rPr>
              <a:t> </a:t>
            </a:r>
          </a:p>
          <a:p>
            <a:pPr algn="just">
              <a:defRPr sz="2800">
                <a:solidFill>
                  <a:srgbClr val="253957"/>
                </a:solidFill>
                <a:latin typeface="+mn-lt"/>
                <a:ea typeface="+mn-ea"/>
                <a:cs typeface="+mn-cs"/>
                <a:sym typeface="Arial Narrow"/>
              </a:defRPr>
            </a:pPr>
            <a:r>
              <a:rPr lang="ru-RU" sz="5400" b="1" dirty="0" smtClean="0">
                <a:solidFill>
                  <a:srgbClr val="FF0000"/>
                </a:solidFill>
              </a:rPr>
              <a:t>                                                                               </a:t>
            </a:r>
            <a:r>
              <a:rPr lang="ru-RU" sz="6600" b="1" dirty="0" smtClean="0">
                <a:solidFill>
                  <a:srgbClr val="FF0000"/>
                </a:solidFill>
              </a:rPr>
              <a:t>Дюркгейм, Конт, </a:t>
            </a:r>
            <a:r>
              <a:rPr lang="ru-RU" sz="6600" b="1" dirty="0" err="1" smtClean="0">
                <a:solidFill>
                  <a:srgbClr val="FF0000"/>
                </a:solidFill>
              </a:rPr>
              <a:t>Парсонс</a:t>
            </a:r>
            <a:endParaRPr lang="ru-RU" sz="5400" b="1" dirty="0" smtClean="0">
              <a:solidFill>
                <a:srgbClr val="FF0000"/>
              </a:solidFill>
            </a:endParaRPr>
          </a:p>
          <a:p>
            <a:pPr algn="just">
              <a:defRPr sz="2800">
                <a:solidFill>
                  <a:srgbClr val="253957"/>
                </a:solidFill>
                <a:latin typeface="+mn-lt"/>
                <a:ea typeface="+mn-ea"/>
                <a:cs typeface="+mn-cs"/>
                <a:sym typeface="Arial Narrow"/>
              </a:defRPr>
            </a:pPr>
            <a:r>
              <a:rPr lang="ru-RU" sz="5400" b="1" dirty="0" smtClean="0">
                <a:solidFill>
                  <a:schemeClr val="tx1"/>
                </a:solidFill>
              </a:rPr>
              <a:t>Но разве общество только вне человека? Разве не внутри? </a:t>
            </a:r>
          </a:p>
          <a:p>
            <a:pPr algn="just">
              <a:defRPr sz="2800">
                <a:solidFill>
                  <a:srgbClr val="253957"/>
                </a:solidFill>
                <a:latin typeface="+mn-lt"/>
                <a:ea typeface="+mn-ea"/>
                <a:cs typeface="+mn-cs"/>
                <a:sym typeface="Arial Narrow"/>
              </a:defRPr>
            </a:pPr>
            <a:r>
              <a:rPr lang="ru-RU" sz="5400" b="1" dirty="0" smtClean="0">
                <a:solidFill>
                  <a:srgbClr val="FF0000"/>
                </a:solidFill>
              </a:rPr>
              <a:t>        </a:t>
            </a:r>
          </a:p>
          <a:p>
            <a:pPr algn="just">
              <a:defRPr sz="2800">
                <a:solidFill>
                  <a:srgbClr val="253957"/>
                </a:solidFill>
                <a:latin typeface="+mn-lt"/>
                <a:ea typeface="+mn-ea"/>
                <a:cs typeface="+mn-cs"/>
                <a:sym typeface="Arial Narrow"/>
              </a:defRPr>
            </a:pPr>
            <a:r>
              <a:rPr lang="ru-RU" sz="5400" b="1" dirty="0">
                <a:solidFill>
                  <a:srgbClr val="FF0000"/>
                </a:solidFill>
              </a:rPr>
              <a:t> </a:t>
            </a:r>
            <a:r>
              <a:rPr lang="ru-RU" sz="5400" b="1" dirty="0" smtClean="0">
                <a:solidFill>
                  <a:srgbClr val="FF0000"/>
                </a:solidFill>
              </a:rPr>
              <a:t>          ОБЩЕСТВО</a:t>
            </a:r>
            <a:endParaRPr lang="ru-RU" sz="5400" b="1" dirty="0">
              <a:solidFill>
                <a:srgbClr val="FF0000"/>
              </a:solidFill>
            </a:endParaRPr>
          </a:p>
          <a:p>
            <a:pPr>
              <a:defRPr sz="2800">
                <a:solidFill>
                  <a:srgbClr val="253957"/>
                </a:solidFill>
                <a:latin typeface="+mn-lt"/>
                <a:ea typeface="+mn-ea"/>
                <a:cs typeface="+mn-cs"/>
                <a:sym typeface="Arial Narrow"/>
              </a:defRPr>
            </a:pP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smtClean="0">
              <a:solidFill>
                <a:schemeClr val="tx1"/>
              </a:solidFill>
            </a:endParaRPr>
          </a:p>
          <a:p>
            <a:pPr algn="just">
              <a:defRPr sz="2800">
                <a:solidFill>
                  <a:srgbClr val="253957"/>
                </a:solidFill>
                <a:latin typeface="+mn-lt"/>
                <a:ea typeface="+mn-ea"/>
                <a:cs typeface="+mn-cs"/>
                <a:sym typeface="Arial Narrow"/>
              </a:defRPr>
            </a:pP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smtClean="0">
              <a:solidFill>
                <a:schemeClr val="tx1"/>
              </a:solidFill>
            </a:endParaRPr>
          </a:p>
          <a:p>
            <a:pPr algn="just">
              <a:defRPr sz="2800">
                <a:solidFill>
                  <a:srgbClr val="253957"/>
                </a:solidFill>
                <a:latin typeface="+mn-lt"/>
                <a:ea typeface="+mn-ea"/>
                <a:cs typeface="+mn-cs"/>
                <a:sym typeface="Arial Narrow"/>
              </a:defRPr>
            </a:pP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a:solidFill>
                <a:schemeClr val="tx1"/>
              </a:solidFill>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2" name="Прямоугольник 1"/>
          <p:cNvSpPr/>
          <p:nvPr/>
        </p:nvSpPr>
        <p:spPr>
          <a:xfrm>
            <a:off x="2902968" y="701802"/>
            <a:ext cx="17785975" cy="1631216"/>
          </a:xfrm>
          <a:prstGeom prst="rect">
            <a:avLst/>
          </a:prstGeom>
        </p:spPr>
        <p:txBody>
          <a:bodyPr wrap="square">
            <a:spAutoFit/>
          </a:bodyPr>
          <a:lstStyle/>
          <a:p>
            <a:r>
              <a:rPr lang="ru-RU" b="1" dirty="0" smtClean="0"/>
              <a:t>Философия Гегеля и </a:t>
            </a:r>
          </a:p>
          <a:p>
            <a:r>
              <a:rPr lang="ru-RU" b="1" dirty="0" smtClean="0"/>
              <a:t>модель «социологического человека»</a:t>
            </a:r>
            <a:endParaRPr lang="ru-RU" b="1" dirty="0"/>
          </a:p>
        </p:txBody>
      </p:sp>
      <p:pic>
        <p:nvPicPr>
          <p:cNvPr id="7" name="Рисунок 6" descr="Мужчина">
            <a:extLst>
              <a:ext uri="{FF2B5EF4-FFF2-40B4-BE49-F238E27FC236}">
                <a16:creationId xmlns:a16="http://schemas.microsoft.com/office/drawing/2014/main" xmlns="" id="{07DB4203-4447-4555-94EC-8C08F73FD3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064461" y="9687272"/>
            <a:ext cx="2160240" cy="2160240"/>
          </a:xfrm>
          <a:prstGeom prst="rect">
            <a:avLst/>
          </a:prstGeom>
        </p:spPr>
      </p:pic>
      <p:pic>
        <p:nvPicPr>
          <p:cNvPr id="8" name="Рисунок 7" descr="Мужчина">
            <a:extLst>
              <a:ext uri="{FF2B5EF4-FFF2-40B4-BE49-F238E27FC236}">
                <a16:creationId xmlns:a16="http://schemas.microsoft.com/office/drawing/2014/main" xmlns="" id="{07DB4203-4447-4555-94EC-8C08F73FD3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9914921" y="9553800"/>
            <a:ext cx="2160240" cy="2160240"/>
          </a:xfrm>
          <a:prstGeom prst="rect">
            <a:avLst/>
          </a:prstGeom>
        </p:spPr>
      </p:pic>
      <p:sp>
        <p:nvSpPr>
          <p:cNvPr id="3" name="Выгнутая влево стрелка 2"/>
          <p:cNvSpPr/>
          <p:nvPr/>
        </p:nvSpPr>
        <p:spPr>
          <a:xfrm rot="5400000">
            <a:off x="17718324" y="7529065"/>
            <a:ext cx="1376857" cy="4032448"/>
          </a:xfrm>
          <a:prstGeom prst="curvedRightArrow">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4" name="Прямоугольник 3"/>
          <p:cNvSpPr/>
          <p:nvPr/>
        </p:nvSpPr>
        <p:spPr>
          <a:xfrm>
            <a:off x="18142166" y="8546590"/>
            <a:ext cx="938394" cy="709171"/>
          </a:xfrm>
          <a:prstGeom prst="rect">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1" name="Выгнутая влево стрелка 10"/>
          <p:cNvSpPr/>
          <p:nvPr/>
        </p:nvSpPr>
        <p:spPr>
          <a:xfrm rot="16200000">
            <a:off x="17897451" y="9124627"/>
            <a:ext cx="1427824" cy="4032448"/>
          </a:xfrm>
          <a:prstGeom prst="curvedRightArrow">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2" name="Прямоугольник 11"/>
          <p:cNvSpPr/>
          <p:nvPr/>
        </p:nvSpPr>
        <p:spPr>
          <a:xfrm>
            <a:off x="18142166" y="11500178"/>
            <a:ext cx="938394" cy="709171"/>
          </a:xfrm>
          <a:prstGeom prst="rect">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3" name="Овал 12">
            <a:extLst>
              <a:ext uri="{FF2B5EF4-FFF2-40B4-BE49-F238E27FC236}">
                <a16:creationId xmlns:a16="http://schemas.microsoft.com/office/drawing/2014/main" xmlns="" id="{A54D8B34-F064-4B9F-BBC8-827D8F332C62}"/>
              </a:ext>
            </a:extLst>
          </p:cNvPr>
          <p:cNvSpPr/>
          <p:nvPr/>
        </p:nvSpPr>
        <p:spPr>
          <a:xfrm>
            <a:off x="1606824" y="2997846"/>
            <a:ext cx="6120680" cy="1587805"/>
          </a:xfrm>
          <a:prstGeom prst="ellipse">
            <a:avLst/>
          </a:prstGeom>
          <a:solidFill>
            <a:srgbClr val="25395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3200" b="0" i="0" u="none" strike="noStrike" cap="none" spc="0" normalizeH="0" baseline="0" dirty="0" smtClean="0">
                <a:ln>
                  <a:noFill/>
                </a:ln>
                <a:solidFill>
                  <a:srgbClr val="FFFFFF"/>
                </a:solidFill>
                <a:effectLst/>
                <a:uFillTx/>
                <a:latin typeface="+mj-lt"/>
                <a:ea typeface="+mj-ea"/>
                <a:cs typeface="+mj-cs"/>
                <a:sym typeface="Helvetica Light"/>
              </a:rPr>
              <a:t>Общество </a:t>
            </a:r>
          </a:p>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4" name="Стрелка: вправо 21">
            <a:extLst>
              <a:ext uri="{FF2B5EF4-FFF2-40B4-BE49-F238E27FC236}">
                <a16:creationId xmlns:a16="http://schemas.microsoft.com/office/drawing/2014/main" xmlns="" id="{B4DB8135-BBD5-4E4B-A62B-BF18D7E3C07D}"/>
              </a:ext>
            </a:extLst>
          </p:cNvPr>
          <p:cNvSpPr/>
          <p:nvPr/>
        </p:nvSpPr>
        <p:spPr>
          <a:xfrm>
            <a:off x="7828096" y="3416069"/>
            <a:ext cx="3384376" cy="696651"/>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15" name="Рисунок 14" descr="Мужчина">
            <a:extLst>
              <a:ext uri="{FF2B5EF4-FFF2-40B4-BE49-F238E27FC236}">
                <a16:creationId xmlns:a16="http://schemas.microsoft.com/office/drawing/2014/main" xmlns="" id="{846EBA3C-2238-4463-A76A-E30283116B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874131" y="2769785"/>
            <a:ext cx="2160240" cy="2160240"/>
          </a:xfrm>
          <a:prstGeom prst="rect">
            <a:avLst/>
          </a:prstGeom>
        </p:spPr>
      </p:pic>
      <p:sp>
        <p:nvSpPr>
          <p:cNvPr id="16" name="Овал 15">
            <a:extLst>
              <a:ext uri="{FF2B5EF4-FFF2-40B4-BE49-F238E27FC236}">
                <a16:creationId xmlns:a16="http://schemas.microsoft.com/office/drawing/2014/main" xmlns="" id="{A54D8B34-F064-4B9F-BBC8-827D8F332C62}"/>
              </a:ext>
            </a:extLst>
          </p:cNvPr>
          <p:cNvSpPr/>
          <p:nvPr/>
        </p:nvSpPr>
        <p:spPr>
          <a:xfrm>
            <a:off x="1773351" y="7667956"/>
            <a:ext cx="6120680" cy="1587805"/>
          </a:xfrm>
          <a:prstGeom prst="ellipse">
            <a:avLst/>
          </a:prstGeom>
          <a:solidFill>
            <a:srgbClr val="25395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3200" b="0" i="0" u="none" strike="noStrike" cap="none" spc="0" normalizeH="0" baseline="0" dirty="0" smtClean="0">
                <a:ln>
                  <a:noFill/>
                </a:ln>
                <a:solidFill>
                  <a:srgbClr val="FFFFFF"/>
                </a:solidFill>
                <a:effectLst/>
                <a:uFillTx/>
                <a:latin typeface="+mj-lt"/>
                <a:ea typeface="+mj-ea"/>
                <a:cs typeface="+mj-cs"/>
                <a:sym typeface="Helvetica Light"/>
              </a:rPr>
              <a:t>Общество </a:t>
            </a:r>
          </a:p>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7" name="Стрелка: вправо 21">
            <a:extLst>
              <a:ext uri="{FF2B5EF4-FFF2-40B4-BE49-F238E27FC236}">
                <a16:creationId xmlns:a16="http://schemas.microsoft.com/office/drawing/2014/main" xmlns="" id="{B4DB8135-BBD5-4E4B-A62B-BF18D7E3C07D}"/>
              </a:ext>
            </a:extLst>
          </p:cNvPr>
          <p:cNvSpPr/>
          <p:nvPr/>
        </p:nvSpPr>
        <p:spPr>
          <a:xfrm>
            <a:off x="7959966" y="8076003"/>
            <a:ext cx="3384376" cy="696651"/>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18" name="Рисунок 17" descr="Мужчина">
            <a:extLst>
              <a:ext uri="{FF2B5EF4-FFF2-40B4-BE49-F238E27FC236}">
                <a16:creationId xmlns:a16="http://schemas.microsoft.com/office/drawing/2014/main" xmlns="" id="{846EBA3C-2238-4463-A76A-E30283116B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964764" y="7381738"/>
            <a:ext cx="2160240" cy="2160240"/>
          </a:xfrm>
          <a:prstGeom prst="rect">
            <a:avLst/>
          </a:prstGeom>
        </p:spPr>
      </p:pic>
    </p:spTree>
    <p:extLst>
      <p:ext uri="{BB962C8B-B14F-4D97-AF65-F5344CB8AC3E}">
        <p14:creationId xmlns:p14="http://schemas.microsoft.com/office/powerpoint/2010/main" val="145307076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5639272" y="7290048"/>
            <a:ext cx="15049671" cy="2736304"/>
          </a:xfrm>
          <a:prstGeom prst="roundRect">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38672" y="2272747"/>
            <a:ext cx="23954645" cy="110659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defRPr sz="2800">
                <a:solidFill>
                  <a:srgbClr val="253957"/>
                </a:solidFill>
                <a:latin typeface="+mn-lt"/>
                <a:ea typeface="+mn-ea"/>
                <a:cs typeface="+mn-cs"/>
                <a:sym typeface="Arial Narrow"/>
              </a:defRPr>
            </a:pPr>
            <a:r>
              <a:rPr lang="ru-RU" sz="5400" b="1" dirty="0" smtClean="0">
                <a:solidFill>
                  <a:srgbClr val="FF0000"/>
                </a:solidFill>
              </a:rPr>
              <a:t> </a:t>
            </a:r>
          </a:p>
          <a:p>
            <a:pPr algn="just">
              <a:defRPr sz="2800">
                <a:solidFill>
                  <a:srgbClr val="253957"/>
                </a:solidFill>
                <a:latin typeface="+mn-lt"/>
                <a:ea typeface="+mn-ea"/>
                <a:cs typeface="+mn-cs"/>
                <a:sym typeface="Arial Narrow"/>
              </a:defRPr>
            </a:pPr>
            <a:r>
              <a:rPr lang="ru-RU" sz="5400" b="1" dirty="0" smtClean="0">
                <a:solidFill>
                  <a:srgbClr val="FF0000"/>
                </a:solidFill>
              </a:rPr>
              <a:t> </a:t>
            </a:r>
          </a:p>
          <a:p>
            <a:pPr algn="just">
              <a:defRPr sz="2800">
                <a:solidFill>
                  <a:srgbClr val="253957"/>
                </a:solidFill>
                <a:latin typeface="+mn-lt"/>
                <a:ea typeface="+mn-ea"/>
                <a:cs typeface="+mn-cs"/>
                <a:sym typeface="Arial Narrow"/>
              </a:defRPr>
            </a:pPr>
            <a:r>
              <a:rPr lang="ru-RU" sz="5400" b="1" dirty="0" smtClean="0">
                <a:solidFill>
                  <a:srgbClr val="FF0000"/>
                </a:solidFill>
              </a:rPr>
              <a:t>  </a:t>
            </a:r>
            <a:r>
              <a:rPr lang="ru-RU" sz="5400" b="1" dirty="0" smtClean="0">
                <a:solidFill>
                  <a:schemeClr val="tx1"/>
                </a:solidFill>
              </a:rPr>
              <a:t>Согласно Марксу, современная ему </a:t>
            </a:r>
            <a:r>
              <a:rPr lang="ru-RU" sz="5400" b="1" dirty="0" smtClean="0">
                <a:solidFill>
                  <a:srgbClr val="FF0000"/>
                </a:solidFill>
              </a:rPr>
              <a:t>социальная наука исследует </a:t>
            </a:r>
            <a:r>
              <a:rPr lang="ru-RU" sz="5400" b="1" dirty="0" smtClean="0">
                <a:solidFill>
                  <a:schemeClr val="tx1"/>
                </a:solidFill>
              </a:rPr>
              <a:t>отчужденное</a:t>
            </a:r>
            <a:r>
              <a:rPr lang="ru-RU" sz="5400" b="1" dirty="0" smtClean="0">
                <a:solidFill>
                  <a:srgbClr val="FF0000"/>
                </a:solidFill>
              </a:rPr>
              <a:t> отношение общества и человека, </a:t>
            </a:r>
            <a:r>
              <a:rPr lang="ru-RU" sz="5400" b="1" dirty="0" smtClean="0">
                <a:solidFill>
                  <a:schemeClr val="tx1"/>
                </a:solidFill>
              </a:rPr>
              <a:t>но рассматривает его как </a:t>
            </a:r>
            <a:r>
              <a:rPr lang="ru-RU" sz="5400" b="1" dirty="0" smtClean="0">
                <a:solidFill>
                  <a:srgbClr val="FF0000"/>
                </a:solidFill>
              </a:rPr>
              <a:t>нормальное </a:t>
            </a:r>
            <a:r>
              <a:rPr lang="ru-RU" sz="5400" b="1" dirty="0" smtClean="0">
                <a:solidFill>
                  <a:schemeClr val="tx1"/>
                </a:solidFill>
              </a:rPr>
              <a:t>и</a:t>
            </a:r>
            <a:r>
              <a:rPr lang="ru-RU" sz="5400" b="1" dirty="0" smtClean="0">
                <a:solidFill>
                  <a:srgbClr val="FF0000"/>
                </a:solidFill>
              </a:rPr>
              <a:t> </a:t>
            </a:r>
            <a:r>
              <a:rPr lang="ru-RU" sz="5400" b="1" dirty="0" smtClean="0">
                <a:solidFill>
                  <a:schemeClr val="tx1"/>
                </a:solidFill>
              </a:rPr>
              <a:t>естественное </a:t>
            </a: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smtClean="0">
              <a:solidFill>
                <a:schemeClr val="tx1"/>
              </a:solidFill>
            </a:endParaRPr>
          </a:p>
          <a:p>
            <a:pPr algn="just">
              <a:defRPr sz="2800">
                <a:solidFill>
                  <a:srgbClr val="253957"/>
                </a:solidFill>
                <a:latin typeface="+mn-lt"/>
                <a:ea typeface="+mn-ea"/>
                <a:cs typeface="+mn-cs"/>
                <a:sym typeface="Arial Narrow"/>
              </a:defRPr>
            </a:pPr>
            <a:r>
              <a:rPr lang="ru-RU" sz="5400" b="1" dirty="0" smtClean="0">
                <a:solidFill>
                  <a:schemeClr val="tx1"/>
                </a:solidFill>
              </a:rPr>
              <a:t>                                                                                 </a:t>
            </a:r>
          </a:p>
          <a:p>
            <a:pPr algn="just">
              <a:defRPr sz="2800">
                <a:solidFill>
                  <a:srgbClr val="253957"/>
                </a:solidFill>
                <a:latin typeface="+mn-lt"/>
                <a:ea typeface="+mn-ea"/>
                <a:cs typeface="+mn-cs"/>
                <a:sym typeface="Arial Narrow"/>
              </a:defRPr>
            </a:pP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a:solidFill>
                <a:schemeClr val="tx1"/>
              </a:solidFill>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2" name="Прямоугольник 1"/>
          <p:cNvSpPr/>
          <p:nvPr/>
        </p:nvSpPr>
        <p:spPr>
          <a:xfrm>
            <a:off x="2902968" y="701802"/>
            <a:ext cx="17785975" cy="861774"/>
          </a:xfrm>
          <a:prstGeom prst="rect">
            <a:avLst/>
          </a:prstGeom>
        </p:spPr>
        <p:txBody>
          <a:bodyPr wrap="square">
            <a:spAutoFit/>
          </a:bodyPr>
          <a:lstStyle/>
          <a:p>
            <a:r>
              <a:rPr lang="ru-RU" b="1" dirty="0"/>
              <a:t>М</a:t>
            </a:r>
            <a:r>
              <a:rPr lang="ru-RU" b="1" dirty="0" smtClean="0"/>
              <a:t>аркс: отчуждение </a:t>
            </a:r>
            <a:endParaRPr lang="ru-RU" b="1" dirty="0"/>
          </a:p>
        </p:txBody>
      </p:sp>
      <p:sp>
        <p:nvSpPr>
          <p:cNvPr id="16" name="Овал 15">
            <a:extLst>
              <a:ext uri="{FF2B5EF4-FFF2-40B4-BE49-F238E27FC236}">
                <a16:creationId xmlns:a16="http://schemas.microsoft.com/office/drawing/2014/main" xmlns="" id="{A54D8B34-F064-4B9F-BBC8-827D8F332C62}"/>
              </a:ext>
            </a:extLst>
          </p:cNvPr>
          <p:cNvSpPr/>
          <p:nvPr/>
        </p:nvSpPr>
        <p:spPr>
          <a:xfrm>
            <a:off x="6260398" y="7490900"/>
            <a:ext cx="6120680" cy="1934039"/>
          </a:xfrm>
          <a:prstGeom prst="ellipse">
            <a:avLst/>
          </a:prstGeom>
          <a:solidFill>
            <a:srgbClr val="25395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4800" b="0" i="0" u="none" strike="noStrike" cap="none" spc="0" normalizeH="0" dirty="0" smtClean="0">
                <a:ln>
                  <a:noFill/>
                </a:ln>
                <a:solidFill>
                  <a:srgbClr val="FFFFFF"/>
                </a:solidFill>
                <a:effectLst/>
                <a:uFillTx/>
                <a:latin typeface="+mj-lt"/>
                <a:ea typeface="+mj-ea"/>
                <a:cs typeface="+mj-cs"/>
                <a:sym typeface="Helvetica Light"/>
              </a:rPr>
              <a:t>Общество                                                                    </a:t>
            </a:r>
            <a:r>
              <a:rPr kumimoji="0" lang="ru-RU" sz="4800" b="0" i="0" u="none" strike="noStrike" cap="none" spc="0" normalizeH="0" baseline="0" dirty="0" smtClean="0">
                <a:ln>
                  <a:noFill/>
                </a:ln>
                <a:solidFill>
                  <a:srgbClr val="FFFFFF"/>
                </a:solidFill>
                <a:effectLst/>
                <a:uFillTx/>
                <a:latin typeface="+mj-lt"/>
                <a:ea typeface="+mj-ea"/>
                <a:cs typeface="+mj-cs"/>
                <a:sym typeface="Helvetica Light"/>
              </a:rPr>
              <a:t> </a:t>
            </a:r>
          </a:p>
          <a:p>
            <a:pPr marL="0" marR="0" indent="0" algn="ctr" defTabSz="821531" rtl="0" fontAlgn="auto" latinLnBrk="0" hangingPunct="0">
              <a:lnSpc>
                <a:spcPct val="100000"/>
              </a:lnSpc>
              <a:spcBef>
                <a:spcPts val="0"/>
              </a:spcBef>
              <a:spcAft>
                <a:spcPts val="0"/>
              </a:spcAft>
              <a:buClrTx/>
              <a:buSzTx/>
              <a:buFontTx/>
              <a:buNone/>
              <a:tabLst/>
            </a:pPr>
            <a:r>
              <a:rPr kumimoji="0" lang="ru-RU" sz="3200" b="0" i="0" u="none" strike="noStrike" cap="none" spc="0" normalizeH="0" baseline="0" dirty="0" smtClean="0">
                <a:ln>
                  <a:noFill/>
                </a:ln>
                <a:solidFill>
                  <a:srgbClr val="FFFFFF"/>
                </a:solidFill>
                <a:effectLst/>
                <a:uFillTx/>
                <a:latin typeface="+mj-lt"/>
                <a:ea typeface="+mj-ea"/>
                <a:cs typeface="+mj-cs"/>
                <a:sym typeface="Helvetica Light"/>
              </a:rPr>
              <a:t>                                                   </a:t>
            </a: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7" name="Стрелка: вправо 21">
            <a:extLst>
              <a:ext uri="{FF2B5EF4-FFF2-40B4-BE49-F238E27FC236}">
                <a16:creationId xmlns:a16="http://schemas.microsoft.com/office/drawing/2014/main" xmlns="" id="{B4DB8135-BBD5-4E4B-A62B-BF18D7E3C07D}"/>
              </a:ext>
            </a:extLst>
          </p:cNvPr>
          <p:cNvSpPr/>
          <p:nvPr/>
        </p:nvSpPr>
        <p:spPr>
          <a:xfrm>
            <a:off x="12540757" y="8109596"/>
            <a:ext cx="3502018" cy="696651"/>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18" name="Рисунок 17" descr="Мужчина">
            <a:extLst>
              <a:ext uri="{FF2B5EF4-FFF2-40B4-BE49-F238E27FC236}">
                <a16:creationId xmlns:a16="http://schemas.microsoft.com/office/drawing/2014/main" xmlns="" id="{846EBA3C-2238-4463-A76A-E30283116B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642939" y="7404641"/>
            <a:ext cx="2160240" cy="2160240"/>
          </a:xfrm>
          <a:prstGeom prst="rect">
            <a:avLst/>
          </a:prstGeom>
        </p:spPr>
      </p:pic>
      <p:sp>
        <p:nvSpPr>
          <p:cNvPr id="3" name="Прямоугольник 2"/>
          <p:cNvSpPr/>
          <p:nvPr/>
        </p:nvSpPr>
        <p:spPr>
          <a:xfrm>
            <a:off x="17504817" y="7821539"/>
            <a:ext cx="2803973" cy="861774"/>
          </a:xfrm>
          <a:prstGeom prst="rect">
            <a:avLst/>
          </a:prstGeom>
        </p:spPr>
        <p:txBody>
          <a:bodyPr wrap="none">
            <a:spAutoFit/>
          </a:bodyPr>
          <a:lstStyle/>
          <a:p>
            <a:r>
              <a:rPr lang="ru-RU" dirty="0" smtClean="0">
                <a:solidFill>
                  <a:srgbClr val="FF0000"/>
                </a:solidFill>
              </a:rPr>
              <a:t>Индивид</a:t>
            </a:r>
          </a:p>
        </p:txBody>
      </p:sp>
      <p:sp>
        <p:nvSpPr>
          <p:cNvPr id="12" name="Стрелка: вправо 21">
            <a:extLst>
              <a:ext uri="{FF2B5EF4-FFF2-40B4-BE49-F238E27FC236}">
                <a16:creationId xmlns:a16="http://schemas.microsoft.com/office/drawing/2014/main" xmlns="" id="{B4DB8135-BBD5-4E4B-A62B-BF18D7E3C07D}"/>
              </a:ext>
            </a:extLst>
          </p:cNvPr>
          <p:cNvSpPr/>
          <p:nvPr/>
        </p:nvSpPr>
        <p:spPr>
          <a:xfrm rot="1225763">
            <a:off x="13503730" y="6249508"/>
            <a:ext cx="2551535" cy="502792"/>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3" name="Стрелка: вправо 21">
            <a:extLst>
              <a:ext uri="{FF2B5EF4-FFF2-40B4-BE49-F238E27FC236}">
                <a16:creationId xmlns:a16="http://schemas.microsoft.com/office/drawing/2014/main" xmlns="" id="{B4DB8135-BBD5-4E4B-A62B-BF18D7E3C07D}"/>
              </a:ext>
            </a:extLst>
          </p:cNvPr>
          <p:cNvSpPr/>
          <p:nvPr/>
        </p:nvSpPr>
        <p:spPr>
          <a:xfrm rot="8938652">
            <a:off x="9131028" y="6346879"/>
            <a:ext cx="2083610" cy="522466"/>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130848851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b="1" cap="all" dirty="0" smtClean="0">
                <a:solidFill>
                  <a:srgbClr val="253957"/>
                </a:solidFill>
                <a:sym typeface="Arial Narrow"/>
              </a:rPr>
              <a:t>синтез теорий в Немецкой классической философии  </a:t>
            </a:r>
            <a:endParaRPr lang="ru-RU" sz="6000" b="1" cap="all" dirty="0">
              <a:solidFill>
                <a:srgbClr val="253957"/>
              </a:solidFill>
              <a:sym typeface="Arial Narrow"/>
            </a:endParaRPr>
          </a:p>
          <a:p>
            <a:pPr algn="l">
              <a:defRPr sz="7000" b="1" cap="all">
                <a:solidFill>
                  <a:srgbClr val="253957"/>
                </a:solidFill>
                <a:latin typeface="+mn-lt"/>
                <a:ea typeface="+mn-ea"/>
                <a:cs typeface="+mn-cs"/>
                <a:sym typeface="Arial Narrow"/>
              </a:defRPr>
            </a:pPr>
            <a:r>
              <a:rPr lang="ru-RU" sz="6000" dirty="0" smtClean="0"/>
              <a:t> </a:t>
            </a:r>
            <a:endParaRPr lang="ru-RU" sz="6000" b="1" cap="all" dirty="0">
              <a:solidFill>
                <a:srgbClr val="253957"/>
              </a:solidFill>
              <a:sym typeface="Arial Narrow"/>
            </a:endParaRPr>
          </a:p>
          <a:p>
            <a:pPr algn="l">
              <a:defRPr sz="7000" b="1" cap="all">
                <a:solidFill>
                  <a:srgbClr val="253957"/>
                </a:solidFill>
                <a:latin typeface="+mn-lt"/>
                <a:ea typeface="+mn-ea"/>
                <a:cs typeface="+mn-cs"/>
                <a:sym typeface="Arial Narrow"/>
              </a:defRPr>
            </a:pP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305470"/>
            <a:ext cx="22728239" cy="10407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defRPr sz="2800">
                <a:solidFill>
                  <a:srgbClr val="253957"/>
                </a:solidFill>
                <a:latin typeface="+mn-lt"/>
                <a:ea typeface="+mn-ea"/>
                <a:cs typeface="+mn-cs"/>
                <a:sym typeface="Arial Narrow"/>
              </a:defRPr>
            </a:pPr>
            <a:r>
              <a:rPr lang="ru-RU" sz="5400" b="1" dirty="0" smtClean="0"/>
              <a:t>Гегелевское решение «органического синтеза» теорий</a:t>
            </a:r>
          </a:p>
          <a:p>
            <a:pPr algn="just">
              <a:defRPr sz="2800">
                <a:solidFill>
                  <a:srgbClr val="253957"/>
                </a:solidFill>
                <a:latin typeface="+mn-lt"/>
                <a:ea typeface="+mn-ea"/>
                <a:cs typeface="+mn-cs"/>
                <a:sym typeface="Arial Narrow"/>
              </a:defRPr>
            </a:pPr>
            <a:r>
              <a:rPr lang="ru-RU" sz="5400" b="1" dirty="0"/>
              <a:t> </a:t>
            </a:r>
            <a:endParaRPr lang="ru-RU" sz="5400" b="1" dirty="0" smtClean="0"/>
          </a:p>
          <a:p>
            <a:pPr algn="just">
              <a:defRPr sz="2800">
                <a:solidFill>
                  <a:srgbClr val="253957"/>
                </a:solidFill>
                <a:latin typeface="+mn-lt"/>
                <a:ea typeface="+mn-ea"/>
                <a:cs typeface="+mn-cs"/>
                <a:sym typeface="Arial Narrow"/>
              </a:defRPr>
            </a:pPr>
            <a:r>
              <a:rPr lang="ru-RU" sz="5400" b="1" dirty="0"/>
              <a:t> </a:t>
            </a:r>
            <a:r>
              <a:rPr lang="ru-RU" sz="5400" b="1" dirty="0" smtClean="0"/>
              <a:t> Этап 1. Выделение базовых категорий, лежащих в основании теорий (пример: антиномии Канта)</a:t>
            </a:r>
          </a:p>
          <a:p>
            <a:pPr algn="just">
              <a:defRPr sz="2800">
                <a:solidFill>
                  <a:srgbClr val="253957"/>
                </a:solidFill>
                <a:latin typeface="+mn-lt"/>
                <a:ea typeface="+mn-ea"/>
                <a:cs typeface="+mn-cs"/>
                <a:sym typeface="Arial Narrow"/>
              </a:defRPr>
            </a:pPr>
            <a:endParaRPr lang="ru-RU" sz="5400" b="1" dirty="0"/>
          </a:p>
          <a:p>
            <a:pPr algn="just">
              <a:defRPr sz="2800">
                <a:solidFill>
                  <a:srgbClr val="253957"/>
                </a:solidFill>
                <a:latin typeface="+mn-lt"/>
                <a:ea typeface="+mn-ea"/>
                <a:cs typeface="+mn-cs"/>
                <a:sym typeface="Arial Narrow"/>
              </a:defRPr>
            </a:pPr>
            <a:r>
              <a:rPr lang="ru-RU" sz="5400" b="1" dirty="0" smtClean="0"/>
              <a:t> Этап 2. </a:t>
            </a:r>
            <a:r>
              <a:rPr lang="ru-RU" sz="5400" b="1" dirty="0">
                <a:sym typeface="Arial Narrow"/>
              </a:rPr>
              <a:t>Второй шаг – содержательное </a:t>
            </a:r>
            <a:r>
              <a:rPr lang="ru-RU" sz="5400" b="1" dirty="0" smtClean="0">
                <a:sym typeface="Arial Narrow"/>
              </a:rPr>
              <a:t>развертывание</a:t>
            </a:r>
          </a:p>
          <a:p>
            <a:pPr algn="just">
              <a:defRPr sz="2800">
                <a:solidFill>
                  <a:srgbClr val="253957"/>
                </a:solidFill>
                <a:latin typeface="+mn-lt"/>
                <a:ea typeface="+mn-ea"/>
                <a:cs typeface="+mn-cs"/>
                <a:sym typeface="Arial Narrow"/>
              </a:defRPr>
            </a:pPr>
            <a:r>
              <a:rPr lang="ru-RU" sz="5400" b="1" dirty="0" smtClean="0">
                <a:sym typeface="Arial Narrow"/>
              </a:rPr>
              <a:t> </a:t>
            </a:r>
            <a:r>
              <a:rPr lang="ru-RU" sz="5400" b="1" dirty="0">
                <a:sym typeface="Arial Narrow"/>
              </a:rPr>
              <a:t>данных категорий, </a:t>
            </a:r>
            <a:r>
              <a:rPr lang="ru-RU" sz="5400" b="1" dirty="0" err="1">
                <a:sym typeface="Arial Narrow"/>
              </a:rPr>
              <a:t>дедуцирование</a:t>
            </a:r>
            <a:r>
              <a:rPr lang="ru-RU" sz="5400" b="1" dirty="0">
                <a:sym typeface="Arial Narrow"/>
              </a:rPr>
              <a:t> связанных с ними </a:t>
            </a:r>
            <a:endParaRPr lang="ru-RU" sz="5400" b="1" dirty="0" smtClean="0">
              <a:sym typeface="Arial Narrow"/>
            </a:endParaRPr>
          </a:p>
          <a:p>
            <a:pPr algn="just">
              <a:defRPr sz="2800">
                <a:solidFill>
                  <a:srgbClr val="253957"/>
                </a:solidFill>
                <a:latin typeface="+mn-lt"/>
                <a:ea typeface="+mn-ea"/>
                <a:cs typeface="+mn-cs"/>
                <a:sym typeface="Arial Narrow"/>
              </a:defRPr>
            </a:pPr>
            <a:r>
              <a:rPr lang="ru-RU" sz="5400" b="1" dirty="0" smtClean="0">
                <a:sym typeface="Arial Narrow"/>
              </a:rPr>
              <a:t>«</a:t>
            </a:r>
            <a:r>
              <a:rPr lang="ru-RU" sz="5400" b="1" dirty="0">
                <a:sym typeface="Arial Narrow"/>
              </a:rPr>
              <a:t>вторичных» категорий, </a:t>
            </a:r>
            <a:r>
              <a:rPr lang="ru-RU" sz="5400" b="1" dirty="0" smtClean="0">
                <a:sym typeface="Arial Narrow"/>
              </a:rPr>
              <a:t>понятий («Философия природы»). </a:t>
            </a:r>
          </a:p>
          <a:p>
            <a:pPr algn="just">
              <a:defRPr sz="2800">
                <a:solidFill>
                  <a:srgbClr val="253957"/>
                </a:solidFill>
                <a:latin typeface="+mn-lt"/>
                <a:ea typeface="+mn-ea"/>
                <a:cs typeface="+mn-cs"/>
                <a:sym typeface="Arial Narrow"/>
              </a:defRPr>
            </a:pPr>
            <a:r>
              <a:rPr lang="ru-RU" sz="5400" b="1" dirty="0" smtClean="0"/>
              <a:t> </a:t>
            </a:r>
          </a:p>
          <a:p>
            <a:pPr algn="just">
              <a:defRPr sz="2800">
                <a:solidFill>
                  <a:srgbClr val="253957"/>
                </a:solidFill>
                <a:latin typeface="+mn-lt"/>
                <a:ea typeface="+mn-ea"/>
                <a:cs typeface="+mn-cs"/>
                <a:sym typeface="Arial Narrow"/>
              </a:defRPr>
            </a:pPr>
            <a:r>
              <a:rPr lang="ru-RU" sz="5400" b="1" dirty="0" smtClean="0"/>
              <a:t>Этап 3. </a:t>
            </a:r>
            <a:r>
              <a:rPr lang="ru-RU" sz="5400" b="1" dirty="0">
                <a:sym typeface="Arial Narrow"/>
              </a:rPr>
              <a:t>Р</a:t>
            </a:r>
            <a:r>
              <a:rPr lang="ru-RU" sz="5400" b="1" dirty="0" smtClean="0">
                <a:sym typeface="Arial Narrow"/>
              </a:rPr>
              <a:t>аскрытие </a:t>
            </a:r>
            <a:r>
              <a:rPr lang="ru-RU" sz="5400" b="1" dirty="0" err="1" smtClean="0">
                <a:sym typeface="Arial Narrow"/>
              </a:rPr>
              <a:t>взаимопереходов</a:t>
            </a:r>
            <a:r>
              <a:rPr lang="ru-RU" sz="5400" b="1" dirty="0" smtClean="0">
                <a:sym typeface="Arial Narrow"/>
              </a:rPr>
              <a:t> данных категорий, что </a:t>
            </a:r>
          </a:p>
          <a:p>
            <a:pPr algn="just">
              <a:defRPr sz="2800">
                <a:solidFill>
                  <a:srgbClr val="253957"/>
                </a:solidFill>
                <a:latin typeface="+mn-lt"/>
                <a:ea typeface="+mn-ea"/>
                <a:cs typeface="+mn-cs"/>
                <a:sym typeface="Arial Narrow"/>
              </a:defRPr>
            </a:pPr>
            <a:r>
              <a:rPr lang="ru-RU" sz="5400" b="1" dirty="0">
                <a:sym typeface="Arial Narrow"/>
              </a:rPr>
              <a:t>с</a:t>
            </a:r>
            <a:r>
              <a:rPr lang="ru-RU" sz="5400" b="1" dirty="0" smtClean="0">
                <a:sym typeface="Arial Narrow"/>
              </a:rPr>
              <a:t>оздает предпосылки для органического, а не </a:t>
            </a:r>
            <a:r>
              <a:rPr lang="ru-RU" sz="5400" b="1" dirty="0" err="1" smtClean="0">
                <a:sym typeface="Arial Narrow"/>
              </a:rPr>
              <a:t>эклектичес</a:t>
            </a:r>
            <a:r>
              <a:rPr lang="ru-RU" sz="5400" b="1" dirty="0" smtClean="0">
                <a:sym typeface="Arial Narrow"/>
              </a:rPr>
              <a:t>-</a:t>
            </a:r>
          </a:p>
          <a:p>
            <a:pPr algn="just">
              <a:defRPr sz="2800">
                <a:solidFill>
                  <a:srgbClr val="253957"/>
                </a:solidFill>
                <a:latin typeface="+mn-lt"/>
                <a:ea typeface="+mn-ea"/>
                <a:cs typeface="+mn-cs"/>
                <a:sym typeface="Arial Narrow"/>
              </a:defRPr>
            </a:pPr>
            <a:r>
              <a:rPr lang="ru-RU" sz="5400" b="1" dirty="0">
                <a:sym typeface="Arial Narrow"/>
              </a:rPr>
              <a:t>к</a:t>
            </a:r>
            <a:r>
              <a:rPr lang="ru-RU" sz="5400" b="1" dirty="0" smtClean="0">
                <a:sym typeface="Arial Narrow"/>
              </a:rPr>
              <a:t>ого синтеза соответствующих концепция и учений. Пример:</a:t>
            </a:r>
          </a:p>
          <a:p>
            <a:pPr algn="just">
              <a:defRPr sz="2800">
                <a:solidFill>
                  <a:srgbClr val="253957"/>
                </a:solidFill>
                <a:latin typeface="+mn-lt"/>
                <a:ea typeface="+mn-ea"/>
                <a:cs typeface="+mn-cs"/>
                <a:sym typeface="Arial Narrow"/>
              </a:defRPr>
            </a:pPr>
            <a:r>
              <a:rPr lang="ru-RU" sz="5400" b="1" dirty="0" smtClean="0">
                <a:sym typeface="Arial Narrow"/>
              </a:rPr>
              <a:t>Богочеловеческая идея христианства </a:t>
            </a:r>
            <a:endParaRPr lang="ru-RU" sz="5400" b="1" dirty="0" smtClean="0"/>
          </a:p>
          <a:p>
            <a:pPr algn="just">
              <a:defRPr sz="2800">
                <a:solidFill>
                  <a:srgbClr val="253957"/>
                </a:solidFill>
                <a:latin typeface="+mn-lt"/>
                <a:ea typeface="+mn-ea"/>
                <a:cs typeface="+mn-cs"/>
                <a:sym typeface="Arial Narrow"/>
              </a:defRPr>
            </a:pPr>
            <a:r>
              <a:rPr lang="ru-RU" sz="4400" b="1" dirty="0" smtClean="0"/>
              <a:t> </a:t>
            </a:r>
            <a:endParaRPr lang="ru-RU" sz="4800" dirty="0"/>
          </a:p>
          <a:p>
            <a:pPr algn="just">
              <a:defRPr sz="2800">
                <a:solidFill>
                  <a:srgbClr val="253957"/>
                </a:solidFill>
                <a:latin typeface="+mn-lt"/>
                <a:ea typeface="+mn-ea"/>
                <a:cs typeface="+mn-cs"/>
                <a:sym typeface="Arial Narrow"/>
              </a:defRPr>
            </a:pPr>
            <a:r>
              <a:rPr lang="ru-RU" sz="4400" dirty="0" smtClean="0">
                <a:solidFill>
                  <a:srgbClr val="FF0000"/>
                </a:solidFill>
                <a:sym typeface="Arial Narrow"/>
              </a:rPr>
              <a:t>  </a:t>
            </a:r>
            <a:endParaRPr lang="ru-RU" sz="4400" dirty="0">
              <a:solidFill>
                <a:srgbClr val="FF0000"/>
              </a:solidFill>
              <a:sym typeface="Arial Narrow"/>
            </a:endParaRPr>
          </a:p>
          <a:p>
            <a:pPr algn="just">
              <a:defRPr sz="2800">
                <a:solidFill>
                  <a:srgbClr val="253957"/>
                </a:solidFill>
                <a:latin typeface="+mn-lt"/>
                <a:ea typeface="+mn-ea"/>
                <a:cs typeface="+mn-cs"/>
                <a:sym typeface="Arial Narrow"/>
              </a:defRPr>
            </a:pPr>
            <a:endParaRPr lang="ru-RU" sz="4400" dirty="0">
              <a:solidFill>
                <a:srgbClr val="FF0000"/>
              </a:solidFill>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a:stretch>
            <a:fillRect/>
          </a:stretch>
        </p:blipFill>
        <p:spPr>
          <a:xfrm>
            <a:off x="18528704" y="6557847"/>
            <a:ext cx="4634880" cy="4634880"/>
          </a:xfrm>
          <a:prstGeom prst="rect">
            <a:avLst/>
          </a:prstGeom>
        </p:spPr>
      </p:pic>
      <p:sp>
        <p:nvSpPr>
          <p:cNvPr id="3" name="Прямоугольник 2"/>
          <p:cNvSpPr/>
          <p:nvPr/>
        </p:nvSpPr>
        <p:spPr>
          <a:xfrm>
            <a:off x="18865536" y="11478240"/>
            <a:ext cx="4479110" cy="1754326"/>
          </a:xfrm>
          <a:prstGeom prst="rect">
            <a:avLst/>
          </a:prstGeom>
        </p:spPr>
        <p:txBody>
          <a:bodyPr wrap="none">
            <a:spAutoFit/>
          </a:bodyPr>
          <a:lstStyle/>
          <a:p>
            <a:r>
              <a:rPr lang="ru-RU" sz="5400" dirty="0" smtClean="0">
                <a:solidFill>
                  <a:schemeClr val="tx1"/>
                </a:solidFill>
                <a:sym typeface="Arial Narrow"/>
              </a:rPr>
              <a:t>Г.В.Ф. Гегель</a:t>
            </a:r>
          </a:p>
          <a:p>
            <a:r>
              <a:rPr lang="ru-RU" sz="5400" dirty="0" smtClean="0">
                <a:solidFill>
                  <a:schemeClr val="tx1"/>
                </a:solidFill>
                <a:sym typeface="Arial Narrow"/>
              </a:rPr>
              <a:t>(1770 - 1831)</a:t>
            </a:r>
            <a:endParaRPr lang="ru-RU" dirty="0"/>
          </a:p>
        </p:txBody>
      </p:sp>
    </p:spTree>
    <p:extLst>
      <p:ext uri="{BB962C8B-B14F-4D97-AF65-F5344CB8AC3E}">
        <p14:creationId xmlns:p14="http://schemas.microsoft.com/office/powerpoint/2010/main" val="95594052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6955617" y="12096378"/>
            <a:ext cx="14395628" cy="529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54696" y="2393504"/>
            <a:ext cx="23743031" cy="10642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a:lstStyle/>
          <a:p>
            <a:pPr algn="just">
              <a:defRPr sz="2800">
                <a:solidFill>
                  <a:srgbClr val="253957"/>
                </a:solidFill>
                <a:latin typeface="+mn-lt"/>
                <a:ea typeface="+mn-ea"/>
                <a:cs typeface="+mn-cs"/>
                <a:sym typeface="Arial Narrow"/>
              </a:defRPr>
            </a:pPr>
            <a:endParaRPr lang="ru-RU" sz="2800" dirty="0" smtClean="0">
              <a:solidFill>
                <a:srgbClr val="253957"/>
              </a:solidFill>
              <a:sym typeface="Arial Narrow"/>
            </a:endParaRPr>
          </a:p>
          <a:p>
            <a:pPr algn="just">
              <a:defRPr sz="2800">
                <a:solidFill>
                  <a:srgbClr val="253957"/>
                </a:solidFill>
                <a:latin typeface="+mn-lt"/>
                <a:ea typeface="+mn-ea"/>
                <a:cs typeface="+mn-cs"/>
                <a:sym typeface="Arial Narrow"/>
              </a:defRPr>
            </a:pPr>
            <a:r>
              <a:rPr lang="ru-RU" sz="4000" dirty="0" smtClean="0">
                <a:solidFill>
                  <a:srgbClr val="253957"/>
                </a:solidFill>
                <a:sym typeface="Arial Narrow"/>
              </a:rPr>
              <a:t> </a:t>
            </a: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endParaRPr lang="ru-RU" sz="4000" dirty="0" smtClean="0">
              <a:solidFill>
                <a:srgbClr val="253957"/>
              </a:solidFill>
              <a:sym typeface="Arial Narrow"/>
            </a:endParaRPr>
          </a:p>
          <a:p>
            <a:pPr algn="just">
              <a:defRPr sz="2800">
                <a:solidFill>
                  <a:srgbClr val="253957"/>
                </a:solidFill>
                <a:latin typeface="+mn-lt"/>
                <a:ea typeface="+mn-ea"/>
                <a:cs typeface="+mn-cs"/>
                <a:sym typeface="Arial Narrow"/>
              </a:defRPr>
            </a:pP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endParaRPr lang="ru-RU" sz="2800" dirty="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endParaRPr lang="ru-RU" sz="5400" dirty="0"/>
          </a:p>
          <a:p>
            <a:pPr algn="just">
              <a:defRPr sz="2800">
                <a:solidFill>
                  <a:srgbClr val="253957"/>
                </a:solidFill>
                <a:latin typeface="+mn-lt"/>
                <a:ea typeface="+mn-ea"/>
                <a:cs typeface="+mn-cs"/>
                <a:sym typeface="Arial Narrow"/>
              </a:defRPr>
            </a:pPr>
            <a:endParaRPr lang="ru-RU" sz="5400" dirty="0" smtClean="0"/>
          </a:p>
          <a:p>
            <a:pPr algn="just">
              <a:defRPr sz="2800">
                <a:solidFill>
                  <a:srgbClr val="253957"/>
                </a:solidFill>
                <a:latin typeface="+mn-lt"/>
                <a:ea typeface="+mn-ea"/>
                <a:cs typeface="+mn-cs"/>
                <a:sym typeface="Arial Narrow"/>
              </a:defRPr>
            </a:pPr>
            <a:endParaRPr lang="ru-RU" sz="5400" dirty="0"/>
          </a:p>
          <a:p>
            <a:pPr algn="just">
              <a:defRPr sz="2800">
                <a:solidFill>
                  <a:srgbClr val="253957"/>
                </a:solidFill>
                <a:latin typeface="+mn-lt"/>
                <a:ea typeface="+mn-ea"/>
                <a:cs typeface="+mn-cs"/>
                <a:sym typeface="Arial Narrow"/>
              </a:defRPr>
            </a:pPr>
            <a:endParaRPr lang="ru-RU" sz="5400" dirty="0" smtClean="0"/>
          </a:p>
          <a:p>
            <a:pPr algn="l">
              <a:defRPr sz="2800">
                <a:solidFill>
                  <a:srgbClr val="253957"/>
                </a:solidFill>
                <a:latin typeface="+mn-lt"/>
                <a:ea typeface="+mn-ea"/>
                <a:cs typeface="+mn-cs"/>
                <a:sym typeface="Arial Narrow"/>
              </a:defRPr>
            </a:pPr>
            <a:r>
              <a:rPr lang="ru-RU" sz="5400" b="1" dirty="0"/>
              <a:t> </a:t>
            </a:r>
            <a:endParaRPr lang="ru-RU" sz="5400" b="1" dirty="0" smtClean="0"/>
          </a:p>
          <a:p>
            <a:pPr algn="l">
              <a:defRPr sz="2800">
                <a:solidFill>
                  <a:srgbClr val="253957"/>
                </a:solidFill>
                <a:latin typeface="+mn-lt"/>
                <a:ea typeface="+mn-ea"/>
                <a:cs typeface="+mn-cs"/>
                <a:sym typeface="Arial Narrow"/>
              </a:defRPr>
            </a:pPr>
            <a:endParaRPr lang="ru-RU" sz="5400" b="1" dirty="0"/>
          </a:p>
          <a:p>
            <a:pPr algn="l">
              <a:defRPr sz="2800">
                <a:solidFill>
                  <a:srgbClr val="253957"/>
                </a:solidFill>
                <a:latin typeface="+mn-lt"/>
                <a:ea typeface="+mn-ea"/>
                <a:cs typeface="+mn-cs"/>
                <a:sym typeface="Arial Narrow"/>
              </a:defRPr>
            </a:pPr>
            <a:endParaRPr lang="ru-RU" sz="5400" b="1" dirty="0" smtClean="0"/>
          </a:p>
          <a:p>
            <a:pPr algn="l">
              <a:defRPr sz="2800">
                <a:solidFill>
                  <a:srgbClr val="253957"/>
                </a:solidFill>
                <a:latin typeface="+mn-lt"/>
                <a:ea typeface="+mn-ea"/>
                <a:cs typeface="+mn-cs"/>
                <a:sym typeface="Arial Narrow"/>
              </a:defRPr>
            </a:pPr>
            <a:endParaRPr lang="ru-RU" sz="5400" b="1"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Прямоугольник 2"/>
          <p:cNvSpPr/>
          <p:nvPr/>
        </p:nvSpPr>
        <p:spPr>
          <a:xfrm>
            <a:off x="4555965" y="90423"/>
            <a:ext cx="11023594" cy="1015663"/>
          </a:xfrm>
          <a:prstGeom prst="rect">
            <a:avLst/>
          </a:prstGeom>
        </p:spPr>
        <p:txBody>
          <a:bodyPr wrap="square">
            <a:spAutoFit/>
          </a:bodyPr>
          <a:lstStyle/>
          <a:p>
            <a:pPr algn="l">
              <a:defRPr sz="2800">
                <a:solidFill>
                  <a:srgbClr val="253957"/>
                </a:solidFill>
                <a:latin typeface="+mn-lt"/>
                <a:ea typeface="+mn-ea"/>
                <a:cs typeface="+mn-cs"/>
                <a:sym typeface="Arial Narrow"/>
              </a:defRPr>
            </a:pPr>
            <a:endParaRPr lang="ru-RU" sz="6000" b="1" dirty="0">
              <a:solidFill>
                <a:srgbClr val="253957"/>
              </a:solidFill>
              <a:sym typeface="Arial Narrow"/>
            </a:endParaRPr>
          </a:p>
        </p:txBody>
      </p:sp>
      <p:sp>
        <p:nvSpPr>
          <p:cNvPr id="2" name="Прямоугольник 1"/>
          <p:cNvSpPr/>
          <p:nvPr/>
        </p:nvSpPr>
        <p:spPr>
          <a:xfrm>
            <a:off x="238672" y="2214562"/>
            <a:ext cx="23954645" cy="15788938"/>
          </a:xfrm>
          <a:prstGeom prst="rect">
            <a:avLst/>
          </a:prstGeom>
        </p:spPr>
        <p:txBody>
          <a:bodyPr wrap="square">
            <a:spAutoFit/>
          </a:bodyPr>
          <a:lstStyle/>
          <a:p>
            <a:pPr algn="just">
              <a:defRPr sz="2800">
                <a:solidFill>
                  <a:srgbClr val="253957"/>
                </a:solidFill>
                <a:latin typeface="+mn-lt"/>
                <a:ea typeface="+mn-ea"/>
                <a:cs typeface="+mn-cs"/>
                <a:sym typeface="Arial Narrow"/>
              </a:defRPr>
            </a:pPr>
            <a:r>
              <a:rPr lang="ru-RU" sz="5400" b="1" dirty="0" smtClean="0">
                <a:solidFill>
                  <a:srgbClr val="253957"/>
                </a:solidFill>
                <a:sym typeface="Arial Narrow"/>
              </a:rPr>
              <a:t> </a:t>
            </a:r>
            <a:r>
              <a:rPr lang="ru-RU" sz="5400" b="1" dirty="0" smtClean="0">
                <a:solidFill>
                  <a:srgbClr val="253957"/>
                </a:solidFill>
                <a:sym typeface="Arial Narrow"/>
              </a:rPr>
              <a:t>  Заключение</a:t>
            </a:r>
          </a:p>
          <a:p>
            <a:pPr algn="just">
              <a:defRPr sz="2800">
                <a:solidFill>
                  <a:srgbClr val="253957"/>
                </a:solidFill>
                <a:latin typeface="+mn-lt"/>
                <a:ea typeface="+mn-ea"/>
                <a:cs typeface="+mn-cs"/>
                <a:sym typeface="Arial Narrow"/>
              </a:defRPr>
            </a:pPr>
            <a:r>
              <a:rPr lang="ru-RU" sz="5400" b="1" dirty="0">
                <a:solidFill>
                  <a:srgbClr val="253957"/>
                </a:solidFill>
                <a:sym typeface="Arial Narrow"/>
              </a:rPr>
              <a:t> </a:t>
            </a:r>
            <a:r>
              <a:rPr lang="ru-RU" sz="4800" b="1" dirty="0" smtClean="0">
                <a:solidFill>
                  <a:srgbClr val="253957"/>
                </a:solidFill>
                <a:sym typeface="Arial Narrow"/>
              </a:rPr>
              <a:t>В рамках проведенного исследования было показано:</a:t>
            </a:r>
          </a:p>
          <a:p>
            <a:pPr algn="just">
              <a:defRPr sz="2800">
                <a:solidFill>
                  <a:srgbClr val="253957"/>
                </a:solidFill>
                <a:latin typeface="+mn-lt"/>
                <a:ea typeface="+mn-ea"/>
                <a:cs typeface="+mn-cs"/>
                <a:sym typeface="Arial Narrow"/>
              </a:defRPr>
            </a:pPr>
            <a:r>
              <a:rPr lang="ru-RU" sz="4800" b="1" dirty="0" smtClean="0">
                <a:solidFill>
                  <a:srgbClr val="253957"/>
                </a:solidFill>
                <a:sym typeface="Arial Narrow"/>
              </a:rPr>
              <a:t>1) Фундаментальные социальные теории (восходящий к Дюркгейму объективизм и ориентированный на Вебера методологический индивидуализм) структурно схожи с моно и политеизмом в их описании Гегелем. </a:t>
            </a:r>
          </a:p>
          <a:p>
            <a:pPr algn="just">
              <a:defRPr sz="2800">
                <a:solidFill>
                  <a:srgbClr val="253957"/>
                </a:solidFill>
                <a:latin typeface="+mn-lt"/>
                <a:ea typeface="+mn-ea"/>
                <a:cs typeface="+mn-cs"/>
                <a:sym typeface="Arial Narrow"/>
              </a:defRPr>
            </a:pPr>
            <a:r>
              <a:rPr lang="ru-RU" sz="4800" b="1" dirty="0" smtClean="0">
                <a:solidFill>
                  <a:srgbClr val="253957"/>
                </a:solidFill>
                <a:sym typeface="Arial Narrow"/>
              </a:rPr>
              <a:t>2) При этом схожесть прослеживается не только на уровне общих положений (общество как самостоятельный объект или единичный человек как его основание), но и в отношении к пониманию природы нормативных систем, места религиозной сферы в его жизни, возможности преобразований)</a:t>
            </a:r>
          </a:p>
          <a:p>
            <a:pPr algn="just">
              <a:defRPr sz="2800">
                <a:solidFill>
                  <a:srgbClr val="253957"/>
                </a:solidFill>
                <a:latin typeface="+mn-lt"/>
                <a:ea typeface="+mn-ea"/>
                <a:cs typeface="+mn-cs"/>
                <a:sym typeface="Arial Narrow"/>
              </a:defRPr>
            </a:pPr>
            <a:r>
              <a:rPr lang="ru-RU" sz="4800" b="1" dirty="0" smtClean="0">
                <a:solidFill>
                  <a:srgbClr val="253957"/>
                </a:solidFill>
                <a:sym typeface="Arial Narrow"/>
              </a:rPr>
              <a:t>3) Тем не менее общей чертой рассмотренных теорий было представление об обществе как внешней по отношению к индивидуальности человека реальности, о его «частичной социальности». Данная позиция была предметом критики со стороны «</a:t>
            </a:r>
            <a:r>
              <a:rPr lang="ru-RU" sz="4800" b="1" dirty="0" err="1" smtClean="0">
                <a:solidFill>
                  <a:srgbClr val="253957"/>
                </a:solidFill>
                <a:sym typeface="Arial Narrow"/>
              </a:rPr>
              <a:t>деятельностного</a:t>
            </a:r>
            <a:r>
              <a:rPr lang="ru-RU" sz="4800" b="1" dirty="0" smtClean="0">
                <a:solidFill>
                  <a:srgbClr val="253957"/>
                </a:solidFill>
                <a:sym typeface="Arial Narrow"/>
              </a:rPr>
              <a:t> подхода» (Выготский, </a:t>
            </a:r>
            <a:r>
              <a:rPr lang="ru-RU" sz="4800" b="1" dirty="0" err="1" smtClean="0">
                <a:solidFill>
                  <a:srgbClr val="253957"/>
                </a:solidFill>
                <a:sym typeface="Arial Narrow"/>
              </a:rPr>
              <a:t>Ильенков</a:t>
            </a:r>
            <a:r>
              <a:rPr lang="ru-RU" sz="4800" b="1" dirty="0" smtClean="0">
                <a:solidFill>
                  <a:srgbClr val="253957"/>
                </a:solidFill>
                <a:sym typeface="Arial Narrow"/>
              </a:rPr>
              <a:t>, Михайлов), в обосновываемом в его рамках тезисе о «стопроцентной социальности человека» можно увидеть черты «социального пантеизма»</a:t>
            </a:r>
            <a:endParaRPr lang="ru-RU" sz="48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48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48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48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48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4800" b="1" dirty="0">
              <a:solidFill>
                <a:srgbClr val="253957"/>
              </a:solidFill>
              <a:sym typeface="Arial Narrow"/>
            </a:endParaRPr>
          </a:p>
          <a:p>
            <a:pPr algn="l">
              <a:defRPr sz="2800">
                <a:solidFill>
                  <a:srgbClr val="253957"/>
                </a:solidFill>
                <a:latin typeface="+mn-lt"/>
                <a:ea typeface="+mn-ea"/>
                <a:cs typeface="+mn-cs"/>
                <a:sym typeface="Arial Narrow"/>
              </a:defRPr>
            </a:pPr>
            <a:endParaRPr lang="ru-RU" sz="4800" b="1" dirty="0" smtClean="0">
              <a:solidFill>
                <a:srgbClr val="253957"/>
              </a:solidFill>
              <a:sym typeface="Arial Narrow"/>
            </a:endParaRPr>
          </a:p>
          <a:p>
            <a:pPr algn="l">
              <a:defRPr sz="2800">
                <a:solidFill>
                  <a:srgbClr val="253957"/>
                </a:solidFill>
                <a:latin typeface="+mn-lt"/>
                <a:ea typeface="+mn-ea"/>
                <a:cs typeface="+mn-cs"/>
                <a:sym typeface="Arial Narrow"/>
              </a:defRPr>
            </a:pPr>
            <a:endParaRPr lang="ru-RU" sz="4800" b="1" dirty="0">
              <a:solidFill>
                <a:srgbClr val="253957"/>
              </a:solidFill>
              <a:sym typeface="Arial Narrow"/>
            </a:endParaRPr>
          </a:p>
        </p:txBody>
      </p:sp>
      <p:sp>
        <p:nvSpPr>
          <p:cNvPr id="4" name="Прямоугольник 3"/>
          <p:cNvSpPr/>
          <p:nvPr/>
        </p:nvSpPr>
        <p:spPr>
          <a:xfrm flipH="1">
            <a:off x="5063208" y="290478"/>
            <a:ext cx="10348956" cy="1631216"/>
          </a:xfrm>
          <a:prstGeom prst="rect">
            <a:avLst/>
          </a:prstGeom>
        </p:spPr>
        <p:txBody>
          <a:bodyPr wrap="square">
            <a:spAutoFit/>
          </a:bodyPr>
          <a:lstStyle/>
          <a:p>
            <a:endParaRPr lang="ru-RU" dirty="0" smtClean="0"/>
          </a:p>
          <a:p>
            <a:r>
              <a:rPr lang="ru-RU" dirty="0" smtClean="0"/>
              <a:t>Итог   </a:t>
            </a:r>
            <a:endParaRPr lang="ru-RU" dirty="0"/>
          </a:p>
        </p:txBody>
      </p:sp>
    </p:spTree>
    <p:extLst>
      <p:ext uri="{BB962C8B-B14F-4D97-AF65-F5344CB8AC3E}">
        <p14:creationId xmlns:p14="http://schemas.microsoft.com/office/powerpoint/2010/main" val="255217257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Специфика диалектической  логики </a:t>
            </a:r>
            <a:r>
              <a:rPr lang="ru-RU" sz="6000" dirty="0" err="1" smtClean="0"/>
              <a:t>гегеля</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214562"/>
            <a:ext cx="22826536" cy="1054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just">
              <a:defRPr sz="2800">
                <a:solidFill>
                  <a:srgbClr val="253957"/>
                </a:solidFill>
                <a:latin typeface="+mn-lt"/>
                <a:ea typeface="+mn-ea"/>
                <a:cs typeface="+mn-cs"/>
                <a:sym typeface="Arial Narrow"/>
              </a:defRPr>
            </a:pPr>
            <a:r>
              <a:rPr lang="ru-RU" sz="6000" dirty="0" smtClean="0">
                <a:sym typeface="Arial Narrow"/>
              </a:rPr>
              <a:t> В философско-религиозной концепции данный принцип реализован следующим образом</a:t>
            </a:r>
          </a:p>
          <a:p>
            <a:pPr algn="just">
              <a:defRPr sz="2800">
                <a:solidFill>
                  <a:srgbClr val="253957"/>
                </a:solidFill>
                <a:latin typeface="+mn-lt"/>
                <a:ea typeface="+mn-ea"/>
                <a:cs typeface="+mn-cs"/>
                <a:sym typeface="Arial Narrow"/>
              </a:defRPr>
            </a:pPr>
            <a:r>
              <a:rPr lang="ru-RU" sz="6000" dirty="0" smtClean="0">
                <a:sym typeface="Arial Narrow"/>
              </a:rPr>
              <a:t> </a:t>
            </a:r>
          </a:p>
          <a:p>
            <a:pPr algn="just">
              <a:defRPr sz="2800">
                <a:solidFill>
                  <a:srgbClr val="253957"/>
                </a:solidFill>
                <a:latin typeface="+mn-lt"/>
                <a:ea typeface="+mn-ea"/>
                <a:cs typeface="+mn-cs"/>
                <a:sym typeface="Arial Narrow"/>
              </a:defRPr>
            </a:pPr>
            <a:r>
              <a:rPr lang="ru-RU" sz="5400" dirty="0" smtClean="0">
                <a:sym typeface="Arial Narrow"/>
              </a:rPr>
              <a:t>Логический арсенал разума основывается на трех базовых категориях: </a:t>
            </a:r>
            <a:r>
              <a:rPr lang="ru-RU" sz="5400" dirty="0" smtClean="0">
                <a:solidFill>
                  <a:srgbClr val="FF0000"/>
                </a:solidFill>
                <a:sym typeface="Arial Narrow"/>
              </a:rPr>
              <a:t>всеобщее</a:t>
            </a:r>
            <a:r>
              <a:rPr lang="ru-RU" sz="5400" dirty="0" smtClean="0">
                <a:sym typeface="Arial Narrow"/>
              </a:rPr>
              <a:t>, </a:t>
            </a:r>
            <a:r>
              <a:rPr lang="ru-RU" sz="5400" dirty="0" smtClean="0">
                <a:solidFill>
                  <a:srgbClr val="FF0000"/>
                </a:solidFill>
                <a:sym typeface="Arial Narrow"/>
              </a:rPr>
              <a:t>особенное</a:t>
            </a:r>
            <a:r>
              <a:rPr lang="ru-RU" sz="5400" dirty="0" smtClean="0">
                <a:sym typeface="Arial Narrow"/>
              </a:rPr>
              <a:t> и </a:t>
            </a:r>
            <a:r>
              <a:rPr lang="ru-RU" sz="5400" dirty="0" smtClean="0">
                <a:solidFill>
                  <a:srgbClr val="FF0000"/>
                </a:solidFill>
                <a:sym typeface="Arial Narrow"/>
              </a:rPr>
              <a:t>единичное</a:t>
            </a:r>
            <a:r>
              <a:rPr lang="ru-RU" sz="5400" dirty="0" smtClean="0">
                <a:sym typeface="Arial Narrow"/>
              </a:rPr>
              <a:t>.  Именно с позиций этих категорий человечество конструировало образ Абсолютной реальности и свое место в ней. Однако </a:t>
            </a:r>
            <a:r>
              <a:rPr lang="ru-RU" sz="5400" dirty="0" smtClean="0">
                <a:solidFill>
                  <a:srgbClr val="FF0000"/>
                </a:solidFill>
                <a:sym typeface="Arial Narrow"/>
              </a:rPr>
              <a:t>конечные</a:t>
            </a:r>
            <a:r>
              <a:rPr lang="ru-RU" sz="5400" dirty="0" smtClean="0">
                <a:sym typeface="Arial Narrow"/>
              </a:rPr>
              <a:t> категории не могут адекватно передать смысл бесконечного, поэтому каждая такая конструкция – </a:t>
            </a:r>
            <a:r>
              <a:rPr lang="ru-RU" sz="5400" dirty="0" smtClean="0">
                <a:solidFill>
                  <a:srgbClr val="FF0000"/>
                </a:solidFill>
                <a:sym typeface="Arial Narrow"/>
              </a:rPr>
              <a:t>пантеизм</a:t>
            </a:r>
            <a:r>
              <a:rPr lang="ru-RU" sz="5400" dirty="0" smtClean="0">
                <a:sym typeface="Arial Narrow"/>
              </a:rPr>
              <a:t>, </a:t>
            </a:r>
            <a:r>
              <a:rPr lang="ru-RU" sz="5400" dirty="0" smtClean="0">
                <a:solidFill>
                  <a:srgbClr val="FF0000"/>
                </a:solidFill>
                <a:sym typeface="Arial Narrow"/>
              </a:rPr>
              <a:t>монотеизм</a:t>
            </a:r>
            <a:r>
              <a:rPr lang="ru-RU" sz="5400" dirty="0" smtClean="0">
                <a:sym typeface="Arial Narrow"/>
              </a:rPr>
              <a:t>, </a:t>
            </a:r>
            <a:r>
              <a:rPr lang="ru-RU" sz="5400" dirty="0" smtClean="0">
                <a:solidFill>
                  <a:srgbClr val="FF0000"/>
                </a:solidFill>
                <a:sym typeface="Arial Narrow"/>
              </a:rPr>
              <a:t>политеизм</a:t>
            </a:r>
            <a:r>
              <a:rPr lang="ru-RU" sz="5400" dirty="0" smtClean="0">
                <a:sym typeface="Arial Narrow"/>
              </a:rPr>
              <a:t> содержала в себе внутреннее противоречие, что делало их неустойчивыми и предопределяло переход. </a:t>
            </a:r>
          </a:p>
          <a:p>
            <a:pPr algn="just">
              <a:defRPr sz="2800">
                <a:solidFill>
                  <a:srgbClr val="253957"/>
                </a:solidFill>
                <a:latin typeface="+mn-lt"/>
                <a:ea typeface="+mn-ea"/>
                <a:cs typeface="+mn-cs"/>
                <a:sym typeface="Arial Narrow"/>
              </a:defRPr>
            </a:pPr>
            <a:endParaRPr lang="ru-RU" sz="5400" dirty="0" smtClean="0">
              <a:sym typeface="Arial Narrow"/>
            </a:endParaRPr>
          </a:p>
          <a:p>
            <a:pPr algn="just">
              <a:defRPr sz="2800">
                <a:solidFill>
                  <a:srgbClr val="253957"/>
                </a:solidFill>
                <a:latin typeface="+mn-lt"/>
                <a:ea typeface="+mn-ea"/>
                <a:cs typeface="+mn-cs"/>
                <a:sym typeface="Arial Narrow"/>
              </a:defRPr>
            </a:pPr>
            <a:r>
              <a:rPr lang="ru-RU" sz="5400" dirty="0" smtClean="0">
                <a:sym typeface="Arial Narrow"/>
              </a:rPr>
              <a:t>Адекватный образ Абсолютной реальности получилось сконструировать в христианстве через </a:t>
            </a:r>
            <a:r>
              <a:rPr lang="ru-RU" sz="5400" dirty="0" smtClean="0">
                <a:solidFill>
                  <a:srgbClr val="FF0000"/>
                </a:solidFill>
                <a:sym typeface="Arial Narrow"/>
              </a:rPr>
              <a:t>диалектический</a:t>
            </a:r>
            <a:r>
              <a:rPr lang="ru-RU" sz="5400" dirty="0" smtClean="0">
                <a:sym typeface="Arial Narrow"/>
              </a:rPr>
              <a:t> </a:t>
            </a:r>
            <a:r>
              <a:rPr lang="ru-RU" sz="5400" dirty="0" smtClean="0">
                <a:solidFill>
                  <a:srgbClr val="FF0000"/>
                </a:solidFill>
                <a:sym typeface="Arial Narrow"/>
              </a:rPr>
              <a:t>синтез</a:t>
            </a:r>
            <a:r>
              <a:rPr lang="ru-RU" sz="5400" dirty="0" smtClean="0">
                <a:sym typeface="Arial Narrow"/>
              </a:rPr>
              <a:t> всех трех категорий в принципе </a:t>
            </a:r>
            <a:r>
              <a:rPr lang="ru-RU" sz="5400" dirty="0" smtClean="0">
                <a:solidFill>
                  <a:srgbClr val="FF0000"/>
                </a:solidFill>
                <a:sym typeface="Arial Narrow"/>
              </a:rPr>
              <a:t>триединства</a:t>
            </a:r>
            <a:r>
              <a:rPr lang="ru-RU" sz="5400" dirty="0" smtClean="0">
                <a:sym typeface="Arial Narrow"/>
              </a:rPr>
              <a:t>.  </a:t>
            </a:r>
            <a:endParaRPr lang="ru-RU" sz="5400" b="1" dirty="0" smtClean="0"/>
          </a:p>
          <a:p>
            <a:pPr algn="l">
              <a:defRPr sz="2800">
                <a:solidFill>
                  <a:srgbClr val="253957"/>
                </a:solidFill>
                <a:latin typeface="+mn-lt"/>
                <a:ea typeface="+mn-ea"/>
                <a:cs typeface="+mn-cs"/>
                <a:sym typeface="Arial Narrow"/>
              </a:defRPr>
            </a:pPr>
            <a:r>
              <a:rPr lang="ru-RU" sz="4800" dirty="0" smtClean="0"/>
              <a:t> </a:t>
            </a:r>
            <a:endParaRPr lang="ru-RU" sz="4800"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41212046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альтернативный процесс 4"/>
          <p:cNvSpPr/>
          <p:nvPr/>
        </p:nvSpPr>
        <p:spPr>
          <a:xfrm>
            <a:off x="1773351" y="7362266"/>
            <a:ext cx="11060648" cy="2602682"/>
          </a:xfrm>
          <a:prstGeom prst="flowChartAlternateProcess">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56309" y="381425"/>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38672" y="2272747"/>
            <a:ext cx="23954645" cy="110659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defRPr sz="2800">
                <a:solidFill>
                  <a:srgbClr val="253957"/>
                </a:solidFill>
                <a:latin typeface="+mn-lt"/>
                <a:ea typeface="+mn-ea"/>
                <a:cs typeface="+mn-cs"/>
                <a:sym typeface="Arial Narrow"/>
              </a:defRPr>
            </a:pPr>
            <a:r>
              <a:rPr lang="ru-RU" sz="5400" b="1" dirty="0" smtClean="0">
                <a:solidFill>
                  <a:srgbClr val="FF0000"/>
                </a:solidFill>
              </a:rPr>
              <a:t> </a:t>
            </a:r>
          </a:p>
          <a:p>
            <a:pPr algn="just">
              <a:defRPr sz="2800">
                <a:solidFill>
                  <a:srgbClr val="253957"/>
                </a:solidFill>
                <a:latin typeface="+mn-lt"/>
                <a:ea typeface="+mn-ea"/>
                <a:cs typeface="+mn-cs"/>
                <a:sym typeface="Arial Narrow"/>
              </a:defRPr>
            </a:pPr>
            <a:r>
              <a:rPr lang="ru-RU" sz="4800" b="1" dirty="0" smtClean="0">
                <a:solidFill>
                  <a:schemeClr val="tx1"/>
                </a:solidFill>
              </a:rPr>
              <a:t> Первая форма религиозного мировоззрения – пантеизм, то есть тождественность Бога миру     </a:t>
            </a:r>
            <a:endParaRPr lang="ru-RU" sz="5400" b="1" dirty="0" smtClean="0">
              <a:solidFill>
                <a:srgbClr val="FF0000"/>
              </a:solidFill>
            </a:endParaRPr>
          </a:p>
          <a:p>
            <a:pPr algn="just">
              <a:defRPr sz="2800">
                <a:solidFill>
                  <a:srgbClr val="253957"/>
                </a:solidFill>
                <a:latin typeface="+mn-lt"/>
                <a:ea typeface="+mn-ea"/>
                <a:cs typeface="+mn-cs"/>
                <a:sym typeface="Arial Narrow"/>
              </a:defRPr>
            </a:pPr>
            <a:r>
              <a:rPr lang="ru-RU" sz="5400" b="1" dirty="0" smtClean="0">
                <a:solidFill>
                  <a:schemeClr val="tx1"/>
                </a:solidFill>
              </a:rPr>
              <a:t>«Бог </a:t>
            </a:r>
            <a:r>
              <a:rPr lang="ru-RU" sz="5400" b="1" dirty="0" smtClean="0">
                <a:solidFill>
                  <a:srgbClr val="FF0000"/>
                </a:solidFill>
              </a:rPr>
              <a:t>везде</a:t>
            </a:r>
            <a:r>
              <a:rPr lang="ru-RU" sz="5400" b="1" dirty="0" smtClean="0">
                <a:solidFill>
                  <a:schemeClr val="tx1"/>
                </a:solidFill>
              </a:rPr>
              <a:t>, в каждой точке мира». Прежде всего это </a:t>
            </a:r>
            <a:r>
              <a:rPr lang="ru-RU" sz="5400" b="1" dirty="0" smtClean="0">
                <a:solidFill>
                  <a:srgbClr val="FF0000"/>
                </a:solidFill>
              </a:rPr>
              <a:t>индийское</a:t>
            </a:r>
            <a:r>
              <a:rPr lang="ru-RU" sz="5400" b="1" dirty="0" smtClean="0">
                <a:solidFill>
                  <a:schemeClr val="tx1"/>
                </a:solidFill>
              </a:rPr>
              <a:t> мировоззрение. </a:t>
            </a:r>
          </a:p>
          <a:p>
            <a:pPr algn="just">
              <a:defRPr sz="2800">
                <a:solidFill>
                  <a:srgbClr val="253957"/>
                </a:solidFill>
                <a:latin typeface="+mn-lt"/>
                <a:ea typeface="+mn-ea"/>
                <a:cs typeface="+mn-cs"/>
                <a:sym typeface="Arial Narrow"/>
              </a:defRPr>
            </a:pP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a:solidFill>
                <a:srgbClr val="FF0000"/>
              </a:solidFill>
            </a:endParaRPr>
          </a:p>
          <a:p>
            <a:pPr algn="just">
              <a:defRPr sz="2800">
                <a:solidFill>
                  <a:srgbClr val="253957"/>
                </a:solidFill>
                <a:latin typeface="+mn-lt"/>
                <a:ea typeface="+mn-ea"/>
                <a:cs typeface="+mn-cs"/>
                <a:sym typeface="Arial Narrow"/>
              </a:defRPr>
            </a:pPr>
            <a:r>
              <a:rPr lang="ru-RU" sz="5400" b="1" dirty="0" smtClean="0">
                <a:solidFill>
                  <a:srgbClr val="FF0000"/>
                </a:solidFill>
              </a:rPr>
              <a:t>                    Бог</a:t>
            </a:r>
            <a:endParaRPr lang="ru-RU" sz="5400" b="1" dirty="0">
              <a:solidFill>
                <a:srgbClr val="FF0000"/>
              </a:solidFill>
            </a:endParaRPr>
          </a:p>
          <a:p>
            <a:pPr>
              <a:defRPr sz="2800">
                <a:solidFill>
                  <a:srgbClr val="253957"/>
                </a:solidFill>
                <a:latin typeface="+mn-lt"/>
                <a:ea typeface="+mn-ea"/>
                <a:cs typeface="+mn-cs"/>
                <a:sym typeface="Arial Narrow"/>
              </a:defRPr>
            </a:pP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smtClean="0">
              <a:solidFill>
                <a:schemeClr val="tx1"/>
              </a:solidFill>
            </a:endParaRPr>
          </a:p>
          <a:p>
            <a:pPr algn="just">
              <a:defRPr sz="2800">
                <a:solidFill>
                  <a:srgbClr val="253957"/>
                </a:solidFill>
                <a:latin typeface="+mn-lt"/>
                <a:ea typeface="+mn-ea"/>
                <a:cs typeface="+mn-cs"/>
                <a:sym typeface="Arial Narrow"/>
              </a:defRPr>
            </a:pPr>
            <a:r>
              <a:rPr lang="ru-RU" sz="5400" b="1" dirty="0" smtClean="0">
                <a:solidFill>
                  <a:schemeClr val="tx1"/>
                </a:solidFill>
              </a:rPr>
              <a:t>                                                                                 </a:t>
            </a:r>
          </a:p>
          <a:p>
            <a:pPr algn="just">
              <a:defRPr sz="2800">
                <a:solidFill>
                  <a:srgbClr val="253957"/>
                </a:solidFill>
                <a:latin typeface="+mn-lt"/>
                <a:ea typeface="+mn-ea"/>
                <a:cs typeface="+mn-cs"/>
                <a:sym typeface="Arial Narrow"/>
              </a:defRPr>
            </a:pPr>
            <a:endParaRPr lang="ru-RU" sz="5400" b="1" dirty="0">
              <a:solidFill>
                <a:schemeClr val="tx1"/>
              </a:solidFill>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3" name="Прямоугольник 2"/>
          <p:cNvSpPr/>
          <p:nvPr/>
        </p:nvSpPr>
        <p:spPr>
          <a:xfrm>
            <a:off x="3479032" y="236214"/>
            <a:ext cx="17569952" cy="861774"/>
          </a:xfrm>
          <a:prstGeom prst="rect">
            <a:avLst/>
          </a:prstGeom>
        </p:spPr>
        <p:txBody>
          <a:bodyPr wrap="square">
            <a:spAutoFit/>
          </a:bodyPr>
          <a:lstStyle/>
          <a:p>
            <a:r>
              <a:rPr lang="ru-RU" b="1" dirty="0"/>
              <a:t>Философия Гегеля</a:t>
            </a:r>
            <a:r>
              <a:rPr lang="ru-RU" b="1" dirty="0" smtClean="0"/>
              <a:t>: пантеизм</a:t>
            </a:r>
            <a:endParaRPr lang="ru-RU" b="1" dirty="0"/>
          </a:p>
        </p:txBody>
      </p:sp>
    </p:spTree>
    <p:extLst>
      <p:ext uri="{BB962C8B-B14F-4D97-AF65-F5344CB8AC3E}">
        <p14:creationId xmlns:p14="http://schemas.microsoft.com/office/powerpoint/2010/main" val="214028742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альтернативный процесс 4"/>
          <p:cNvSpPr/>
          <p:nvPr/>
        </p:nvSpPr>
        <p:spPr>
          <a:xfrm>
            <a:off x="1773351" y="7362266"/>
            <a:ext cx="11060648" cy="2602682"/>
          </a:xfrm>
          <a:prstGeom prst="flowChartAlternateProcess">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56309" y="381425"/>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38672" y="2272747"/>
            <a:ext cx="23954645" cy="110659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defRPr sz="2800">
                <a:solidFill>
                  <a:srgbClr val="253957"/>
                </a:solidFill>
                <a:latin typeface="+mn-lt"/>
                <a:ea typeface="+mn-ea"/>
                <a:cs typeface="+mn-cs"/>
                <a:sym typeface="Arial Narrow"/>
              </a:defRPr>
            </a:pPr>
            <a:r>
              <a:rPr lang="ru-RU" sz="5400" b="1" dirty="0" smtClean="0">
                <a:solidFill>
                  <a:srgbClr val="FF0000"/>
                </a:solidFill>
              </a:rPr>
              <a:t> </a:t>
            </a:r>
          </a:p>
          <a:p>
            <a:pPr algn="just">
              <a:defRPr sz="2800">
                <a:solidFill>
                  <a:srgbClr val="253957"/>
                </a:solidFill>
                <a:latin typeface="+mn-lt"/>
                <a:ea typeface="+mn-ea"/>
                <a:cs typeface="+mn-cs"/>
                <a:sym typeface="Arial Narrow"/>
              </a:defRPr>
            </a:pPr>
            <a:r>
              <a:rPr lang="ru-RU" sz="4800" b="1" dirty="0" smtClean="0">
                <a:solidFill>
                  <a:schemeClr val="tx1"/>
                </a:solidFill>
              </a:rPr>
              <a:t> Первая форма религиозного мировоззрения – пантеизм (</a:t>
            </a:r>
            <a:r>
              <a:rPr lang="ru-RU" sz="4800" b="1" dirty="0" smtClean="0">
                <a:solidFill>
                  <a:srgbClr val="FF0000"/>
                </a:solidFill>
              </a:rPr>
              <a:t>всеобщее</a:t>
            </a:r>
            <a:r>
              <a:rPr lang="ru-RU" sz="4800" b="1" dirty="0" smtClean="0">
                <a:solidFill>
                  <a:schemeClr val="tx1"/>
                </a:solidFill>
              </a:rPr>
              <a:t>), то есть тождественность Бога миру     </a:t>
            </a:r>
            <a:endParaRPr lang="ru-RU" sz="5400" b="1" dirty="0" smtClean="0">
              <a:solidFill>
                <a:srgbClr val="FF0000"/>
              </a:solidFill>
            </a:endParaRPr>
          </a:p>
          <a:p>
            <a:pPr algn="just">
              <a:defRPr sz="2800">
                <a:solidFill>
                  <a:srgbClr val="253957"/>
                </a:solidFill>
                <a:latin typeface="+mn-lt"/>
                <a:ea typeface="+mn-ea"/>
                <a:cs typeface="+mn-cs"/>
                <a:sym typeface="Arial Narrow"/>
              </a:defRPr>
            </a:pPr>
            <a:r>
              <a:rPr lang="ru-RU" sz="5400" b="1" dirty="0" smtClean="0">
                <a:solidFill>
                  <a:schemeClr val="tx1"/>
                </a:solidFill>
              </a:rPr>
              <a:t>«Бог </a:t>
            </a:r>
            <a:r>
              <a:rPr lang="ru-RU" sz="5400" b="1" dirty="0" smtClean="0">
                <a:solidFill>
                  <a:srgbClr val="FF0000"/>
                </a:solidFill>
              </a:rPr>
              <a:t>везде</a:t>
            </a:r>
            <a:r>
              <a:rPr lang="ru-RU" sz="5400" b="1" dirty="0" smtClean="0">
                <a:solidFill>
                  <a:schemeClr val="tx1"/>
                </a:solidFill>
              </a:rPr>
              <a:t>, в каждой точке мира».</a:t>
            </a:r>
          </a:p>
          <a:p>
            <a:pPr algn="just">
              <a:defRPr sz="2800">
                <a:solidFill>
                  <a:srgbClr val="253957"/>
                </a:solidFill>
                <a:latin typeface="+mn-lt"/>
                <a:ea typeface="+mn-ea"/>
                <a:cs typeface="+mn-cs"/>
                <a:sym typeface="Arial Narrow"/>
              </a:defRPr>
            </a:pP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a:solidFill>
                <a:srgbClr val="FF0000"/>
              </a:solidFill>
            </a:endParaRPr>
          </a:p>
          <a:p>
            <a:pPr algn="just">
              <a:defRPr sz="2800">
                <a:solidFill>
                  <a:srgbClr val="253957"/>
                </a:solidFill>
                <a:latin typeface="+mn-lt"/>
                <a:ea typeface="+mn-ea"/>
                <a:cs typeface="+mn-cs"/>
                <a:sym typeface="Arial Narrow"/>
              </a:defRPr>
            </a:pPr>
            <a:r>
              <a:rPr lang="ru-RU" sz="5400" b="1" dirty="0" smtClean="0">
                <a:solidFill>
                  <a:srgbClr val="FF0000"/>
                </a:solidFill>
              </a:rPr>
              <a:t>                    </a:t>
            </a:r>
          </a:p>
          <a:p>
            <a:pPr algn="just">
              <a:defRPr sz="2800">
                <a:solidFill>
                  <a:srgbClr val="253957"/>
                </a:solidFill>
                <a:latin typeface="+mn-lt"/>
                <a:ea typeface="+mn-ea"/>
                <a:cs typeface="+mn-cs"/>
                <a:sym typeface="Arial Narrow"/>
              </a:defRPr>
            </a:pPr>
            <a:r>
              <a:rPr lang="ru-RU" sz="5400" b="1" dirty="0">
                <a:solidFill>
                  <a:srgbClr val="FF0000"/>
                </a:solidFill>
              </a:rPr>
              <a:t> </a:t>
            </a:r>
            <a:r>
              <a:rPr lang="ru-RU" sz="5400" b="1" dirty="0" smtClean="0">
                <a:solidFill>
                  <a:srgbClr val="FF0000"/>
                </a:solidFill>
              </a:rPr>
              <a:t>                                     Бог</a:t>
            </a:r>
            <a:endParaRPr lang="ru-RU" sz="5400" b="1" dirty="0">
              <a:solidFill>
                <a:srgbClr val="FF0000"/>
              </a:solidFill>
            </a:endParaRPr>
          </a:p>
          <a:p>
            <a:pPr>
              <a:defRPr sz="2800">
                <a:solidFill>
                  <a:srgbClr val="253957"/>
                </a:solidFill>
                <a:latin typeface="+mn-lt"/>
                <a:ea typeface="+mn-ea"/>
                <a:cs typeface="+mn-cs"/>
                <a:sym typeface="Arial Narrow"/>
              </a:defRPr>
            </a:pP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smtClean="0">
              <a:solidFill>
                <a:schemeClr val="tx1"/>
              </a:solidFill>
            </a:endParaRPr>
          </a:p>
          <a:p>
            <a:pPr algn="just">
              <a:defRPr sz="2800">
                <a:solidFill>
                  <a:srgbClr val="253957"/>
                </a:solidFill>
                <a:latin typeface="+mn-lt"/>
                <a:ea typeface="+mn-ea"/>
                <a:cs typeface="+mn-cs"/>
                <a:sym typeface="Arial Narrow"/>
              </a:defRPr>
            </a:pPr>
            <a:r>
              <a:rPr lang="ru-RU" sz="5400" b="1" dirty="0" smtClean="0">
                <a:solidFill>
                  <a:schemeClr val="tx1"/>
                </a:solidFill>
              </a:rPr>
              <a:t>                                                                                 </a:t>
            </a:r>
          </a:p>
          <a:p>
            <a:pPr algn="just">
              <a:defRPr sz="2800">
                <a:solidFill>
                  <a:srgbClr val="253957"/>
                </a:solidFill>
                <a:latin typeface="+mn-lt"/>
                <a:ea typeface="+mn-ea"/>
                <a:cs typeface="+mn-cs"/>
                <a:sym typeface="Arial Narrow"/>
              </a:defRPr>
            </a:pPr>
            <a:r>
              <a:rPr lang="ru-RU" sz="5400" b="1" dirty="0" smtClean="0">
                <a:solidFill>
                  <a:schemeClr val="tx1"/>
                </a:solidFill>
              </a:rPr>
              <a:t>Однако если Бог везде, то он нигде. Бог здесь не является </a:t>
            </a:r>
            <a:r>
              <a:rPr lang="ru-RU" sz="5400" b="1" dirty="0" smtClean="0">
                <a:solidFill>
                  <a:srgbClr val="FF0000"/>
                </a:solidFill>
              </a:rPr>
              <a:t>субъектом</a:t>
            </a:r>
            <a:r>
              <a:rPr lang="ru-RU" sz="5400" b="1" dirty="0" smtClean="0">
                <a:solidFill>
                  <a:schemeClr val="tx1"/>
                </a:solidFill>
              </a:rPr>
              <a:t>. </a:t>
            </a: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3" name="Прямоугольник 2"/>
          <p:cNvSpPr/>
          <p:nvPr/>
        </p:nvSpPr>
        <p:spPr>
          <a:xfrm>
            <a:off x="3479032" y="236214"/>
            <a:ext cx="17569952" cy="861774"/>
          </a:xfrm>
          <a:prstGeom prst="rect">
            <a:avLst/>
          </a:prstGeom>
        </p:spPr>
        <p:txBody>
          <a:bodyPr wrap="square">
            <a:spAutoFit/>
          </a:bodyPr>
          <a:lstStyle/>
          <a:p>
            <a:r>
              <a:rPr lang="ru-RU" b="1" dirty="0"/>
              <a:t>Философия Гегеля</a:t>
            </a:r>
            <a:r>
              <a:rPr lang="ru-RU" b="1" dirty="0" smtClean="0"/>
              <a:t>: критика пантеизма (всеобщее)</a:t>
            </a:r>
            <a:endParaRPr lang="ru-RU" b="1" dirty="0"/>
          </a:p>
        </p:txBody>
      </p:sp>
    </p:spTree>
    <p:extLst>
      <p:ext uri="{BB962C8B-B14F-4D97-AF65-F5344CB8AC3E}">
        <p14:creationId xmlns:p14="http://schemas.microsoft.com/office/powerpoint/2010/main" val="62042277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38672" y="2272747"/>
            <a:ext cx="23954645" cy="110659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defRPr sz="2800">
                <a:solidFill>
                  <a:srgbClr val="253957"/>
                </a:solidFill>
                <a:latin typeface="+mn-lt"/>
                <a:ea typeface="+mn-ea"/>
                <a:cs typeface="+mn-cs"/>
                <a:sym typeface="Arial Narrow"/>
              </a:defRPr>
            </a:pPr>
            <a:endParaRPr lang="ru-RU" sz="5400" b="1" dirty="0" smtClean="0">
              <a:solidFill>
                <a:srgbClr val="FF0000"/>
              </a:solidFill>
            </a:endParaRPr>
          </a:p>
          <a:p>
            <a:pPr>
              <a:defRPr sz="2800">
                <a:solidFill>
                  <a:srgbClr val="253957"/>
                </a:solidFill>
                <a:latin typeface="+mn-lt"/>
                <a:ea typeface="+mn-ea"/>
                <a:cs typeface="+mn-cs"/>
                <a:sym typeface="Arial Narrow"/>
              </a:defRPr>
            </a:pPr>
            <a:r>
              <a:rPr lang="ru-RU" sz="5400" b="1" dirty="0" smtClean="0">
                <a:solidFill>
                  <a:srgbClr val="FF0000"/>
                </a:solidFill>
              </a:rPr>
              <a:t> </a:t>
            </a:r>
          </a:p>
          <a:p>
            <a:pPr algn="just">
              <a:defRPr sz="2800">
                <a:solidFill>
                  <a:srgbClr val="253957"/>
                </a:solidFill>
                <a:latin typeface="+mn-lt"/>
                <a:ea typeface="+mn-ea"/>
                <a:cs typeface="+mn-cs"/>
                <a:sym typeface="Arial Narrow"/>
              </a:defRPr>
            </a:pPr>
            <a:r>
              <a:rPr lang="ru-RU" sz="5400" b="1" dirty="0" smtClean="0">
                <a:solidFill>
                  <a:srgbClr val="FF0000"/>
                </a:solidFill>
              </a:rPr>
              <a:t>                                                                                   </a:t>
            </a:r>
          </a:p>
          <a:p>
            <a:pPr algn="just">
              <a:defRPr sz="2800">
                <a:solidFill>
                  <a:srgbClr val="253957"/>
                </a:solidFill>
                <a:latin typeface="+mn-lt"/>
                <a:ea typeface="+mn-ea"/>
                <a:cs typeface="+mn-cs"/>
                <a:sym typeface="Arial Narrow"/>
              </a:defRPr>
            </a:pPr>
            <a:endParaRPr lang="ru-RU" sz="5400" b="1" dirty="0">
              <a:solidFill>
                <a:srgbClr val="FF0000"/>
              </a:solidFill>
            </a:endParaRPr>
          </a:p>
          <a:p>
            <a:pPr algn="just">
              <a:defRPr sz="2800">
                <a:solidFill>
                  <a:srgbClr val="253957"/>
                </a:solidFill>
                <a:latin typeface="+mn-lt"/>
                <a:ea typeface="+mn-ea"/>
                <a:cs typeface="+mn-cs"/>
                <a:sym typeface="Arial Narrow"/>
              </a:defRPr>
            </a:pPr>
            <a:r>
              <a:rPr lang="ru-RU" sz="5400" b="1" dirty="0" smtClean="0">
                <a:solidFill>
                  <a:srgbClr val="FF0000"/>
                </a:solidFill>
              </a:rPr>
              <a:t>                                                                                           </a:t>
            </a:r>
            <a:r>
              <a:rPr lang="ru-RU" sz="6600" b="1" dirty="0" smtClean="0">
                <a:solidFill>
                  <a:srgbClr val="FF0000"/>
                </a:solidFill>
              </a:rPr>
              <a:t>Ветхозаветный</a:t>
            </a:r>
            <a:r>
              <a:rPr lang="ru-RU" sz="5400" b="1" dirty="0" smtClean="0">
                <a:solidFill>
                  <a:srgbClr val="FF0000"/>
                </a:solidFill>
              </a:rPr>
              <a:t> И</a:t>
            </a:r>
            <a:r>
              <a:rPr lang="ru-RU" sz="6600" b="1" dirty="0" smtClean="0">
                <a:solidFill>
                  <a:srgbClr val="FF0000"/>
                </a:solidFill>
              </a:rPr>
              <a:t>удаизм</a:t>
            </a:r>
            <a:endParaRPr lang="ru-RU" sz="5400" b="1" dirty="0" smtClean="0">
              <a:solidFill>
                <a:srgbClr val="FF0000"/>
              </a:solidFill>
            </a:endParaRPr>
          </a:p>
          <a:p>
            <a:pPr algn="just">
              <a:defRPr sz="2800">
                <a:solidFill>
                  <a:srgbClr val="253957"/>
                </a:solidFill>
                <a:latin typeface="+mn-lt"/>
                <a:ea typeface="+mn-ea"/>
                <a:cs typeface="+mn-cs"/>
                <a:sym typeface="Arial Narrow"/>
              </a:defRPr>
            </a:pPr>
            <a:endParaRPr lang="ru-RU" sz="4800" b="1" dirty="0" smtClean="0">
              <a:solidFill>
                <a:schemeClr val="tx1"/>
              </a:solidFill>
            </a:endParaRPr>
          </a:p>
          <a:p>
            <a:pPr algn="just">
              <a:defRPr sz="2800">
                <a:solidFill>
                  <a:srgbClr val="253957"/>
                </a:solidFill>
                <a:latin typeface="+mn-lt"/>
                <a:ea typeface="+mn-ea"/>
                <a:cs typeface="+mn-cs"/>
                <a:sym typeface="Arial Narrow"/>
              </a:defRPr>
            </a:pPr>
            <a:endParaRPr lang="ru-RU" sz="4800" b="1" dirty="0">
              <a:solidFill>
                <a:schemeClr val="tx1"/>
              </a:solidFill>
            </a:endParaRPr>
          </a:p>
          <a:p>
            <a:pPr algn="just">
              <a:defRPr sz="2800">
                <a:solidFill>
                  <a:srgbClr val="253957"/>
                </a:solidFill>
                <a:latin typeface="+mn-lt"/>
                <a:ea typeface="+mn-ea"/>
                <a:cs typeface="+mn-cs"/>
                <a:sym typeface="Arial Narrow"/>
              </a:defRPr>
            </a:pPr>
            <a:r>
              <a:rPr lang="ru-RU" sz="4800" b="1" dirty="0" smtClean="0">
                <a:solidFill>
                  <a:schemeClr val="tx1"/>
                </a:solidFill>
              </a:rPr>
              <a:t> </a:t>
            </a:r>
            <a:r>
              <a:rPr lang="ru-RU" sz="5400" b="1" dirty="0" smtClean="0">
                <a:solidFill>
                  <a:srgbClr val="FF0000"/>
                </a:solidFill>
              </a:rPr>
              <a:t>     </a:t>
            </a:r>
          </a:p>
          <a:p>
            <a:pPr algn="just">
              <a:defRPr sz="2800">
                <a:solidFill>
                  <a:srgbClr val="253957"/>
                </a:solidFill>
                <a:latin typeface="+mn-lt"/>
                <a:ea typeface="+mn-ea"/>
                <a:cs typeface="+mn-cs"/>
                <a:sym typeface="Arial Narrow"/>
              </a:defRPr>
            </a:pPr>
            <a:r>
              <a:rPr lang="ru-RU" sz="5400" b="1" dirty="0">
                <a:solidFill>
                  <a:srgbClr val="FF0000"/>
                </a:solidFill>
              </a:rPr>
              <a:t> </a:t>
            </a:r>
            <a:r>
              <a:rPr lang="ru-RU" sz="5400" b="1" dirty="0" smtClean="0">
                <a:solidFill>
                  <a:srgbClr val="FF0000"/>
                </a:solidFill>
              </a:rPr>
              <a:t>        </a:t>
            </a:r>
            <a:endParaRPr lang="ru-RU" sz="5400" b="1" dirty="0">
              <a:solidFill>
                <a:schemeClr val="tx1"/>
              </a:solidFill>
            </a:endParaRPr>
          </a:p>
          <a:p>
            <a:pPr algn="just">
              <a:defRPr sz="2800">
                <a:solidFill>
                  <a:srgbClr val="253957"/>
                </a:solidFill>
                <a:latin typeface="+mn-lt"/>
                <a:ea typeface="+mn-ea"/>
                <a:cs typeface="+mn-cs"/>
                <a:sym typeface="Arial Narrow"/>
              </a:defRPr>
            </a:pPr>
            <a:endParaRPr lang="ru-RU" sz="5400" b="1" dirty="0">
              <a:solidFill>
                <a:schemeClr val="tx1"/>
              </a:solidFill>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Прямоугольник 1"/>
          <p:cNvSpPr/>
          <p:nvPr/>
        </p:nvSpPr>
        <p:spPr>
          <a:xfrm>
            <a:off x="2902968" y="701802"/>
            <a:ext cx="17785975" cy="861774"/>
          </a:xfrm>
          <a:prstGeom prst="rect">
            <a:avLst/>
          </a:prstGeom>
        </p:spPr>
        <p:txBody>
          <a:bodyPr wrap="square">
            <a:spAutoFit/>
          </a:bodyPr>
          <a:lstStyle/>
          <a:p>
            <a:r>
              <a:rPr lang="ru-RU" b="1" dirty="0" smtClean="0"/>
              <a:t>Философия Гегеля: монотеизм (особенное)</a:t>
            </a:r>
            <a:endParaRPr lang="ru-RU" b="1" dirty="0"/>
          </a:p>
        </p:txBody>
      </p:sp>
      <p:sp>
        <p:nvSpPr>
          <p:cNvPr id="13" name="Овал 12">
            <a:extLst>
              <a:ext uri="{FF2B5EF4-FFF2-40B4-BE49-F238E27FC236}">
                <a16:creationId xmlns:a16="http://schemas.microsoft.com/office/drawing/2014/main" xmlns="" id="{A54D8B34-F064-4B9F-BBC8-827D8F332C62}"/>
              </a:ext>
            </a:extLst>
          </p:cNvPr>
          <p:cNvSpPr/>
          <p:nvPr/>
        </p:nvSpPr>
        <p:spPr>
          <a:xfrm>
            <a:off x="1226606" y="7002016"/>
            <a:ext cx="6120680" cy="1934039"/>
          </a:xfrm>
          <a:prstGeom prst="ellipse">
            <a:avLst/>
          </a:prstGeom>
          <a:solidFill>
            <a:srgbClr val="25395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4800" b="0" i="0" u="none" strike="noStrike" cap="none" spc="0" normalizeH="0" baseline="0" dirty="0" smtClean="0">
                <a:ln>
                  <a:noFill/>
                </a:ln>
                <a:solidFill>
                  <a:srgbClr val="FFFFFF"/>
                </a:solidFill>
                <a:effectLst/>
                <a:uFillTx/>
                <a:latin typeface="+mj-lt"/>
                <a:ea typeface="+mj-ea"/>
                <a:cs typeface="+mj-cs"/>
                <a:sym typeface="Helvetica Light"/>
              </a:rPr>
              <a:t>Бог  </a:t>
            </a:r>
          </a:p>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4" name="Стрелка: вправо 21">
            <a:extLst>
              <a:ext uri="{FF2B5EF4-FFF2-40B4-BE49-F238E27FC236}">
                <a16:creationId xmlns:a16="http://schemas.microsoft.com/office/drawing/2014/main" xmlns="" id="{B4DB8135-BBD5-4E4B-A62B-BF18D7E3C07D}"/>
              </a:ext>
            </a:extLst>
          </p:cNvPr>
          <p:cNvSpPr/>
          <p:nvPr/>
        </p:nvSpPr>
        <p:spPr>
          <a:xfrm>
            <a:off x="7655496" y="7457407"/>
            <a:ext cx="3384376" cy="696651"/>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15" name="Рисунок 14" descr="Мужчина">
            <a:extLst>
              <a:ext uri="{FF2B5EF4-FFF2-40B4-BE49-F238E27FC236}">
                <a16:creationId xmlns:a16="http://schemas.microsoft.com/office/drawing/2014/main" xmlns="" id="{846EBA3C-2238-4463-A76A-E30283116B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647267" y="6725612"/>
            <a:ext cx="2160240" cy="2160240"/>
          </a:xfrm>
          <a:prstGeom prst="rect">
            <a:avLst/>
          </a:prstGeom>
        </p:spPr>
      </p:pic>
      <p:sp>
        <p:nvSpPr>
          <p:cNvPr id="10" name="Овал 9">
            <a:extLst>
              <a:ext uri="{FF2B5EF4-FFF2-40B4-BE49-F238E27FC236}">
                <a16:creationId xmlns:a16="http://schemas.microsoft.com/office/drawing/2014/main" xmlns="" id="{A54D8B34-F064-4B9F-BBC8-827D8F332C62}"/>
              </a:ext>
            </a:extLst>
          </p:cNvPr>
          <p:cNvSpPr/>
          <p:nvPr/>
        </p:nvSpPr>
        <p:spPr>
          <a:xfrm>
            <a:off x="1030760" y="3020072"/>
            <a:ext cx="6120680" cy="1934039"/>
          </a:xfrm>
          <a:prstGeom prst="ellipse">
            <a:avLst/>
          </a:prstGeom>
          <a:solidFill>
            <a:srgbClr val="25395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4800" b="0" i="0" u="none" strike="noStrike" cap="none" spc="0" normalizeH="0" baseline="0" dirty="0" smtClean="0">
                <a:ln>
                  <a:noFill/>
                </a:ln>
                <a:solidFill>
                  <a:srgbClr val="FFFFFF"/>
                </a:solidFill>
                <a:effectLst/>
                <a:uFillTx/>
                <a:latin typeface="+mj-lt"/>
                <a:ea typeface="+mj-ea"/>
                <a:cs typeface="+mj-cs"/>
                <a:sym typeface="Helvetica Light"/>
              </a:rPr>
              <a:t>Бог  </a:t>
            </a:r>
          </a:p>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1" name="Стрелка: вправо 21">
            <a:extLst>
              <a:ext uri="{FF2B5EF4-FFF2-40B4-BE49-F238E27FC236}">
                <a16:creationId xmlns:a16="http://schemas.microsoft.com/office/drawing/2014/main" xmlns="" id="{B4DB8135-BBD5-4E4B-A62B-BF18D7E3C07D}"/>
              </a:ext>
            </a:extLst>
          </p:cNvPr>
          <p:cNvSpPr/>
          <p:nvPr/>
        </p:nvSpPr>
        <p:spPr>
          <a:xfrm>
            <a:off x="7655496" y="3638765"/>
            <a:ext cx="3384376" cy="696651"/>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2" name="Овал 11">
            <a:extLst>
              <a:ext uri="{FF2B5EF4-FFF2-40B4-BE49-F238E27FC236}">
                <a16:creationId xmlns:a16="http://schemas.microsoft.com/office/drawing/2014/main" xmlns="" id="{A54D8B34-F064-4B9F-BBC8-827D8F332C62}"/>
              </a:ext>
            </a:extLst>
          </p:cNvPr>
          <p:cNvSpPr/>
          <p:nvPr/>
        </p:nvSpPr>
        <p:spPr>
          <a:xfrm>
            <a:off x="11543928" y="2971846"/>
            <a:ext cx="6120680" cy="1934039"/>
          </a:xfrm>
          <a:prstGeom prst="ellipse">
            <a:avLst/>
          </a:prstGeom>
          <a:solidFill>
            <a:srgbClr val="25395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4800" b="0" i="0" u="none" strike="noStrike" cap="none" spc="0" normalizeH="0" baseline="0" dirty="0" smtClean="0">
                <a:ln>
                  <a:noFill/>
                </a:ln>
                <a:solidFill>
                  <a:srgbClr val="FFFFFF"/>
                </a:solidFill>
                <a:effectLst/>
                <a:uFillTx/>
                <a:latin typeface="+mj-lt"/>
                <a:ea typeface="+mj-ea"/>
                <a:cs typeface="+mj-cs"/>
                <a:sym typeface="Helvetica Light"/>
              </a:rPr>
              <a:t>Мир  </a:t>
            </a:r>
          </a:p>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42423884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r>
              <a:rPr lang="ru-RU" sz="5400" b="1" dirty="0"/>
              <a:t>Философия Гегеля: </a:t>
            </a:r>
            <a:r>
              <a:rPr lang="ru-RU" sz="5400" b="1" dirty="0" smtClean="0"/>
              <a:t>монотеизм (особенное)</a:t>
            </a:r>
            <a:endParaRPr lang="ru-RU" sz="5400" b="1"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214562"/>
            <a:ext cx="22826536" cy="1054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just">
              <a:defRPr sz="2800">
                <a:solidFill>
                  <a:srgbClr val="253957"/>
                </a:solidFill>
                <a:latin typeface="+mn-lt"/>
                <a:ea typeface="+mn-ea"/>
                <a:cs typeface="+mn-cs"/>
                <a:sym typeface="Arial Narrow"/>
              </a:defRPr>
            </a:pPr>
            <a:r>
              <a:rPr lang="ru-RU" sz="6000" dirty="0" smtClean="0">
                <a:sym typeface="Arial Narrow"/>
              </a:rPr>
              <a:t> </a:t>
            </a:r>
            <a:r>
              <a:rPr lang="ru-RU" sz="4800" dirty="0" smtClean="0"/>
              <a:t> </a:t>
            </a:r>
            <a:endParaRPr lang="ru-RU" sz="4800" dirty="0"/>
          </a:p>
          <a:p>
            <a:pPr algn="just">
              <a:defRPr sz="2800">
                <a:solidFill>
                  <a:srgbClr val="253957"/>
                </a:solidFill>
                <a:latin typeface="+mn-lt"/>
                <a:ea typeface="+mn-ea"/>
                <a:cs typeface="+mn-cs"/>
                <a:sym typeface="Arial Narrow"/>
              </a:defRPr>
            </a:pPr>
            <a:r>
              <a:rPr lang="ru-RU" sz="5400" dirty="0" smtClean="0"/>
              <a:t> </a:t>
            </a:r>
            <a:r>
              <a:rPr lang="ru-RU" sz="5400" dirty="0">
                <a:sym typeface="Arial Narrow"/>
              </a:rPr>
              <a:t>В отличие от распространенных в </a:t>
            </a:r>
            <a:r>
              <a:rPr lang="ru-RU" sz="5400" dirty="0" smtClean="0">
                <a:sym typeface="Arial Narrow"/>
              </a:rPr>
              <a:t>Х</a:t>
            </a:r>
            <a:r>
              <a:rPr lang="en-US" sz="5400" dirty="0" smtClean="0">
                <a:sym typeface="Arial Narrow"/>
              </a:rPr>
              <a:t>VIII – </a:t>
            </a:r>
            <a:r>
              <a:rPr lang="ru-RU" sz="5400" dirty="0" smtClean="0">
                <a:sym typeface="Arial Narrow"/>
              </a:rPr>
              <a:t>Х</a:t>
            </a:r>
            <a:r>
              <a:rPr lang="en-US" sz="5400" dirty="0">
                <a:sym typeface="Arial Narrow"/>
              </a:rPr>
              <a:t>I</a:t>
            </a:r>
            <a:r>
              <a:rPr lang="ru-RU" sz="5400" dirty="0">
                <a:sym typeface="Arial Narrow"/>
              </a:rPr>
              <a:t>Х </a:t>
            </a:r>
            <a:r>
              <a:rPr lang="ru-RU" sz="5400" dirty="0" smtClean="0">
                <a:sym typeface="Arial Narrow"/>
              </a:rPr>
              <a:t>вв</a:t>
            </a:r>
            <a:r>
              <a:rPr lang="ru-RU" sz="5400" dirty="0">
                <a:sym typeface="Arial Narrow"/>
              </a:rPr>
              <a:t>. представлений о </a:t>
            </a:r>
            <a:r>
              <a:rPr lang="ru-RU" sz="5400" dirty="0">
                <a:solidFill>
                  <a:srgbClr val="FF0000"/>
                </a:solidFill>
                <a:sym typeface="Arial Narrow"/>
              </a:rPr>
              <a:t>превосходстве</a:t>
            </a:r>
            <a:r>
              <a:rPr lang="ru-RU" sz="5400" dirty="0">
                <a:sym typeface="Arial Narrow"/>
              </a:rPr>
              <a:t> монотеизма над иными религиозными формами (Сен-Симон, Конт), автор «Науки логики» напротив, весьма </a:t>
            </a:r>
            <a:r>
              <a:rPr lang="ru-RU" sz="5400" dirty="0">
                <a:solidFill>
                  <a:srgbClr val="FF0000"/>
                </a:solidFill>
                <a:sym typeface="Arial Narrow"/>
              </a:rPr>
              <a:t>критично</a:t>
            </a:r>
            <a:r>
              <a:rPr lang="ru-RU" sz="5400" dirty="0">
                <a:sym typeface="Arial Narrow"/>
              </a:rPr>
              <a:t> относился к </a:t>
            </a:r>
            <a:r>
              <a:rPr lang="ru-RU" sz="5400" dirty="0" smtClean="0">
                <a:sym typeface="Arial Narrow"/>
              </a:rPr>
              <a:t>данному варианту </a:t>
            </a:r>
            <a:r>
              <a:rPr lang="ru-RU" sz="5400" dirty="0">
                <a:sym typeface="Arial Narrow"/>
              </a:rPr>
              <a:t>религиозного </a:t>
            </a:r>
            <a:r>
              <a:rPr lang="ru-RU" sz="5400" dirty="0" smtClean="0">
                <a:sym typeface="Arial Narrow"/>
              </a:rPr>
              <a:t>мировоззрения </a:t>
            </a:r>
          </a:p>
          <a:p>
            <a:pPr algn="just">
              <a:defRPr sz="2800">
                <a:solidFill>
                  <a:srgbClr val="253957"/>
                </a:solidFill>
                <a:latin typeface="+mn-lt"/>
                <a:ea typeface="+mn-ea"/>
                <a:cs typeface="+mn-cs"/>
                <a:sym typeface="Arial Narrow"/>
              </a:defRPr>
            </a:pPr>
            <a:endParaRPr lang="ru-RU" sz="5400" dirty="0">
              <a:sym typeface="Arial Narrow"/>
            </a:endParaRPr>
          </a:p>
          <a:p>
            <a:pPr algn="just">
              <a:defRPr sz="2800">
                <a:solidFill>
                  <a:srgbClr val="253957"/>
                </a:solidFill>
                <a:latin typeface="+mn-lt"/>
                <a:ea typeface="+mn-ea"/>
                <a:cs typeface="+mn-cs"/>
                <a:sym typeface="Arial Narrow"/>
              </a:defRPr>
            </a:pPr>
            <a:r>
              <a:rPr lang="ru-RU" sz="5400" dirty="0" smtClean="0">
                <a:sym typeface="Arial Narrow"/>
              </a:rPr>
              <a:t> Основная слабость: бесконечное</a:t>
            </a:r>
            <a:r>
              <a:rPr lang="ru-RU" sz="5400" dirty="0">
                <a:sym typeface="Arial Narrow"/>
              </a:rPr>
              <a:t>, понимаемое как нечто противоположное конечному и существующее </a:t>
            </a:r>
            <a:r>
              <a:rPr lang="ru-RU" sz="5400" i="1" dirty="0">
                <a:sym typeface="Arial Narrow"/>
              </a:rPr>
              <a:t>наряду</a:t>
            </a:r>
            <a:r>
              <a:rPr lang="ru-RU" sz="5400" dirty="0">
                <a:sym typeface="Arial Narrow"/>
              </a:rPr>
              <a:t> с ним, оказывается ограниченным, а значит </a:t>
            </a:r>
            <a:r>
              <a:rPr lang="ru-RU" sz="5400" dirty="0">
                <a:solidFill>
                  <a:srgbClr val="FF0000"/>
                </a:solidFill>
                <a:sym typeface="Arial Narrow"/>
              </a:rPr>
              <a:t>не соответствующим </a:t>
            </a:r>
            <a:r>
              <a:rPr lang="ru-RU" sz="5400" dirty="0">
                <a:sym typeface="Arial Narrow"/>
              </a:rPr>
              <a:t>понятию </a:t>
            </a:r>
            <a:r>
              <a:rPr lang="ru-RU" sz="5400" dirty="0">
                <a:solidFill>
                  <a:srgbClr val="FF0000"/>
                </a:solidFill>
                <a:sym typeface="Arial Narrow"/>
              </a:rPr>
              <a:t>Абсолютной реальности</a:t>
            </a:r>
            <a:r>
              <a:rPr lang="ru-RU" sz="5400" dirty="0">
                <a:sym typeface="Arial Narrow"/>
              </a:rPr>
              <a:t>, по определению охватывающей собою все и вся. </a:t>
            </a:r>
            <a:endParaRPr lang="ru-RU" sz="5400"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40323807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701802"/>
            <a:ext cx="21506373" cy="1083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r>
              <a:rPr lang="ru-RU" sz="5400" b="1" dirty="0"/>
              <a:t>Философия Гегеля</a:t>
            </a:r>
            <a:r>
              <a:rPr lang="ru-RU" sz="5400" b="1" dirty="0" smtClean="0"/>
              <a:t>: политеизм (единичное)</a:t>
            </a:r>
            <a:endParaRPr lang="ru-RU" sz="5400" b="1"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8752" y="2214562"/>
            <a:ext cx="22826536" cy="1054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a:lstStyle/>
          <a:p>
            <a:pPr algn="just">
              <a:defRPr sz="2800">
                <a:solidFill>
                  <a:srgbClr val="253957"/>
                </a:solidFill>
                <a:latin typeface="+mn-lt"/>
                <a:ea typeface="+mn-ea"/>
                <a:cs typeface="+mn-cs"/>
                <a:sym typeface="Arial Narrow"/>
              </a:defRPr>
            </a:pPr>
            <a:r>
              <a:rPr lang="ru-RU" sz="6000" dirty="0" smtClean="0">
                <a:sym typeface="Arial Narrow"/>
              </a:rPr>
              <a:t> </a:t>
            </a:r>
            <a:r>
              <a:rPr lang="ru-RU" sz="4800" dirty="0" smtClean="0"/>
              <a:t> </a:t>
            </a:r>
            <a:r>
              <a:rPr lang="ru-RU" sz="5400" dirty="0" smtClean="0">
                <a:sym typeface="Arial Narrow"/>
              </a:rPr>
              <a:t>Выше монотеизма ставился </a:t>
            </a:r>
            <a:r>
              <a:rPr lang="ru-RU" sz="5400" dirty="0" smtClean="0">
                <a:solidFill>
                  <a:srgbClr val="FF0000"/>
                </a:solidFill>
                <a:sym typeface="Arial Narrow"/>
              </a:rPr>
              <a:t>греческий</a:t>
            </a:r>
            <a:r>
              <a:rPr lang="ru-RU" sz="5400" dirty="0" smtClean="0">
                <a:sym typeface="Arial Narrow"/>
              </a:rPr>
              <a:t> </a:t>
            </a:r>
            <a:r>
              <a:rPr lang="ru-RU" sz="5400" dirty="0" smtClean="0">
                <a:solidFill>
                  <a:srgbClr val="FF0000"/>
                </a:solidFill>
                <a:sym typeface="Arial Narrow"/>
              </a:rPr>
              <a:t>политеизм</a:t>
            </a:r>
            <a:r>
              <a:rPr lang="ru-RU" sz="5400" dirty="0" smtClean="0">
                <a:sym typeface="Arial Narrow"/>
              </a:rPr>
              <a:t>, в котором единичное наделялось божественным статусом. </a:t>
            </a:r>
          </a:p>
          <a:p>
            <a:pPr algn="just">
              <a:defRPr sz="2800">
                <a:solidFill>
                  <a:srgbClr val="253957"/>
                </a:solidFill>
                <a:latin typeface="+mn-lt"/>
                <a:ea typeface="+mn-ea"/>
                <a:cs typeface="+mn-cs"/>
                <a:sym typeface="Arial Narrow"/>
              </a:defRPr>
            </a:pPr>
            <a:endParaRPr lang="ru-RU" sz="5400" dirty="0" smtClean="0">
              <a:sym typeface="Arial Narrow"/>
            </a:endParaRPr>
          </a:p>
          <a:p>
            <a:pPr algn="just">
              <a:defRPr sz="2800">
                <a:solidFill>
                  <a:srgbClr val="253957"/>
                </a:solidFill>
                <a:latin typeface="+mn-lt"/>
                <a:ea typeface="+mn-ea"/>
                <a:cs typeface="+mn-cs"/>
                <a:sym typeface="Arial Narrow"/>
              </a:defRPr>
            </a:pPr>
            <a:r>
              <a:rPr lang="ru-RU" sz="5400" b="1" dirty="0">
                <a:solidFill>
                  <a:schemeClr val="tx1"/>
                </a:solidFill>
                <a:sym typeface="Arial Narrow"/>
              </a:rPr>
              <a:t> </a:t>
            </a:r>
            <a:endParaRPr lang="ru-RU" sz="5400" dirty="0">
              <a:sym typeface="Arial Narrow"/>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6" name="Рисунок 5" descr="Мужчина">
            <a:extLst>
              <a:ext uri="{FF2B5EF4-FFF2-40B4-BE49-F238E27FC236}">
                <a16:creationId xmlns:a16="http://schemas.microsoft.com/office/drawing/2014/main" xmlns="" id="{846EBA3C-2238-4463-A76A-E30283116B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103077" y="7086988"/>
            <a:ext cx="2160240" cy="2160240"/>
          </a:xfrm>
          <a:prstGeom prst="rect">
            <a:avLst/>
          </a:prstGeom>
        </p:spPr>
      </p:pic>
      <p:pic>
        <p:nvPicPr>
          <p:cNvPr id="7" name="Рисунок 6" descr="Мужчина">
            <a:extLst>
              <a:ext uri="{FF2B5EF4-FFF2-40B4-BE49-F238E27FC236}">
                <a16:creationId xmlns:a16="http://schemas.microsoft.com/office/drawing/2014/main" xmlns="" id="{846EBA3C-2238-4463-A76A-E30283116B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21478" y="7086988"/>
            <a:ext cx="2160240" cy="2160240"/>
          </a:xfrm>
          <a:prstGeom prst="rect">
            <a:avLst/>
          </a:prstGeom>
        </p:spPr>
      </p:pic>
      <p:pic>
        <p:nvPicPr>
          <p:cNvPr id="8" name="Рисунок 7" descr="Мужчина">
            <a:extLst>
              <a:ext uri="{FF2B5EF4-FFF2-40B4-BE49-F238E27FC236}">
                <a16:creationId xmlns:a16="http://schemas.microsoft.com/office/drawing/2014/main" xmlns="" id="{846EBA3C-2238-4463-A76A-E30283116B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060486" y="7074024"/>
            <a:ext cx="2160240" cy="2160240"/>
          </a:xfrm>
          <a:prstGeom prst="rect">
            <a:avLst/>
          </a:prstGeom>
        </p:spPr>
      </p:pic>
      <p:sp>
        <p:nvSpPr>
          <p:cNvPr id="9" name="Стрелка: вправо 21">
            <a:extLst>
              <a:ext uri="{FF2B5EF4-FFF2-40B4-BE49-F238E27FC236}">
                <a16:creationId xmlns:a16="http://schemas.microsoft.com/office/drawing/2014/main" xmlns="" id="{B4DB8135-BBD5-4E4B-A62B-BF18D7E3C07D}"/>
              </a:ext>
            </a:extLst>
          </p:cNvPr>
          <p:cNvSpPr/>
          <p:nvPr/>
        </p:nvSpPr>
        <p:spPr>
          <a:xfrm>
            <a:off x="7007424" y="9711233"/>
            <a:ext cx="2635200" cy="696651"/>
          </a:xfrm>
          <a:prstGeom prst="rightArrow">
            <a:avLst/>
          </a:prstGeom>
          <a:solidFill>
            <a:srgbClr val="253957"/>
          </a:solidFill>
          <a:ln w="12700" cap="flat">
            <a:solidFill>
              <a:srgbClr val="253957"/>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181847111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23149</TotalTime>
  <Words>2321</Words>
  <Application>Microsoft Office PowerPoint</Application>
  <PresentationFormat>Произвольный</PresentationFormat>
  <Paragraphs>362</Paragraphs>
  <Slides>30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 Narrow</vt:lpstr>
      <vt:lpstr>Helvetica</vt:lpstr>
      <vt:lpstr>Helvetica Light</vt:lpstr>
      <vt:lpstr>Helvetica Neue</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Кирилл</dc:creator>
  <cp:lastModifiedBy>User</cp:lastModifiedBy>
  <cp:revision>604</cp:revision>
  <dcterms:modified xsi:type="dcterms:W3CDTF">2024-12-01T07:29:38Z</dcterms:modified>
</cp:coreProperties>
</file>