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25" r:id="rId3"/>
    <p:sldId id="1118" r:id="rId4"/>
    <p:sldId id="1119" r:id="rId5"/>
    <p:sldId id="274" r:id="rId6"/>
    <p:sldId id="975" r:id="rId7"/>
    <p:sldId id="961" r:id="rId8"/>
    <p:sldId id="1049" r:id="rId9"/>
    <p:sldId id="1083" r:id="rId10"/>
    <p:sldId id="532" r:id="rId11"/>
    <p:sldId id="526" r:id="rId12"/>
    <p:sldId id="527" r:id="rId13"/>
    <p:sldId id="533" r:id="rId14"/>
    <p:sldId id="528" r:id="rId15"/>
    <p:sldId id="112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8-4D53-9AE3-099A1AD837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8-4D53-9AE3-099A1AD837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8-4D53-9AE3-099A1AD837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Политическое</c:v>
                </c:pt>
                <c:pt idx="1">
                  <c:v>Экономическое</c:v>
                </c:pt>
                <c:pt idx="2">
                  <c:v>Социальное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E-4CA4-A8FE-3ADC093150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701C6-5772-43F8-B7A8-7ECFF0851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B9445-1F16-4A12-8674-A7CC60E39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E8BF7-3335-4268-94B8-CAE16FB6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A7D972-7A2E-42E1-82AD-E2791BB5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098DF9-0B67-4859-BBF1-2C5DF98E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1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EE423-E702-42DF-BBAC-9673ACA1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2E8E5F-39FE-42A9-A293-DA84F1B84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BF56F-149F-4D42-B2E1-80AB8314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D63D0-3CAA-4930-B76C-86A493C2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D7C8D-E7B3-4388-ACE5-DEEB0DB2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4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7D8995-2BB0-4712-B8F8-1A5A1CAE1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7DC9F4-CEAD-4777-A11F-1E2FCB5B7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CE4F7-35ED-4923-9DC3-A82EC8B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D92FF-3578-4FFC-89E1-21E1B142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E1AD6-6660-4B3E-96E2-C3453B8A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9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2615127" y="-18670"/>
            <a:ext cx="9608854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9437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9BBDB-D82A-41A7-949B-64B3D95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C0422-D2E4-486C-87C2-0D8919C51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39C258-94CD-40B9-8E34-7498EDEB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939E1-8BE0-46A7-9F40-82914CEE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8B5D0-642E-4189-BAF0-8113247C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7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49DF-9AEA-47C0-BAC6-4F84C22C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84EF62-0573-4486-8A4A-BADD0315C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A06D4-90DE-447C-B764-ED3CCCB8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FC49FC-31E6-4590-AB1D-D35370B4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267D3-B2E4-4606-9A91-7C2175DE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1760-FFC6-47D6-AFDE-CC246CE1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5E90B-EC48-462E-822C-A25156098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FD089C-074E-4E28-88E6-044D8A290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2A079-B63C-4667-B8D7-7A4E8306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878F8-128B-4EE9-82CC-0DAE9448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07D61C-08F2-4FFE-AAF0-50DF27E1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0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2B6F4-DDBA-4D07-86AC-31BF9D87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1CCC89-EF1E-468E-A026-1FE83F028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6EC84-772C-4982-9246-41FA4AA5F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181283-4395-446C-A28F-67227128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694CB-EB55-4118-B58C-CB8F0AAA6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3A83D7-D078-4D46-8CDC-3C0709C9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82966A-3085-490C-BD91-698788A1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D5721B-DADD-411F-AC38-CE4EB698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420AE-EB48-433F-AFA6-0626360A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894224-8DB2-4A71-9F17-8EA9DD94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9E2494-5C5A-480F-9FFC-CF8D0385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1B196E-37B2-42D0-8EDF-FAD7D061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5DC716-9506-43E9-8D97-0C828A7F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913311-D1C8-4072-B6A0-802F5C502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76AA4-5235-4606-90B8-0C477A72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9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B656D-B7EF-40C9-B456-24A9A27C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17324-FD34-4E0D-8BB5-E8A2CFF0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021FF1-3CF9-47CC-9B94-2C33B0DE7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FEB8A-74DC-4F7C-BE06-8AC95AB1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F52A92-8D2A-4B36-A79B-BC2162BC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28829-0DF8-47FD-8128-ED4E0331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CD13B-951D-4A14-BD49-2185CE2F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63DA6D-AD30-465F-AEA9-6B71206DF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3B69F7-00D2-4B86-A879-A0310AE3C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6787E7-9B36-43B9-A66B-1873004E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484BE-47E0-4FE7-B2A6-E9DCEAA6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C44DB-6F28-40B3-812E-B103F5A0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1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EF669-F967-4AF9-8718-8CD85185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6D867-0791-464F-8D44-F6A06EF71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F8951-B136-49B7-AD34-7986566C8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03CE-E2DB-4F8F-827C-320662A5E61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90C58-48E6-46CF-A288-76228E451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56DF3-2B48-4A9E-991F-EB30D0D5B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6FAB-3536-444B-9A6C-83A2E590E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5185172" y="802083"/>
            <a:ext cx="1" cy="1388675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3558458" y="923724"/>
            <a:ext cx="4721712" cy="3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2100"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5166469" y="5713542"/>
            <a:ext cx="47217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sz="2400" dirty="0" err="1"/>
              <a:t>Москва</a:t>
            </a:r>
            <a:r>
              <a:rPr sz="2400" dirty="0"/>
              <a:t>, 20</a:t>
            </a:r>
            <a:r>
              <a:rPr lang="ru-RU" sz="2400" dirty="0"/>
              <a:t>24</a:t>
            </a:r>
            <a:endParaRPr sz="2400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5" y="665370"/>
            <a:ext cx="1368060" cy="1322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C5C85A-BDFC-4F2E-A109-A769795D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87779" cy="70888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D5C5B6-2E0E-4EA2-A3DE-667D9F83B421}"/>
              </a:ext>
            </a:extLst>
          </p:cNvPr>
          <p:cNvSpPr/>
          <p:nvPr/>
        </p:nvSpPr>
        <p:spPr>
          <a:xfrm>
            <a:off x="2737283" y="2321553"/>
            <a:ext cx="94547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Сакральное за пределами религиозного: нормативно-ценностные системы в современной России и вытекающие из них мировидения </a:t>
            </a:r>
          </a:p>
        </p:txBody>
      </p:sp>
      <p:sp>
        <p:nvSpPr>
          <p:cNvPr id="9" name="Москва, 2017">
            <a:extLst>
              <a:ext uri="{FF2B5EF4-FFF2-40B4-BE49-F238E27FC236}">
                <a16:creationId xmlns:a16="http://schemas.microsoft.com/office/drawing/2014/main" id="{99EC0218-767C-4C8C-9023-60AF57066F22}"/>
              </a:ext>
            </a:extLst>
          </p:cNvPr>
          <p:cNvSpPr txBox="1"/>
          <p:nvPr/>
        </p:nvSpPr>
        <p:spPr>
          <a:xfrm>
            <a:off x="3133822" y="254379"/>
            <a:ext cx="8787006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b="1" dirty="0"/>
              <a:t>IV Международная научная конференция «Интеракция. Интеграция. Инклюзия: лабиринты смыслов и горизонты возможностей»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качать 1920x1080 желтый, фон, текстура, стена обои, картинки full hd,  hdtv, fhd, 1080p">
            <a:extLst>
              <a:ext uri="{FF2B5EF4-FFF2-40B4-BE49-F238E27FC236}">
                <a16:creationId xmlns:a16="http://schemas.microsoft.com/office/drawing/2014/main" id="{7E956264-E4BE-44C7-B26A-A77DA3B3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404"/>
            <a:ext cx="12192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3D178-B0AC-4659-A900-ACF0BE65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5" y="0"/>
            <a:ext cx="1123603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Автономизация политического и ее последствия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9A59C-4D83-4EE4-BF4A-1E9D4D07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1143000"/>
            <a:ext cx="10861964" cy="54403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/>
              <a:t>Автономизация политического от сакрального. На Западе разделение </a:t>
            </a:r>
            <a:r>
              <a:rPr lang="en-US" sz="3200" dirty="0"/>
              <a:t>CVS </a:t>
            </a:r>
            <a:r>
              <a:rPr lang="ru-RU" sz="3200" dirty="0"/>
              <a:t>и </a:t>
            </a:r>
            <a:r>
              <a:rPr lang="en-US" sz="3200" dirty="0"/>
              <a:t>CIS</a:t>
            </a:r>
            <a:r>
              <a:rPr lang="ru-RU" sz="3200" dirty="0"/>
              <a:t>. Политическое борется с религиозным. Происходит отчуждение политического от религиозного / сакрального.</a:t>
            </a:r>
          </a:p>
          <a:p>
            <a:pPr algn="just"/>
            <a:r>
              <a:rPr lang="ru-RU" sz="3200" dirty="0"/>
              <a:t>Эпифеномены автономизации политического (превращения политического образования в самостоятельного субъекта политики):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Появление новой политической формы – модернового государства.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Конструирование нации.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/>
              <a:t>Создание либеральной демократии как средства выражения воли нации.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4F054-C85A-4B4F-ADF8-BEFE26EB0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9AB56-73FE-4720-821A-8C0D7554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138545"/>
            <a:ext cx="11499273" cy="9005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Автономизация от сакрального: туда и обратно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9B44C-BB18-48DC-B746-E6C91260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039091"/>
            <a:ext cx="11610108" cy="5569527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Первоначально сакральное санкционировало и задавало целеполагание всем сферам общества (религиозное регламентирование пищи, брака, годового распорядка, формы политического устройства общества), но со временем произошло отчуждение от изначальной сферы-«прародителя» (которое многими исследователями (</a:t>
            </a:r>
            <a:r>
              <a:rPr lang="ru-RU" sz="3200" i="1" dirty="0"/>
              <a:t>Э. Канторович, К. Шмидт</a:t>
            </a:r>
            <a:r>
              <a:rPr lang="ru-RU" sz="3200" dirty="0"/>
              <a:t>) рассматривалось как декларативное, нежели реальное) –  структура и механики в получивших автономность сферах остались из сферы сакрального.</a:t>
            </a:r>
          </a:p>
          <a:p>
            <a:pPr algn="just"/>
            <a:r>
              <a:rPr lang="ru-RU" sz="3200" dirty="0"/>
              <a:t>Данные процессы в большей степени рассмотрены на материалах политической сферы. Однако аналогичные механики можно наблюдать и в экономике.</a:t>
            </a: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109E5A7D-8C32-4A21-B597-6112B3556AC5}"/>
              </a:ext>
            </a:extLst>
          </p:cNvPr>
          <p:cNvSpPr/>
          <p:nvPr/>
        </p:nvSpPr>
        <p:spPr>
          <a:xfrm>
            <a:off x="614387" y="913317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92053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B15F-0964-424F-A88E-DAF6E001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138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Инварианты форм сакрального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E4C45-F09C-4933-AC69-5D91F471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11383"/>
            <a:ext cx="11748654" cy="5708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/>
              <a:t>3 формы сакрального: </a:t>
            </a:r>
            <a:r>
              <a:rPr lang="ru-RU" sz="3200" dirty="0"/>
              <a:t>всеобщее – </a:t>
            </a:r>
            <a:r>
              <a:rPr lang="ru-RU" sz="3200" b="1" dirty="0"/>
              <a:t>пан</a:t>
            </a:r>
            <a:r>
              <a:rPr lang="ru-RU" sz="3200" dirty="0"/>
              <a:t>теизм, особенное – </a:t>
            </a:r>
            <a:r>
              <a:rPr lang="ru-RU" sz="3200" b="1" dirty="0"/>
              <a:t>моно</a:t>
            </a:r>
            <a:r>
              <a:rPr lang="ru-RU" sz="3200" dirty="0"/>
              <a:t>теизм, единичное – </a:t>
            </a:r>
            <a:r>
              <a:rPr lang="ru-RU" sz="3200" b="1" dirty="0"/>
              <a:t>поли</a:t>
            </a:r>
            <a:r>
              <a:rPr lang="ru-RU" sz="3200" dirty="0"/>
              <a:t>теизм.</a:t>
            </a:r>
          </a:p>
          <a:p>
            <a:endParaRPr lang="ru-RU" sz="1700" dirty="0"/>
          </a:p>
          <a:p>
            <a:pPr algn="just"/>
            <a:r>
              <a:rPr lang="ru-RU" sz="3200" b="1" dirty="0"/>
              <a:t>Если предпосылки </a:t>
            </a:r>
            <a:r>
              <a:rPr lang="ru-RU" sz="3200" dirty="0"/>
              <a:t>предшествующих исследователей </a:t>
            </a:r>
            <a:r>
              <a:rPr lang="ru-RU" sz="3200" b="1" dirty="0"/>
              <a:t>корректны</a:t>
            </a:r>
            <a:r>
              <a:rPr lang="ru-RU" sz="3200" dirty="0"/>
              <a:t>, и в процессе конструирования собственной самости различными сферами общественной жизни происходило проникновение структурных элементов сакрального (которое в свою очередь имеет 3 инварианты), </a:t>
            </a:r>
            <a:r>
              <a:rPr lang="ru-RU" sz="3200" b="1" dirty="0"/>
              <a:t>то получается, что </a:t>
            </a:r>
            <a:r>
              <a:rPr lang="ru-RU" sz="3200" dirty="0"/>
              <a:t>в многообразных процессах сакрализации, происходящих в политической, экономической и социальных сферах, можно проследить присутствие характерных для сакральной сферы инвариант, условно называемых моно- поли- и пантеистическими чертами. </a:t>
            </a:r>
          </a:p>
          <a:p>
            <a:pPr algn="just"/>
            <a:r>
              <a:rPr lang="ru-RU" sz="3500" dirty="0"/>
              <a:t>Можно провести аналогию: империя, конфедерация, модерновое государство (как чистые политические формы) и плановая, традиционная, рыночная (так экономические системы).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695A2DD0-B68F-4D24-B6DB-19374ECE6ADF}"/>
              </a:ext>
            </a:extLst>
          </p:cNvPr>
          <p:cNvSpPr/>
          <p:nvPr/>
        </p:nvSpPr>
        <p:spPr>
          <a:xfrm>
            <a:off x="600613" y="788626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37382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F686B8-0132-439B-BC94-4EF8FEFB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74" y="1377805"/>
            <a:ext cx="7032890" cy="9691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= моно, поли, пан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96D0A38-3FCF-4B71-AD6E-C43DABFF0F72}"/>
              </a:ext>
            </a:extLst>
          </p:cNvPr>
          <p:cNvSpPr txBox="1">
            <a:spLocks/>
          </p:cNvSpPr>
          <p:nvPr/>
        </p:nvSpPr>
        <p:spPr>
          <a:xfrm>
            <a:off x="838200" y="175346"/>
            <a:ext cx="10515600" cy="1011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/>
                </a:solidFill>
              </a:rPr>
              <a:t>Метафора</a:t>
            </a:r>
          </a:p>
        </p:txBody>
      </p:sp>
      <p:pic>
        <p:nvPicPr>
          <p:cNvPr id="1026" name="Picture 2" descr="Сортер AUKKA Развивающая детская игра из дерева для малышей пирамидка по Монтессори - фото 1">
            <a:extLst>
              <a:ext uri="{FF2B5EF4-FFF2-40B4-BE49-F238E27FC236}">
                <a16:creationId xmlns:a16="http://schemas.microsoft.com/office/drawing/2014/main" id="{A167B04C-63BE-4650-B615-E23C0478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83" y="2607250"/>
            <a:ext cx="3921952" cy="41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ртер &quot;Геометрические фигуры&quot; 14 деталей (967)&quot; купить игрушки для самых  маленьких | Лабиринт">
            <a:extLst>
              <a:ext uri="{FF2B5EF4-FFF2-40B4-BE49-F238E27FC236}">
                <a16:creationId xmlns:a16="http://schemas.microsoft.com/office/drawing/2014/main" id="{271EEF89-5146-4E15-8015-AE817E3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7" y="2893255"/>
            <a:ext cx="3254712" cy="33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10.userapi.com/impg/xfWxdGqi44DBZl6Wux0dRPPrPbPnoJs4K1xjmA/upnxpo5P7_0.jpg?size=1000x1000&amp;quality=96&amp;sign=12436132ea5dcb5abee03a06ce824480&amp;type=album">
            <a:extLst>
              <a:ext uri="{FF2B5EF4-FFF2-40B4-BE49-F238E27FC236}">
                <a16:creationId xmlns:a16="http://schemas.microsoft.com/office/drawing/2014/main" id="{5F18006D-7EC7-4897-A566-2217E8D4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23" y="2954119"/>
            <a:ext cx="3671455" cy="36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ы Маслом / Oil Paintings - 🔳 Три основные формы - квадрат,  треугольник и круг создаются при помощи четырёх различных пространственных  построений: ▫️ основан на горизонталях и вертикалях 🔺 на диагоналях 🔘">
            <a:extLst>
              <a:ext uri="{FF2B5EF4-FFF2-40B4-BE49-F238E27FC236}">
                <a16:creationId xmlns:a16="http://schemas.microsoft.com/office/drawing/2014/main" id="{74C1A2C4-96BA-4AC1-AC81-D9DF106A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7" y="851802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8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72CC2-76DA-4DFE-A93C-E8D3EB8D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6" y="180109"/>
            <a:ext cx="10882745" cy="88178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Есть ли закономерность?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6D920-C2BA-4F9F-AC91-5E8CD383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1371600"/>
            <a:ext cx="11305308" cy="5306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Если структурные основания политических и экономических систем выстраиваются вокруг полученных из сферы сакрального логических принципов и механизмов, то логично предположить, что их </a:t>
            </a:r>
            <a:r>
              <a:rPr lang="ru-RU" sz="3200" b="1" dirty="0"/>
              <a:t>структурная схожесть может способствовать и их успешному сочетанию </a:t>
            </a:r>
            <a:r>
              <a:rPr lang="ru-RU" sz="3200" dirty="0"/>
              <a:t>(подобное тянется к подобному) </a:t>
            </a:r>
            <a:r>
              <a:rPr lang="ru-RU" sz="3200" b="1" dirty="0"/>
              <a:t>или же наоборот их структурная схожесть может приводить к обратной взаимосвязи </a:t>
            </a:r>
            <a:r>
              <a:rPr lang="ru-RU" sz="3200" dirty="0"/>
              <a:t>(то есть отталкиванию подобным подобного), ввиду необходимости  для успешного существования общества наличия в различных сферах разных инвариант сакрального, взаимодополняющих друг друга и выстраивающих своеобразное «комбо».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22AAF87-6D75-46BE-ADA8-C197B6460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312773"/>
              </p:ext>
            </p:extLst>
          </p:nvPr>
        </p:nvGraphicFramePr>
        <p:xfrm>
          <a:off x="7412181" y="-153217"/>
          <a:ext cx="4572000" cy="177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Линия">
            <a:extLst>
              <a:ext uri="{FF2B5EF4-FFF2-40B4-BE49-F238E27FC236}">
                <a16:creationId xmlns:a16="http://schemas.microsoft.com/office/drawing/2014/main" id="{BB3A4325-ED1F-411E-8670-87AD1A9B945A}"/>
              </a:ext>
            </a:extLst>
          </p:cNvPr>
          <p:cNvSpPr/>
          <p:nvPr/>
        </p:nvSpPr>
        <p:spPr>
          <a:xfrm>
            <a:off x="443347" y="1061894"/>
            <a:ext cx="7523018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0897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18A4E-C2C2-4F51-8DA9-23753937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эвристика?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0ED84B-0907-4190-AC03-F85414AC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ава пациента при обращении за медпомощью, обращение в поликлинику без  прикрепления">
            <a:extLst>
              <a:ext uri="{FF2B5EF4-FFF2-40B4-BE49-F238E27FC236}">
                <a16:creationId xmlns:a16="http://schemas.microsoft.com/office/drawing/2014/main" id="{1C017215-6DB1-41F1-AD9A-F5C48334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9" y="2049231"/>
            <a:ext cx="8207086" cy="46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5.userapi.com/impg/OA-kcEdwgrnE1mIz10FshBClAI-i-BfNPEWTeA/oc-6jd0WYr4.jpg?size=878x878&amp;quality=96&amp;sign=39da0cd98894ba8950d9594f0b58b778&amp;type=album">
            <a:extLst>
              <a:ext uri="{FF2B5EF4-FFF2-40B4-BE49-F238E27FC236}">
                <a16:creationId xmlns:a16="http://schemas.microsoft.com/office/drawing/2014/main" id="{7CA2E8FC-E017-4325-B649-BFD0E84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4" y="1136073"/>
            <a:ext cx="3948544" cy="39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8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353E8-4349-492E-9BC9-FA2AE73B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1186574"/>
            <a:ext cx="4304087" cy="283571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BF81747-C20A-41F1-989A-F49AB8C2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" y="-35006"/>
            <a:ext cx="11901055" cy="120874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Сакральное за пределами религиозной сферы: к обоснованию гипотезы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Центральная (перспективная) проекция | Компьютерная графика">
            <a:extLst>
              <a:ext uri="{FF2B5EF4-FFF2-40B4-BE49-F238E27FC236}">
                <a16:creationId xmlns:a16="http://schemas.microsoft.com/office/drawing/2014/main" id="{FEC8F1F1-7168-40C7-9C31-9843553D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4778325"/>
            <a:ext cx="2438235" cy="17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AB7630-09E2-4B98-B697-14BB1EAF12B1}"/>
              </a:ext>
            </a:extLst>
          </p:cNvPr>
          <p:cNvSpPr/>
          <p:nvPr/>
        </p:nvSpPr>
        <p:spPr>
          <a:xfrm>
            <a:off x="4449559" y="1915973"/>
            <a:ext cx="7453745" cy="421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Проблематика: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о формах, которые принимает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сакральное за пределами религиозной области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их динамике и зависимости от формообразований в других сферах является и по сей день малоизученным…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иния">
            <a:extLst>
              <a:ext uri="{FF2B5EF4-FFF2-40B4-BE49-F238E27FC236}">
                <a16:creationId xmlns:a16="http://schemas.microsoft.com/office/drawing/2014/main" id="{CD665F23-B5EE-47FE-AA3D-93268728901E}"/>
              </a:ext>
            </a:extLst>
          </p:cNvPr>
          <p:cNvSpPr/>
          <p:nvPr/>
        </p:nvSpPr>
        <p:spPr>
          <a:xfrm>
            <a:off x="567006" y="1138591"/>
            <a:ext cx="10753187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34995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09F95-A6BC-41CA-AA4E-15E7D4B9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136525"/>
            <a:ext cx="11762509" cy="15541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Три взгляда на соотношение политического и религиозного/сакрального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BCE1C-386D-429F-B747-AAAB0DA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8" y="1690688"/>
            <a:ext cx="11720944" cy="4433021"/>
          </a:xfrm>
        </p:spPr>
        <p:txBody>
          <a:bodyPr>
            <a:normAutofit/>
          </a:bodyPr>
          <a:lstStyle/>
          <a:p>
            <a:r>
              <a:rPr lang="ru-RU" sz="3600" b="1" dirty="0"/>
              <a:t>1) секулярный: </a:t>
            </a:r>
          </a:p>
          <a:p>
            <a:pPr marL="0" indent="0">
              <a:buNone/>
            </a:pPr>
            <a:r>
              <a:rPr lang="ru-RU" sz="3600" dirty="0"/>
              <a:t>политическое </a:t>
            </a:r>
            <a:r>
              <a:rPr lang="ru-RU" sz="3600" dirty="0">
                <a:latin typeface="Bahnschrift SemiBold" panose="020B0502040204020203" pitchFamily="34" charset="0"/>
              </a:rPr>
              <a:t>→ </a:t>
            </a:r>
            <a:r>
              <a:rPr lang="ru-RU" sz="3600" dirty="0"/>
              <a:t>предшествует (главенствует над) религиозному</a:t>
            </a:r>
          </a:p>
          <a:p>
            <a:r>
              <a:rPr lang="ru-RU" sz="3600" b="1" dirty="0"/>
              <a:t>2) религиозный (теологический):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B0F0"/>
                </a:solidFill>
              </a:rPr>
              <a:t>религиозное </a:t>
            </a:r>
            <a:r>
              <a:rPr lang="ru-RU" sz="3600" dirty="0">
                <a:solidFill>
                  <a:srgbClr val="00B0F0"/>
                </a:solidFill>
                <a:latin typeface="Bahnschrift SemiBold" panose="020B0502040204020203" pitchFamily="34" charset="0"/>
              </a:rPr>
              <a:t>→</a:t>
            </a:r>
            <a:r>
              <a:rPr lang="ru-RU" sz="3600" dirty="0">
                <a:solidFill>
                  <a:srgbClr val="00B0F0"/>
                </a:solidFill>
              </a:rPr>
              <a:t> политическое</a:t>
            </a:r>
          </a:p>
          <a:p>
            <a:r>
              <a:rPr lang="ru-RU" sz="3600" b="1" dirty="0"/>
              <a:t>3) социологический: </a:t>
            </a:r>
          </a:p>
          <a:p>
            <a:pPr marL="0" indent="0">
              <a:buNone/>
            </a:pPr>
            <a:r>
              <a:rPr lang="ru-RU" sz="3600" dirty="0"/>
              <a:t>социальное </a:t>
            </a:r>
            <a:r>
              <a:rPr lang="ru-RU" sz="3600" dirty="0">
                <a:latin typeface="Bahnschrift SemiBold" panose="020B0502040204020203" pitchFamily="34" charset="0"/>
              </a:rPr>
              <a:t>→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00B0F0"/>
                </a:solidFill>
              </a:rPr>
              <a:t>религиозное </a:t>
            </a:r>
            <a:r>
              <a:rPr lang="ru-RU" sz="3600" dirty="0">
                <a:solidFill>
                  <a:srgbClr val="00B0F0"/>
                </a:solidFill>
                <a:latin typeface="Bahnschrift SemiBold" panose="020B0502040204020203" pitchFamily="34" charset="0"/>
              </a:rPr>
              <a:t>→  </a:t>
            </a:r>
            <a:r>
              <a:rPr lang="ru-RU" sz="3600" dirty="0">
                <a:solidFill>
                  <a:srgbClr val="00B0F0"/>
                </a:solidFill>
              </a:rPr>
              <a:t>политическое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24E37C-04E1-47F5-A406-466A3355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29D3EE-80A2-4DC8-B3FD-08004B12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216" y="3565525"/>
            <a:ext cx="2686784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75D6C-C961-4A87-BB39-D55AC62C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9BB37-201F-4F6D-AEA6-00FEB378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546AE-B718-4820-A213-4A8F7735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81" y="685501"/>
            <a:ext cx="8444346" cy="556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9" y="136093"/>
            <a:ext cx="11887199" cy="1027688"/>
          </a:xfrm>
        </p:spPr>
        <p:txBody>
          <a:bodyPr>
            <a:noAutofit/>
          </a:bodyPr>
          <a:lstStyle/>
          <a:p>
            <a:r>
              <a:rPr lang="ru-RU" sz="3400" b="1" dirty="0"/>
              <a:t>Социальный порядок обосновывается отсылкой к сакральному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8" y="1163782"/>
            <a:ext cx="11658599" cy="541712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Инстинктивное существование. Познание мира. Его объяснение и упорядочивание в нерациональных (на наш сегодняшний взгляд) категориях.</a:t>
            </a:r>
          </a:p>
          <a:p>
            <a:pPr algn="just"/>
            <a:r>
              <a:rPr lang="ru-RU" dirty="0"/>
              <a:t>Упорядочивание мира, внесение в хаос логоса.</a:t>
            </a:r>
          </a:p>
          <a:p>
            <a:pPr algn="just"/>
            <a:r>
              <a:rPr lang="ru-RU" dirty="0"/>
              <a:t>Люди лишь инструмент, сотворенный людьми порядок придуман не ими. Кем? – Высшими, более сильными и до нас существовавшими  силами. </a:t>
            </a:r>
          </a:p>
          <a:p>
            <a:pPr marL="0" indent="0" algn="r">
              <a:buNone/>
            </a:pPr>
            <a:r>
              <a:rPr lang="ru-RU" i="1" dirty="0"/>
              <a:t>«Это мир придуман не нами. Мне, сынок, эти порядки тоже не нравятся. Но, пойми, не я их создал»</a:t>
            </a:r>
          </a:p>
          <a:p>
            <a:pPr algn="just"/>
            <a:r>
              <a:rPr lang="ru-RU" dirty="0"/>
              <a:t>Т.е. общественное устройство есть копирование божественного устроения. </a:t>
            </a:r>
            <a:r>
              <a:rPr lang="ru-RU" dirty="0" err="1"/>
              <a:t>Соц.порядок</a:t>
            </a:r>
            <a:r>
              <a:rPr lang="ru-RU" dirty="0"/>
              <a:t> дали высшие силы. Мы живем как завещано ими.</a:t>
            </a:r>
            <a:endParaRPr lang="ru-RU" i="1" dirty="0"/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0765CD-D65B-4150-A212-4D19555B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 descr="Два червя (отец и сын) в навозной яме; -Папа, а яблоке жить хорошо?  -Хорошо! -А в груше? -Замечательно! -А в персике? -Там просто рай! -А  почему же тогда мы в дерьме живем? -">
            <a:extLst>
              <a:ext uri="{FF2B5EF4-FFF2-40B4-BE49-F238E27FC236}">
                <a16:creationId xmlns:a16="http://schemas.microsoft.com/office/drawing/2014/main" id="{5F7C6001-8B12-489F-8CDB-42F4F124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5" y="5553204"/>
            <a:ext cx="3283524" cy="18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6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нига Священная завеса (Бергер П. ISBN: 978-5-44480951-8) - купить в  книжном интернет-магазине по цене 520 руб | Podpisnie.ru">
            <a:extLst>
              <a:ext uri="{FF2B5EF4-FFF2-40B4-BE49-F238E27FC236}">
                <a16:creationId xmlns:a16="http://schemas.microsoft.com/office/drawing/2014/main" id="{09C897D2-F1FE-41AB-91B5-3978C3A6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167"/>
            <a:ext cx="1298756" cy="19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46912-2866-4B92-8016-CBDF2079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3620"/>
            <a:ext cx="11942618" cy="855308"/>
          </a:xfrm>
        </p:spPr>
        <p:txBody>
          <a:bodyPr>
            <a:noAutofit/>
          </a:bodyPr>
          <a:lstStyle/>
          <a:p>
            <a:pPr algn="r"/>
            <a:r>
              <a:rPr lang="ru-RU" sz="3500" b="1" dirty="0"/>
              <a:t>Каким образом будет обосновываться/сохраняться возникший из ничего социальный (институциональный) порядок? </a:t>
            </a:r>
            <a:br>
              <a:rPr lang="ru-RU" sz="3500" b="1" dirty="0"/>
            </a:br>
            <a:r>
              <a:rPr lang="ru-RU" sz="3500" b="1" dirty="0"/>
              <a:t>– Он будет позиционироваться как всегда существовавший…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56B61-61E5-41FC-BDB6-1FA9B099F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773382"/>
            <a:ext cx="11596254" cy="508461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dirty="0"/>
              <a:t>«наилучшим образом проблему можно решить, применив следующий рецепт: институциональный порядок должен интерпретироваться таким образом, чтобы как можно больше можно было скрыть, что он </a:t>
            </a:r>
            <a:r>
              <a:rPr lang="ru-RU" sz="3200" i="1" dirty="0"/>
              <a:t>сконструирован</a:t>
            </a:r>
            <a:r>
              <a:rPr lang="ru-RU" sz="3200" dirty="0"/>
              <a:t>. Пусть то, что было слеплено </a:t>
            </a:r>
            <a:r>
              <a:rPr lang="en-US" sz="3200" dirty="0"/>
              <a:t>ex nihilo</a:t>
            </a:r>
            <a:r>
              <a:rPr lang="ru-RU" sz="3200" dirty="0"/>
              <a:t>, выступает воплощением чего-либо, существовавшего с начала времен или по крайней мере с начала существования этой группы. </a:t>
            </a:r>
            <a:r>
              <a:rPr lang="en-US" sz="3200" dirty="0"/>
              <a:t>&lt;…&gt; </a:t>
            </a:r>
            <a:r>
              <a:rPr lang="ru-RU" sz="3200" dirty="0"/>
              <a:t>Религия легитимирует социальные институты, даруя им безусловно значимый онтологический статус, </a:t>
            </a:r>
            <a:r>
              <a:rPr lang="ru-RU" sz="3200" i="1" dirty="0"/>
              <a:t>помещая</a:t>
            </a:r>
            <a:r>
              <a:rPr lang="ru-RU" sz="3200" dirty="0"/>
              <a:t> их в систему координат священного и космоса» </a:t>
            </a:r>
          </a:p>
          <a:p>
            <a:pPr marL="0" indent="0" algn="r">
              <a:buNone/>
            </a:pPr>
            <a:r>
              <a:rPr lang="ru-RU" sz="3200" dirty="0"/>
              <a:t>Бергер П. «Священная завеса»</a:t>
            </a:r>
          </a:p>
          <a:p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D5A37F-4C08-4DC1-AEC2-B115C902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8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97220-B5A3-49F2-B6A0-1B38279A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180109"/>
            <a:ext cx="11526981" cy="11083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Таким образом, изначально политическое по своей природе НЕ автономно, оно производно от сакрального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9614A-55EB-4C30-A867-8BB350CA2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1427018"/>
            <a:ext cx="11526981" cy="52508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Представления о сакральном предопределяют представления о политическом порядке (политической форме) вне зависимости от того, по какому варианту идут события:</a:t>
            </a:r>
          </a:p>
          <a:p>
            <a:pPr algn="just"/>
            <a:r>
              <a:rPr lang="ru-RU" sz="3600" dirty="0"/>
              <a:t>1) политический порядок может возникнуть стихийно и после быть легитимирован/обоснован и объяснен представлениями о сакральном; </a:t>
            </a:r>
            <a:endParaRPr lang="ru-RU" sz="3600" i="1" dirty="0"/>
          </a:p>
          <a:p>
            <a:pPr algn="just"/>
            <a:r>
              <a:rPr lang="ru-RU" sz="3600" dirty="0"/>
              <a:t>2) политический порядок изначально скопирован с представлений о сакральном.</a:t>
            </a:r>
          </a:p>
          <a:p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224ED-B45A-4405-BCDF-907D7727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2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B4524-2F17-4249-BACE-C56C0260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8" y="-3629"/>
            <a:ext cx="11655280" cy="1148217"/>
          </a:xfrm>
        </p:spPr>
        <p:txBody>
          <a:bodyPr/>
          <a:lstStyle/>
          <a:p>
            <a:pPr algn="ctr"/>
            <a:r>
              <a:rPr lang="ru-RU" dirty="0"/>
              <a:t>Церковь и государство – </a:t>
            </a:r>
            <a:r>
              <a:rPr lang="ru-RU" dirty="0" err="1"/>
              <a:t>гомологичны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2036C-BAD9-4750-BA7E-ECFE4144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48" y="1144588"/>
            <a:ext cx="11583169" cy="2477078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/>
              <a:t>Гомологичными</a:t>
            </a:r>
            <a:r>
              <a:rPr lang="ru-RU" sz="3200" dirty="0"/>
              <a:t> считаются органы, состоящие из сходных и сходным образом расположенных относительно друг друга частей (пример — расположение костей в конечности позвоночных).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2833B2-F591-4C8F-B96A-2DFBB294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200F-61BF-4C31-9894-0D150FFB59C5}" type="slidenum">
              <a:rPr lang="ru-RU" smtClean="0"/>
              <a:t>8</a:t>
            </a:fld>
            <a:endParaRPr lang="ru-RU"/>
          </a:p>
        </p:txBody>
      </p:sp>
      <p:pic>
        <p:nvPicPr>
          <p:cNvPr id="3074" name="Picture 2" descr="Гомология (биология) — Википедия">
            <a:extLst>
              <a:ext uri="{FF2B5EF4-FFF2-40B4-BE49-F238E27FC236}">
                <a16:creationId xmlns:a16="http://schemas.microsoft.com/office/drawing/2014/main" id="{DE2193A2-597A-41B8-B423-BE2010086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4" y="3183048"/>
            <a:ext cx="4966085" cy="35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омологичные аналогичные органы растений и животных. Примеры.">
            <a:extLst>
              <a:ext uri="{FF2B5EF4-FFF2-40B4-BE49-F238E27FC236}">
                <a16:creationId xmlns:a16="http://schemas.microsoft.com/office/drawing/2014/main" id="{D0A81D99-8FFF-48D3-9612-F91BBA95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2" y="3065778"/>
            <a:ext cx="5392738" cy="38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92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0C88E-D6AB-4961-B4B9-C5D785E0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517526"/>
            <a:ext cx="11845636" cy="67396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/>
              <a:t>Луи </a:t>
            </a:r>
            <a:r>
              <a:rPr lang="ru-RU" sz="3600" b="1" dirty="0" err="1"/>
              <a:t>Дюмон</a:t>
            </a:r>
            <a:r>
              <a:rPr lang="ru-RU" sz="3600" b="1" dirty="0"/>
              <a:t>: «современное государство не преемственно по отношению к другим политическим формам: оно представляет собой превращённую Церковь».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C5FD0-D6CB-4C1F-8D8C-229396CB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648691"/>
            <a:ext cx="11748654" cy="5072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И основные политические понятия, и механизм сакрализации, и структура модернового государства заимствованы из теологического (религиозного) дискурса, т.к. 1) создавалось все это клириками, людьми, прошедшими религиозную социализацию, получившими религиозное образование, 2) создавалось специально так, чтоб противопоставить себя религиозной власти и религиозному политическому образованию, тем самым несет на себе неизгладимый отпечаток религиозного/сакрального.</a:t>
            </a:r>
          </a:p>
          <a:p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23490-5F90-4694-8EC7-4FCF2DD9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72CED-9142-471F-9FB3-A02F65EF94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84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856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Bahnschrift SemiBold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Три взгляда на соотношение политического и религиозного/сакрального</vt:lpstr>
      <vt:lpstr>Презентация PowerPoint</vt:lpstr>
      <vt:lpstr>Социальный порядок обосновывается отсылкой к сакральному</vt:lpstr>
      <vt:lpstr>Каким образом будет обосновываться/сохраняться возникший из ничего социальный (институциональный) порядок?  – Он будет позиционироваться как всегда существовавший…</vt:lpstr>
      <vt:lpstr>Таким образом, изначально политическое по своей природе НЕ автономно, оно производно от сакрального</vt:lpstr>
      <vt:lpstr>Церковь и государство – гомологичны</vt:lpstr>
      <vt:lpstr>Луи Дюмон: «современное государство не преемственно по отношению к другим политическим формам: оно представляет собой превращённую Церковь».</vt:lpstr>
      <vt:lpstr>Автономизация политического и ее последствия</vt:lpstr>
      <vt:lpstr>Автономизация от сакрального: туда и обратно</vt:lpstr>
      <vt:lpstr>Инварианты форм сакрального</vt:lpstr>
      <vt:lpstr>Презентация PowerPoint</vt:lpstr>
      <vt:lpstr>Есть ли закономерность?</vt:lpstr>
      <vt:lpstr>В чем эвристика?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Проекции форм сакрального как априорного конструкта в социальной, политической и экономической сферах</dc:title>
  <dc:creator>максим богачев</dc:creator>
  <cp:lastModifiedBy>максим богачев</cp:lastModifiedBy>
  <cp:revision>21</cp:revision>
  <dcterms:created xsi:type="dcterms:W3CDTF">2023-11-10T14:49:52Z</dcterms:created>
  <dcterms:modified xsi:type="dcterms:W3CDTF">2024-08-05T11:56:47Z</dcterms:modified>
</cp:coreProperties>
</file>