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7"/>
  </p:notesMasterIdLst>
  <p:sldIdLst>
    <p:sldId id="256" r:id="rId2"/>
    <p:sldId id="690" r:id="rId3"/>
    <p:sldId id="700" r:id="rId4"/>
    <p:sldId id="691" r:id="rId5"/>
    <p:sldId id="692" r:id="rId6"/>
    <p:sldId id="701" r:id="rId7"/>
    <p:sldId id="694" r:id="rId8"/>
    <p:sldId id="702" r:id="rId9"/>
    <p:sldId id="695" r:id="rId10"/>
    <p:sldId id="703" r:id="rId11"/>
    <p:sldId id="696" r:id="rId12"/>
    <p:sldId id="704" r:id="rId13"/>
    <p:sldId id="697" r:id="rId14"/>
    <p:sldId id="705" r:id="rId15"/>
    <p:sldId id="698" r:id="rId16"/>
    <p:sldId id="706" r:id="rId17"/>
    <p:sldId id="699" r:id="rId18"/>
    <p:sldId id="707" r:id="rId19"/>
    <p:sldId id="653" r:id="rId20"/>
    <p:sldId id="615" r:id="rId21"/>
    <p:sldId id="657" r:id="rId22"/>
    <p:sldId id="472" r:id="rId23"/>
    <p:sldId id="473" r:id="rId24"/>
    <p:sldId id="597" r:id="rId25"/>
    <p:sldId id="619" r:id="rId26"/>
    <p:sldId id="519" r:id="rId27"/>
    <p:sldId id="620" r:id="rId28"/>
    <p:sldId id="521" r:id="rId29"/>
    <p:sldId id="522" r:id="rId30"/>
    <p:sldId id="520" r:id="rId31"/>
    <p:sldId id="524" r:id="rId32"/>
    <p:sldId id="527" r:id="rId33"/>
    <p:sldId id="528" r:id="rId34"/>
    <p:sldId id="529" r:id="rId35"/>
    <p:sldId id="530" r:id="rId36"/>
    <p:sldId id="531" r:id="rId37"/>
    <p:sldId id="532" r:id="rId38"/>
    <p:sldId id="533" r:id="rId39"/>
    <p:sldId id="534" r:id="rId40"/>
    <p:sldId id="535" r:id="rId41"/>
    <p:sldId id="536" r:id="rId42"/>
    <p:sldId id="537" r:id="rId43"/>
    <p:sldId id="538" r:id="rId44"/>
    <p:sldId id="539" r:id="rId45"/>
    <p:sldId id="540" r:id="rId46"/>
    <p:sldId id="541" r:id="rId47"/>
    <p:sldId id="542" r:id="rId48"/>
    <p:sldId id="543" r:id="rId49"/>
    <p:sldId id="628" r:id="rId50"/>
    <p:sldId id="431" r:id="rId51"/>
    <p:sldId id="622" r:id="rId52"/>
    <p:sldId id="441" r:id="rId53"/>
    <p:sldId id="432" r:id="rId54"/>
    <p:sldId id="442" r:id="rId55"/>
    <p:sldId id="444" r:id="rId56"/>
    <p:sldId id="445" r:id="rId57"/>
    <p:sldId id="621" r:id="rId58"/>
    <p:sldId id="440" r:id="rId59"/>
    <p:sldId id="449" r:id="rId60"/>
    <p:sldId id="594" r:id="rId61"/>
    <p:sldId id="545" r:id="rId62"/>
    <p:sldId id="546" r:id="rId63"/>
    <p:sldId id="554" r:id="rId64"/>
    <p:sldId id="448" r:id="rId65"/>
    <p:sldId id="625" r:id="rId66"/>
    <p:sldId id="626" r:id="rId67"/>
    <p:sldId id="627" r:id="rId68"/>
    <p:sldId id="564" r:id="rId69"/>
    <p:sldId id="565" r:id="rId70"/>
    <p:sldId id="566" r:id="rId71"/>
    <p:sldId id="555" r:id="rId72"/>
    <p:sldId id="451" r:id="rId73"/>
    <p:sldId id="452" r:id="rId74"/>
    <p:sldId id="454" r:id="rId75"/>
    <p:sldId id="453" r:id="rId76"/>
    <p:sldId id="455" r:id="rId77"/>
    <p:sldId id="456" r:id="rId78"/>
    <p:sldId id="457" r:id="rId79"/>
    <p:sldId id="458" r:id="rId80"/>
    <p:sldId id="459" r:id="rId81"/>
    <p:sldId id="450" r:id="rId82"/>
    <p:sldId id="460" r:id="rId83"/>
    <p:sldId id="461" r:id="rId84"/>
    <p:sldId id="462" r:id="rId85"/>
    <p:sldId id="447" r:id="rId86"/>
    <p:sldId id="463" r:id="rId87"/>
    <p:sldId id="464" r:id="rId88"/>
    <p:sldId id="465" r:id="rId89"/>
    <p:sldId id="468" r:id="rId90"/>
    <p:sldId id="467" r:id="rId91"/>
    <p:sldId id="469" r:id="rId92"/>
    <p:sldId id="470" r:id="rId93"/>
    <p:sldId id="478" r:id="rId94"/>
    <p:sldId id="479" r:id="rId95"/>
    <p:sldId id="263" r:id="rId9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9pPr>
  </p:defaultTextStyle>
  <p:extLst>
    <p:ext uri="{521415D9-36F7-43E2-AB2F-B90AF26B5E84}">
      <p14:sectionLst xmlns:p14="http://schemas.microsoft.com/office/powerpoint/2010/main">
        <p14:section name="Раздел по умолчанию" id="{725797AC-C316-4AEA-9FE4-E8C22370EA5A}">
          <p14:sldIdLst>
            <p14:sldId id="256"/>
            <p14:sldId id="690"/>
            <p14:sldId id="700"/>
            <p14:sldId id="691"/>
            <p14:sldId id="692"/>
            <p14:sldId id="701"/>
            <p14:sldId id="694"/>
            <p14:sldId id="702"/>
            <p14:sldId id="695"/>
            <p14:sldId id="703"/>
            <p14:sldId id="696"/>
            <p14:sldId id="704"/>
            <p14:sldId id="697"/>
            <p14:sldId id="705"/>
            <p14:sldId id="698"/>
            <p14:sldId id="706"/>
            <p14:sldId id="699"/>
            <p14:sldId id="707"/>
            <p14:sldId id="653"/>
            <p14:sldId id="615"/>
            <p14:sldId id="657"/>
            <p14:sldId id="472"/>
            <p14:sldId id="473"/>
            <p14:sldId id="597"/>
            <p14:sldId id="619"/>
            <p14:sldId id="519"/>
            <p14:sldId id="620"/>
            <p14:sldId id="521"/>
            <p14:sldId id="522"/>
            <p14:sldId id="520"/>
            <p14:sldId id="524"/>
            <p14:sldId id="527"/>
            <p14:sldId id="528"/>
            <p14:sldId id="529"/>
            <p14:sldId id="530"/>
            <p14:sldId id="531"/>
            <p14:sldId id="532"/>
            <p14:sldId id="533"/>
            <p14:sldId id="534"/>
            <p14:sldId id="535"/>
            <p14:sldId id="536"/>
            <p14:sldId id="537"/>
            <p14:sldId id="538"/>
            <p14:sldId id="539"/>
            <p14:sldId id="540"/>
            <p14:sldId id="541"/>
            <p14:sldId id="542"/>
            <p14:sldId id="543"/>
            <p14:sldId id="628"/>
            <p14:sldId id="431"/>
            <p14:sldId id="622"/>
            <p14:sldId id="441"/>
            <p14:sldId id="432"/>
            <p14:sldId id="442"/>
            <p14:sldId id="444"/>
            <p14:sldId id="445"/>
            <p14:sldId id="621"/>
            <p14:sldId id="440"/>
            <p14:sldId id="449"/>
            <p14:sldId id="594"/>
            <p14:sldId id="545"/>
            <p14:sldId id="546"/>
            <p14:sldId id="554"/>
            <p14:sldId id="448"/>
            <p14:sldId id="625"/>
            <p14:sldId id="626"/>
            <p14:sldId id="627"/>
            <p14:sldId id="564"/>
            <p14:sldId id="565"/>
            <p14:sldId id="566"/>
            <p14:sldId id="555"/>
            <p14:sldId id="451"/>
            <p14:sldId id="452"/>
            <p14:sldId id="454"/>
            <p14:sldId id="453"/>
            <p14:sldId id="455"/>
            <p14:sldId id="456"/>
            <p14:sldId id="457"/>
            <p14:sldId id="458"/>
            <p14:sldId id="459"/>
            <p14:sldId id="450"/>
            <p14:sldId id="460"/>
            <p14:sldId id="461"/>
            <p14:sldId id="462"/>
            <p14:sldId id="447"/>
          </p14:sldIdLst>
        </p14:section>
        <p14:section name="Раздел без заголовка" id="{F1E8A40F-73F6-4FCF-8400-33E836775C14}">
          <p14:sldIdLst>
            <p14:sldId id="463"/>
            <p14:sldId id="464"/>
            <p14:sldId id="465"/>
            <p14:sldId id="468"/>
            <p14:sldId id="467"/>
            <p14:sldId id="469"/>
            <p14:sldId id="470"/>
            <p14:sldId id="478"/>
            <p14:sldId id="479"/>
            <p14:sldId id="263"/>
          </p14:sldIdLst>
        </p14:section>
      </p14:sectionLst>
    </p:ex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Всеволод Кобляков" initials="ВК" lastIdx="2" clrIdx="0">
    <p:extLst>
      <p:ext uri="{19B8F6BF-5375-455C-9EA6-DF929625EA0E}">
        <p15:presenceInfo xmlns:p15="http://schemas.microsoft.com/office/powerpoint/2012/main" userId="450aa47c44e0cc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9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aj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635" autoAdjust="0"/>
  </p:normalViewPr>
  <p:slideViewPr>
    <p:cSldViewPr>
      <p:cViewPr varScale="1">
        <p:scale>
          <a:sx n="53" d="100"/>
          <a:sy n="53" d="100"/>
        </p:scale>
        <p:origin x="798" y="120"/>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xfrm>
            <a:off x="1143000" y="685800"/>
            <a:ext cx="4572000" cy="3429000"/>
          </a:xfrm>
          <a:prstGeom prst="rect">
            <a:avLst/>
          </a:prstGeom>
        </p:spPr>
        <p:txBody>
          <a:bodyPr/>
          <a:lstStyle/>
          <a:p>
            <a:endParaRPr/>
          </a:p>
        </p:txBody>
      </p:sp>
      <p:sp>
        <p:nvSpPr>
          <p:cNvPr id="49" name="Shape 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6621125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930375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365661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893478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607952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213741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401628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12315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898954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171996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016866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860929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65497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82970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431442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045171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525255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53273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499180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6" name="Прямоугольник"/>
          <p:cNvSpPr/>
          <p:nvPr/>
        </p:nvSpPr>
        <p:spPr>
          <a:xfrm>
            <a:off x="5230254" y="-37339"/>
            <a:ext cx="19217708" cy="13716001"/>
          </a:xfrm>
          <a:prstGeom prst="rect">
            <a:avLst/>
          </a:prstGeom>
          <a:solidFill>
            <a:srgbClr val="FFFFFF"/>
          </a:solidFill>
          <a:ln w="12700">
            <a:miter lim="400000"/>
          </a:ln>
        </p:spPr>
        <p:txBody>
          <a:bodyPr lIns="71437" tIns="71437" rIns="71437" bIns="71437" anchor="ctr"/>
          <a:lstStyle/>
          <a:p>
            <a:pPr>
              <a:defRPr sz="3200">
                <a:solidFill>
                  <a:srgbClr val="FFFFFF"/>
                </a:solidFill>
              </a:defRPr>
            </a:pPr>
            <a:endParaRPr/>
          </a:p>
        </p:txBody>
      </p:sp>
      <p:sp>
        <p:nvSpPr>
          <p:cNvPr id="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Цитата">
    <p:bg>
      <p:bgPr>
        <a:solidFill>
          <a:srgbClr val="FFFFFF"/>
        </a:solidFill>
        <a:effectLst/>
      </p:bgPr>
    </p:bg>
    <p:spTree>
      <p:nvGrpSpPr>
        <p:cNvPr id="1" name=""/>
        <p:cNvGrpSpPr/>
        <p:nvPr/>
      </p:nvGrpSpPr>
      <p:grpSpPr>
        <a:xfrm>
          <a:off x="0" y="0"/>
          <a:ext cx="0" cy="0"/>
          <a:chOff x="0" y="0"/>
          <a:chExt cx="0" cy="0"/>
        </a:xfrm>
      </p:grpSpPr>
      <p:sp>
        <p:nvSpPr>
          <p:cNvPr id="40" name="–Иван Арсентьев"/>
          <p:cNvSpPr txBox="1">
            <a:spLocks noGrp="1"/>
          </p:cNvSpPr>
          <p:nvPr>
            <p:ph type="body" sz="quarter" idx="13"/>
          </p:nvPr>
        </p:nvSpPr>
        <p:spPr>
          <a:xfrm>
            <a:off x="4833937" y="8947546"/>
            <a:ext cx="14716126" cy="660798"/>
          </a:xfrm>
          <a:prstGeom prst="rect">
            <a:avLst/>
          </a:prstGeom>
        </p:spPr>
        <p:txBody>
          <a:bodyPr anchor="t">
            <a:spAutoFit/>
          </a:bodyPr>
          <a:lstStyle>
            <a:lvl1pPr marL="0" indent="0" algn="ctr">
              <a:spcBef>
                <a:spcPts val="0"/>
              </a:spcBef>
              <a:buSzTx/>
              <a:buNone/>
              <a:defRPr sz="3200">
                <a:latin typeface="Helvetica"/>
                <a:ea typeface="Helvetica"/>
                <a:cs typeface="Helvetica"/>
                <a:sym typeface="Helvetica"/>
              </a:defRPr>
            </a:lvl1pPr>
          </a:lstStyle>
          <a:p>
            <a:r>
              <a:t>–Иван Арсентьев</a:t>
            </a:r>
          </a:p>
        </p:txBody>
      </p:sp>
      <p:sp>
        <p:nvSpPr>
          <p:cNvPr id="41" name="«Место ввода цитаты»."/>
          <p:cNvSpPr txBox="1">
            <a:spLocks noGrp="1"/>
          </p:cNvSpPr>
          <p:nvPr>
            <p:ph type="body" sz="quarter" idx="14"/>
          </p:nvPr>
        </p:nvSpPr>
        <p:spPr>
          <a:xfrm>
            <a:off x="4833937" y="6000353"/>
            <a:ext cx="14716126" cy="965201"/>
          </a:xfrm>
          <a:prstGeom prst="rect">
            <a:avLst/>
          </a:prstGeom>
        </p:spPr>
        <p:txBody>
          <a:bodyPr>
            <a:spAutoFit/>
          </a:bodyPr>
          <a:lstStyle>
            <a:lvl1pPr marL="0" indent="0" algn="ctr">
              <a:spcBef>
                <a:spcPts val="0"/>
              </a:spcBef>
              <a:buSzTx/>
              <a:buNone/>
              <a:defRPr sz="5200"/>
            </a:lvl1pPr>
          </a:lstStyle>
          <a:p>
            <a:r>
              <a:t>«Место ввода цитаты».</a:t>
            </a:r>
          </a:p>
        </p:txBody>
      </p:sp>
      <p:sp>
        <p:nvSpPr>
          <p:cNvPr id="4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Фото">
    <p:bg>
      <p:bgPr>
        <a:solidFill>
          <a:srgbClr val="FFFFFF"/>
        </a:solidFill>
        <a:effectLst/>
      </p:bgPr>
    </p:bg>
    <p:spTree>
      <p:nvGrpSpPr>
        <p:cNvPr id="1" name=""/>
        <p:cNvGrpSpPr/>
        <p:nvPr/>
      </p:nvGrpSpPr>
      <p:grpSpPr>
        <a:xfrm>
          <a:off x="0" y="0"/>
          <a:ext cx="0" cy="0"/>
          <a:chOff x="0" y="0"/>
          <a:chExt cx="0" cy="0"/>
        </a:xfrm>
      </p:grpSpPr>
      <p:sp>
        <p:nvSpPr>
          <p:cNvPr id="44" name="Изображение"/>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4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Пустой">
    <p:bg>
      <p:bgPr>
        <a:solidFill>
          <a:srgbClr val="FFFFFF"/>
        </a:solidFill>
        <a:effectLst/>
      </p:bgPr>
    </p:bg>
    <p:spTree>
      <p:nvGrpSpPr>
        <p:cNvPr id="1" name=""/>
        <p:cNvGrpSpPr/>
        <p:nvPr/>
      </p:nvGrpSpPr>
      <p:grpSpPr>
        <a:xfrm>
          <a:off x="0" y="0"/>
          <a:ext cx="0" cy="0"/>
          <a:chOff x="0" y="0"/>
          <a:chExt cx="0" cy="0"/>
        </a:xfrm>
      </p:grpSpPr>
      <p:sp>
        <p:nvSpPr>
          <p:cNvPr id="4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горизонтально">
    <p:bg>
      <p:bgPr>
        <a:solidFill>
          <a:srgbClr val="FFFFFF"/>
        </a:solidFill>
        <a:effectLst/>
      </p:bgPr>
    </p:bg>
    <p:spTree>
      <p:nvGrpSpPr>
        <p:cNvPr id="1" name=""/>
        <p:cNvGrpSpPr/>
        <p:nvPr/>
      </p:nvGrpSpPr>
      <p:grpSpPr>
        <a:xfrm>
          <a:off x="0" y="0"/>
          <a:ext cx="0" cy="0"/>
          <a:chOff x="0" y="0"/>
          <a:chExt cx="0" cy="0"/>
        </a:xfrm>
      </p:grpSpPr>
      <p:sp>
        <p:nvSpPr>
          <p:cNvPr id="9" name="Изображение"/>
          <p:cNvSpPr>
            <a:spLocks noGrp="1"/>
          </p:cNvSpPr>
          <p:nvPr>
            <p:ph type="pic" sz="half" idx="13"/>
          </p:nvPr>
        </p:nvSpPr>
        <p:spPr>
          <a:xfrm>
            <a:off x="5307210" y="892968"/>
            <a:ext cx="13751720" cy="8322470"/>
          </a:xfrm>
          <a:prstGeom prst="rect">
            <a:avLst/>
          </a:prstGeom>
        </p:spPr>
        <p:txBody>
          <a:bodyPr lIns="91439" tIns="45719" rIns="91439" bIns="45719" anchor="t">
            <a:noAutofit/>
          </a:bodyPr>
          <a:lstStyle/>
          <a:p>
            <a:endParaRPr/>
          </a:p>
        </p:txBody>
      </p:sp>
      <p:sp>
        <p:nvSpPr>
          <p:cNvPr id="10" name="Текст заголовка"/>
          <p:cNvSpPr txBox="1">
            <a:spLocks noGrp="1"/>
          </p:cNvSpPr>
          <p:nvPr>
            <p:ph type="title"/>
          </p:nvPr>
        </p:nvSpPr>
        <p:spPr>
          <a:xfrm>
            <a:off x="4833937" y="9447609"/>
            <a:ext cx="14716126" cy="2000251"/>
          </a:xfrm>
          <a:prstGeom prst="rect">
            <a:avLst/>
          </a:prstGeom>
        </p:spPr>
        <p:txBody>
          <a:bodyPr anchor="b"/>
          <a:lstStyle/>
          <a:p>
            <a:r>
              <a:t>Текст заголовка</a:t>
            </a:r>
          </a:p>
        </p:txBody>
      </p:sp>
      <p:sp>
        <p:nvSpPr>
          <p:cNvPr id="11" name="Уровень текста 1…"/>
          <p:cNvSpPr txBox="1">
            <a:spLocks noGrp="1"/>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2" name="Номер слайда"/>
          <p:cNvSpPr txBox="1">
            <a:spLocks noGrp="1"/>
          </p:cNvSpPr>
          <p:nvPr>
            <p:ph type="sldNum" sz="quarter" idx="2"/>
          </p:nvPr>
        </p:nvSpPr>
        <p:spPr>
          <a:xfrm>
            <a:off x="11935814" y="13001625"/>
            <a:ext cx="494513" cy="5111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 по центру">
    <p:bg>
      <p:bgPr>
        <a:solidFill>
          <a:srgbClr val="FFFFFF"/>
        </a:solidFill>
        <a:effectLst/>
      </p:bgPr>
    </p:bg>
    <p:spTree>
      <p:nvGrpSpPr>
        <p:cNvPr id="1" name=""/>
        <p:cNvGrpSpPr/>
        <p:nvPr/>
      </p:nvGrpSpPr>
      <p:grpSpPr>
        <a:xfrm>
          <a:off x="0" y="0"/>
          <a:ext cx="0" cy="0"/>
          <a:chOff x="0" y="0"/>
          <a:chExt cx="0" cy="0"/>
        </a:xfrm>
      </p:grpSpPr>
      <p:sp>
        <p:nvSpPr>
          <p:cNvPr id="1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Фото — вертикально">
    <p:bg>
      <p:bgPr>
        <a:solidFill>
          <a:srgbClr val="FFFFFF"/>
        </a:solidFill>
        <a:effectLst/>
      </p:bgPr>
    </p:bg>
    <p:spTree>
      <p:nvGrpSpPr>
        <p:cNvPr id="1" name=""/>
        <p:cNvGrpSpPr/>
        <p:nvPr/>
      </p:nvGrpSpPr>
      <p:grpSpPr>
        <a:xfrm>
          <a:off x="0" y="0"/>
          <a:ext cx="0" cy="0"/>
          <a:chOff x="0" y="0"/>
          <a:chExt cx="0" cy="0"/>
        </a:xfrm>
      </p:grpSpPr>
      <p:sp>
        <p:nvSpPr>
          <p:cNvPr id="16" name="Изображение"/>
          <p:cNvSpPr>
            <a:spLocks noGrp="1"/>
          </p:cNvSpPr>
          <p:nvPr>
            <p:ph type="pic" sz="half" idx="13"/>
          </p:nvPr>
        </p:nvSpPr>
        <p:spPr>
          <a:xfrm>
            <a:off x="12495609" y="892968"/>
            <a:ext cx="7500938" cy="11572876"/>
          </a:xfrm>
          <a:prstGeom prst="rect">
            <a:avLst/>
          </a:prstGeom>
        </p:spPr>
        <p:txBody>
          <a:bodyPr lIns="91439" tIns="45719" rIns="91439" bIns="45719" anchor="t">
            <a:noAutofit/>
          </a:bodyPr>
          <a:lstStyle/>
          <a:p>
            <a:endParaRPr/>
          </a:p>
        </p:txBody>
      </p:sp>
      <p:sp>
        <p:nvSpPr>
          <p:cNvPr id="17" name="Текст заголовка"/>
          <p:cNvSpPr txBox="1">
            <a:spLocks noGrp="1"/>
          </p:cNvSpPr>
          <p:nvPr>
            <p:ph type="title"/>
          </p:nvPr>
        </p:nvSpPr>
        <p:spPr>
          <a:xfrm>
            <a:off x="4387453" y="892968"/>
            <a:ext cx="7500938" cy="5607845"/>
          </a:xfrm>
          <a:prstGeom prst="rect">
            <a:avLst/>
          </a:prstGeom>
        </p:spPr>
        <p:txBody>
          <a:bodyPr anchor="b"/>
          <a:lstStyle>
            <a:lvl1pPr>
              <a:defRPr sz="8400"/>
            </a:lvl1pPr>
          </a:lstStyle>
          <a:p>
            <a:r>
              <a:t>Текст заголовка</a:t>
            </a:r>
          </a:p>
        </p:txBody>
      </p:sp>
      <p:sp>
        <p:nvSpPr>
          <p:cNvPr id="18" name="Уровень текста 1…"/>
          <p:cNvSpPr txBox="1">
            <a:spLocks noGrp="1"/>
          </p:cNvSpPr>
          <p:nvPr>
            <p:ph type="body" sz="quarter" idx="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 вверху">
    <p:spTree>
      <p:nvGrpSpPr>
        <p:cNvPr id="1" name=""/>
        <p:cNvGrpSpPr/>
        <p:nvPr/>
      </p:nvGrpSpPr>
      <p:grpSpPr>
        <a:xfrm>
          <a:off x="0" y="0"/>
          <a:ext cx="0" cy="0"/>
          <a:chOff x="0" y="0"/>
          <a:chExt cx="0" cy="0"/>
        </a:xfrm>
      </p:grpSpPr>
      <p:sp>
        <p:nvSpPr>
          <p:cNvPr id="2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и пункты">
    <p:bg>
      <p:bgPr>
        <a:solidFill>
          <a:srgbClr val="FFFFFF"/>
        </a:solidFill>
        <a:effectLst/>
      </p:bgPr>
    </p:bg>
    <p:spTree>
      <p:nvGrpSpPr>
        <p:cNvPr id="1" name=""/>
        <p:cNvGrpSpPr/>
        <p:nvPr/>
      </p:nvGrpSpPr>
      <p:grpSpPr>
        <a:xfrm>
          <a:off x="0" y="0"/>
          <a:ext cx="0" cy="0"/>
          <a:chOff x="0" y="0"/>
          <a:chExt cx="0" cy="0"/>
        </a:xfrm>
      </p:grpSpPr>
      <p:sp>
        <p:nvSpPr>
          <p:cNvPr id="23" name="Текст заголовка"/>
          <p:cNvSpPr txBox="1">
            <a:spLocks noGrp="1"/>
          </p:cNvSpPr>
          <p:nvPr>
            <p:ph type="title"/>
          </p:nvPr>
        </p:nvSpPr>
        <p:spPr>
          <a:prstGeom prst="rect">
            <a:avLst/>
          </a:prstGeom>
        </p:spPr>
        <p:txBody>
          <a:bodyPr/>
          <a:lstStyle/>
          <a:p>
            <a:r>
              <a:t>Текст заголовка</a:t>
            </a:r>
          </a:p>
        </p:txBody>
      </p:sp>
      <p:sp>
        <p:nvSpPr>
          <p:cNvPr id="24"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пункты и фото">
    <p:bg>
      <p:bgPr>
        <a:solidFill>
          <a:srgbClr val="FFFFFF"/>
        </a:solidFill>
        <a:effectLst/>
      </p:bgPr>
    </p:bg>
    <p:spTree>
      <p:nvGrpSpPr>
        <p:cNvPr id="1" name=""/>
        <p:cNvGrpSpPr/>
        <p:nvPr/>
      </p:nvGrpSpPr>
      <p:grpSpPr>
        <a:xfrm>
          <a:off x="0" y="0"/>
          <a:ext cx="0" cy="0"/>
          <a:chOff x="0" y="0"/>
          <a:chExt cx="0" cy="0"/>
        </a:xfrm>
      </p:grpSpPr>
      <p:sp>
        <p:nvSpPr>
          <p:cNvPr id="27" name="Изображение"/>
          <p:cNvSpPr>
            <a:spLocks noGrp="1"/>
          </p:cNvSpPr>
          <p:nvPr>
            <p:ph type="pic" sz="quarter" idx="13"/>
          </p:nvPr>
        </p:nvSpPr>
        <p:spPr>
          <a:xfrm>
            <a:off x="12495609" y="3661171"/>
            <a:ext cx="7500938" cy="8840392"/>
          </a:xfrm>
          <a:prstGeom prst="rect">
            <a:avLst/>
          </a:prstGeom>
        </p:spPr>
        <p:txBody>
          <a:bodyPr lIns="91439" tIns="45719" rIns="91439" bIns="45719" anchor="t">
            <a:noAutofit/>
          </a:bodyPr>
          <a:lstStyle/>
          <a:p>
            <a:endParaRPr/>
          </a:p>
        </p:txBody>
      </p:sp>
      <p:sp>
        <p:nvSpPr>
          <p:cNvPr id="28" name="Текст заголовка"/>
          <p:cNvSpPr txBox="1">
            <a:spLocks noGrp="1"/>
          </p:cNvSpPr>
          <p:nvPr>
            <p:ph type="title"/>
          </p:nvPr>
        </p:nvSpPr>
        <p:spPr>
          <a:prstGeom prst="rect">
            <a:avLst/>
          </a:prstGeom>
        </p:spPr>
        <p:txBody>
          <a:bodyPr/>
          <a:lstStyle/>
          <a:p>
            <a:r>
              <a:t>Текст заголовка</a:t>
            </a:r>
          </a:p>
        </p:txBody>
      </p:sp>
      <p:sp>
        <p:nvSpPr>
          <p:cNvPr id="29" name="Уровень текста 1…"/>
          <p:cNvSpPr txBox="1">
            <a:spLocks noGrp="1"/>
          </p:cNvSpPr>
          <p:nvPr>
            <p:ph type="body" sz="quarter" idx="1"/>
          </p:nvPr>
        </p:nvSpPr>
        <p:spPr>
          <a:xfrm>
            <a:off x="4387453" y="3661171"/>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Пункты">
    <p:bg>
      <p:bgPr>
        <a:solidFill>
          <a:srgbClr val="FFFFFF"/>
        </a:solidFill>
        <a:effectLst/>
      </p:bgPr>
    </p:bg>
    <p:spTree>
      <p:nvGrpSpPr>
        <p:cNvPr id="1" name=""/>
        <p:cNvGrpSpPr/>
        <p:nvPr/>
      </p:nvGrpSpPr>
      <p:grpSpPr>
        <a:xfrm>
          <a:off x="0" y="0"/>
          <a:ext cx="0" cy="0"/>
          <a:chOff x="0" y="0"/>
          <a:chExt cx="0" cy="0"/>
        </a:xfrm>
      </p:grpSpPr>
      <p:sp>
        <p:nvSpPr>
          <p:cNvPr id="32" name="Уровень текста 1…"/>
          <p:cNvSpPr txBox="1">
            <a:spLocks noGrp="1"/>
          </p:cNvSpPr>
          <p:nvPr>
            <p:ph type="body" idx="1"/>
          </p:nvPr>
        </p:nvSpPr>
        <p:spPr>
          <a:xfrm>
            <a:off x="4387453" y="1785937"/>
            <a:ext cx="15609094" cy="10144126"/>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Фото — 3 шт.">
    <p:bg>
      <p:bgPr>
        <a:solidFill>
          <a:srgbClr val="FFFFFF"/>
        </a:solidFill>
        <a:effectLst/>
      </p:bgPr>
    </p:bg>
    <p:spTree>
      <p:nvGrpSpPr>
        <p:cNvPr id="1" name=""/>
        <p:cNvGrpSpPr/>
        <p:nvPr/>
      </p:nvGrpSpPr>
      <p:grpSpPr>
        <a:xfrm>
          <a:off x="0" y="0"/>
          <a:ext cx="0" cy="0"/>
          <a:chOff x="0" y="0"/>
          <a:chExt cx="0" cy="0"/>
        </a:xfrm>
      </p:grpSpPr>
      <p:sp>
        <p:nvSpPr>
          <p:cNvPr id="35" name="Изображение"/>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36" name="Изображение"/>
          <p:cNvSpPr>
            <a:spLocks noGrp="1"/>
          </p:cNvSpPr>
          <p:nvPr>
            <p:ph type="pic" sz="quarter" idx="14"/>
          </p:nvPr>
        </p:nvSpPr>
        <p:spPr>
          <a:xfrm>
            <a:off x="12504353" y="1250156"/>
            <a:ext cx="7500939" cy="5304235"/>
          </a:xfrm>
          <a:prstGeom prst="rect">
            <a:avLst/>
          </a:prstGeom>
        </p:spPr>
        <p:txBody>
          <a:bodyPr lIns="91439" tIns="45719" rIns="91439" bIns="45719" anchor="t">
            <a:noAutofit/>
          </a:bodyPr>
          <a:lstStyle/>
          <a:p>
            <a:endParaRPr/>
          </a:p>
        </p:txBody>
      </p:sp>
      <p:sp>
        <p:nvSpPr>
          <p:cNvPr id="37" name="Изображение"/>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3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53957"/>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4387453" y="625078"/>
            <a:ext cx="15609094" cy="3036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Текст заголовка</a:t>
            </a:r>
          </a:p>
        </p:txBody>
      </p:sp>
      <p:sp>
        <p:nvSpPr>
          <p:cNvPr id="3" name="Уровень текста 1…"/>
          <p:cNvSpPr txBox="1">
            <a:spLocks noGrp="1"/>
          </p:cNvSpPr>
          <p:nvPr>
            <p:ph type="body" idx="1"/>
          </p:nvPr>
        </p:nvSpPr>
        <p:spPr>
          <a:xfrm>
            <a:off x="4387453" y="3661171"/>
            <a:ext cx="15609094" cy="8840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9pPr>
    </p:titleStyle>
    <p:body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NUL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NULL"/><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NUL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NUL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10.png"/></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NUL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NULL"/></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NULL"/></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NUL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NUL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8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8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9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NUL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Линия"/>
          <p:cNvSpPr/>
          <p:nvPr/>
        </p:nvSpPr>
        <p:spPr>
          <a:xfrm flipV="1">
            <a:off x="10370343" y="1604166"/>
            <a:ext cx="1" cy="2777349"/>
          </a:xfrm>
          <a:prstGeom prst="line">
            <a:avLst/>
          </a:prstGeom>
          <a:ln w="12700">
            <a:solidFill>
              <a:srgbClr val="FFFFFF"/>
            </a:solidFill>
            <a:miter lim="400000"/>
          </a:ln>
        </p:spPr>
        <p:txBody>
          <a:bodyPr lIns="71437" tIns="71437" rIns="71437" bIns="71437" anchor="ctr"/>
          <a:lstStyle/>
          <a:p>
            <a:pPr>
              <a:defRPr sz="3200"/>
            </a:pPr>
            <a:endParaRPr dirty="0"/>
          </a:p>
        </p:txBody>
      </p:sp>
      <p:sp>
        <p:nvSpPr>
          <p:cNvPr id="52" name="Очень крутой…"/>
          <p:cNvSpPr txBox="1"/>
          <p:nvPr/>
        </p:nvSpPr>
        <p:spPr>
          <a:xfrm>
            <a:off x="7116915" y="6665849"/>
            <a:ext cx="13716046" cy="1238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p>
            <a:pPr algn="l">
              <a:defRPr sz="7000" b="1" cap="all">
                <a:solidFill>
                  <a:srgbClr val="253957"/>
                </a:solidFill>
                <a:latin typeface="+mn-lt"/>
                <a:ea typeface="+mn-ea"/>
                <a:cs typeface="+mn-cs"/>
                <a:sym typeface="Arial Narrow"/>
              </a:defRPr>
            </a:pPr>
            <a:r>
              <a:rPr lang="ru-RU" dirty="0" smtClean="0"/>
              <a:t>СЕМИНАР № 5</a:t>
            </a:r>
          </a:p>
          <a:p>
            <a:pPr algn="l">
              <a:defRPr sz="7000" b="1" cap="all">
                <a:solidFill>
                  <a:srgbClr val="253957"/>
                </a:solidFill>
                <a:latin typeface="+mn-lt"/>
                <a:ea typeface="+mn-ea"/>
                <a:cs typeface="+mn-cs"/>
                <a:sym typeface="Arial Narrow"/>
              </a:defRPr>
            </a:pPr>
            <a:endParaRPr lang="ru-RU" dirty="0" smtClean="0"/>
          </a:p>
          <a:p>
            <a:r>
              <a:rPr lang="ru-RU" b="1" dirty="0" smtClean="0"/>
              <a:t>Пан-моно-политеизм </a:t>
            </a:r>
            <a:r>
              <a:rPr lang="ru-RU" b="1" dirty="0"/>
              <a:t>в гегелевской философии </a:t>
            </a:r>
            <a:r>
              <a:rPr lang="ru-RU" b="1" dirty="0" smtClean="0"/>
              <a:t>религии социологии: </a:t>
            </a:r>
          </a:p>
          <a:p>
            <a:r>
              <a:rPr lang="ru-RU" b="1" smtClean="0"/>
              <a:t>сравнительный </a:t>
            </a:r>
            <a:r>
              <a:rPr lang="ru-RU" b="1" dirty="0" smtClean="0"/>
              <a:t>анализ признаков. </a:t>
            </a:r>
            <a:endParaRPr lang="ru-RU" dirty="0"/>
          </a:p>
        </p:txBody>
      </p:sp>
      <p:sp>
        <p:nvSpPr>
          <p:cNvPr id="54" name="Название подразделения,  лаборатории, факультета и т.д."/>
          <p:cNvSpPr txBox="1"/>
          <p:nvPr/>
        </p:nvSpPr>
        <p:spPr>
          <a:xfrm>
            <a:off x="7116915" y="1847447"/>
            <a:ext cx="9443423" cy="79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a:defRPr sz="4200">
                <a:solidFill>
                  <a:srgbClr val="253957"/>
                </a:solidFill>
                <a:latin typeface="+mn-lt"/>
                <a:ea typeface="+mn-ea"/>
                <a:cs typeface="+mn-cs"/>
                <a:sym typeface="Arial Narrow"/>
              </a:defRPr>
            </a:pPr>
            <a:r>
              <a:rPr lang="ru-RU" dirty="0" smtClean="0"/>
              <a:t> Научно учебная группа</a:t>
            </a:r>
            <a:endParaRPr dirty="0"/>
          </a:p>
        </p:txBody>
      </p:sp>
      <p:sp>
        <p:nvSpPr>
          <p:cNvPr id="55" name="Москва, 2017"/>
          <p:cNvSpPr txBox="1"/>
          <p:nvPr/>
        </p:nvSpPr>
        <p:spPr>
          <a:xfrm>
            <a:off x="7116915" y="11892516"/>
            <a:ext cx="9443424" cy="575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642937">
              <a:defRPr sz="2800">
                <a:solidFill>
                  <a:srgbClr val="253957"/>
                </a:solidFill>
                <a:latin typeface="+mn-lt"/>
                <a:ea typeface="+mn-ea"/>
                <a:cs typeface="+mn-cs"/>
                <a:sym typeface="Arial Narrow"/>
              </a:defRPr>
            </a:lvl1pPr>
          </a:lstStyle>
          <a:p>
            <a:r>
              <a:rPr dirty="0" err="1"/>
              <a:t>Москва</a:t>
            </a:r>
            <a:r>
              <a:rPr dirty="0"/>
              <a:t>, 20</a:t>
            </a:r>
            <a:r>
              <a:rPr lang="ru-RU" dirty="0" smtClean="0"/>
              <a:t>24</a:t>
            </a:r>
            <a:endParaRPr dirty="0"/>
          </a:p>
        </p:txBody>
      </p:sp>
      <p:pic>
        <p:nvPicPr>
          <p:cNvPr id="56" name="Изображение" descr="Изображение"/>
          <p:cNvPicPr>
            <a:picLocks noChangeAspect="1"/>
          </p:cNvPicPr>
          <p:nvPr/>
        </p:nvPicPr>
        <p:blipFill>
          <a:blip r:embed="rId2"/>
          <a:stretch>
            <a:fillRect/>
          </a:stretch>
        </p:blipFill>
        <p:spPr>
          <a:xfrm>
            <a:off x="1221970" y="1330739"/>
            <a:ext cx="2736119" cy="264554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Монотеизм</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753544"/>
            <a:ext cx="22826536" cy="1054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4400" dirty="0" smtClean="0">
              <a:sym typeface="Arial Narrow"/>
            </a:endParaRPr>
          </a:p>
          <a:p>
            <a:pPr algn="just">
              <a:defRPr sz="2800">
                <a:solidFill>
                  <a:srgbClr val="253957"/>
                </a:solidFill>
                <a:latin typeface="+mn-lt"/>
                <a:ea typeface="+mn-ea"/>
                <a:cs typeface="+mn-cs"/>
                <a:sym typeface="Arial Narrow"/>
              </a:defRPr>
            </a:pPr>
            <a:endParaRPr lang="ru-RU" sz="4400" dirty="0" smtClean="0">
              <a:sym typeface="Arial Narrow"/>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graphicFrame>
        <p:nvGraphicFramePr>
          <p:cNvPr id="2" name="Таблица 1"/>
          <p:cNvGraphicFramePr>
            <a:graphicFrameLocks noGrp="1"/>
          </p:cNvGraphicFramePr>
          <p:nvPr>
            <p:extLst>
              <p:ext uri="{D42A27DB-BD31-4B8C-83A1-F6EECF244321}">
                <p14:modId xmlns:p14="http://schemas.microsoft.com/office/powerpoint/2010/main" val="3169169026"/>
              </p:ext>
            </p:extLst>
          </p:nvPr>
        </p:nvGraphicFramePr>
        <p:xfrm>
          <a:off x="4127104" y="2643366"/>
          <a:ext cx="16273809" cy="10414841"/>
        </p:xfrm>
        <a:graphic>
          <a:graphicData uri="http://schemas.openxmlformats.org/drawingml/2006/table">
            <a:tbl>
              <a:tblPr firstRow="1" firstCol="1" bandRow="1">
                <a:tableStyleId>{5940675A-B579-460E-94D1-54222C63F5DA}</a:tableStyleId>
              </a:tblPr>
              <a:tblGrid>
                <a:gridCol w="3071857">
                  <a:extLst>
                    <a:ext uri="{9D8B030D-6E8A-4147-A177-3AD203B41FA5}">
                      <a16:colId xmlns:a16="http://schemas.microsoft.com/office/drawing/2014/main" val="20000"/>
                    </a:ext>
                  </a:extLst>
                </a:gridCol>
                <a:gridCol w="4526674">
                  <a:extLst>
                    <a:ext uri="{9D8B030D-6E8A-4147-A177-3AD203B41FA5}">
                      <a16:colId xmlns:a16="http://schemas.microsoft.com/office/drawing/2014/main" val="20001"/>
                    </a:ext>
                  </a:extLst>
                </a:gridCol>
                <a:gridCol w="4337639">
                  <a:extLst>
                    <a:ext uri="{9D8B030D-6E8A-4147-A177-3AD203B41FA5}">
                      <a16:colId xmlns:a16="http://schemas.microsoft.com/office/drawing/2014/main" val="20002"/>
                    </a:ext>
                  </a:extLst>
                </a:gridCol>
                <a:gridCol w="4337639">
                  <a:extLst>
                    <a:ext uri="{9D8B030D-6E8A-4147-A177-3AD203B41FA5}">
                      <a16:colId xmlns:a16="http://schemas.microsoft.com/office/drawing/2014/main" val="20003"/>
                    </a:ext>
                  </a:extLst>
                </a:gridCol>
              </a:tblGrid>
              <a:tr h="3074562">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Необходимость абсолютная</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Система определяется исключительно собой, нет ничего внешнего. </a:t>
                      </a:r>
                    </a:p>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a:effectLst/>
                          <a:latin typeface="Times New Roman" panose="02020603050405020304" pitchFamily="18" charset="0"/>
                          <a:cs typeface="Times New Roman" panose="02020603050405020304" pitchFamily="18" charset="0"/>
                        </a:rPr>
                        <a:t>У Дюркгейма нет а</a:t>
                      </a:r>
                      <a:r>
                        <a:rPr lang="ru-RU" sz="2000">
                          <a:effectLst/>
                          <a:highlight>
                            <a:srgbClr val="FFFF00"/>
                          </a:highlight>
                          <a:latin typeface="Times New Roman" panose="02020603050405020304" pitchFamily="18" charset="0"/>
                          <a:cs typeface="Times New Roman" panose="02020603050405020304" pitchFamily="18" charset="0"/>
                        </a:rPr>
                        <a:t>бсолютной</a:t>
                      </a:r>
                      <a:r>
                        <a:rPr lang="ru-RU" sz="2000">
                          <a:effectLst/>
                          <a:latin typeface="Times New Roman" panose="02020603050405020304" pitchFamily="18" charset="0"/>
                          <a:cs typeface="Times New Roman" panose="02020603050405020304" pitchFamily="18" charset="0"/>
                        </a:rPr>
                        <a:t> необходимости: отсутствует обращение к </a:t>
                      </a:r>
                      <a:r>
                        <a:rPr lang="ru-RU" sz="2000">
                          <a:effectLst/>
                          <a:highlight>
                            <a:srgbClr val="FFFF00"/>
                          </a:highlight>
                          <a:latin typeface="Times New Roman" panose="02020603050405020304" pitchFamily="18" charset="0"/>
                          <a:cs typeface="Times New Roman" panose="02020603050405020304" pitchFamily="18" charset="0"/>
                        </a:rPr>
                        <a:t>антропогенезу</a:t>
                      </a:r>
                      <a:r>
                        <a:rPr lang="ru-RU" sz="2000">
                          <a:effectLst/>
                          <a:latin typeface="Times New Roman" panose="02020603050405020304" pitchFamily="18" charset="0"/>
                          <a:cs typeface="Times New Roman" panose="02020603050405020304" pitchFamily="18" charset="0"/>
                        </a:rPr>
                        <a:t>, к началу общества и началу институтов («религия как любой институт не возникает нигде»)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a:effectLst/>
                          <a:latin typeface="Times New Roman" panose="02020603050405020304" pitchFamily="18" charset="0"/>
                          <a:cs typeface="Times New Roman" panose="02020603050405020304" pitchFamily="18" charset="0"/>
                        </a:rPr>
                        <a:t>«еще различаются Абсолют-ная необходимость и духов-ный, человеческий образ (с.126) (Мойры).  </a:t>
                      </a:r>
                    </a:p>
                    <a:p>
                      <a:pPr>
                        <a:lnSpc>
                          <a:spcPct val="107000"/>
                        </a:lnSpc>
                        <a:spcAft>
                          <a:spcPts val="0"/>
                        </a:spcAft>
                      </a:pPr>
                      <a:r>
                        <a:rPr lang="ru-RU" sz="2000">
                          <a:effectLst/>
                          <a:latin typeface="Times New Roman" panose="02020603050405020304" pitchFamily="18" charset="0"/>
                          <a:cs typeface="Times New Roman" panose="02020603050405020304" pitchFamily="18" charset="0"/>
                        </a:rPr>
                        <a:t>Свобода через покорность необходимости (ср Плеханов). Хр-во, православие: послушание. </a:t>
                      </a:r>
                    </a:p>
                    <a:p>
                      <a:pPr>
                        <a:lnSpc>
                          <a:spcPct val="107000"/>
                        </a:lnSpc>
                        <a:spcAft>
                          <a:spcPts val="0"/>
                        </a:spcAft>
                      </a:pPr>
                      <a:r>
                        <a:rPr lang="ru-RU" sz="2000">
                          <a:effectLst/>
                          <a:latin typeface="Times New Roman" panose="02020603050405020304" pitchFamily="18" charset="0"/>
                          <a:cs typeface="Times New Roman" panose="02020603050405020304" pitchFamily="18" charset="0"/>
                        </a:rPr>
                        <a:t>Свобода есть лишь видимость единства, а вместе удерживаются лишь силой необходимости.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456501">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Ограниченность </a:t>
                      </a:r>
                    </a:p>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позиции </a:t>
                      </a:r>
                      <a:r>
                        <a:rPr lang="ru-RU" sz="2400" b="1" dirty="0" err="1">
                          <a:effectLst/>
                          <a:latin typeface="Times New Roman" panose="02020603050405020304" pitchFamily="18" charset="0"/>
                          <a:cs typeface="Times New Roman" panose="02020603050405020304" pitchFamily="18" charset="0"/>
                        </a:rPr>
                        <a:t>необходи-мость</a:t>
                      </a:r>
                      <a:r>
                        <a:rPr lang="ru-RU" sz="2400" b="1" dirty="0">
                          <a:effectLst/>
                          <a:latin typeface="Times New Roman" panose="02020603050405020304" pitchFamily="18" charset="0"/>
                          <a:cs typeface="Times New Roman" panose="02020603050405020304" pitchFamily="18" charset="0"/>
                        </a:rPr>
                        <a:t> и Абсолютная необходимость в частности</a:t>
                      </a:r>
                    </a:p>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Слабость: «Бог творит мир, но </a:t>
                      </a:r>
                      <a:r>
                        <a:rPr lang="ru-RU" sz="2000" dirty="0">
                          <a:effectLst/>
                          <a:highlight>
                            <a:srgbClr val="FFFF00"/>
                          </a:highlight>
                          <a:latin typeface="Times New Roman" panose="02020603050405020304" pitchFamily="18" charset="0"/>
                          <a:cs typeface="Times New Roman" panose="02020603050405020304" pitchFamily="18" charset="0"/>
                        </a:rPr>
                        <a:t>не самого себя</a:t>
                      </a:r>
                      <a:r>
                        <a:rPr lang="ru-RU" sz="2000" dirty="0">
                          <a:effectLst/>
                          <a:latin typeface="Times New Roman" panose="02020603050405020304" pitchFamily="18" charset="0"/>
                          <a:cs typeface="Times New Roman" panose="02020603050405020304" pitchFamily="18" charset="0"/>
                        </a:rPr>
                        <a:t>» (в монотеизме нет «возвращения Бога в себя через рождение Сына)</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a:effectLst/>
                          <a:latin typeface="Times New Roman" panose="02020603050405020304" pitchFamily="18" charset="0"/>
                          <a:cs typeface="Times New Roman" panose="02020603050405020304" pitchFamily="18" charset="0"/>
                        </a:rPr>
                        <a:t>Общество творит человека, но человек </a:t>
                      </a:r>
                      <a:r>
                        <a:rPr lang="ru-RU" sz="2000">
                          <a:effectLst/>
                          <a:highlight>
                            <a:srgbClr val="FFFF00"/>
                          </a:highlight>
                          <a:latin typeface="Times New Roman" panose="02020603050405020304" pitchFamily="18" charset="0"/>
                          <a:cs typeface="Times New Roman" panose="02020603050405020304" pitchFamily="18" charset="0"/>
                        </a:rPr>
                        <a:t>не творит общество</a:t>
                      </a:r>
                      <a:r>
                        <a:rPr lang="ru-RU" sz="2000">
                          <a:effectLst/>
                          <a:latin typeface="Times New Roman" panose="02020603050405020304" pitchFamily="18" charset="0"/>
                          <a:cs typeface="Times New Roman" panose="02020603050405020304" pitchFamily="18" charset="0"/>
                        </a:rPr>
                        <a:t>: его законы неподконтрольны человеку, он не может менять. Он </a:t>
                      </a:r>
                      <a:r>
                        <a:rPr lang="ru-RU" sz="2000">
                          <a:effectLst/>
                          <a:highlight>
                            <a:srgbClr val="FFFF00"/>
                          </a:highlight>
                          <a:latin typeface="Times New Roman" panose="02020603050405020304" pitchFamily="18" charset="0"/>
                          <a:cs typeface="Times New Roman" panose="02020603050405020304" pitchFamily="18" charset="0"/>
                        </a:rPr>
                        <a:t>воспроизводит</a:t>
                      </a:r>
                      <a:r>
                        <a:rPr lang="ru-RU" sz="2000">
                          <a:effectLst/>
                          <a:latin typeface="Times New Roman" panose="02020603050405020304" pitchFamily="18" charset="0"/>
                          <a:cs typeface="Times New Roman" panose="02020603050405020304" pitchFamily="18" charset="0"/>
                        </a:rPr>
                        <a:t>, но не </a:t>
                      </a:r>
                      <a:r>
                        <a:rPr lang="ru-RU" sz="2000">
                          <a:effectLst/>
                          <a:highlight>
                            <a:srgbClr val="FFFF00"/>
                          </a:highlight>
                          <a:latin typeface="Times New Roman" panose="02020603050405020304" pitchFamily="18" charset="0"/>
                          <a:cs typeface="Times New Roman" panose="02020603050405020304" pitchFamily="18" charset="0"/>
                        </a:rPr>
                        <a:t>производит</a:t>
                      </a:r>
                      <a:r>
                        <a:rPr lang="ru-RU" sz="2000">
                          <a:effectLst/>
                          <a:latin typeface="Times New Roman" panose="02020603050405020304" pitchFamily="18" charset="0"/>
                          <a:cs typeface="Times New Roman" panose="02020603050405020304" pitchFamily="18" charset="0"/>
                        </a:rPr>
                        <a:t> общество (Маркс).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a:effectLst/>
                          <a:latin typeface="Times New Roman" panose="02020603050405020304" pitchFamily="18" charset="0"/>
                          <a:cs typeface="Times New Roman" panose="02020603050405020304" pitchFamily="18" charset="0"/>
                        </a:rPr>
                        <a:t>Необходимость противопо-ложна </a:t>
                      </a:r>
                      <a:r>
                        <a:rPr lang="ru-RU" sz="2000">
                          <a:effectLst/>
                          <a:highlight>
                            <a:srgbClr val="FFFF00"/>
                          </a:highlight>
                          <a:latin typeface="Times New Roman" panose="02020603050405020304" pitchFamily="18" charset="0"/>
                          <a:cs typeface="Times New Roman" panose="02020603050405020304" pitchFamily="18" charset="0"/>
                        </a:rPr>
                        <a:t>справедливости</a:t>
                      </a:r>
                      <a:r>
                        <a:rPr lang="ru-RU" sz="2000">
                          <a:effectLst/>
                          <a:latin typeface="Times New Roman" panose="02020603050405020304" pitchFamily="18" charset="0"/>
                          <a:cs typeface="Times New Roman" panose="02020603050405020304" pitchFamily="18" charset="0"/>
                        </a:rPr>
                        <a:t>: «это так», нет рассуждений. Она находится в противоречии с особенным, единичным. Субъ-ект по отношению к небходим лишен ценности </a:t>
                      </a:r>
                    </a:p>
                    <a:p>
                      <a:pPr>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93287">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383590">
                <a:tc>
                  <a:txBody>
                    <a:bodyPr/>
                    <a:lstStyle/>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Целесообразность</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Абсолютная необходимость переходит в свободу, монотеистический Бог Свободен, а значит Целесообразен.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Господствует не просто закон, а закон </a:t>
                      </a:r>
                      <a:r>
                        <a:rPr lang="ru-RU" sz="2000" dirty="0">
                          <a:effectLst/>
                          <a:highlight>
                            <a:srgbClr val="FFFF00"/>
                          </a:highlight>
                          <a:latin typeface="Times New Roman" panose="02020603050405020304" pitchFamily="18" charset="0"/>
                          <a:cs typeface="Times New Roman" panose="02020603050405020304" pitchFamily="18" charset="0"/>
                        </a:rPr>
                        <a:t>разумный</a:t>
                      </a:r>
                      <a:r>
                        <a:rPr lang="ru-RU" sz="2000" dirty="0">
                          <a:effectLst/>
                          <a:latin typeface="Times New Roman" panose="02020603050405020304" pitchFamily="18" charset="0"/>
                          <a:cs typeface="Times New Roman" panose="02020603050405020304" pitchFamily="18" charset="0"/>
                        </a:rPr>
                        <a:t>, все подчинено </a:t>
                      </a:r>
                      <a:r>
                        <a:rPr lang="ru-RU" sz="2000" dirty="0">
                          <a:effectLst/>
                          <a:highlight>
                            <a:srgbClr val="FFFF00"/>
                          </a:highlight>
                          <a:latin typeface="Times New Roman" panose="02020603050405020304" pitchFamily="18" charset="0"/>
                          <a:cs typeface="Times New Roman" panose="02020603050405020304" pitchFamily="18" charset="0"/>
                        </a:rPr>
                        <a:t>цели</a:t>
                      </a:r>
                      <a:r>
                        <a:rPr lang="ru-RU" sz="2000" dirty="0">
                          <a:effectLst/>
                          <a:latin typeface="Times New Roman" panose="02020603050405020304" pitchFamily="18" charset="0"/>
                          <a:cs typeface="Times New Roman" panose="02020603050405020304" pitchFamily="18" charset="0"/>
                        </a:rPr>
                        <a:t>, поскольку Бог мудр</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Основы </a:t>
                      </a:r>
                      <a:r>
                        <a:rPr lang="ru-RU" sz="2000" dirty="0">
                          <a:effectLst/>
                          <a:highlight>
                            <a:srgbClr val="FFFF00"/>
                          </a:highlight>
                          <a:latin typeface="Times New Roman" panose="02020603050405020304" pitchFamily="18" charset="0"/>
                          <a:cs typeface="Times New Roman" panose="02020603050405020304" pitchFamily="18" charset="0"/>
                        </a:rPr>
                        <a:t>функционализма</a:t>
                      </a:r>
                      <a:r>
                        <a:rPr lang="ru-RU" sz="2000" dirty="0">
                          <a:effectLst/>
                          <a:latin typeface="Times New Roman" panose="02020603050405020304" pitchFamily="18" charset="0"/>
                          <a:cs typeface="Times New Roman" panose="02020603050405020304" pitchFamily="18" charset="0"/>
                        </a:rPr>
                        <a:t>: каждый институт выполняет определенные </a:t>
                      </a:r>
                      <a:r>
                        <a:rPr lang="ru-RU" sz="2000" dirty="0">
                          <a:effectLst/>
                          <a:highlight>
                            <a:srgbClr val="FFFF00"/>
                          </a:highlight>
                          <a:latin typeface="Times New Roman" panose="02020603050405020304" pitchFamily="18" charset="0"/>
                          <a:cs typeface="Times New Roman" panose="02020603050405020304" pitchFamily="18" charset="0"/>
                        </a:rPr>
                        <a:t>функции</a:t>
                      </a: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Особенные цели, </a:t>
                      </a:r>
                      <a:r>
                        <a:rPr lang="ru-RU" sz="2000" dirty="0" err="1">
                          <a:effectLst/>
                          <a:latin typeface="Times New Roman" panose="02020603050405020304" pitchFamily="18" charset="0"/>
                          <a:cs typeface="Times New Roman" panose="02020603050405020304" pitchFamily="18" charset="0"/>
                        </a:rPr>
                        <a:t>субъективи-руются</a:t>
                      </a:r>
                      <a:r>
                        <a:rPr lang="ru-RU" sz="2000" dirty="0">
                          <a:effectLst/>
                          <a:latin typeface="Times New Roman" panose="02020603050405020304" pitchFamily="18" charset="0"/>
                          <a:cs typeface="Times New Roman" panose="02020603050405020304" pitchFamily="18" charset="0"/>
                        </a:rPr>
                        <a:t> внутри себя и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Необходимость здесь еще не является </a:t>
                      </a:r>
                      <a:r>
                        <a:rPr lang="ru-RU" sz="2000" dirty="0">
                          <a:effectLst/>
                          <a:highlight>
                            <a:srgbClr val="FFFF00"/>
                          </a:highlight>
                          <a:latin typeface="Times New Roman" panose="02020603050405020304" pitchFamily="18" charset="0"/>
                          <a:cs typeface="Times New Roman" panose="02020603050405020304" pitchFamily="18" charset="0"/>
                        </a:rPr>
                        <a:t>«содержательной мерой мудрости</a:t>
                      </a:r>
                      <a:r>
                        <a:rPr lang="ru-RU" sz="2000" dirty="0">
                          <a:effectLst/>
                          <a:latin typeface="Times New Roman" panose="02020603050405020304" pitchFamily="18" charset="0"/>
                          <a:cs typeface="Times New Roman" panose="02020603050405020304" pitchFamily="18" charset="0"/>
                        </a:rPr>
                        <a:t>». Поэтому в сферу особенных богов вторгается неограниченная </a:t>
                      </a:r>
                      <a:r>
                        <a:rPr lang="ru-RU" sz="2000" dirty="0">
                          <a:effectLst/>
                          <a:highlight>
                            <a:srgbClr val="00FF00"/>
                          </a:highlight>
                          <a:latin typeface="Times New Roman" panose="02020603050405020304" pitchFamily="18" charset="0"/>
                          <a:cs typeface="Times New Roman" panose="02020603050405020304" pitchFamily="18" charset="0"/>
                        </a:rPr>
                        <a:t>случайность</a:t>
                      </a:r>
                      <a:r>
                        <a:rPr lang="ru-RU" sz="2000" dirty="0">
                          <a:effectLst/>
                          <a:latin typeface="Times New Roman" panose="02020603050405020304" pitchFamily="18" charset="0"/>
                          <a:cs typeface="Times New Roman" panose="02020603050405020304" pitchFamily="18" charset="0"/>
                        </a:rPr>
                        <a:t> содержания.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Божественная цель очеловечивается, а </a:t>
                      </a:r>
                      <a:r>
                        <a:rPr lang="ru-RU" sz="2000" dirty="0" err="1">
                          <a:effectLst/>
                          <a:latin typeface="Times New Roman" panose="02020603050405020304" pitchFamily="18" charset="0"/>
                          <a:cs typeface="Times New Roman" panose="02020603050405020304" pitchFamily="18" charset="0"/>
                        </a:rPr>
                        <a:t>человеческ</a:t>
                      </a:r>
                      <a:r>
                        <a:rPr lang="ru-RU" sz="2000" dirty="0">
                          <a:effectLst/>
                          <a:latin typeface="Times New Roman" panose="02020603050405020304" pitchFamily="18" charset="0"/>
                          <a:cs typeface="Times New Roman" panose="02020603050405020304" pitchFamily="18" charset="0"/>
                        </a:rPr>
                        <a:t> возвышается до божественной</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911349">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Внешняя целесообразность</a:t>
                      </a:r>
                    </a:p>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Субъект конечен, его средства </a:t>
                      </a:r>
                      <a:r>
                        <a:rPr lang="ru-RU" sz="2000">
                          <a:effectLst/>
                          <a:highlight>
                            <a:srgbClr val="FFFF00"/>
                          </a:highlight>
                          <a:latin typeface="Times New Roman" panose="02020603050405020304" pitchFamily="18" charset="0"/>
                          <a:cs typeface="Times New Roman" panose="02020603050405020304" pitchFamily="18" charset="0"/>
                        </a:rPr>
                        <a:t>внешни</a:t>
                      </a:r>
                      <a:r>
                        <a:rPr lang="ru-RU" sz="2000">
                          <a:effectLst/>
                          <a:latin typeface="Times New Roman" panose="02020603050405020304" pitchFamily="18" charset="0"/>
                          <a:cs typeface="Times New Roman" panose="02020603050405020304" pitchFamily="18" charset="0"/>
                        </a:rPr>
                        <a:t> объекту (ремесленник ваяет из глины статую)</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5264492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Монотеизм</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753544"/>
            <a:ext cx="22826536" cy="1054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4400" dirty="0" smtClean="0">
              <a:sym typeface="Arial Narrow"/>
            </a:endParaRPr>
          </a:p>
          <a:p>
            <a:pPr algn="just">
              <a:defRPr sz="2800">
                <a:solidFill>
                  <a:srgbClr val="253957"/>
                </a:solidFill>
                <a:latin typeface="+mn-lt"/>
                <a:ea typeface="+mn-ea"/>
                <a:cs typeface="+mn-cs"/>
                <a:sym typeface="Arial Narrow"/>
              </a:defRPr>
            </a:pPr>
            <a:endParaRPr lang="ru-RU" sz="4400" dirty="0" smtClean="0">
              <a:sym typeface="Arial Narrow"/>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graphicFrame>
        <p:nvGraphicFramePr>
          <p:cNvPr id="2" name="Таблица 1"/>
          <p:cNvGraphicFramePr>
            <a:graphicFrameLocks noGrp="1"/>
          </p:cNvGraphicFramePr>
          <p:nvPr>
            <p:extLst>
              <p:ext uri="{D42A27DB-BD31-4B8C-83A1-F6EECF244321}">
                <p14:modId xmlns:p14="http://schemas.microsoft.com/office/powerpoint/2010/main" val="1523837838"/>
              </p:ext>
            </p:extLst>
          </p:nvPr>
        </p:nvGraphicFramePr>
        <p:xfrm>
          <a:off x="2426185" y="3182348"/>
          <a:ext cx="19270871" cy="10118172"/>
        </p:xfrm>
        <a:graphic>
          <a:graphicData uri="http://schemas.openxmlformats.org/drawingml/2006/table">
            <a:tbl>
              <a:tblPr firstRow="1" firstCol="1" bandRow="1">
                <a:tableStyleId>{5940675A-B579-460E-94D1-54222C63F5DA}</a:tableStyleId>
              </a:tblPr>
              <a:tblGrid>
                <a:gridCol w="3637583">
                  <a:extLst>
                    <a:ext uri="{9D8B030D-6E8A-4147-A177-3AD203B41FA5}">
                      <a16:colId xmlns:a16="http://schemas.microsoft.com/office/drawing/2014/main" val="20000"/>
                    </a:ext>
                  </a:extLst>
                </a:gridCol>
                <a:gridCol w="5360330">
                  <a:extLst>
                    <a:ext uri="{9D8B030D-6E8A-4147-A177-3AD203B41FA5}">
                      <a16:colId xmlns:a16="http://schemas.microsoft.com/office/drawing/2014/main" val="20001"/>
                    </a:ext>
                  </a:extLst>
                </a:gridCol>
                <a:gridCol w="5136479">
                  <a:extLst>
                    <a:ext uri="{9D8B030D-6E8A-4147-A177-3AD203B41FA5}">
                      <a16:colId xmlns:a16="http://schemas.microsoft.com/office/drawing/2014/main" val="20002"/>
                    </a:ext>
                  </a:extLst>
                </a:gridCol>
                <a:gridCol w="5136479">
                  <a:extLst>
                    <a:ext uri="{9D8B030D-6E8A-4147-A177-3AD203B41FA5}">
                      <a16:colId xmlns:a16="http://schemas.microsoft.com/office/drawing/2014/main" val="20003"/>
                    </a:ext>
                  </a:extLst>
                </a:gridCol>
              </a:tblGrid>
              <a:tr h="899252">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Внешняя целесообразность</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Субъект конечен, его средства </a:t>
                      </a:r>
                      <a:r>
                        <a:rPr lang="ru-RU" sz="2000">
                          <a:effectLst/>
                          <a:highlight>
                            <a:srgbClr val="FFFF00"/>
                          </a:highlight>
                          <a:latin typeface="Times New Roman" panose="02020603050405020304" pitchFamily="18" charset="0"/>
                          <a:cs typeface="Times New Roman" panose="02020603050405020304" pitchFamily="18" charset="0"/>
                        </a:rPr>
                        <a:t>внешни</a:t>
                      </a:r>
                      <a:r>
                        <a:rPr lang="ru-RU" sz="2000">
                          <a:effectLst/>
                          <a:latin typeface="Times New Roman" panose="02020603050405020304" pitchFamily="18" charset="0"/>
                          <a:cs typeface="Times New Roman" panose="02020603050405020304" pitchFamily="18" charset="0"/>
                        </a:rPr>
                        <a:t> объекту (ремесленник ваяет из глины статую)</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99252">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Внутренняя целесообразность</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Субъект имеет свои средство в себе. Пример – </a:t>
                      </a:r>
                      <a:r>
                        <a:rPr lang="ru-RU" sz="2000">
                          <a:effectLst/>
                          <a:highlight>
                            <a:srgbClr val="FFFF00"/>
                          </a:highlight>
                          <a:latin typeface="Times New Roman" panose="02020603050405020304" pitchFamily="18" charset="0"/>
                          <a:cs typeface="Times New Roman" panose="02020603050405020304" pitchFamily="18" charset="0"/>
                        </a:rPr>
                        <a:t>жизнь</a:t>
                      </a:r>
                      <a:r>
                        <a:rPr lang="ru-RU" sz="2000">
                          <a:effectLst/>
                          <a:latin typeface="Times New Roman" panose="02020603050405020304" pitchFamily="18" charset="0"/>
                          <a:cs typeface="Times New Roman" panose="02020603050405020304" pitchFamily="18" charset="0"/>
                        </a:rPr>
                        <a:t>, она и цель и средство в себе одновременно</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Общество имеет предпосыл-кой человека как некий </a:t>
                      </a:r>
                      <a:r>
                        <a:rPr lang="ru-RU" sz="2000">
                          <a:effectLst/>
                          <a:highlight>
                            <a:srgbClr val="FFFF00"/>
                          </a:highlight>
                          <a:latin typeface="Times New Roman" panose="02020603050405020304" pitchFamily="18" charset="0"/>
                          <a:cs typeface="Times New Roman" panose="02020603050405020304" pitchFamily="18" charset="0"/>
                        </a:rPr>
                        <a:t>внешний</a:t>
                      </a:r>
                      <a:r>
                        <a:rPr lang="ru-RU" sz="2000">
                          <a:effectLst/>
                          <a:latin typeface="Times New Roman" panose="02020603050405020304" pitchFamily="18" charset="0"/>
                          <a:cs typeface="Times New Roman" panose="02020603050405020304" pitchFamily="18" charset="0"/>
                        </a:rPr>
                        <a:t> </a:t>
                      </a:r>
                      <a:r>
                        <a:rPr lang="ru-RU" sz="2000">
                          <a:effectLst/>
                          <a:highlight>
                            <a:srgbClr val="FFFF00"/>
                          </a:highlight>
                          <a:latin typeface="Times New Roman" panose="02020603050405020304" pitchFamily="18" charset="0"/>
                          <a:cs typeface="Times New Roman" panose="02020603050405020304" pitchFamily="18" charset="0"/>
                        </a:rPr>
                        <a:t>природный</a:t>
                      </a:r>
                      <a:r>
                        <a:rPr lang="ru-RU" sz="2000">
                          <a:effectLst/>
                          <a:latin typeface="Times New Roman" panose="02020603050405020304" pitchFamily="18" charset="0"/>
                          <a:cs typeface="Times New Roman" panose="02020603050405020304" pitchFamily="18" charset="0"/>
                        </a:rPr>
                        <a:t> материал</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199004">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Абсолютная целесообразность</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«Осуществление бесконечной цели состоит в снятии иллюзии, будто она еще </a:t>
                      </a:r>
                      <a:r>
                        <a:rPr lang="ru-RU" sz="2000">
                          <a:effectLst/>
                          <a:highlight>
                            <a:srgbClr val="FFFF00"/>
                          </a:highlight>
                          <a:latin typeface="Times New Roman" panose="02020603050405020304" pitchFamily="18" charset="0"/>
                          <a:cs typeface="Times New Roman" panose="02020603050405020304" pitchFamily="18" charset="0"/>
                        </a:rPr>
                        <a:t>не осуществлена</a:t>
                      </a:r>
                      <a:r>
                        <a:rPr lang="ru-RU" sz="2000">
                          <a:effectLst/>
                          <a:latin typeface="Times New Roman" panose="02020603050405020304" pitchFamily="18" charset="0"/>
                          <a:cs typeface="Times New Roman" panose="02020603050405020304" pitchFamily="18" charset="0"/>
                        </a:rPr>
                        <a:t>»</a:t>
                      </a:r>
                    </a:p>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899252">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Ограниченность</a:t>
                      </a:r>
                    </a:p>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У Дюркгейма и функционализма общество представляет собой самоорганизующуся систему</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99751">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498754">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Отношение к обществу (локальность-</a:t>
                      </a:r>
                      <a:r>
                        <a:rPr lang="ru-RU" sz="2400" b="1" dirty="0" err="1">
                          <a:effectLst/>
                          <a:latin typeface="Times New Roman" panose="02020603050405020304" pitchFamily="18" charset="0"/>
                          <a:cs typeface="Times New Roman" panose="02020603050405020304" pitchFamily="18" charset="0"/>
                        </a:rPr>
                        <a:t>дислокальность</a:t>
                      </a:r>
                      <a:r>
                        <a:rPr lang="ru-RU" sz="2400" b="1" dirty="0">
                          <a:effectLst/>
                          <a:latin typeface="Times New Roman" panose="02020603050405020304" pitchFamily="18" charset="0"/>
                          <a:cs typeface="Times New Roman" panose="02020603050405020304" pitchFamily="18" charset="0"/>
                        </a:rPr>
                        <a:t>)</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Бог </a:t>
                      </a:r>
                      <a:r>
                        <a:rPr lang="ru-RU" sz="2000" dirty="0">
                          <a:effectLst/>
                          <a:highlight>
                            <a:srgbClr val="FFFF00"/>
                          </a:highlight>
                          <a:latin typeface="Times New Roman" panose="02020603050405020304" pitchFamily="18" charset="0"/>
                          <a:cs typeface="Times New Roman" panose="02020603050405020304" pitchFamily="18" charset="0"/>
                        </a:rPr>
                        <a:t>локален</a:t>
                      </a:r>
                      <a:r>
                        <a:rPr lang="ru-RU" sz="2000" dirty="0">
                          <a:effectLst/>
                          <a:latin typeface="Times New Roman" panose="02020603050405020304" pitchFamily="18" charset="0"/>
                          <a:cs typeface="Times New Roman" panose="02020603050405020304" pitchFamily="18" charset="0"/>
                        </a:rPr>
                        <a:t>, так или иначе он имеет свой «избранный народ». При этом он всемогущ (закономерная непоследовательность)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Тотем – это всегда тотем определенного </a:t>
                      </a:r>
                      <a:r>
                        <a:rPr lang="ru-RU" sz="2000" dirty="0">
                          <a:effectLst/>
                          <a:highlight>
                            <a:srgbClr val="FFFF00"/>
                          </a:highlight>
                          <a:latin typeface="Times New Roman" panose="02020603050405020304" pitchFamily="18" charset="0"/>
                          <a:cs typeface="Times New Roman" panose="02020603050405020304" pitchFamily="18" charset="0"/>
                        </a:rPr>
                        <a:t>клана</a:t>
                      </a:r>
                      <a:r>
                        <a:rPr lang="ru-RU" sz="2000" dirty="0">
                          <a:effectLst/>
                          <a:latin typeface="Times New Roman" panose="02020603050405020304" pitchFamily="18" charset="0"/>
                          <a:cs typeface="Times New Roman" panose="02020603050405020304" pitchFamily="18" charset="0"/>
                        </a:rPr>
                        <a:t>. Это не покровитель человечества.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При этом он имеет черты универсальности (доработать)</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597011">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Отношение к нормам</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Нормы всеобщи по форме, но не по </a:t>
                      </a:r>
                      <a:r>
                        <a:rPr lang="ru-RU" sz="2000" dirty="0">
                          <a:effectLst/>
                          <a:highlight>
                            <a:srgbClr val="FFFF00"/>
                          </a:highlight>
                          <a:latin typeface="Times New Roman" panose="02020603050405020304" pitchFamily="18" charset="0"/>
                          <a:cs typeface="Times New Roman" panose="02020603050405020304" pitchFamily="18" charset="0"/>
                        </a:rPr>
                        <a:t>содержанию</a:t>
                      </a:r>
                      <a:r>
                        <a:rPr lang="ru-RU" sz="2000" dirty="0">
                          <a:effectLst/>
                          <a:latin typeface="Times New Roman" panose="02020603050405020304" pitchFamily="18" charset="0"/>
                          <a:cs typeface="Times New Roman" panose="02020603050405020304" pitchFamily="18" charset="0"/>
                        </a:rPr>
                        <a:t>; они – нормы данного народа, их необходимо исполнять потому, что они даны Богом, а не потому, что они «истинны в себе». Они не находят свое обоснование в духе человека.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Нормы общества </a:t>
                      </a:r>
                      <a:r>
                        <a:rPr lang="ru-RU" sz="2000" dirty="0">
                          <a:effectLst/>
                          <a:highlight>
                            <a:srgbClr val="FFFF00"/>
                          </a:highlight>
                          <a:latin typeface="Times New Roman" panose="02020603050405020304" pitchFamily="18" charset="0"/>
                          <a:cs typeface="Times New Roman" panose="02020603050405020304" pitchFamily="18" charset="0"/>
                        </a:rPr>
                        <a:t>объективны</a:t>
                      </a:r>
                      <a:r>
                        <a:rPr lang="ru-RU" sz="2000" dirty="0">
                          <a:effectLst/>
                          <a:latin typeface="Times New Roman" panose="02020603050405020304" pitchFamily="18" charset="0"/>
                          <a:cs typeface="Times New Roman" panose="02020603050405020304" pitchFamily="18" charset="0"/>
                        </a:rPr>
                        <a:t> не потому, что они </a:t>
                      </a:r>
                      <a:r>
                        <a:rPr lang="ru-RU" sz="2000" dirty="0">
                          <a:effectLst/>
                          <a:highlight>
                            <a:srgbClr val="FFFF00"/>
                          </a:highlight>
                          <a:latin typeface="Times New Roman" panose="02020603050405020304" pitchFamily="18" charset="0"/>
                          <a:cs typeface="Times New Roman" panose="02020603050405020304" pitchFamily="18" charset="0"/>
                        </a:rPr>
                        <a:t>истинны</a:t>
                      </a:r>
                      <a:r>
                        <a:rPr lang="ru-RU" sz="2000" dirty="0">
                          <a:effectLst/>
                          <a:latin typeface="Times New Roman" panose="02020603050405020304" pitchFamily="18" charset="0"/>
                          <a:cs typeface="Times New Roman" panose="02020603050405020304" pitchFamily="18" charset="0"/>
                        </a:rPr>
                        <a:t>, а потому, что они </a:t>
                      </a:r>
                      <a:r>
                        <a:rPr lang="ru-RU" sz="2000" dirty="0">
                          <a:effectLst/>
                          <a:highlight>
                            <a:srgbClr val="FFFF00"/>
                          </a:highlight>
                          <a:latin typeface="Times New Roman" panose="02020603050405020304" pitchFamily="18" charset="0"/>
                          <a:cs typeface="Times New Roman" panose="02020603050405020304" pitchFamily="18" charset="0"/>
                        </a:rPr>
                        <a:t>социальны</a:t>
                      </a:r>
                      <a:r>
                        <a:rPr lang="ru-RU" sz="2000" dirty="0">
                          <a:effectLst/>
                          <a:latin typeface="Times New Roman" panose="02020603050405020304" pitchFamily="18" charset="0"/>
                          <a:cs typeface="Times New Roman" panose="02020603050405020304" pitchFamily="18" charset="0"/>
                        </a:rPr>
                        <a:t>. В другом обществе будут иные нормы.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smtClean="0">
                          <a:effectLst/>
                          <a:latin typeface="Times New Roman" panose="02020603050405020304" pitchFamily="18" charset="0"/>
                          <a:cs typeface="Times New Roman" panose="02020603050405020304" pitchFamily="18" charset="0"/>
                        </a:rPr>
                        <a:t>……………………………………………..</a:t>
                      </a:r>
                    </a:p>
                    <a:p>
                      <a:pPr algn="just">
                        <a:lnSpc>
                          <a:spcPct val="107000"/>
                        </a:lnSpc>
                        <a:spcAft>
                          <a:spcPts val="0"/>
                        </a:spcAft>
                      </a:pPr>
                      <a:r>
                        <a:rPr lang="ru-RU" sz="2000" dirty="0" smtClean="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6745980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Монотеизм</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753544"/>
            <a:ext cx="22826536" cy="1054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4400" dirty="0" smtClean="0">
              <a:sym typeface="Arial Narrow"/>
            </a:endParaRPr>
          </a:p>
          <a:p>
            <a:pPr algn="just">
              <a:defRPr sz="2800">
                <a:solidFill>
                  <a:srgbClr val="253957"/>
                </a:solidFill>
                <a:latin typeface="+mn-lt"/>
                <a:ea typeface="+mn-ea"/>
                <a:cs typeface="+mn-cs"/>
                <a:sym typeface="Arial Narrow"/>
              </a:defRPr>
            </a:pPr>
            <a:endParaRPr lang="ru-RU" sz="4400" dirty="0" smtClean="0">
              <a:sym typeface="Arial Narrow"/>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graphicFrame>
        <p:nvGraphicFramePr>
          <p:cNvPr id="2" name="Таблица 1"/>
          <p:cNvGraphicFramePr>
            <a:graphicFrameLocks noGrp="1"/>
          </p:cNvGraphicFramePr>
          <p:nvPr>
            <p:extLst>
              <p:ext uri="{D42A27DB-BD31-4B8C-83A1-F6EECF244321}">
                <p14:modId xmlns:p14="http://schemas.microsoft.com/office/powerpoint/2010/main" val="1587009390"/>
              </p:ext>
            </p:extLst>
          </p:nvPr>
        </p:nvGraphicFramePr>
        <p:xfrm>
          <a:off x="2426185" y="3182348"/>
          <a:ext cx="19270871" cy="10118172"/>
        </p:xfrm>
        <a:graphic>
          <a:graphicData uri="http://schemas.openxmlformats.org/drawingml/2006/table">
            <a:tbl>
              <a:tblPr firstRow="1" firstCol="1" bandRow="1">
                <a:tableStyleId>{5940675A-B579-460E-94D1-54222C63F5DA}</a:tableStyleId>
              </a:tblPr>
              <a:tblGrid>
                <a:gridCol w="3637583">
                  <a:extLst>
                    <a:ext uri="{9D8B030D-6E8A-4147-A177-3AD203B41FA5}">
                      <a16:colId xmlns:a16="http://schemas.microsoft.com/office/drawing/2014/main" val="20000"/>
                    </a:ext>
                  </a:extLst>
                </a:gridCol>
                <a:gridCol w="5360330">
                  <a:extLst>
                    <a:ext uri="{9D8B030D-6E8A-4147-A177-3AD203B41FA5}">
                      <a16:colId xmlns:a16="http://schemas.microsoft.com/office/drawing/2014/main" val="20001"/>
                    </a:ext>
                  </a:extLst>
                </a:gridCol>
                <a:gridCol w="5136479">
                  <a:extLst>
                    <a:ext uri="{9D8B030D-6E8A-4147-A177-3AD203B41FA5}">
                      <a16:colId xmlns:a16="http://schemas.microsoft.com/office/drawing/2014/main" val="20002"/>
                    </a:ext>
                  </a:extLst>
                </a:gridCol>
                <a:gridCol w="5136479">
                  <a:extLst>
                    <a:ext uri="{9D8B030D-6E8A-4147-A177-3AD203B41FA5}">
                      <a16:colId xmlns:a16="http://schemas.microsoft.com/office/drawing/2014/main" val="20003"/>
                    </a:ext>
                  </a:extLst>
                </a:gridCol>
              </a:tblGrid>
              <a:tr h="899252">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Внешняя целесообразность</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Субъект конечен, его средства </a:t>
                      </a:r>
                      <a:r>
                        <a:rPr lang="ru-RU" sz="2000">
                          <a:effectLst/>
                          <a:highlight>
                            <a:srgbClr val="FFFF00"/>
                          </a:highlight>
                          <a:latin typeface="Times New Roman" panose="02020603050405020304" pitchFamily="18" charset="0"/>
                          <a:cs typeface="Times New Roman" panose="02020603050405020304" pitchFamily="18" charset="0"/>
                        </a:rPr>
                        <a:t>внешни</a:t>
                      </a:r>
                      <a:r>
                        <a:rPr lang="ru-RU" sz="2000">
                          <a:effectLst/>
                          <a:latin typeface="Times New Roman" panose="02020603050405020304" pitchFamily="18" charset="0"/>
                          <a:cs typeface="Times New Roman" panose="02020603050405020304" pitchFamily="18" charset="0"/>
                        </a:rPr>
                        <a:t> объекту (ремесленник ваяет из глины статую)</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99252">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Внутренняя целесообразность</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Субъект имеет свои средство в себе. Пример – </a:t>
                      </a:r>
                      <a:r>
                        <a:rPr lang="ru-RU" sz="2000">
                          <a:effectLst/>
                          <a:highlight>
                            <a:srgbClr val="FFFF00"/>
                          </a:highlight>
                          <a:latin typeface="Times New Roman" panose="02020603050405020304" pitchFamily="18" charset="0"/>
                          <a:cs typeface="Times New Roman" panose="02020603050405020304" pitchFamily="18" charset="0"/>
                        </a:rPr>
                        <a:t>жизнь</a:t>
                      </a:r>
                      <a:r>
                        <a:rPr lang="ru-RU" sz="2000">
                          <a:effectLst/>
                          <a:latin typeface="Times New Roman" panose="02020603050405020304" pitchFamily="18" charset="0"/>
                          <a:cs typeface="Times New Roman" panose="02020603050405020304" pitchFamily="18" charset="0"/>
                        </a:rPr>
                        <a:t>, она и цель и средство в себе одновременно</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Общество имеет предпосыл-кой человека как некий </a:t>
                      </a:r>
                      <a:r>
                        <a:rPr lang="ru-RU" sz="2000">
                          <a:effectLst/>
                          <a:highlight>
                            <a:srgbClr val="FFFF00"/>
                          </a:highlight>
                          <a:latin typeface="Times New Roman" panose="02020603050405020304" pitchFamily="18" charset="0"/>
                          <a:cs typeface="Times New Roman" panose="02020603050405020304" pitchFamily="18" charset="0"/>
                        </a:rPr>
                        <a:t>внешний</a:t>
                      </a:r>
                      <a:r>
                        <a:rPr lang="ru-RU" sz="2000">
                          <a:effectLst/>
                          <a:latin typeface="Times New Roman" panose="02020603050405020304" pitchFamily="18" charset="0"/>
                          <a:cs typeface="Times New Roman" panose="02020603050405020304" pitchFamily="18" charset="0"/>
                        </a:rPr>
                        <a:t> </a:t>
                      </a:r>
                      <a:r>
                        <a:rPr lang="ru-RU" sz="2000">
                          <a:effectLst/>
                          <a:highlight>
                            <a:srgbClr val="FFFF00"/>
                          </a:highlight>
                          <a:latin typeface="Times New Roman" panose="02020603050405020304" pitchFamily="18" charset="0"/>
                          <a:cs typeface="Times New Roman" panose="02020603050405020304" pitchFamily="18" charset="0"/>
                        </a:rPr>
                        <a:t>природный</a:t>
                      </a:r>
                      <a:r>
                        <a:rPr lang="ru-RU" sz="2000">
                          <a:effectLst/>
                          <a:latin typeface="Times New Roman" panose="02020603050405020304" pitchFamily="18" charset="0"/>
                          <a:cs typeface="Times New Roman" panose="02020603050405020304" pitchFamily="18" charset="0"/>
                        </a:rPr>
                        <a:t> материал</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199004">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Абсолютная целесообразность</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«Осуществление бесконечной цели состоит в снятии иллюзии, будто она еще </a:t>
                      </a:r>
                      <a:r>
                        <a:rPr lang="ru-RU" sz="2000">
                          <a:effectLst/>
                          <a:highlight>
                            <a:srgbClr val="FFFF00"/>
                          </a:highlight>
                          <a:latin typeface="Times New Roman" panose="02020603050405020304" pitchFamily="18" charset="0"/>
                          <a:cs typeface="Times New Roman" panose="02020603050405020304" pitchFamily="18" charset="0"/>
                        </a:rPr>
                        <a:t>не осуществлена</a:t>
                      </a:r>
                      <a:r>
                        <a:rPr lang="ru-RU" sz="2000">
                          <a:effectLst/>
                          <a:latin typeface="Times New Roman" panose="02020603050405020304" pitchFamily="18" charset="0"/>
                          <a:cs typeface="Times New Roman" panose="02020603050405020304" pitchFamily="18" charset="0"/>
                        </a:rPr>
                        <a:t>»</a:t>
                      </a:r>
                    </a:p>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899252">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Ограниченность</a:t>
                      </a:r>
                    </a:p>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У Дюркгейма и функционализма общество представляет собой самоорганизующуся систему</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99751">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498754">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Отношение к обществу (локальность-</a:t>
                      </a:r>
                      <a:r>
                        <a:rPr lang="ru-RU" sz="2400" b="1" dirty="0" err="1">
                          <a:effectLst/>
                          <a:latin typeface="Times New Roman" panose="02020603050405020304" pitchFamily="18" charset="0"/>
                          <a:cs typeface="Times New Roman" panose="02020603050405020304" pitchFamily="18" charset="0"/>
                        </a:rPr>
                        <a:t>дислокальность</a:t>
                      </a:r>
                      <a:r>
                        <a:rPr lang="ru-RU" sz="2400" b="1" dirty="0">
                          <a:effectLst/>
                          <a:latin typeface="Times New Roman" panose="02020603050405020304" pitchFamily="18" charset="0"/>
                          <a:cs typeface="Times New Roman" panose="02020603050405020304" pitchFamily="18" charset="0"/>
                        </a:rPr>
                        <a:t>)</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Бог </a:t>
                      </a:r>
                      <a:r>
                        <a:rPr lang="ru-RU" sz="2000" dirty="0">
                          <a:effectLst/>
                          <a:highlight>
                            <a:srgbClr val="FFFF00"/>
                          </a:highlight>
                          <a:latin typeface="Times New Roman" panose="02020603050405020304" pitchFamily="18" charset="0"/>
                          <a:cs typeface="Times New Roman" panose="02020603050405020304" pitchFamily="18" charset="0"/>
                        </a:rPr>
                        <a:t>локален</a:t>
                      </a:r>
                      <a:r>
                        <a:rPr lang="ru-RU" sz="2000" dirty="0">
                          <a:effectLst/>
                          <a:latin typeface="Times New Roman" panose="02020603050405020304" pitchFamily="18" charset="0"/>
                          <a:cs typeface="Times New Roman" panose="02020603050405020304" pitchFamily="18" charset="0"/>
                        </a:rPr>
                        <a:t>, так или иначе он имеет свой «избранный народ». При этом он всемогущ (закономерная непоследовательность)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Тотем – это всегда тотем определенного </a:t>
                      </a:r>
                      <a:r>
                        <a:rPr lang="ru-RU" sz="2000" dirty="0">
                          <a:effectLst/>
                          <a:highlight>
                            <a:srgbClr val="FFFF00"/>
                          </a:highlight>
                          <a:latin typeface="Times New Roman" panose="02020603050405020304" pitchFamily="18" charset="0"/>
                          <a:cs typeface="Times New Roman" panose="02020603050405020304" pitchFamily="18" charset="0"/>
                        </a:rPr>
                        <a:t>клана</a:t>
                      </a:r>
                      <a:r>
                        <a:rPr lang="ru-RU" sz="2000" dirty="0">
                          <a:effectLst/>
                          <a:latin typeface="Times New Roman" panose="02020603050405020304" pitchFamily="18" charset="0"/>
                          <a:cs typeface="Times New Roman" panose="02020603050405020304" pitchFamily="18" charset="0"/>
                        </a:rPr>
                        <a:t>. Это не покровитель человечества.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При этом он имеет черты универсальности (доработать)</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597011">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Отношение к нормам</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Нормы всеобщи по форме, но не по </a:t>
                      </a:r>
                      <a:r>
                        <a:rPr lang="ru-RU" sz="2000" dirty="0">
                          <a:effectLst/>
                          <a:highlight>
                            <a:srgbClr val="FFFF00"/>
                          </a:highlight>
                          <a:latin typeface="Times New Roman" panose="02020603050405020304" pitchFamily="18" charset="0"/>
                          <a:cs typeface="Times New Roman" panose="02020603050405020304" pitchFamily="18" charset="0"/>
                        </a:rPr>
                        <a:t>содержанию</a:t>
                      </a:r>
                      <a:r>
                        <a:rPr lang="ru-RU" sz="2000" dirty="0">
                          <a:effectLst/>
                          <a:latin typeface="Times New Roman" panose="02020603050405020304" pitchFamily="18" charset="0"/>
                          <a:cs typeface="Times New Roman" panose="02020603050405020304" pitchFamily="18" charset="0"/>
                        </a:rPr>
                        <a:t>; они – нормы данного народа, их необходимо исполнять потому, что они даны Богом, а не потому, что они «истинны в себе». Они не находят свое обоснование в духе человека.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Нормы общества </a:t>
                      </a:r>
                      <a:r>
                        <a:rPr lang="ru-RU" sz="2000" dirty="0">
                          <a:effectLst/>
                          <a:highlight>
                            <a:srgbClr val="FFFF00"/>
                          </a:highlight>
                          <a:latin typeface="Times New Roman" panose="02020603050405020304" pitchFamily="18" charset="0"/>
                          <a:cs typeface="Times New Roman" panose="02020603050405020304" pitchFamily="18" charset="0"/>
                        </a:rPr>
                        <a:t>объективны</a:t>
                      </a:r>
                      <a:r>
                        <a:rPr lang="ru-RU" sz="2000" dirty="0">
                          <a:effectLst/>
                          <a:latin typeface="Times New Roman" panose="02020603050405020304" pitchFamily="18" charset="0"/>
                          <a:cs typeface="Times New Roman" panose="02020603050405020304" pitchFamily="18" charset="0"/>
                        </a:rPr>
                        <a:t> не потому, что они </a:t>
                      </a:r>
                      <a:r>
                        <a:rPr lang="ru-RU" sz="2000" dirty="0">
                          <a:effectLst/>
                          <a:highlight>
                            <a:srgbClr val="FFFF00"/>
                          </a:highlight>
                          <a:latin typeface="Times New Roman" panose="02020603050405020304" pitchFamily="18" charset="0"/>
                          <a:cs typeface="Times New Roman" panose="02020603050405020304" pitchFamily="18" charset="0"/>
                        </a:rPr>
                        <a:t>истинны</a:t>
                      </a:r>
                      <a:r>
                        <a:rPr lang="ru-RU" sz="2000" dirty="0">
                          <a:effectLst/>
                          <a:latin typeface="Times New Roman" panose="02020603050405020304" pitchFamily="18" charset="0"/>
                          <a:cs typeface="Times New Roman" panose="02020603050405020304" pitchFamily="18" charset="0"/>
                        </a:rPr>
                        <a:t>, а потому, что они </a:t>
                      </a:r>
                      <a:r>
                        <a:rPr lang="ru-RU" sz="2000" dirty="0">
                          <a:effectLst/>
                          <a:highlight>
                            <a:srgbClr val="FFFF00"/>
                          </a:highlight>
                          <a:latin typeface="Times New Roman" panose="02020603050405020304" pitchFamily="18" charset="0"/>
                          <a:cs typeface="Times New Roman" panose="02020603050405020304" pitchFamily="18" charset="0"/>
                        </a:rPr>
                        <a:t>социальны</a:t>
                      </a:r>
                      <a:r>
                        <a:rPr lang="ru-RU" sz="2000" dirty="0">
                          <a:effectLst/>
                          <a:latin typeface="Times New Roman" panose="02020603050405020304" pitchFamily="18" charset="0"/>
                          <a:cs typeface="Times New Roman" panose="02020603050405020304" pitchFamily="18" charset="0"/>
                        </a:rPr>
                        <a:t>. В другом обществе будут иные нормы.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Нравственность становится </a:t>
                      </a:r>
                      <a:r>
                        <a:rPr lang="ru-RU" sz="2000" dirty="0">
                          <a:effectLst/>
                          <a:highlight>
                            <a:srgbClr val="00FF00"/>
                          </a:highlight>
                          <a:latin typeface="Times New Roman" panose="02020603050405020304" pitchFamily="18" charset="0"/>
                          <a:cs typeface="Times New Roman" panose="02020603050405020304" pitchFamily="18" charset="0"/>
                        </a:rPr>
                        <a:t>реальной</a:t>
                      </a:r>
                      <a:r>
                        <a:rPr lang="ru-RU" sz="2000" dirty="0">
                          <a:effectLst/>
                          <a:latin typeface="Times New Roman" panose="02020603050405020304" pitchFamily="18" charset="0"/>
                          <a:cs typeface="Times New Roman" panose="02020603050405020304" pitchFamily="18" charset="0"/>
                        </a:rPr>
                        <a:t>, соединяя </a:t>
                      </a:r>
                      <a:r>
                        <a:rPr lang="ru-RU" sz="2000" dirty="0" smtClean="0">
                          <a:effectLst/>
                          <a:latin typeface="Times New Roman" panose="02020603050405020304" pitchFamily="18" charset="0"/>
                          <a:cs typeface="Times New Roman" panose="02020603050405020304" pitchFamily="18" charset="0"/>
                        </a:rPr>
                        <a:t>божественное </a:t>
                      </a:r>
                      <a:r>
                        <a:rPr lang="ru-RU" sz="2000" dirty="0">
                          <a:effectLst/>
                          <a:latin typeface="Times New Roman" panose="02020603050405020304" pitchFamily="18" charset="0"/>
                          <a:cs typeface="Times New Roman" panose="02020603050405020304" pitchFamily="18" charset="0"/>
                        </a:rPr>
                        <a:t>и человеческое, «проникая в душу».</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Совесть, в отличие от законов, бесправна в государстве. Но Зевс – политический бог. </a:t>
                      </a:r>
                    </a:p>
                    <a:p>
                      <a:pPr algn="just">
                        <a:lnSpc>
                          <a:spcPct val="107000"/>
                        </a:lnSpc>
                        <a:spcAft>
                          <a:spcPts val="0"/>
                        </a:spcAft>
                      </a:pPr>
                      <a:r>
                        <a:rPr lang="ru-RU" sz="2000" dirty="0">
                          <a:effectLst/>
                          <a:highlight>
                            <a:srgbClr val="FFFF00"/>
                          </a:highlight>
                          <a:latin typeface="Times New Roman" panose="02020603050405020304" pitchFamily="18" charset="0"/>
                          <a:cs typeface="Times New Roman" panose="02020603050405020304" pitchFamily="18" charset="0"/>
                        </a:rPr>
                        <a:t>Происхождение</a:t>
                      </a:r>
                      <a:r>
                        <a:rPr lang="ru-RU" sz="2000" dirty="0">
                          <a:effectLst/>
                          <a:latin typeface="Times New Roman" panose="02020603050405020304" pitchFamily="18" charset="0"/>
                          <a:cs typeface="Times New Roman" panose="02020603050405020304" pitchFamily="18" charset="0"/>
                        </a:rPr>
                        <a:t> </a:t>
                      </a:r>
                      <a:r>
                        <a:rPr lang="ru-RU" sz="2000" dirty="0">
                          <a:effectLst/>
                          <a:highlight>
                            <a:srgbClr val="FFFF00"/>
                          </a:highlight>
                          <a:latin typeface="Times New Roman" panose="02020603050405020304" pitchFamily="18" charset="0"/>
                          <a:cs typeface="Times New Roman" panose="02020603050405020304" pitchFamily="18" charset="0"/>
                        </a:rPr>
                        <a:t>законов</a:t>
                      </a:r>
                      <a:r>
                        <a:rPr lang="ru-RU" sz="2000" dirty="0">
                          <a:effectLst/>
                          <a:latin typeface="Times New Roman" panose="02020603050405020304" pitchFamily="18" charset="0"/>
                          <a:cs typeface="Times New Roman" panose="02020603050405020304" pitchFamily="18" charset="0"/>
                        </a:rPr>
                        <a:t> неизвестно « они существуют». Нет осознания, что </a:t>
                      </a:r>
                      <a:r>
                        <a:rPr lang="ru-RU" sz="2000" dirty="0" err="1">
                          <a:effectLst/>
                          <a:latin typeface="Times New Roman" panose="02020603050405020304" pitchFamily="18" charset="0"/>
                          <a:cs typeface="Times New Roman" panose="02020603050405020304" pitchFamily="18" charset="0"/>
                        </a:rPr>
                        <a:t>нравств</a:t>
                      </a:r>
                      <a:r>
                        <a:rPr lang="ru-RU" sz="2000" dirty="0">
                          <a:effectLst/>
                          <a:latin typeface="Times New Roman" panose="02020603050405020304" pitchFamily="18" charset="0"/>
                          <a:cs typeface="Times New Roman" panose="02020603050405020304" pitchFamily="18" charset="0"/>
                        </a:rPr>
                        <a:t> </a:t>
                      </a:r>
                      <a:r>
                        <a:rPr lang="ru-RU" sz="2000" dirty="0" smtClean="0">
                          <a:effectLst/>
                          <a:latin typeface="Times New Roman" panose="02020603050405020304" pitchFamily="18" charset="0"/>
                          <a:cs typeface="Times New Roman" panose="02020603050405020304" pitchFamily="18" charset="0"/>
                        </a:rPr>
                        <a:t>отношения </a:t>
                      </a:r>
                      <a:r>
                        <a:rPr lang="ru-RU" sz="2000" dirty="0">
                          <a:effectLst/>
                          <a:latin typeface="Times New Roman" panose="02020603050405020304" pitchFamily="18" charset="0"/>
                          <a:cs typeface="Times New Roman" panose="02020603050405020304" pitchFamily="18" charset="0"/>
                        </a:rPr>
                        <a:t>и </a:t>
                      </a:r>
                      <a:r>
                        <a:rPr lang="ru-RU" sz="2000" dirty="0" smtClean="0">
                          <a:effectLst/>
                          <a:latin typeface="Times New Roman" panose="02020603050405020304" pitchFamily="18" charset="0"/>
                          <a:cs typeface="Times New Roman" panose="02020603050405020304" pitchFamily="18" charset="0"/>
                        </a:rPr>
                        <a:t>абсолютное </a:t>
                      </a:r>
                      <a:r>
                        <a:rPr lang="ru-RU" sz="2000" dirty="0">
                          <a:effectLst/>
                          <a:latin typeface="Times New Roman" panose="02020603050405020304" pitchFamily="18" charset="0"/>
                          <a:cs typeface="Times New Roman" panose="02020603050405020304" pitchFamily="18" charset="0"/>
                        </a:rPr>
                        <a:t>право принадлежат человеку как таковому (рабство).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3110930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Монотеизм</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753544"/>
            <a:ext cx="22826536" cy="1054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4400" dirty="0" smtClean="0">
              <a:sym typeface="Arial Narrow"/>
            </a:endParaRPr>
          </a:p>
          <a:p>
            <a:pPr algn="just">
              <a:defRPr sz="2800">
                <a:solidFill>
                  <a:srgbClr val="253957"/>
                </a:solidFill>
                <a:latin typeface="+mn-lt"/>
                <a:ea typeface="+mn-ea"/>
                <a:cs typeface="+mn-cs"/>
                <a:sym typeface="Arial Narrow"/>
              </a:defRPr>
            </a:pPr>
            <a:endParaRPr lang="ru-RU" sz="4400" dirty="0" smtClean="0">
              <a:sym typeface="Arial Narrow"/>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graphicFrame>
        <p:nvGraphicFramePr>
          <p:cNvPr id="3" name="Таблица 2"/>
          <p:cNvGraphicFramePr>
            <a:graphicFrameLocks noGrp="1"/>
          </p:cNvGraphicFramePr>
          <p:nvPr>
            <p:extLst>
              <p:ext uri="{D42A27DB-BD31-4B8C-83A1-F6EECF244321}">
                <p14:modId xmlns:p14="http://schemas.microsoft.com/office/powerpoint/2010/main" val="2243262832"/>
              </p:ext>
            </p:extLst>
          </p:nvPr>
        </p:nvGraphicFramePr>
        <p:xfrm>
          <a:off x="3335016" y="3761656"/>
          <a:ext cx="17929991" cy="7704857"/>
        </p:xfrm>
        <a:graphic>
          <a:graphicData uri="http://schemas.openxmlformats.org/drawingml/2006/table">
            <a:tbl>
              <a:tblPr firstRow="1" firstCol="1" bandRow="1">
                <a:tableStyleId>{5940675A-B579-460E-94D1-54222C63F5DA}</a:tableStyleId>
              </a:tblPr>
              <a:tblGrid>
                <a:gridCol w="3384479">
                  <a:extLst>
                    <a:ext uri="{9D8B030D-6E8A-4147-A177-3AD203B41FA5}">
                      <a16:colId xmlns:a16="http://schemas.microsoft.com/office/drawing/2014/main" val="20000"/>
                    </a:ext>
                  </a:extLst>
                </a:gridCol>
                <a:gridCol w="4987356">
                  <a:extLst>
                    <a:ext uri="{9D8B030D-6E8A-4147-A177-3AD203B41FA5}">
                      <a16:colId xmlns:a16="http://schemas.microsoft.com/office/drawing/2014/main" val="20001"/>
                    </a:ext>
                  </a:extLst>
                </a:gridCol>
                <a:gridCol w="4779078">
                  <a:extLst>
                    <a:ext uri="{9D8B030D-6E8A-4147-A177-3AD203B41FA5}">
                      <a16:colId xmlns:a16="http://schemas.microsoft.com/office/drawing/2014/main" val="20002"/>
                    </a:ext>
                  </a:extLst>
                </a:gridCol>
                <a:gridCol w="4779078">
                  <a:extLst>
                    <a:ext uri="{9D8B030D-6E8A-4147-A177-3AD203B41FA5}">
                      <a16:colId xmlns:a16="http://schemas.microsoft.com/office/drawing/2014/main" val="20003"/>
                    </a:ext>
                  </a:extLst>
                </a:gridCol>
              </a:tblGrid>
              <a:tr h="4622915">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Бессмертие души</a:t>
                      </a:r>
                    </a:p>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Нет представлений о </a:t>
                      </a:r>
                      <a:r>
                        <a:rPr lang="ru-RU" sz="2000" dirty="0" err="1">
                          <a:effectLst/>
                          <a:latin typeface="Times New Roman" panose="02020603050405020304" pitchFamily="18" charset="0"/>
                          <a:cs typeface="Times New Roman" panose="02020603050405020304" pitchFamily="18" charset="0"/>
                        </a:rPr>
                        <a:t>бессертии</a:t>
                      </a:r>
                      <a:r>
                        <a:rPr lang="ru-RU" sz="2000" dirty="0">
                          <a:effectLst/>
                          <a:latin typeface="Times New Roman" panose="02020603050405020304" pitchFamily="18" charset="0"/>
                          <a:cs typeface="Times New Roman" panose="02020603050405020304" pitchFamily="18" charset="0"/>
                        </a:rPr>
                        <a:t> души, поскольку господствует представление о полом разрыве субъекта и объекта</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027314">
                <a:tc>
                  <a:txBody>
                    <a:bodyPr/>
                    <a:lstStyle/>
                    <a:p>
                      <a:pPr algn="just">
                        <a:lnSpc>
                          <a:spcPct val="107000"/>
                        </a:lnSpc>
                        <a:spcAft>
                          <a:spcPts val="0"/>
                        </a:spcAft>
                      </a:pPr>
                      <a:r>
                        <a:rPr lang="ru-RU" sz="2400" b="1">
                          <a:effectLst/>
                          <a:latin typeface="Times New Roman" panose="02020603050405020304" pitchFamily="18" charset="0"/>
                          <a:cs typeface="Times New Roman" panose="02020603050405020304" pitchFamily="18" charset="0"/>
                        </a:rPr>
                        <a:t>Произвол Бога</a:t>
                      </a:r>
                      <a:endParaRPr lang="ru-RU"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Нормы устанавливаются </a:t>
                      </a:r>
                      <a:r>
                        <a:rPr lang="ru-RU" sz="2000" dirty="0">
                          <a:effectLst/>
                          <a:highlight>
                            <a:srgbClr val="FFFF00"/>
                          </a:highlight>
                          <a:latin typeface="Times New Roman" panose="02020603050405020304" pitchFamily="18" charset="0"/>
                          <a:cs typeface="Times New Roman" panose="02020603050405020304" pitchFamily="18" charset="0"/>
                        </a:rPr>
                        <a:t>произвольно</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См выше</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027314">
                <a:tc>
                  <a:txBody>
                    <a:bodyPr/>
                    <a:lstStyle/>
                    <a:p>
                      <a:pPr algn="just">
                        <a:lnSpc>
                          <a:spcPct val="107000"/>
                        </a:lnSpc>
                        <a:spcAft>
                          <a:spcPts val="0"/>
                        </a:spcAft>
                      </a:pPr>
                      <a:r>
                        <a:rPr lang="ru-RU" sz="2400" b="1">
                          <a:effectLst/>
                          <a:latin typeface="Times New Roman" panose="02020603050405020304" pitchFamily="18" charset="0"/>
                          <a:cs typeface="Times New Roman" panose="02020603050405020304" pitchFamily="18" charset="0"/>
                        </a:rPr>
                        <a:t>Бог и Зло</a:t>
                      </a:r>
                      <a:endParaRPr lang="ru-RU"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Бог не борется со злом, но лишь наказывает его</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Нормальность преступления: вытекает из природы общества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027314">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Бог и всеобщность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Бог является источником всеобщности</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Общество является источни-ком всеобщих категорий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4482696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Монотеизм</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753544"/>
            <a:ext cx="22826536" cy="1054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4400" dirty="0" smtClean="0">
              <a:sym typeface="Arial Narrow"/>
            </a:endParaRPr>
          </a:p>
          <a:p>
            <a:pPr algn="just">
              <a:defRPr sz="2800">
                <a:solidFill>
                  <a:srgbClr val="253957"/>
                </a:solidFill>
                <a:latin typeface="+mn-lt"/>
                <a:ea typeface="+mn-ea"/>
                <a:cs typeface="+mn-cs"/>
                <a:sym typeface="Arial Narrow"/>
              </a:defRPr>
            </a:pPr>
            <a:endParaRPr lang="ru-RU" sz="4400" dirty="0" smtClean="0">
              <a:sym typeface="Arial Narrow"/>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graphicFrame>
        <p:nvGraphicFramePr>
          <p:cNvPr id="3" name="Таблица 2"/>
          <p:cNvGraphicFramePr>
            <a:graphicFrameLocks noGrp="1"/>
          </p:cNvGraphicFramePr>
          <p:nvPr>
            <p:extLst>
              <p:ext uri="{D42A27DB-BD31-4B8C-83A1-F6EECF244321}">
                <p14:modId xmlns:p14="http://schemas.microsoft.com/office/powerpoint/2010/main" val="4038101099"/>
              </p:ext>
            </p:extLst>
          </p:nvPr>
        </p:nvGraphicFramePr>
        <p:xfrm>
          <a:off x="3335016" y="3761656"/>
          <a:ext cx="17929991" cy="7704857"/>
        </p:xfrm>
        <a:graphic>
          <a:graphicData uri="http://schemas.openxmlformats.org/drawingml/2006/table">
            <a:tbl>
              <a:tblPr firstRow="1" firstCol="1" bandRow="1">
                <a:tableStyleId>{5940675A-B579-460E-94D1-54222C63F5DA}</a:tableStyleId>
              </a:tblPr>
              <a:tblGrid>
                <a:gridCol w="3384479">
                  <a:extLst>
                    <a:ext uri="{9D8B030D-6E8A-4147-A177-3AD203B41FA5}">
                      <a16:colId xmlns:a16="http://schemas.microsoft.com/office/drawing/2014/main" val="20000"/>
                    </a:ext>
                  </a:extLst>
                </a:gridCol>
                <a:gridCol w="4987356">
                  <a:extLst>
                    <a:ext uri="{9D8B030D-6E8A-4147-A177-3AD203B41FA5}">
                      <a16:colId xmlns:a16="http://schemas.microsoft.com/office/drawing/2014/main" val="20001"/>
                    </a:ext>
                  </a:extLst>
                </a:gridCol>
                <a:gridCol w="4779078">
                  <a:extLst>
                    <a:ext uri="{9D8B030D-6E8A-4147-A177-3AD203B41FA5}">
                      <a16:colId xmlns:a16="http://schemas.microsoft.com/office/drawing/2014/main" val="20002"/>
                    </a:ext>
                  </a:extLst>
                </a:gridCol>
                <a:gridCol w="4779078">
                  <a:extLst>
                    <a:ext uri="{9D8B030D-6E8A-4147-A177-3AD203B41FA5}">
                      <a16:colId xmlns:a16="http://schemas.microsoft.com/office/drawing/2014/main" val="20003"/>
                    </a:ext>
                  </a:extLst>
                </a:gridCol>
              </a:tblGrid>
              <a:tr h="4622915">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Бессмертие души</a:t>
                      </a:r>
                    </a:p>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Нет представлений о </a:t>
                      </a:r>
                      <a:r>
                        <a:rPr lang="ru-RU" sz="2000" dirty="0" err="1">
                          <a:effectLst/>
                          <a:latin typeface="Times New Roman" panose="02020603050405020304" pitchFamily="18" charset="0"/>
                          <a:cs typeface="Times New Roman" panose="02020603050405020304" pitchFamily="18" charset="0"/>
                        </a:rPr>
                        <a:t>бессертии</a:t>
                      </a:r>
                      <a:r>
                        <a:rPr lang="ru-RU" sz="2000" dirty="0">
                          <a:effectLst/>
                          <a:latin typeface="Times New Roman" panose="02020603050405020304" pitchFamily="18" charset="0"/>
                          <a:cs typeface="Times New Roman" panose="02020603050405020304" pitchFamily="18" charset="0"/>
                        </a:rPr>
                        <a:t> души, поскольку господствует представление о полом разрыве субъекта и объекта</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Связь нравственности с представлением о </a:t>
                      </a:r>
                      <a:r>
                        <a:rPr lang="ru-RU" sz="2000" b="1" dirty="0">
                          <a:effectLst/>
                          <a:latin typeface="Times New Roman" panose="02020603050405020304" pitchFamily="18" charset="0"/>
                          <a:cs typeface="Times New Roman" panose="02020603050405020304" pitchFamily="18" charset="0"/>
                        </a:rPr>
                        <a:t>вечности</a:t>
                      </a:r>
                      <a:r>
                        <a:rPr lang="ru-RU" sz="2000" dirty="0">
                          <a:effectLst/>
                          <a:latin typeface="Times New Roman" panose="02020603050405020304" pitchFamily="18" charset="0"/>
                          <a:cs typeface="Times New Roman" panose="02020603050405020304" pitchFamily="18" charset="0"/>
                        </a:rPr>
                        <a:t> субъективного: здесь </a:t>
                      </a:r>
                      <a:r>
                        <a:rPr lang="ru-RU" sz="2000" dirty="0" err="1">
                          <a:effectLst/>
                          <a:latin typeface="Times New Roman" panose="02020603050405020304" pitchFamily="18" charset="0"/>
                          <a:cs typeface="Times New Roman" panose="02020603050405020304" pitchFamily="18" charset="0"/>
                        </a:rPr>
                        <a:t>появля-ется</a:t>
                      </a:r>
                      <a:r>
                        <a:rPr lang="ru-RU" sz="2000" dirty="0">
                          <a:effectLst/>
                          <a:latin typeface="Times New Roman" panose="02020603050405020304" pitchFamily="18" charset="0"/>
                          <a:cs typeface="Times New Roman" panose="02020603050405020304" pitchFamily="18" charset="0"/>
                        </a:rPr>
                        <a:t> учен о бессмертии </a:t>
                      </a:r>
                      <a:r>
                        <a:rPr lang="ru-RU" sz="2000" dirty="0" err="1">
                          <a:effectLst/>
                          <a:latin typeface="Times New Roman" panose="02020603050405020304" pitchFamily="18" charset="0"/>
                          <a:cs typeface="Times New Roman" panose="02020603050405020304" pitchFamily="18" charset="0"/>
                        </a:rPr>
                        <a:t>дущи</a:t>
                      </a:r>
                      <a:r>
                        <a:rPr lang="ru-RU" sz="2000" dirty="0">
                          <a:effectLst/>
                          <a:latin typeface="Times New Roman" panose="02020603050405020304" pitchFamily="18" charset="0"/>
                          <a:cs typeface="Times New Roman" panose="02020603050405020304" pitchFamily="18" charset="0"/>
                        </a:rPr>
                        <a:t> (152), поскольку </a:t>
                      </a:r>
                      <a:r>
                        <a:rPr lang="ru-RU" sz="2000" dirty="0" smtClean="0">
                          <a:effectLst/>
                          <a:latin typeface="Times New Roman" panose="02020603050405020304" pitchFamily="18" charset="0"/>
                          <a:cs typeface="Times New Roman" panose="02020603050405020304" pitchFamily="18" charset="0"/>
                        </a:rPr>
                        <a:t>нравственность </a:t>
                      </a:r>
                      <a:r>
                        <a:rPr lang="ru-RU" sz="2000" dirty="0">
                          <a:effectLst/>
                          <a:latin typeface="Times New Roman" panose="02020603050405020304" pitchFamily="18" charset="0"/>
                          <a:cs typeface="Times New Roman" panose="02020603050405020304" pitchFamily="18" charset="0"/>
                        </a:rPr>
                        <a:t>включена во всеобщую </a:t>
                      </a:r>
                      <a:r>
                        <a:rPr lang="ru-RU" sz="2000" dirty="0">
                          <a:effectLst/>
                          <a:highlight>
                            <a:srgbClr val="FFFF00"/>
                          </a:highlight>
                          <a:latin typeface="Times New Roman" panose="02020603050405020304" pitchFamily="18" charset="0"/>
                          <a:cs typeface="Times New Roman" panose="02020603050405020304" pitchFamily="18" charset="0"/>
                        </a:rPr>
                        <a:t>субстанциональность</a:t>
                      </a:r>
                      <a:r>
                        <a:rPr lang="ru-RU" sz="2000" dirty="0">
                          <a:effectLst/>
                          <a:latin typeface="Times New Roman" panose="02020603050405020304" pitchFamily="18" charset="0"/>
                          <a:cs typeface="Times New Roman" panose="02020603050405020304" pitchFamily="18" charset="0"/>
                        </a:rPr>
                        <a:t>. Здесь же появляется моральность (чего нет в монотеизме).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027314">
                <a:tc>
                  <a:txBody>
                    <a:bodyPr/>
                    <a:lstStyle/>
                    <a:p>
                      <a:pPr algn="just">
                        <a:lnSpc>
                          <a:spcPct val="107000"/>
                        </a:lnSpc>
                        <a:spcAft>
                          <a:spcPts val="0"/>
                        </a:spcAft>
                      </a:pPr>
                      <a:r>
                        <a:rPr lang="ru-RU" sz="2400" b="1">
                          <a:effectLst/>
                          <a:latin typeface="Times New Roman" panose="02020603050405020304" pitchFamily="18" charset="0"/>
                          <a:cs typeface="Times New Roman" panose="02020603050405020304" pitchFamily="18" charset="0"/>
                        </a:rPr>
                        <a:t>Произвол Бога</a:t>
                      </a:r>
                      <a:endParaRPr lang="ru-RU"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Нормы устанавливаются </a:t>
                      </a:r>
                      <a:r>
                        <a:rPr lang="ru-RU" sz="2000" dirty="0">
                          <a:effectLst/>
                          <a:highlight>
                            <a:srgbClr val="FFFF00"/>
                          </a:highlight>
                          <a:latin typeface="Times New Roman" panose="02020603050405020304" pitchFamily="18" charset="0"/>
                          <a:cs typeface="Times New Roman" panose="02020603050405020304" pitchFamily="18" charset="0"/>
                        </a:rPr>
                        <a:t>произвольно</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См выше</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027314">
                <a:tc>
                  <a:txBody>
                    <a:bodyPr/>
                    <a:lstStyle/>
                    <a:p>
                      <a:pPr algn="just">
                        <a:lnSpc>
                          <a:spcPct val="107000"/>
                        </a:lnSpc>
                        <a:spcAft>
                          <a:spcPts val="0"/>
                        </a:spcAft>
                      </a:pPr>
                      <a:r>
                        <a:rPr lang="ru-RU" sz="2400" b="1">
                          <a:effectLst/>
                          <a:latin typeface="Times New Roman" panose="02020603050405020304" pitchFamily="18" charset="0"/>
                          <a:cs typeface="Times New Roman" panose="02020603050405020304" pitchFamily="18" charset="0"/>
                        </a:rPr>
                        <a:t>Бог и Зло</a:t>
                      </a:r>
                      <a:endParaRPr lang="ru-RU"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Бог не борется со злом, но лишь наказывает его</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Нормальность преступления: вытекает из природы общества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027314">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Бог и всеобщность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Бог является источником всеобщности</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Общество является источни-ком всеобщих категорий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3746951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Монотеизм</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753544"/>
            <a:ext cx="22826536" cy="1054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4400" dirty="0" smtClean="0">
              <a:sym typeface="Arial Narrow"/>
            </a:endParaRPr>
          </a:p>
          <a:p>
            <a:pPr algn="just">
              <a:defRPr sz="2800">
                <a:solidFill>
                  <a:srgbClr val="253957"/>
                </a:solidFill>
                <a:latin typeface="+mn-lt"/>
                <a:ea typeface="+mn-ea"/>
                <a:cs typeface="+mn-cs"/>
                <a:sym typeface="Arial Narrow"/>
              </a:defRPr>
            </a:pPr>
            <a:endParaRPr lang="ru-RU" sz="4400" dirty="0" smtClean="0">
              <a:sym typeface="Arial Narrow"/>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graphicFrame>
        <p:nvGraphicFramePr>
          <p:cNvPr id="2" name="Таблица 1"/>
          <p:cNvGraphicFramePr>
            <a:graphicFrameLocks noGrp="1"/>
          </p:cNvGraphicFramePr>
          <p:nvPr>
            <p:extLst>
              <p:ext uri="{D42A27DB-BD31-4B8C-83A1-F6EECF244321}">
                <p14:modId xmlns:p14="http://schemas.microsoft.com/office/powerpoint/2010/main" val="132114812"/>
              </p:ext>
            </p:extLst>
          </p:nvPr>
        </p:nvGraphicFramePr>
        <p:xfrm>
          <a:off x="5711280" y="3041576"/>
          <a:ext cx="13105456" cy="9937104"/>
        </p:xfrm>
        <a:graphic>
          <a:graphicData uri="http://schemas.openxmlformats.org/drawingml/2006/table">
            <a:tbl>
              <a:tblPr firstRow="1" firstCol="1" bandRow="1">
                <a:tableStyleId>{5940675A-B579-460E-94D1-54222C63F5DA}</a:tableStyleId>
              </a:tblPr>
              <a:tblGrid>
                <a:gridCol w="2473796">
                  <a:extLst>
                    <a:ext uri="{9D8B030D-6E8A-4147-A177-3AD203B41FA5}">
                      <a16:colId xmlns:a16="http://schemas.microsoft.com/office/drawing/2014/main" val="20000"/>
                    </a:ext>
                  </a:extLst>
                </a:gridCol>
                <a:gridCol w="3645376">
                  <a:extLst>
                    <a:ext uri="{9D8B030D-6E8A-4147-A177-3AD203B41FA5}">
                      <a16:colId xmlns:a16="http://schemas.microsoft.com/office/drawing/2014/main" val="20001"/>
                    </a:ext>
                  </a:extLst>
                </a:gridCol>
                <a:gridCol w="3493142">
                  <a:extLst>
                    <a:ext uri="{9D8B030D-6E8A-4147-A177-3AD203B41FA5}">
                      <a16:colId xmlns:a16="http://schemas.microsoft.com/office/drawing/2014/main" val="20002"/>
                    </a:ext>
                  </a:extLst>
                </a:gridCol>
                <a:gridCol w="3493142">
                  <a:extLst>
                    <a:ext uri="{9D8B030D-6E8A-4147-A177-3AD203B41FA5}">
                      <a16:colId xmlns:a16="http://schemas.microsoft.com/office/drawing/2014/main" val="20003"/>
                    </a:ext>
                  </a:extLst>
                </a:gridCol>
              </a:tblGrid>
              <a:tr h="8624657">
                <a:tc>
                  <a:txBody>
                    <a:bodyPr/>
                    <a:lstStyle/>
                    <a:p>
                      <a:pPr algn="just">
                        <a:lnSpc>
                          <a:spcPct val="107000"/>
                        </a:lnSpc>
                        <a:spcAft>
                          <a:spcPts val="0"/>
                        </a:spcAft>
                      </a:pPr>
                      <a:r>
                        <a:rPr lang="ru-RU" sz="2400" dirty="0">
                          <a:effectLst/>
                          <a:latin typeface="Times New Roman" panose="02020603050405020304" pitchFamily="18" charset="0"/>
                          <a:cs typeface="Times New Roman" panose="02020603050405020304" pitchFamily="18" charset="0"/>
                        </a:rPr>
                        <a:t>Бог и человек</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Природа человека двойственная: греховная и добрая, природное и духовное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Природа человека двойственная социальная и природная</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tc>
                  <a:txBody>
                    <a:bodyPr/>
                    <a:lstStyle/>
                    <a:p>
                      <a:pPr algn="just">
                        <a:lnSpc>
                          <a:spcPct val="107000"/>
                        </a:lnSpc>
                        <a:spcAft>
                          <a:spcPts val="0"/>
                        </a:spcAft>
                      </a:pPr>
                      <a:r>
                        <a:rPr lang="ru-RU" sz="2000" dirty="0" smtClean="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extLst>
                  <a:ext uri="{0D108BD9-81ED-4DB2-BD59-A6C34878D82A}">
                    <a16:rowId xmlns:a16="http://schemas.microsoft.com/office/drawing/2014/main" val="10000"/>
                  </a:ext>
                </a:extLst>
              </a:tr>
              <a:tr h="1312447">
                <a:tc>
                  <a:txBody>
                    <a:bodyPr/>
                    <a:lstStyle/>
                    <a:p>
                      <a:pPr algn="just">
                        <a:lnSpc>
                          <a:spcPct val="107000"/>
                        </a:lnSpc>
                        <a:spcAft>
                          <a:spcPts val="0"/>
                        </a:spcAft>
                      </a:pP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tc>
                  <a:txBody>
                    <a:bodyPr/>
                    <a:lstStyle/>
                    <a:p>
                      <a:pPr algn="just">
                        <a:lnSpc>
                          <a:spcPct val="107000"/>
                        </a:lnSpc>
                        <a:spcAft>
                          <a:spcPts val="0"/>
                        </a:spcAft>
                      </a:pP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4985901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Монотеизм</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753544"/>
            <a:ext cx="22826536" cy="1054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4400" dirty="0" smtClean="0">
              <a:sym typeface="Arial Narrow"/>
            </a:endParaRPr>
          </a:p>
          <a:p>
            <a:pPr algn="just">
              <a:defRPr sz="2800">
                <a:solidFill>
                  <a:srgbClr val="253957"/>
                </a:solidFill>
                <a:latin typeface="+mn-lt"/>
                <a:ea typeface="+mn-ea"/>
                <a:cs typeface="+mn-cs"/>
                <a:sym typeface="Arial Narrow"/>
              </a:defRPr>
            </a:pPr>
            <a:endParaRPr lang="ru-RU" sz="4400" dirty="0" smtClean="0">
              <a:sym typeface="Arial Narrow"/>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graphicFrame>
        <p:nvGraphicFramePr>
          <p:cNvPr id="2" name="Таблица 1"/>
          <p:cNvGraphicFramePr>
            <a:graphicFrameLocks noGrp="1"/>
          </p:cNvGraphicFramePr>
          <p:nvPr>
            <p:extLst>
              <p:ext uri="{D42A27DB-BD31-4B8C-83A1-F6EECF244321}">
                <p14:modId xmlns:p14="http://schemas.microsoft.com/office/powerpoint/2010/main" val="2217868983"/>
              </p:ext>
            </p:extLst>
          </p:nvPr>
        </p:nvGraphicFramePr>
        <p:xfrm>
          <a:off x="5711280" y="3041576"/>
          <a:ext cx="13105456" cy="11748799"/>
        </p:xfrm>
        <a:graphic>
          <a:graphicData uri="http://schemas.openxmlformats.org/drawingml/2006/table">
            <a:tbl>
              <a:tblPr firstRow="1" firstCol="1" bandRow="1">
                <a:tableStyleId>{5940675A-B579-460E-94D1-54222C63F5DA}</a:tableStyleId>
              </a:tblPr>
              <a:tblGrid>
                <a:gridCol w="2473796">
                  <a:extLst>
                    <a:ext uri="{9D8B030D-6E8A-4147-A177-3AD203B41FA5}">
                      <a16:colId xmlns:a16="http://schemas.microsoft.com/office/drawing/2014/main" val="20000"/>
                    </a:ext>
                  </a:extLst>
                </a:gridCol>
                <a:gridCol w="3645376">
                  <a:extLst>
                    <a:ext uri="{9D8B030D-6E8A-4147-A177-3AD203B41FA5}">
                      <a16:colId xmlns:a16="http://schemas.microsoft.com/office/drawing/2014/main" val="20001"/>
                    </a:ext>
                  </a:extLst>
                </a:gridCol>
                <a:gridCol w="3493142">
                  <a:extLst>
                    <a:ext uri="{9D8B030D-6E8A-4147-A177-3AD203B41FA5}">
                      <a16:colId xmlns:a16="http://schemas.microsoft.com/office/drawing/2014/main" val="20002"/>
                    </a:ext>
                  </a:extLst>
                </a:gridCol>
                <a:gridCol w="3493142">
                  <a:extLst>
                    <a:ext uri="{9D8B030D-6E8A-4147-A177-3AD203B41FA5}">
                      <a16:colId xmlns:a16="http://schemas.microsoft.com/office/drawing/2014/main" val="20003"/>
                    </a:ext>
                  </a:extLst>
                </a:gridCol>
              </a:tblGrid>
              <a:tr h="8624657">
                <a:tc>
                  <a:txBody>
                    <a:bodyPr/>
                    <a:lstStyle/>
                    <a:p>
                      <a:pPr algn="just">
                        <a:lnSpc>
                          <a:spcPct val="107000"/>
                        </a:lnSpc>
                        <a:spcAft>
                          <a:spcPts val="0"/>
                        </a:spcAft>
                      </a:pPr>
                      <a:r>
                        <a:rPr lang="ru-RU" sz="2400" dirty="0">
                          <a:effectLst/>
                          <a:latin typeface="Times New Roman" panose="02020603050405020304" pitchFamily="18" charset="0"/>
                          <a:cs typeface="Times New Roman" panose="02020603050405020304" pitchFamily="18" charset="0"/>
                        </a:rPr>
                        <a:t>Бог и человек</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Природа человека двойственная: греховная и добрая, природное и духовное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Природа человека двойственная социальная и природная</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Существенно единство при-родного и </a:t>
                      </a:r>
                      <a:r>
                        <a:rPr lang="ru-RU" sz="2000" dirty="0" err="1">
                          <a:effectLst/>
                          <a:latin typeface="Times New Roman" panose="02020603050405020304" pitchFamily="18" charset="0"/>
                          <a:cs typeface="Times New Roman" panose="02020603050405020304" pitchFamily="18" charset="0"/>
                        </a:rPr>
                        <a:t>духованого</a:t>
                      </a:r>
                      <a:r>
                        <a:rPr lang="ru-RU" sz="2000" dirty="0">
                          <a:effectLst/>
                          <a:latin typeface="Times New Roman" panose="02020603050405020304" pitchFamily="18" charset="0"/>
                          <a:cs typeface="Times New Roman" panose="02020603050405020304" pitchFamily="18" charset="0"/>
                        </a:rPr>
                        <a:t>, в отличие от монотеизма (130); В Боге появляется </a:t>
                      </a:r>
                      <a:r>
                        <a:rPr lang="ru-RU" sz="2000" dirty="0" err="1">
                          <a:effectLst/>
                          <a:latin typeface="Times New Roman" panose="02020603050405020304" pitchFamily="18" charset="0"/>
                          <a:cs typeface="Times New Roman" panose="02020603050405020304" pitchFamily="18" charset="0"/>
                        </a:rPr>
                        <a:t>опосредование</a:t>
                      </a:r>
                      <a:r>
                        <a:rPr lang="ru-RU" sz="2000" dirty="0">
                          <a:effectLst/>
                          <a:latin typeface="Times New Roman" panose="02020603050405020304" pitchFamily="18" charset="0"/>
                          <a:cs typeface="Times New Roman" panose="02020603050405020304" pitchFamily="18" charset="0"/>
                        </a:rPr>
                        <a:t>, этим </a:t>
                      </a:r>
                      <a:r>
                        <a:rPr lang="ru-RU" sz="2000" dirty="0" err="1">
                          <a:effectLst/>
                          <a:latin typeface="Times New Roman" panose="02020603050405020304" pitchFamily="18" charset="0"/>
                          <a:cs typeface="Times New Roman" panose="02020603050405020304" pitchFamily="18" charset="0"/>
                        </a:rPr>
                        <a:t>опосредованием</a:t>
                      </a:r>
                      <a:r>
                        <a:rPr lang="ru-RU" sz="2000" dirty="0">
                          <a:effectLst/>
                          <a:latin typeface="Times New Roman" panose="02020603050405020304" pitchFamily="18" charset="0"/>
                          <a:cs typeface="Times New Roman" panose="02020603050405020304" pitchFamily="18" charset="0"/>
                        </a:rPr>
                        <a:t> оказывается человек.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Боги – это </a:t>
                      </a:r>
                      <a:r>
                        <a:rPr lang="ru-RU" sz="2000" dirty="0">
                          <a:effectLst/>
                          <a:highlight>
                            <a:srgbClr val="FFFF00"/>
                          </a:highlight>
                          <a:latin typeface="Times New Roman" panose="02020603050405020304" pitchFamily="18" charset="0"/>
                          <a:cs typeface="Times New Roman" panose="02020603050405020304" pitchFamily="18" charset="0"/>
                        </a:rPr>
                        <a:t>собственные</a:t>
                      </a:r>
                      <a:r>
                        <a:rPr lang="ru-RU" sz="2000" dirty="0">
                          <a:effectLst/>
                          <a:latin typeface="Times New Roman" panose="02020603050405020304" pitchFamily="18" charset="0"/>
                          <a:cs typeface="Times New Roman" panose="02020603050405020304" pitchFamily="18" charset="0"/>
                        </a:rPr>
                        <a:t> </a:t>
                      </a:r>
                      <a:r>
                        <a:rPr lang="ru-RU" sz="2000" dirty="0">
                          <a:effectLst/>
                          <a:highlight>
                            <a:srgbClr val="FFFF00"/>
                          </a:highlight>
                          <a:latin typeface="Times New Roman" panose="02020603050405020304" pitchFamily="18" charset="0"/>
                          <a:cs typeface="Times New Roman" panose="02020603050405020304" pitchFamily="18" charset="0"/>
                        </a:rPr>
                        <a:t>страсти</a:t>
                      </a:r>
                      <a:r>
                        <a:rPr lang="ru-RU" sz="2000" dirty="0">
                          <a:effectLst/>
                          <a:latin typeface="Times New Roman" panose="02020603050405020304" pitchFamily="18" charset="0"/>
                          <a:cs typeface="Times New Roman" panose="02020603050405020304" pitchFamily="18" charset="0"/>
                        </a:rPr>
                        <a:t> человека. Битвы богов – это </a:t>
                      </a:r>
                      <a:r>
                        <a:rPr lang="ru-RU" sz="2000" dirty="0">
                          <a:effectLst/>
                          <a:highlight>
                            <a:srgbClr val="FFFF00"/>
                          </a:highlight>
                          <a:latin typeface="Times New Roman" panose="02020603050405020304" pitchFamily="18" charset="0"/>
                          <a:cs typeface="Times New Roman" panose="02020603050405020304" pitchFamily="18" charset="0"/>
                        </a:rPr>
                        <a:t>внутренние</a:t>
                      </a:r>
                      <a:r>
                        <a:rPr lang="ru-RU" sz="2000" dirty="0">
                          <a:effectLst/>
                          <a:latin typeface="Times New Roman" panose="02020603050405020304" pitchFamily="18" charset="0"/>
                          <a:cs typeface="Times New Roman" panose="02020603050405020304" pitchFamily="18" charset="0"/>
                        </a:rPr>
                        <a:t> битвы человека., знание о богах есть знание о собственной субъективности человека. (преодоление отчуждения). Боги дружественны</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Обе стороны должны отказаться т односторонности: Бог сходит с престола, отдается на произвол судьбе, а чел, принимая дар, признает Бога (</a:t>
                      </a:r>
                      <a:r>
                        <a:rPr lang="ru-RU" sz="2000" dirty="0">
                          <a:effectLst/>
                          <a:highlight>
                            <a:srgbClr val="00FF00"/>
                          </a:highlight>
                          <a:latin typeface="Times New Roman" panose="02020603050405020304" pitchFamily="18" charset="0"/>
                          <a:cs typeface="Times New Roman" panose="02020603050405020304" pitchFamily="18" charset="0"/>
                        </a:rPr>
                        <a:t>движение к </a:t>
                      </a:r>
                      <a:r>
                        <a:rPr lang="ru-RU" sz="2000" dirty="0" err="1">
                          <a:effectLst/>
                          <a:highlight>
                            <a:srgbClr val="00FF00"/>
                          </a:highlight>
                          <a:latin typeface="Times New Roman" panose="02020603050405020304" pitchFamily="18" charset="0"/>
                          <a:cs typeface="Times New Roman" panose="02020603050405020304" pitchFamily="18" charset="0"/>
                        </a:rPr>
                        <a:t>Богочел</a:t>
                      </a:r>
                      <a:r>
                        <a:rPr lang="ru-RU" sz="2000" dirty="0">
                          <a:effectLst/>
                          <a:latin typeface="Times New Roman" panose="02020603050405020304" pitchFamily="18" charset="0"/>
                          <a:cs typeface="Times New Roman" panose="02020603050405020304" pitchFamily="18" charset="0"/>
                        </a:rPr>
                        <a:t>). Единение происходит через дар. Жертва как дар.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Культ не есть богослужение, ибо здесь нет чуждости. </a:t>
                      </a:r>
                      <a:r>
                        <a:rPr lang="ru-RU" sz="2000" dirty="0">
                          <a:effectLst/>
                          <a:highlight>
                            <a:srgbClr val="00FF00"/>
                          </a:highlight>
                          <a:latin typeface="Times New Roman" panose="02020603050405020304" pitchFamily="18" charset="0"/>
                          <a:cs typeface="Times New Roman" panose="02020603050405020304" pitchFamily="18" charset="0"/>
                        </a:rPr>
                        <a:t>Служение богам тождественно социальной жизни</a:t>
                      </a:r>
                      <a:r>
                        <a:rPr lang="ru-RU" sz="2000" dirty="0">
                          <a:effectLst/>
                          <a:latin typeface="Times New Roman" panose="02020603050405020304" pitchFamily="18" charset="0"/>
                          <a:cs typeface="Times New Roman" panose="02020603050405020304" pitchFamily="18" charset="0"/>
                        </a:rPr>
                        <a:t> (161) (ср другой </a:t>
                      </a:r>
                      <a:r>
                        <a:rPr lang="ru-RU" sz="2000" dirty="0">
                          <a:effectLst/>
                          <a:highlight>
                            <a:srgbClr val="FFFF00"/>
                          </a:highlight>
                          <a:latin typeface="Times New Roman" panose="02020603050405020304" pitchFamily="18" charset="0"/>
                          <a:cs typeface="Times New Roman" panose="02020603050405020304" pitchFamily="18" charset="0"/>
                        </a:rPr>
                        <a:t>образ общества</a:t>
                      </a:r>
                      <a:r>
                        <a:rPr lang="ru-RU" sz="2000" dirty="0">
                          <a:effectLst/>
                          <a:latin typeface="Times New Roman" panose="02020603050405020304" pitchFamily="18" charset="0"/>
                          <a:cs typeface="Times New Roman" panose="02020603050405020304" pitchFamily="18" charset="0"/>
                        </a:rPr>
                        <a:t> у Веб)</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Служение состоит в том, что всеобщие силы выделяются и признаются. </a:t>
                      </a:r>
                    </a:p>
                    <a:p>
                      <a:pPr algn="just">
                        <a:lnSpc>
                          <a:spcPct val="107000"/>
                        </a:lnSpc>
                        <a:spcAft>
                          <a:spcPts val="0"/>
                        </a:spcAft>
                      </a:pPr>
                      <a:r>
                        <a:rPr lang="ru-RU" sz="2000" dirty="0" smtClean="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extLst>
                  <a:ext uri="{0D108BD9-81ED-4DB2-BD59-A6C34878D82A}">
                    <a16:rowId xmlns:a16="http://schemas.microsoft.com/office/drawing/2014/main" val="10000"/>
                  </a:ext>
                </a:extLst>
              </a:tr>
              <a:tr h="1312447">
                <a:tc>
                  <a:txBody>
                    <a:bodyPr/>
                    <a:lstStyle/>
                    <a:p>
                      <a:pPr algn="just">
                        <a:lnSpc>
                          <a:spcPct val="107000"/>
                        </a:lnSpc>
                        <a:spcAft>
                          <a:spcPts val="0"/>
                        </a:spcAft>
                      </a:pP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tc>
                  <a:txBody>
                    <a:bodyPr/>
                    <a:lstStyle/>
                    <a:p>
                      <a:pPr algn="just">
                        <a:lnSpc>
                          <a:spcPct val="107000"/>
                        </a:lnSpc>
                        <a:spcAft>
                          <a:spcPts val="0"/>
                        </a:spcAft>
                      </a:pP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8866684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Монотеизм</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753544"/>
            <a:ext cx="22826536" cy="1054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4400" dirty="0" smtClean="0">
              <a:sym typeface="Arial Narrow"/>
            </a:endParaRPr>
          </a:p>
          <a:p>
            <a:pPr algn="just">
              <a:defRPr sz="2800">
                <a:solidFill>
                  <a:srgbClr val="253957"/>
                </a:solidFill>
                <a:latin typeface="+mn-lt"/>
                <a:ea typeface="+mn-ea"/>
                <a:cs typeface="+mn-cs"/>
                <a:sym typeface="Arial Narrow"/>
              </a:defRPr>
            </a:pPr>
            <a:endParaRPr lang="ru-RU" sz="4400" dirty="0" smtClean="0">
              <a:sym typeface="Arial Narrow"/>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graphicFrame>
        <p:nvGraphicFramePr>
          <p:cNvPr id="2" name="Таблица 1"/>
          <p:cNvGraphicFramePr>
            <a:graphicFrameLocks noGrp="1"/>
          </p:cNvGraphicFramePr>
          <p:nvPr>
            <p:extLst>
              <p:ext uri="{D42A27DB-BD31-4B8C-83A1-F6EECF244321}">
                <p14:modId xmlns:p14="http://schemas.microsoft.com/office/powerpoint/2010/main" val="1617946481"/>
              </p:ext>
            </p:extLst>
          </p:nvPr>
        </p:nvGraphicFramePr>
        <p:xfrm>
          <a:off x="5783288" y="3185592"/>
          <a:ext cx="13105457" cy="7861528"/>
        </p:xfrm>
        <a:graphic>
          <a:graphicData uri="http://schemas.openxmlformats.org/drawingml/2006/table">
            <a:tbl>
              <a:tblPr firstRow="1" firstCol="1" bandRow="1">
                <a:tableStyleId>{5940675A-B579-460E-94D1-54222C63F5DA}</a:tableStyleId>
              </a:tblPr>
              <a:tblGrid>
                <a:gridCol w="2473795">
                  <a:extLst>
                    <a:ext uri="{9D8B030D-6E8A-4147-A177-3AD203B41FA5}">
                      <a16:colId xmlns:a16="http://schemas.microsoft.com/office/drawing/2014/main" val="20000"/>
                    </a:ext>
                  </a:extLst>
                </a:gridCol>
                <a:gridCol w="3645376">
                  <a:extLst>
                    <a:ext uri="{9D8B030D-6E8A-4147-A177-3AD203B41FA5}">
                      <a16:colId xmlns:a16="http://schemas.microsoft.com/office/drawing/2014/main" val="20001"/>
                    </a:ext>
                  </a:extLst>
                </a:gridCol>
                <a:gridCol w="3493143">
                  <a:extLst>
                    <a:ext uri="{9D8B030D-6E8A-4147-A177-3AD203B41FA5}">
                      <a16:colId xmlns:a16="http://schemas.microsoft.com/office/drawing/2014/main" val="20002"/>
                    </a:ext>
                  </a:extLst>
                </a:gridCol>
                <a:gridCol w="3493143">
                  <a:extLst>
                    <a:ext uri="{9D8B030D-6E8A-4147-A177-3AD203B41FA5}">
                      <a16:colId xmlns:a16="http://schemas.microsoft.com/office/drawing/2014/main" val="20003"/>
                    </a:ext>
                  </a:extLst>
                </a:gridCol>
              </a:tblGrid>
              <a:tr h="6624736">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Бог и человек</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tc>
                  <a:txBody>
                    <a:bodyPr/>
                    <a:lstStyle/>
                    <a:p>
                      <a:pPr algn="just">
                        <a:lnSpc>
                          <a:spcPct val="107000"/>
                        </a:lnSpc>
                        <a:spcAft>
                          <a:spcPts val="0"/>
                        </a:spcAft>
                      </a:pPr>
                      <a:r>
                        <a:rPr lang="ru-RU" sz="2000" dirty="0">
                          <a:effectLst/>
                        </a:rPr>
                        <a:t>Природа человека двойственная: греховная и добрая, природное и духовное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453" marR="58453" marT="0" marB="0"/>
                </a:tc>
                <a:tc>
                  <a:txBody>
                    <a:bodyPr/>
                    <a:lstStyle/>
                    <a:p>
                      <a:pPr algn="just">
                        <a:lnSpc>
                          <a:spcPct val="107000"/>
                        </a:lnSpc>
                        <a:spcAft>
                          <a:spcPts val="0"/>
                        </a:spcAft>
                      </a:pPr>
                      <a:r>
                        <a:rPr lang="ru-RU" sz="2000" dirty="0">
                          <a:effectLst/>
                        </a:rPr>
                        <a:t>Природа человека двойственная социальная и природная</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453" marR="58453" marT="0" marB="0"/>
                </a:tc>
                <a:tc>
                  <a:txBody>
                    <a:bodyPr/>
                    <a:lstStyle/>
                    <a:p>
                      <a:pPr algn="just">
                        <a:lnSpc>
                          <a:spcPct val="107000"/>
                        </a:lnSpc>
                        <a:spcAft>
                          <a:spcPts val="0"/>
                        </a:spcAft>
                      </a:pP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453" marR="58453" marT="0" marB="0"/>
                </a:tc>
                <a:extLst>
                  <a:ext uri="{0D108BD9-81ED-4DB2-BD59-A6C34878D82A}">
                    <a16:rowId xmlns:a16="http://schemas.microsoft.com/office/drawing/2014/main" val="10000"/>
                  </a:ext>
                </a:extLst>
              </a:tr>
              <a:tr h="1236792">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Человек и грех</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tc>
                  <a:txBody>
                    <a:bodyPr/>
                    <a:lstStyle/>
                    <a:p>
                      <a:pPr>
                        <a:lnSpc>
                          <a:spcPct val="107000"/>
                        </a:lnSpc>
                        <a:spcAft>
                          <a:spcPts val="0"/>
                        </a:spcAft>
                      </a:pPr>
                      <a:r>
                        <a:rPr lang="ru-RU" sz="2000">
                          <a:effectLst/>
                        </a:rPr>
                        <a:t>Человек греховен</a:t>
                      </a:r>
                    </a:p>
                    <a:p>
                      <a:pPr algn="ctr">
                        <a:lnSpc>
                          <a:spcPct val="107000"/>
                        </a:lnSpc>
                        <a:spcAft>
                          <a:spcPts val="0"/>
                        </a:spcAft>
                      </a:pPr>
                      <a:r>
                        <a:rPr lang="ru-RU" sz="2000">
                          <a:effectLst/>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8453" marR="58453" marT="0" marB="0"/>
                </a:tc>
                <a:tc>
                  <a:txBody>
                    <a:bodyPr/>
                    <a:lstStyle/>
                    <a:p>
                      <a:pPr algn="ctr">
                        <a:lnSpc>
                          <a:spcPct val="107000"/>
                        </a:lnSpc>
                        <a:spcAft>
                          <a:spcPts val="0"/>
                        </a:spcAft>
                      </a:pPr>
                      <a:r>
                        <a:rPr lang="ru-RU" sz="2000">
                          <a:effectLst/>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8453" marR="58453" marT="0" marB="0"/>
                </a:tc>
                <a:tc>
                  <a:txBody>
                    <a:bodyPr/>
                    <a:lstStyle/>
                    <a:p>
                      <a:pPr algn="just">
                        <a:lnSpc>
                          <a:spcPct val="107000"/>
                        </a:lnSpc>
                        <a:spcAft>
                          <a:spcPts val="0"/>
                        </a:spcAft>
                      </a:pP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453" marR="58453"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1270135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Монотеизм</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753544"/>
            <a:ext cx="22826536" cy="1054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4400" dirty="0" smtClean="0">
              <a:sym typeface="Arial Narrow"/>
            </a:endParaRPr>
          </a:p>
          <a:p>
            <a:pPr algn="just">
              <a:defRPr sz="2800">
                <a:solidFill>
                  <a:srgbClr val="253957"/>
                </a:solidFill>
                <a:latin typeface="+mn-lt"/>
                <a:ea typeface="+mn-ea"/>
                <a:cs typeface="+mn-cs"/>
                <a:sym typeface="Arial Narrow"/>
              </a:defRPr>
            </a:pPr>
            <a:endParaRPr lang="ru-RU" sz="4400" dirty="0" smtClean="0">
              <a:sym typeface="Arial Narrow"/>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graphicFrame>
        <p:nvGraphicFramePr>
          <p:cNvPr id="2" name="Таблица 1"/>
          <p:cNvGraphicFramePr>
            <a:graphicFrameLocks noGrp="1"/>
          </p:cNvGraphicFramePr>
          <p:nvPr>
            <p:extLst>
              <p:ext uri="{D42A27DB-BD31-4B8C-83A1-F6EECF244321}">
                <p14:modId xmlns:p14="http://schemas.microsoft.com/office/powerpoint/2010/main" val="4001097298"/>
              </p:ext>
            </p:extLst>
          </p:nvPr>
        </p:nvGraphicFramePr>
        <p:xfrm>
          <a:off x="5783288" y="3185592"/>
          <a:ext cx="13105457" cy="8907688"/>
        </p:xfrm>
        <a:graphic>
          <a:graphicData uri="http://schemas.openxmlformats.org/drawingml/2006/table">
            <a:tbl>
              <a:tblPr firstRow="1" firstCol="1" bandRow="1">
                <a:tableStyleId>{5940675A-B579-460E-94D1-54222C63F5DA}</a:tableStyleId>
              </a:tblPr>
              <a:tblGrid>
                <a:gridCol w="2473795">
                  <a:extLst>
                    <a:ext uri="{9D8B030D-6E8A-4147-A177-3AD203B41FA5}">
                      <a16:colId xmlns:a16="http://schemas.microsoft.com/office/drawing/2014/main" val="20000"/>
                    </a:ext>
                  </a:extLst>
                </a:gridCol>
                <a:gridCol w="3645376">
                  <a:extLst>
                    <a:ext uri="{9D8B030D-6E8A-4147-A177-3AD203B41FA5}">
                      <a16:colId xmlns:a16="http://schemas.microsoft.com/office/drawing/2014/main" val="20001"/>
                    </a:ext>
                  </a:extLst>
                </a:gridCol>
                <a:gridCol w="3493143">
                  <a:extLst>
                    <a:ext uri="{9D8B030D-6E8A-4147-A177-3AD203B41FA5}">
                      <a16:colId xmlns:a16="http://schemas.microsoft.com/office/drawing/2014/main" val="20002"/>
                    </a:ext>
                  </a:extLst>
                </a:gridCol>
                <a:gridCol w="3493143">
                  <a:extLst>
                    <a:ext uri="{9D8B030D-6E8A-4147-A177-3AD203B41FA5}">
                      <a16:colId xmlns:a16="http://schemas.microsoft.com/office/drawing/2014/main" val="20003"/>
                    </a:ext>
                  </a:extLst>
                </a:gridCol>
              </a:tblGrid>
              <a:tr h="6624736">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Бог и человек</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tc>
                  <a:txBody>
                    <a:bodyPr/>
                    <a:lstStyle/>
                    <a:p>
                      <a:pPr algn="just">
                        <a:lnSpc>
                          <a:spcPct val="107000"/>
                        </a:lnSpc>
                        <a:spcAft>
                          <a:spcPts val="0"/>
                        </a:spcAft>
                      </a:pPr>
                      <a:r>
                        <a:rPr lang="ru-RU" sz="2000" dirty="0">
                          <a:effectLst/>
                        </a:rPr>
                        <a:t>Природа человека двойственная: греховная и добрая, природное и духовное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453" marR="58453" marT="0" marB="0"/>
                </a:tc>
                <a:tc>
                  <a:txBody>
                    <a:bodyPr/>
                    <a:lstStyle/>
                    <a:p>
                      <a:pPr algn="just">
                        <a:lnSpc>
                          <a:spcPct val="107000"/>
                        </a:lnSpc>
                        <a:spcAft>
                          <a:spcPts val="0"/>
                        </a:spcAft>
                      </a:pPr>
                      <a:r>
                        <a:rPr lang="ru-RU" sz="2000" dirty="0">
                          <a:effectLst/>
                        </a:rPr>
                        <a:t>Природа человека двойственная социальная и природная</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453" marR="58453" marT="0" marB="0"/>
                </a:tc>
                <a:tc>
                  <a:txBody>
                    <a:bodyPr/>
                    <a:lstStyle/>
                    <a:p>
                      <a:pPr algn="just">
                        <a:lnSpc>
                          <a:spcPct val="107000"/>
                        </a:lnSpc>
                        <a:spcAft>
                          <a:spcPts val="0"/>
                        </a:spcAft>
                      </a:pPr>
                      <a:r>
                        <a:rPr lang="ru-RU" sz="2000" dirty="0" smtClean="0">
                          <a:effectLst/>
                        </a:rPr>
                        <a:t>Поэзия </a:t>
                      </a:r>
                      <a:r>
                        <a:rPr lang="ru-RU" sz="2000" dirty="0">
                          <a:effectLst/>
                        </a:rPr>
                        <a:t>– тоже служение богам, то есть культ не является здесь чем-то </a:t>
                      </a:r>
                      <a:r>
                        <a:rPr lang="ru-RU" sz="2000" dirty="0">
                          <a:effectLst/>
                          <a:highlight>
                            <a:srgbClr val="00FF00"/>
                          </a:highlight>
                        </a:rPr>
                        <a:t>отчужденным</a:t>
                      </a:r>
                      <a:r>
                        <a:rPr lang="ru-RU" sz="2000" dirty="0">
                          <a:effectLst/>
                        </a:rPr>
                        <a:t>, </a:t>
                      </a:r>
                      <a:r>
                        <a:rPr lang="ru-RU" sz="2000" dirty="0" err="1">
                          <a:effectLst/>
                          <a:highlight>
                            <a:srgbClr val="00FF00"/>
                          </a:highlight>
                        </a:rPr>
                        <a:t>самостоятельн</a:t>
                      </a:r>
                      <a:r>
                        <a:rPr lang="ru-RU" sz="2000" dirty="0">
                          <a:effectLst/>
                        </a:rPr>
                        <a:t>. </a:t>
                      </a:r>
                    </a:p>
                    <a:p>
                      <a:pPr algn="just">
                        <a:lnSpc>
                          <a:spcPct val="107000"/>
                        </a:lnSpc>
                        <a:spcAft>
                          <a:spcPts val="0"/>
                        </a:spcAft>
                      </a:pPr>
                      <a:r>
                        <a:rPr lang="ru-RU" sz="2000" dirty="0">
                          <a:effectLst/>
                        </a:rPr>
                        <a:t>Высшая ассимиляция бога – чел через себя превращает его в нечто </a:t>
                      </a:r>
                      <a:r>
                        <a:rPr lang="ru-RU" sz="2000" dirty="0" err="1">
                          <a:effectLst/>
                          <a:highlight>
                            <a:srgbClr val="00FF00"/>
                          </a:highlight>
                        </a:rPr>
                        <a:t>присутствующее</a:t>
                      </a:r>
                      <a:r>
                        <a:rPr lang="ru-RU" sz="2000" dirty="0" err="1">
                          <a:effectLst/>
                        </a:rPr>
                        <a:t>.в</a:t>
                      </a:r>
                      <a:r>
                        <a:rPr lang="ru-RU" sz="2000" dirty="0">
                          <a:effectLst/>
                        </a:rPr>
                        <a:t> нем самом (ОДДБ). Но здесь есть опасность </a:t>
                      </a:r>
                      <a:r>
                        <a:rPr lang="ru-RU" sz="2000" dirty="0">
                          <a:effectLst/>
                          <a:highlight>
                            <a:srgbClr val="00FF00"/>
                          </a:highlight>
                        </a:rPr>
                        <a:t>гибели</a:t>
                      </a:r>
                      <a:r>
                        <a:rPr lang="ru-RU" sz="2000" dirty="0">
                          <a:effectLst/>
                        </a:rPr>
                        <a:t> </a:t>
                      </a:r>
                      <a:r>
                        <a:rPr lang="ru-RU" sz="2000" dirty="0" err="1">
                          <a:effectLst/>
                        </a:rPr>
                        <a:t>религиозн</a:t>
                      </a:r>
                      <a:r>
                        <a:rPr lang="ru-RU" sz="2000" dirty="0">
                          <a:effectLst/>
                        </a:rPr>
                        <a:t> жизни как самостоятельной. </a:t>
                      </a:r>
                    </a:p>
                    <a:p>
                      <a:pPr algn="just">
                        <a:lnSpc>
                          <a:spcPct val="107000"/>
                        </a:lnSpc>
                        <a:spcAft>
                          <a:spcPts val="0"/>
                        </a:spcAft>
                      </a:pPr>
                      <a:r>
                        <a:rPr lang="ru-RU" sz="2000" dirty="0">
                          <a:effectLst/>
                        </a:rPr>
                        <a:t>Паллада в празднике есть реальность афинского духа. </a:t>
                      </a:r>
                    </a:p>
                    <a:p>
                      <a:pPr algn="just">
                        <a:lnSpc>
                          <a:spcPct val="107000"/>
                        </a:lnSpc>
                        <a:spcAft>
                          <a:spcPts val="0"/>
                        </a:spcAft>
                      </a:pPr>
                      <a:r>
                        <a:rPr lang="ru-RU" sz="2000" dirty="0">
                          <a:effectLst/>
                        </a:rPr>
                        <a:t>НО! </a:t>
                      </a:r>
                      <a:r>
                        <a:rPr lang="ru-RU" sz="2000" dirty="0">
                          <a:effectLst/>
                          <a:highlight>
                            <a:srgbClr val="00FF00"/>
                          </a:highlight>
                        </a:rPr>
                        <a:t>При этом сохраняется потустороннее</a:t>
                      </a:r>
                      <a:r>
                        <a:rPr lang="ru-RU" sz="2000" dirty="0">
                          <a:effectLst/>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453" marR="58453" marT="0" marB="0"/>
                </a:tc>
                <a:extLst>
                  <a:ext uri="{0D108BD9-81ED-4DB2-BD59-A6C34878D82A}">
                    <a16:rowId xmlns:a16="http://schemas.microsoft.com/office/drawing/2014/main" val="10000"/>
                  </a:ext>
                </a:extLst>
              </a:tr>
              <a:tr h="1236792">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Человек и грех</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453" marR="58453" marT="0" marB="0"/>
                </a:tc>
                <a:tc>
                  <a:txBody>
                    <a:bodyPr/>
                    <a:lstStyle/>
                    <a:p>
                      <a:pPr>
                        <a:lnSpc>
                          <a:spcPct val="107000"/>
                        </a:lnSpc>
                        <a:spcAft>
                          <a:spcPts val="0"/>
                        </a:spcAft>
                      </a:pPr>
                      <a:r>
                        <a:rPr lang="ru-RU" sz="2000">
                          <a:effectLst/>
                        </a:rPr>
                        <a:t>Человек греховен</a:t>
                      </a:r>
                    </a:p>
                    <a:p>
                      <a:pPr algn="ctr">
                        <a:lnSpc>
                          <a:spcPct val="107000"/>
                        </a:lnSpc>
                        <a:spcAft>
                          <a:spcPts val="0"/>
                        </a:spcAft>
                      </a:pPr>
                      <a:r>
                        <a:rPr lang="ru-RU" sz="2000">
                          <a:effectLst/>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8453" marR="58453" marT="0" marB="0"/>
                </a:tc>
                <a:tc>
                  <a:txBody>
                    <a:bodyPr/>
                    <a:lstStyle/>
                    <a:p>
                      <a:pPr algn="ctr">
                        <a:lnSpc>
                          <a:spcPct val="107000"/>
                        </a:lnSpc>
                        <a:spcAft>
                          <a:spcPts val="0"/>
                        </a:spcAft>
                      </a:pPr>
                      <a:r>
                        <a:rPr lang="ru-RU" sz="2000">
                          <a:effectLst/>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8453" marR="58453" marT="0" marB="0"/>
                </a:tc>
                <a:tc>
                  <a:txBody>
                    <a:bodyPr/>
                    <a:lstStyle/>
                    <a:p>
                      <a:pPr algn="just">
                        <a:lnSpc>
                          <a:spcPct val="107000"/>
                        </a:lnSpc>
                        <a:spcAft>
                          <a:spcPts val="0"/>
                        </a:spcAft>
                      </a:pPr>
                      <a:r>
                        <a:rPr lang="ru-RU" sz="2000" dirty="0">
                          <a:effectLst/>
                        </a:rPr>
                        <a:t>«Высшим примирением было бы, если бы человек в своей душе освободился бы от чувства неправоты. Впервые </a:t>
                      </a:r>
                      <a:r>
                        <a:rPr lang="ru-RU" sz="2000" dirty="0">
                          <a:effectLst/>
                          <a:highlight>
                            <a:srgbClr val="00FF00"/>
                          </a:highlight>
                        </a:rPr>
                        <a:t>совершенное объявляется несовершенным</a:t>
                      </a:r>
                      <a:r>
                        <a:rPr lang="ru-RU" sz="2000" dirty="0">
                          <a:effectLst/>
                        </a:rPr>
                        <a:t> в Афинах с сыном Миноса.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453" marR="58453"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8709334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454696" y="2214562"/>
            <a:ext cx="23738621" cy="8402300"/>
          </a:xfrm>
          <a:prstGeom prst="rect">
            <a:avLst/>
          </a:prstGeom>
        </p:spPr>
        <p:txBody>
          <a:bodyPr wrap="square">
            <a:spAutoFit/>
          </a:bodyPr>
          <a:lstStyle/>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Важно: ветхозаветный монотеизм представляет собой предельный уровень противопоставления конечного и бесконечного. </a:t>
            </a:r>
          </a:p>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 </a:t>
            </a:r>
          </a:p>
          <a:p>
            <a:pPr algn="just">
              <a:defRPr sz="2800">
                <a:solidFill>
                  <a:srgbClr val="253957"/>
                </a:solidFill>
                <a:latin typeface="+mn-lt"/>
                <a:ea typeface="+mn-ea"/>
                <a:cs typeface="+mn-cs"/>
                <a:sym typeface="Arial Narrow"/>
              </a:defRPr>
            </a:pPr>
            <a:r>
              <a:rPr lang="ru-RU" sz="5400" b="1" dirty="0" smtClean="0">
                <a:solidFill>
                  <a:srgbClr val="253957"/>
                </a:solidFill>
                <a:sym typeface="Arial Narrow"/>
              </a:rPr>
              <a:t> Человек есть конечное существо, поэтому у него нет </a:t>
            </a:r>
            <a:r>
              <a:rPr lang="ru-RU" sz="5400" b="1" dirty="0" smtClean="0">
                <a:solidFill>
                  <a:srgbClr val="FF0000"/>
                </a:solidFill>
                <a:sym typeface="Arial Narrow"/>
              </a:rPr>
              <a:t>бессмертной</a:t>
            </a:r>
            <a:r>
              <a:rPr lang="ru-RU" sz="5400" b="1" dirty="0" smtClean="0">
                <a:solidFill>
                  <a:srgbClr val="253957"/>
                </a:solidFill>
                <a:sym typeface="Arial Narrow"/>
              </a:rPr>
              <a:t> души. </a:t>
            </a: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r>
              <a:rPr lang="ru-RU" sz="5400" b="1" dirty="0" smtClean="0">
                <a:solidFill>
                  <a:srgbClr val="FF0000"/>
                </a:solidFill>
                <a:sym typeface="Arial Narrow"/>
              </a:rPr>
              <a:t>Вопрос</a:t>
            </a:r>
            <a:r>
              <a:rPr lang="ru-RU" sz="5400" b="1" dirty="0" smtClean="0">
                <a:solidFill>
                  <a:srgbClr val="253957"/>
                </a:solidFill>
                <a:sym typeface="Arial Narrow"/>
              </a:rPr>
              <a:t>: в чем слабость этой позиции? </a:t>
            </a: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  </a:t>
            </a: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4548805" y="469419"/>
            <a:ext cx="15121680" cy="861774"/>
          </a:xfrm>
          <a:prstGeom prst="rect">
            <a:avLst/>
          </a:prstGeom>
        </p:spPr>
        <p:txBody>
          <a:bodyPr wrap="square">
            <a:spAutoFit/>
          </a:bodyPr>
          <a:lstStyle/>
          <a:p>
            <a:r>
              <a:rPr lang="ru-RU" b="1" dirty="0" err="1" smtClean="0"/>
              <a:t>Древнеиудейская</a:t>
            </a:r>
            <a:r>
              <a:rPr lang="ru-RU" b="1" dirty="0" smtClean="0"/>
              <a:t> религия «возвышенного», </a:t>
            </a:r>
            <a:endParaRPr lang="ru-RU" b="1" dirty="0"/>
          </a:p>
        </p:txBody>
      </p:sp>
      <p:pic>
        <p:nvPicPr>
          <p:cNvPr id="5" name="Рисунок 4"/>
          <p:cNvPicPr>
            <a:picLocks noChangeAspect="1"/>
          </p:cNvPicPr>
          <p:nvPr/>
        </p:nvPicPr>
        <p:blipFill>
          <a:blip r:embed="rId3"/>
          <a:stretch>
            <a:fillRect/>
          </a:stretch>
        </p:blipFill>
        <p:spPr>
          <a:xfrm>
            <a:off x="8231560" y="7887761"/>
            <a:ext cx="8522704" cy="5327576"/>
          </a:xfrm>
          <a:prstGeom prst="rect">
            <a:avLst/>
          </a:prstGeom>
        </p:spPr>
      </p:pic>
    </p:spTree>
    <p:extLst>
      <p:ext uri="{BB962C8B-B14F-4D97-AF65-F5344CB8AC3E}">
        <p14:creationId xmlns:p14="http://schemas.microsoft.com/office/powerpoint/2010/main" val="110474669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Монотеизм</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753544"/>
            <a:ext cx="22826536" cy="1054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4400" dirty="0" smtClean="0">
              <a:sym typeface="Arial Narrow"/>
            </a:endParaRPr>
          </a:p>
          <a:p>
            <a:pPr algn="just">
              <a:defRPr sz="2800">
                <a:solidFill>
                  <a:srgbClr val="253957"/>
                </a:solidFill>
                <a:latin typeface="+mn-lt"/>
                <a:ea typeface="+mn-ea"/>
                <a:cs typeface="+mn-cs"/>
                <a:sym typeface="Arial Narrow"/>
              </a:defRPr>
            </a:pPr>
            <a:endParaRPr lang="ru-RU" sz="4400" dirty="0" smtClean="0">
              <a:sym typeface="Arial Narrow"/>
            </a:endParaRPr>
          </a:p>
          <a:p>
            <a:pPr>
              <a:defRPr sz="2800">
                <a:solidFill>
                  <a:srgbClr val="253957"/>
                </a:solidFill>
                <a:latin typeface="+mn-lt"/>
                <a:ea typeface="+mn-ea"/>
                <a:cs typeface="+mn-cs"/>
                <a:sym typeface="Arial Narrow"/>
              </a:defRPr>
            </a:pPr>
            <a:r>
              <a:rPr lang="ru-RU" sz="6000" b="1" dirty="0" smtClean="0">
                <a:solidFill>
                  <a:srgbClr val="FF0000"/>
                </a:solidFill>
                <a:sym typeface="Arial Narrow"/>
              </a:rPr>
              <a:t>Сравнительный анализ</a:t>
            </a:r>
          </a:p>
          <a:p>
            <a:pPr>
              <a:defRPr sz="2800">
                <a:solidFill>
                  <a:srgbClr val="253957"/>
                </a:solidFill>
                <a:latin typeface="+mn-lt"/>
                <a:ea typeface="+mn-ea"/>
                <a:cs typeface="+mn-cs"/>
                <a:sym typeface="Arial Narrow"/>
              </a:defRPr>
            </a:pPr>
            <a:r>
              <a:rPr lang="ru-RU" sz="6000" b="1" dirty="0" smtClean="0">
                <a:solidFill>
                  <a:srgbClr val="FF0000"/>
                </a:solidFill>
                <a:sym typeface="Arial Narrow"/>
              </a:rPr>
              <a:t>моно- и политеизма в гегелевской системе</a:t>
            </a: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spTree>
    <p:extLst>
      <p:ext uri="{BB962C8B-B14F-4D97-AF65-F5344CB8AC3E}">
        <p14:creationId xmlns:p14="http://schemas.microsoft.com/office/powerpoint/2010/main" val="220067872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454696" y="2214562"/>
            <a:ext cx="23738621" cy="10064294"/>
          </a:xfrm>
          <a:prstGeom prst="rect">
            <a:avLst/>
          </a:prstGeom>
        </p:spPr>
        <p:txBody>
          <a:bodyPr wrap="square">
            <a:spAutoFit/>
          </a:bodyPr>
          <a:lstStyle/>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Важно: ветхозаветный монотеизм представляет собой предельный уровень противопоставления конечного и бесконечного. </a:t>
            </a:r>
          </a:p>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 </a:t>
            </a:r>
          </a:p>
          <a:p>
            <a:pPr algn="just">
              <a:defRPr sz="2800">
                <a:solidFill>
                  <a:srgbClr val="253957"/>
                </a:solidFill>
                <a:latin typeface="+mn-lt"/>
                <a:ea typeface="+mn-ea"/>
                <a:cs typeface="+mn-cs"/>
                <a:sym typeface="Arial Narrow"/>
              </a:defRPr>
            </a:pPr>
            <a:r>
              <a:rPr lang="ru-RU" sz="5400" b="1" dirty="0" smtClean="0">
                <a:solidFill>
                  <a:srgbClr val="253957"/>
                </a:solidFill>
                <a:sym typeface="Arial Narrow"/>
              </a:rPr>
              <a:t> Человек есть конечное существо, поэтому у него нет </a:t>
            </a:r>
            <a:r>
              <a:rPr lang="ru-RU" sz="5400" b="1" dirty="0" smtClean="0">
                <a:solidFill>
                  <a:srgbClr val="FF0000"/>
                </a:solidFill>
                <a:sym typeface="Arial Narrow"/>
              </a:rPr>
              <a:t>бессмертной</a:t>
            </a:r>
            <a:r>
              <a:rPr lang="ru-RU" sz="5400" b="1" dirty="0" smtClean="0">
                <a:solidFill>
                  <a:srgbClr val="253957"/>
                </a:solidFill>
                <a:sym typeface="Arial Narrow"/>
              </a:rPr>
              <a:t> души. </a:t>
            </a: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r>
              <a:rPr lang="ru-RU" sz="5400" b="1" dirty="0" smtClean="0">
                <a:solidFill>
                  <a:srgbClr val="FF0000"/>
                </a:solidFill>
                <a:sym typeface="Arial Narrow"/>
              </a:rPr>
              <a:t>Вопрос</a:t>
            </a:r>
            <a:r>
              <a:rPr lang="ru-RU" sz="5400" b="1" dirty="0" smtClean="0">
                <a:solidFill>
                  <a:srgbClr val="253957"/>
                </a:solidFill>
                <a:sym typeface="Arial Narrow"/>
              </a:rPr>
              <a:t>: в чем слабость этой позиции? </a:t>
            </a: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r>
              <a:rPr lang="ru-RU" sz="5400" b="1" dirty="0" smtClean="0">
                <a:solidFill>
                  <a:srgbClr val="FF0000"/>
                </a:solidFill>
                <a:sym typeface="Arial Narrow"/>
              </a:rPr>
              <a:t>Ответ</a:t>
            </a:r>
            <a:r>
              <a:rPr lang="ru-RU" sz="5400" b="1" dirty="0" smtClean="0">
                <a:solidFill>
                  <a:srgbClr val="253957"/>
                </a:solidFill>
                <a:sym typeface="Arial Narrow"/>
              </a:rPr>
              <a:t>: конечное противостоит бесконечному, ограничивает его, а значит и бесконечное является неистинным, конечным</a:t>
            </a:r>
          </a:p>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Следующий шаг: конечное должно быть понято как </a:t>
            </a:r>
            <a:r>
              <a:rPr lang="ru-RU" sz="5400" b="1" dirty="0" smtClean="0">
                <a:solidFill>
                  <a:srgbClr val="FF0000"/>
                </a:solidFill>
                <a:sym typeface="Arial Narrow"/>
              </a:rPr>
              <a:t>момент</a:t>
            </a:r>
            <a:r>
              <a:rPr lang="ru-RU" sz="5400" b="1" dirty="0" smtClean="0">
                <a:solidFill>
                  <a:srgbClr val="253957"/>
                </a:solidFill>
                <a:sym typeface="Arial Narrow"/>
              </a:rPr>
              <a:t> бесконечного</a:t>
            </a:r>
          </a:p>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  </a:t>
            </a: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4548805" y="469419"/>
            <a:ext cx="15121680" cy="861774"/>
          </a:xfrm>
          <a:prstGeom prst="rect">
            <a:avLst/>
          </a:prstGeom>
        </p:spPr>
        <p:txBody>
          <a:bodyPr wrap="square">
            <a:spAutoFit/>
          </a:bodyPr>
          <a:lstStyle/>
          <a:p>
            <a:r>
              <a:rPr lang="ru-RU" b="1" dirty="0" err="1" smtClean="0"/>
              <a:t>Древнеиудейская</a:t>
            </a:r>
            <a:r>
              <a:rPr lang="ru-RU" b="1" dirty="0" smtClean="0"/>
              <a:t> религия «возвышенного», </a:t>
            </a:r>
            <a:endParaRPr lang="ru-RU" b="1" dirty="0"/>
          </a:p>
        </p:txBody>
      </p:sp>
      <p:pic>
        <p:nvPicPr>
          <p:cNvPr id="5" name="Рисунок 4"/>
          <p:cNvPicPr>
            <a:picLocks noChangeAspect="1"/>
          </p:cNvPicPr>
          <p:nvPr/>
        </p:nvPicPr>
        <p:blipFill>
          <a:blip r:embed="rId3"/>
          <a:stretch>
            <a:fillRect/>
          </a:stretch>
        </p:blipFill>
        <p:spPr>
          <a:xfrm>
            <a:off x="9383688" y="9962597"/>
            <a:ext cx="6026304" cy="3767067"/>
          </a:xfrm>
          <a:prstGeom prst="rect">
            <a:avLst/>
          </a:prstGeom>
        </p:spPr>
      </p:pic>
    </p:spTree>
    <p:extLst>
      <p:ext uri="{BB962C8B-B14F-4D97-AF65-F5344CB8AC3E}">
        <p14:creationId xmlns:p14="http://schemas.microsoft.com/office/powerpoint/2010/main" val="2554635375"/>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454696" y="2214562"/>
            <a:ext cx="23738621" cy="7571303"/>
          </a:xfrm>
          <a:prstGeom prst="rect">
            <a:avLst/>
          </a:prstGeom>
        </p:spPr>
        <p:txBody>
          <a:bodyPr wrap="square">
            <a:spAutoFit/>
          </a:bodyPr>
          <a:lstStyle/>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Важно: ветхозаветный монотеизм представляет собой предельный уровень противопоставления конечного и бесконечного. </a:t>
            </a:r>
          </a:p>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 </a:t>
            </a:r>
          </a:p>
          <a:p>
            <a:pPr algn="just">
              <a:defRPr sz="2800">
                <a:solidFill>
                  <a:srgbClr val="253957"/>
                </a:solidFill>
                <a:latin typeface="+mn-lt"/>
                <a:ea typeface="+mn-ea"/>
                <a:cs typeface="+mn-cs"/>
                <a:sym typeface="Arial Narrow"/>
              </a:defRPr>
            </a:pPr>
            <a:r>
              <a:rPr lang="ru-RU" sz="5400" b="1" dirty="0" smtClean="0">
                <a:solidFill>
                  <a:srgbClr val="253957"/>
                </a:solidFill>
                <a:sym typeface="Arial Narrow"/>
              </a:rPr>
              <a:t> Человек есть конечное существо, поэтому у него нет </a:t>
            </a:r>
            <a:r>
              <a:rPr lang="ru-RU" sz="5400" b="1" dirty="0" smtClean="0">
                <a:solidFill>
                  <a:srgbClr val="FF0000"/>
                </a:solidFill>
                <a:sym typeface="Arial Narrow"/>
              </a:rPr>
              <a:t>бессмертной</a:t>
            </a:r>
            <a:r>
              <a:rPr lang="ru-RU" sz="5400" b="1" dirty="0" smtClean="0">
                <a:solidFill>
                  <a:srgbClr val="253957"/>
                </a:solidFill>
                <a:sym typeface="Arial Narrow"/>
              </a:rPr>
              <a:t> души. </a:t>
            </a: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r>
              <a:rPr lang="ru-RU" sz="5400" b="1" dirty="0" smtClean="0">
                <a:solidFill>
                  <a:srgbClr val="FF0000"/>
                </a:solidFill>
                <a:sym typeface="Arial Narrow"/>
              </a:rPr>
              <a:t>Вопрос</a:t>
            </a:r>
            <a:r>
              <a:rPr lang="ru-RU" sz="5400" b="1" dirty="0" smtClean="0">
                <a:solidFill>
                  <a:srgbClr val="253957"/>
                </a:solidFill>
                <a:sym typeface="Arial Narrow"/>
              </a:rPr>
              <a:t>: в чем слабость этой позиции? </a:t>
            </a: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  </a:t>
            </a: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4548805" y="469419"/>
            <a:ext cx="15121680" cy="861774"/>
          </a:xfrm>
          <a:prstGeom prst="rect">
            <a:avLst/>
          </a:prstGeom>
        </p:spPr>
        <p:txBody>
          <a:bodyPr wrap="square">
            <a:spAutoFit/>
          </a:bodyPr>
          <a:lstStyle/>
          <a:p>
            <a:r>
              <a:rPr lang="ru-RU" b="1" dirty="0" err="1" smtClean="0"/>
              <a:t>Древнеиудейская</a:t>
            </a:r>
            <a:r>
              <a:rPr lang="ru-RU" b="1" dirty="0" smtClean="0"/>
              <a:t> религия «возвышенного», </a:t>
            </a:r>
            <a:endParaRPr lang="ru-RU" b="1" dirty="0"/>
          </a:p>
        </p:txBody>
      </p:sp>
      <p:pic>
        <p:nvPicPr>
          <p:cNvPr id="5" name="Рисунок 4"/>
          <p:cNvPicPr>
            <a:picLocks noChangeAspect="1"/>
          </p:cNvPicPr>
          <p:nvPr/>
        </p:nvPicPr>
        <p:blipFill>
          <a:blip r:embed="rId3"/>
          <a:stretch>
            <a:fillRect/>
          </a:stretch>
        </p:blipFill>
        <p:spPr>
          <a:xfrm>
            <a:off x="9383688" y="9962597"/>
            <a:ext cx="6026304" cy="3767067"/>
          </a:xfrm>
          <a:prstGeom prst="rect">
            <a:avLst/>
          </a:prstGeom>
        </p:spPr>
      </p:pic>
    </p:spTree>
    <p:extLst>
      <p:ext uri="{BB962C8B-B14F-4D97-AF65-F5344CB8AC3E}">
        <p14:creationId xmlns:p14="http://schemas.microsoft.com/office/powerpoint/2010/main" val="1690575094"/>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Критика монотеизма</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958752" y="2825552"/>
            <a:ext cx="22387223" cy="9505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smtClean="0"/>
              <a:t>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3634137" y="9210569"/>
            <a:ext cx="22891279" cy="10064294"/>
          </a:xfrm>
          <a:prstGeom prst="rect">
            <a:avLst/>
          </a:prstGeom>
        </p:spPr>
        <p:txBody>
          <a:bodyPr wrap="square">
            <a:spAutoFit/>
          </a:bodyPr>
          <a:lstStyle/>
          <a:p>
            <a:pPr algn="just"/>
            <a:endParaRPr lang="ru-RU" sz="5400" dirty="0"/>
          </a:p>
          <a:p>
            <a:endParaRPr lang="ru-RU" sz="5400" b="1" dirty="0"/>
          </a:p>
          <a:p>
            <a:endParaRPr lang="ru-RU" sz="5400" b="1" dirty="0" smtClean="0"/>
          </a:p>
          <a:p>
            <a:endParaRPr lang="ru-RU" sz="5400" b="1" dirty="0"/>
          </a:p>
          <a:p>
            <a:endParaRPr lang="ru-RU" sz="5400" b="1" dirty="0" smtClean="0"/>
          </a:p>
          <a:p>
            <a:r>
              <a:rPr lang="ru-RU" sz="5400" b="1" dirty="0" smtClean="0"/>
              <a:t> </a:t>
            </a:r>
            <a:endParaRPr lang="ru-RU" sz="5400" b="1" dirty="0"/>
          </a:p>
          <a:p>
            <a:pPr algn="just"/>
            <a:endParaRPr lang="ru-RU" sz="5400" dirty="0" smtClean="0"/>
          </a:p>
          <a:p>
            <a:pPr algn="just"/>
            <a:endParaRPr lang="ru-RU" sz="5400" dirty="0"/>
          </a:p>
          <a:p>
            <a:pPr algn="just"/>
            <a:endParaRPr lang="ru-RU" sz="5400" dirty="0" smtClean="0"/>
          </a:p>
          <a:p>
            <a:pPr algn="just"/>
            <a:endParaRPr lang="ru-RU" sz="5400" dirty="0"/>
          </a:p>
          <a:p>
            <a:pPr algn="just"/>
            <a:endParaRPr lang="ru-RU" sz="5400" dirty="0" smtClean="0"/>
          </a:p>
          <a:p>
            <a:pPr algn="just"/>
            <a:r>
              <a:rPr lang="ru-RU" sz="5400" dirty="0" smtClean="0"/>
              <a:t> </a:t>
            </a:r>
            <a:endParaRPr lang="ru-RU" dirty="0"/>
          </a:p>
        </p:txBody>
      </p:sp>
      <p:pic>
        <p:nvPicPr>
          <p:cNvPr id="8194" name="Picture 2" descr="https://sun9-9.userapi.com/c834203/v834203091/15732f/owCVQJzlk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9272" y="5607525"/>
            <a:ext cx="12192000" cy="776287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958752" y="2643366"/>
            <a:ext cx="18578064" cy="923330"/>
          </a:xfrm>
          <a:prstGeom prst="rect">
            <a:avLst/>
          </a:prstGeom>
        </p:spPr>
        <p:txBody>
          <a:bodyPr wrap="square">
            <a:spAutoFit/>
          </a:bodyPr>
          <a:lstStyle/>
          <a:p>
            <a:r>
              <a:rPr lang="ru-RU" sz="5400" dirty="0" smtClean="0"/>
              <a:t>                          За что Зевс мучил Прометея?</a:t>
            </a:r>
            <a:endParaRPr lang="ru-RU" dirty="0"/>
          </a:p>
        </p:txBody>
      </p:sp>
    </p:spTree>
    <p:extLst>
      <p:ext uri="{BB962C8B-B14F-4D97-AF65-F5344CB8AC3E}">
        <p14:creationId xmlns:p14="http://schemas.microsoft.com/office/powerpoint/2010/main" val="182562206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Критика монотеизма</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958752" y="2825552"/>
            <a:ext cx="22387223" cy="9505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smtClean="0"/>
              <a:t>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3634137" y="9210569"/>
            <a:ext cx="22891279" cy="10064294"/>
          </a:xfrm>
          <a:prstGeom prst="rect">
            <a:avLst/>
          </a:prstGeom>
        </p:spPr>
        <p:txBody>
          <a:bodyPr wrap="square">
            <a:spAutoFit/>
          </a:bodyPr>
          <a:lstStyle/>
          <a:p>
            <a:pPr algn="just"/>
            <a:endParaRPr lang="ru-RU" sz="5400" dirty="0"/>
          </a:p>
          <a:p>
            <a:endParaRPr lang="ru-RU" sz="5400" b="1" dirty="0"/>
          </a:p>
          <a:p>
            <a:endParaRPr lang="ru-RU" sz="5400" b="1" dirty="0" smtClean="0"/>
          </a:p>
          <a:p>
            <a:endParaRPr lang="ru-RU" sz="5400" b="1" dirty="0"/>
          </a:p>
          <a:p>
            <a:endParaRPr lang="ru-RU" sz="5400" b="1" dirty="0" smtClean="0"/>
          </a:p>
          <a:p>
            <a:r>
              <a:rPr lang="ru-RU" sz="5400" b="1" dirty="0" smtClean="0"/>
              <a:t> </a:t>
            </a:r>
            <a:endParaRPr lang="ru-RU" sz="5400" b="1" dirty="0"/>
          </a:p>
          <a:p>
            <a:pPr algn="just"/>
            <a:endParaRPr lang="ru-RU" sz="5400" dirty="0" smtClean="0"/>
          </a:p>
          <a:p>
            <a:pPr algn="just"/>
            <a:endParaRPr lang="ru-RU" sz="5400" dirty="0"/>
          </a:p>
          <a:p>
            <a:pPr algn="just"/>
            <a:endParaRPr lang="ru-RU" sz="5400" dirty="0" smtClean="0"/>
          </a:p>
          <a:p>
            <a:pPr algn="just"/>
            <a:endParaRPr lang="ru-RU" sz="5400" dirty="0"/>
          </a:p>
          <a:p>
            <a:pPr algn="just"/>
            <a:endParaRPr lang="ru-RU" sz="5400" dirty="0" smtClean="0"/>
          </a:p>
          <a:p>
            <a:pPr algn="just"/>
            <a:r>
              <a:rPr lang="ru-RU" sz="5400" dirty="0" smtClean="0"/>
              <a:t> </a:t>
            </a:r>
            <a:endParaRPr lang="ru-RU" dirty="0"/>
          </a:p>
        </p:txBody>
      </p:sp>
      <p:pic>
        <p:nvPicPr>
          <p:cNvPr id="8194" name="Picture 2" descr="https://sun9-9.userapi.com/c834203/v834203091/15732f/owCVQJzlk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9272" y="5607525"/>
            <a:ext cx="12192000" cy="776287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8672" y="2643366"/>
            <a:ext cx="23425248" cy="1754326"/>
          </a:xfrm>
          <a:prstGeom prst="rect">
            <a:avLst/>
          </a:prstGeom>
        </p:spPr>
        <p:txBody>
          <a:bodyPr wrap="square">
            <a:spAutoFit/>
          </a:bodyPr>
          <a:lstStyle/>
          <a:p>
            <a:r>
              <a:rPr lang="ru-RU" sz="5400" dirty="0" smtClean="0"/>
              <a:t>                          За что Зевс мучил Прометея?</a:t>
            </a:r>
          </a:p>
          <a:p>
            <a:r>
              <a:rPr lang="ru-RU" sz="5400" dirty="0" smtClean="0"/>
              <a:t>Это было не наказание, а </a:t>
            </a:r>
            <a:r>
              <a:rPr lang="ru-RU" sz="5400" dirty="0" smtClean="0">
                <a:solidFill>
                  <a:srgbClr val="FF0000"/>
                </a:solidFill>
              </a:rPr>
              <a:t>пытка</a:t>
            </a:r>
            <a:r>
              <a:rPr lang="ru-RU" sz="5400" dirty="0" smtClean="0"/>
              <a:t>, ибо он знал тайну судьбы Зевса </a:t>
            </a:r>
            <a:endParaRPr lang="ru-RU" dirty="0"/>
          </a:p>
        </p:txBody>
      </p:sp>
    </p:spTree>
    <p:extLst>
      <p:ext uri="{BB962C8B-B14F-4D97-AF65-F5344CB8AC3E}">
        <p14:creationId xmlns:p14="http://schemas.microsoft.com/office/powerpoint/2010/main" val="172970250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Критика монотеизма</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958752" y="2825552"/>
            <a:ext cx="22387223" cy="9505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smtClean="0"/>
              <a:t>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3634137" y="9210569"/>
            <a:ext cx="22891279" cy="10064294"/>
          </a:xfrm>
          <a:prstGeom prst="rect">
            <a:avLst/>
          </a:prstGeom>
        </p:spPr>
        <p:txBody>
          <a:bodyPr wrap="square">
            <a:spAutoFit/>
          </a:bodyPr>
          <a:lstStyle/>
          <a:p>
            <a:pPr algn="just"/>
            <a:endParaRPr lang="ru-RU" sz="5400" dirty="0"/>
          </a:p>
          <a:p>
            <a:endParaRPr lang="ru-RU" sz="5400" b="1" dirty="0"/>
          </a:p>
          <a:p>
            <a:endParaRPr lang="ru-RU" sz="5400" b="1" dirty="0" smtClean="0"/>
          </a:p>
          <a:p>
            <a:endParaRPr lang="ru-RU" sz="5400" b="1" dirty="0"/>
          </a:p>
          <a:p>
            <a:endParaRPr lang="ru-RU" sz="5400" b="1" dirty="0" smtClean="0"/>
          </a:p>
          <a:p>
            <a:r>
              <a:rPr lang="ru-RU" sz="5400" b="1" dirty="0" smtClean="0"/>
              <a:t> </a:t>
            </a:r>
            <a:endParaRPr lang="ru-RU" sz="5400" b="1" dirty="0"/>
          </a:p>
          <a:p>
            <a:pPr algn="just"/>
            <a:endParaRPr lang="ru-RU" sz="5400" dirty="0" smtClean="0"/>
          </a:p>
          <a:p>
            <a:pPr algn="just"/>
            <a:endParaRPr lang="ru-RU" sz="5400" dirty="0"/>
          </a:p>
          <a:p>
            <a:pPr algn="just"/>
            <a:endParaRPr lang="ru-RU" sz="5400" dirty="0" smtClean="0"/>
          </a:p>
          <a:p>
            <a:pPr algn="just"/>
            <a:endParaRPr lang="ru-RU" sz="5400" dirty="0"/>
          </a:p>
          <a:p>
            <a:pPr algn="just"/>
            <a:endParaRPr lang="ru-RU" sz="5400" dirty="0" smtClean="0"/>
          </a:p>
          <a:p>
            <a:pPr algn="just"/>
            <a:r>
              <a:rPr lang="ru-RU" sz="5400" dirty="0" smtClean="0"/>
              <a:t> </a:t>
            </a:r>
            <a:endParaRPr lang="ru-RU" dirty="0"/>
          </a:p>
        </p:txBody>
      </p:sp>
      <p:pic>
        <p:nvPicPr>
          <p:cNvPr id="8194" name="Picture 2" descr="https://sun9-9.userapi.com/c834203/v834203091/15732f/owCVQJzlk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9894" y="7177901"/>
            <a:ext cx="7404938" cy="471486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8672" y="2643366"/>
            <a:ext cx="23425248" cy="3416320"/>
          </a:xfrm>
          <a:prstGeom prst="rect">
            <a:avLst/>
          </a:prstGeom>
        </p:spPr>
        <p:txBody>
          <a:bodyPr wrap="square">
            <a:spAutoFit/>
          </a:bodyPr>
          <a:lstStyle/>
          <a:p>
            <a:r>
              <a:rPr lang="ru-RU" sz="5400" dirty="0" smtClean="0"/>
              <a:t>                          За что Зевс мучил Прометея?</a:t>
            </a:r>
          </a:p>
          <a:p>
            <a:r>
              <a:rPr lang="ru-RU" sz="5400" dirty="0" smtClean="0"/>
              <a:t>Это было не наказание, а </a:t>
            </a:r>
            <a:r>
              <a:rPr lang="ru-RU" sz="5400" dirty="0" smtClean="0">
                <a:solidFill>
                  <a:srgbClr val="FF0000"/>
                </a:solidFill>
              </a:rPr>
              <a:t>пытка</a:t>
            </a:r>
            <a:r>
              <a:rPr lang="ru-RU" sz="5400" dirty="0" smtClean="0"/>
              <a:t>, ибо он знал тайну </a:t>
            </a:r>
            <a:r>
              <a:rPr lang="ru-RU" sz="5400" dirty="0" smtClean="0">
                <a:solidFill>
                  <a:srgbClr val="FF0000"/>
                </a:solidFill>
              </a:rPr>
              <a:t>судьбы</a:t>
            </a:r>
            <a:r>
              <a:rPr lang="ru-RU" sz="5400" dirty="0" smtClean="0"/>
              <a:t> Зевса</a:t>
            </a:r>
          </a:p>
          <a:p>
            <a:r>
              <a:rPr lang="ru-RU" sz="5400" dirty="0" smtClean="0"/>
              <a:t>У греков появляются боги двух разных типов: Мойры – это смесь пантеистического и монотеистического принципов. </a:t>
            </a:r>
            <a:r>
              <a:rPr lang="ru-RU" sz="5400" b="1" dirty="0" smtClean="0">
                <a:solidFill>
                  <a:srgbClr val="FF0000"/>
                </a:solidFill>
              </a:rPr>
              <a:t>Почему</a:t>
            </a:r>
            <a:r>
              <a:rPr lang="ru-RU" sz="5400" dirty="0" smtClean="0"/>
              <a:t>?  </a:t>
            </a:r>
            <a:endParaRPr lang="ru-RU" dirty="0"/>
          </a:p>
        </p:txBody>
      </p:sp>
    </p:spTree>
    <p:extLst>
      <p:ext uri="{BB962C8B-B14F-4D97-AF65-F5344CB8AC3E}">
        <p14:creationId xmlns:p14="http://schemas.microsoft.com/office/powerpoint/2010/main" val="19368234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Критика монотеизма</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958752" y="2825552"/>
            <a:ext cx="22387223" cy="9505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smtClean="0"/>
              <a:t>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3634137" y="9210569"/>
            <a:ext cx="22891279" cy="10064294"/>
          </a:xfrm>
          <a:prstGeom prst="rect">
            <a:avLst/>
          </a:prstGeom>
        </p:spPr>
        <p:txBody>
          <a:bodyPr wrap="square">
            <a:spAutoFit/>
          </a:bodyPr>
          <a:lstStyle/>
          <a:p>
            <a:pPr algn="just"/>
            <a:endParaRPr lang="ru-RU" sz="5400" dirty="0"/>
          </a:p>
          <a:p>
            <a:endParaRPr lang="ru-RU" sz="5400" b="1" dirty="0"/>
          </a:p>
          <a:p>
            <a:endParaRPr lang="ru-RU" sz="5400" b="1" dirty="0" smtClean="0"/>
          </a:p>
          <a:p>
            <a:endParaRPr lang="ru-RU" sz="5400" b="1" dirty="0"/>
          </a:p>
          <a:p>
            <a:endParaRPr lang="ru-RU" sz="5400" b="1" dirty="0" smtClean="0"/>
          </a:p>
          <a:p>
            <a:r>
              <a:rPr lang="ru-RU" sz="5400" b="1" dirty="0" smtClean="0"/>
              <a:t> </a:t>
            </a:r>
            <a:endParaRPr lang="ru-RU" sz="5400" b="1" dirty="0"/>
          </a:p>
          <a:p>
            <a:pPr algn="just"/>
            <a:endParaRPr lang="ru-RU" sz="5400" dirty="0" smtClean="0"/>
          </a:p>
          <a:p>
            <a:pPr algn="just"/>
            <a:endParaRPr lang="ru-RU" sz="5400" dirty="0"/>
          </a:p>
          <a:p>
            <a:pPr algn="just"/>
            <a:endParaRPr lang="ru-RU" sz="5400" dirty="0" smtClean="0"/>
          </a:p>
          <a:p>
            <a:pPr algn="just"/>
            <a:endParaRPr lang="ru-RU" sz="5400" dirty="0"/>
          </a:p>
          <a:p>
            <a:pPr algn="just"/>
            <a:endParaRPr lang="ru-RU" sz="5400" dirty="0" smtClean="0"/>
          </a:p>
          <a:p>
            <a:pPr algn="just"/>
            <a:r>
              <a:rPr lang="ru-RU" sz="5400" dirty="0" smtClean="0"/>
              <a:t> </a:t>
            </a:r>
            <a:endParaRPr lang="ru-RU" dirty="0"/>
          </a:p>
        </p:txBody>
      </p:sp>
      <p:pic>
        <p:nvPicPr>
          <p:cNvPr id="8194" name="Picture 2" descr="https://sun9-9.userapi.com/c834203/v834203091/15732f/owCVQJzlk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9531" y="7559896"/>
            <a:ext cx="7404938" cy="471486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8672" y="2643366"/>
            <a:ext cx="23425248" cy="4247317"/>
          </a:xfrm>
          <a:prstGeom prst="rect">
            <a:avLst/>
          </a:prstGeom>
        </p:spPr>
        <p:txBody>
          <a:bodyPr wrap="square">
            <a:spAutoFit/>
          </a:bodyPr>
          <a:lstStyle/>
          <a:p>
            <a:r>
              <a:rPr lang="ru-RU" sz="5400" dirty="0" smtClean="0"/>
              <a:t>                          За что Зевс мучил Прометея?</a:t>
            </a:r>
          </a:p>
          <a:p>
            <a:r>
              <a:rPr lang="ru-RU" sz="5400" dirty="0" smtClean="0"/>
              <a:t>Это было не наказание, а пытка, ибо он знал тайну судьбы Зевса</a:t>
            </a:r>
          </a:p>
          <a:p>
            <a:r>
              <a:rPr lang="ru-RU" sz="5400" dirty="0" smtClean="0"/>
              <a:t>У греков появляются боги двух разных типов: Мойры – это смесь пантеистического и монотеистического принципов. </a:t>
            </a:r>
            <a:r>
              <a:rPr lang="ru-RU" sz="5400" b="1" dirty="0" smtClean="0">
                <a:solidFill>
                  <a:srgbClr val="FF0000"/>
                </a:solidFill>
              </a:rPr>
              <a:t>Почему</a:t>
            </a:r>
            <a:r>
              <a:rPr lang="ru-RU" sz="5400" dirty="0" smtClean="0"/>
              <a:t>?</a:t>
            </a:r>
          </a:p>
          <a:p>
            <a:r>
              <a:rPr lang="ru-RU" sz="5400" dirty="0" smtClean="0">
                <a:solidFill>
                  <a:srgbClr val="FF0000"/>
                </a:solidFill>
              </a:rPr>
              <a:t>Ответ</a:t>
            </a:r>
            <a:r>
              <a:rPr lang="ru-RU" sz="5400" dirty="0" smtClean="0"/>
              <a:t>: они всемогущи, но при этом </a:t>
            </a:r>
            <a:r>
              <a:rPr lang="ru-RU" sz="5400" dirty="0" smtClean="0">
                <a:solidFill>
                  <a:srgbClr val="FF0000"/>
                </a:solidFill>
              </a:rPr>
              <a:t>обезличены</a:t>
            </a:r>
            <a:r>
              <a:rPr lang="ru-RU" sz="5400" dirty="0" smtClean="0"/>
              <a:t>.   </a:t>
            </a:r>
            <a:endParaRPr lang="ru-RU" dirty="0"/>
          </a:p>
        </p:txBody>
      </p:sp>
    </p:spTree>
    <p:extLst>
      <p:ext uri="{BB962C8B-B14F-4D97-AF65-F5344CB8AC3E}">
        <p14:creationId xmlns:p14="http://schemas.microsoft.com/office/powerpoint/2010/main" val="398006981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454696" y="2214562"/>
            <a:ext cx="23738621" cy="10064294"/>
          </a:xfrm>
          <a:prstGeom prst="rect">
            <a:avLst/>
          </a:prstGeom>
        </p:spPr>
        <p:txBody>
          <a:bodyPr wrap="square">
            <a:spAutoFit/>
          </a:bodyPr>
          <a:lstStyle/>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Чем «прекрасная религия» Греков </a:t>
            </a:r>
            <a:r>
              <a:rPr lang="ru-RU" sz="5400" b="1" dirty="0" smtClean="0">
                <a:solidFill>
                  <a:srgbClr val="FF0000"/>
                </a:solidFill>
                <a:sym typeface="Arial Narrow"/>
              </a:rPr>
              <a:t>отличается</a:t>
            </a:r>
            <a:r>
              <a:rPr lang="ru-RU" sz="5400" b="1" dirty="0" smtClean="0">
                <a:solidFill>
                  <a:srgbClr val="253957"/>
                </a:solidFill>
                <a:sym typeface="Arial Narrow"/>
              </a:rPr>
              <a:t> от «религии загадки», «символической религии» Египта? Ведь и там и там мы встречаем чувственные изображения богов?</a:t>
            </a: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pic>
        <p:nvPicPr>
          <p:cNvPr id="6146" name="Picture 2" descr="http://forumimage.ru/uploads/20190301/155148005111499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9232" y="7117657"/>
            <a:ext cx="5472608" cy="433020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www.skulptura-plus.ru/images/photos/medium/shop166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2320" y="7133764"/>
            <a:ext cx="3113446" cy="415126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flipH="1">
            <a:off x="6503368" y="881335"/>
            <a:ext cx="10009112" cy="861774"/>
          </a:xfrm>
          <a:prstGeom prst="rect">
            <a:avLst/>
          </a:prstGeom>
        </p:spPr>
        <p:txBody>
          <a:bodyPr wrap="square">
            <a:spAutoFit/>
          </a:bodyPr>
          <a:lstStyle/>
          <a:p>
            <a:r>
              <a:rPr lang="ru-RU" b="1" dirty="0" smtClean="0"/>
              <a:t>Греческая религия</a:t>
            </a:r>
            <a:endParaRPr lang="ru-RU" b="1" dirty="0"/>
          </a:p>
        </p:txBody>
      </p:sp>
    </p:spTree>
    <p:extLst>
      <p:ext uri="{BB962C8B-B14F-4D97-AF65-F5344CB8AC3E}">
        <p14:creationId xmlns:p14="http://schemas.microsoft.com/office/powerpoint/2010/main" val="2709385709"/>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454696" y="2214562"/>
            <a:ext cx="23738621" cy="15050274"/>
          </a:xfrm>
          <a:prstGeom prst="rect">
            <a:avLst/>
          </a:prstGeom>
        </p:spPr>
        <p:txBody>
          <a:bodyPr wrap="square">
            <a:spAutoFit/>
          </a:bodyPr>
          <a:lstStyle/>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 Единственной адекватной для духа формой является форма </a:t>
            </a:r>
            <a:r>
              <a:rPr lang="ru-RU" sz="5400" b="1" dirty="0" smtClean="0">
                <a:solidFill>
                  <a:srgbClr val="FF0000"/>
                </a:solidFill>
                <a:sym typeface="Arial Narrow"/>
              </a:rPr>
              <a:t>человеческого</a:t>
            </a:r>
            <a:r>
              <a:rPr lang="ru-RU" sz="5400" b="1" dirty="0" smtClean="0">
                <a:solidFill>
                  <a:srgbClr val="253957"/>
                </a:solidFill>
                <a:sym typeface="Arial Narrow"/>
              </a:rPr>
              <a:t> </a:t>
            </a:r>
            <a:r>
              <a:rPr lang="ru-RU" sz="5400" b="1" dirty="0" smtClean="0">
                <a:solidFill>
                  <a:srgbClr val="FF0000"/>
                </a:solidFill>
                <a:sym typeface="Arial Narrow"/>
              </a:rPr>
              <a:t>тела</a:t>
            </a:r>
            <a:r>
              <a:rPr lang="ru-RU" sz="5400" b="1" dirty="0" smtClean="0">
                <a:solidFill>
                  <a:srgbClr val="253957"/>
                </a:solidFill>
                <a:sym typeface="Arial Narrow"/>
              </a:rPr>
              <a:t>, что и было реализовано в греческом искусстве, где боги были представлены в облике </a:t>
            </a:r>
            <a:r>
              <a:rPr lang="ru-RU" sz="5400" b="1" dirty="0" smtClean="0">
                <a:solidFill>
                  <a:srgbClr val="FF0000"/>
                </a:solidFill>
                <a:sym typeface="Arial Narrow"/>
              </a:rPr>
              <a:t>совершенного человека</a:t>
            </a:r>
            <a:r>
              <a:rPr lang="ru-RU" sz="5400" b="1" dirty="0" smtClean="0">
                <a:solidFill>
                  <a:srgbClr val="253957"/>
                </a:solidFill>
                <a:sym typeface="Arial Narrow"/>
              </a:rPr>
              <a:t>.  </a:t>
            </a: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В греческом </a:t>
            </a:r>
            <a:r>
              <a:rPr lang="ru-RU" sz="5400" b="1" dirty="0" smtClean="0">
                <a:solidFill>
                  <a:srgbClr val="FF0000"/>
                </a:solidFill>
                <a:sym typeface="Arial Narrow"/>
              </a:rPr>
              <a:t>политеизме</a:t>
            </a:r>
            <a:r>
              <a:rPr lang="ru-RU" sz="5400" b="1" dirty="0" smtClean="0">
                <a:solidFill>
                  <a:srgbClr val="253957"/>
                </a:solidFill>
                <a:sym typeface="Arial Narrow"/>
              </a:rPr>
              <a:t> осознается, что человеческое, конечное, множественное не есть нечто чуждое Богу, а есть его </a:t>
            </a:r>
            <a:r>
              <a:rPr lang="ru-RU" sz="5400" b="1" dirty="0" smtClean="0">
                <a:solidFill>
                  <a:srgbClr val="FF0000"/>
                </a:solidFill>
                <a:sym typeface="Arial Narrow"/>
              </a:rPr>
              <a:t>собственный момент</a:t>
            </a:r>
            <a:r>
              <a:rPr lang="ru-RU" sz="5400" b="1" dirty="0" smtClean="0">
                <a:solidFill>
                  <a:srgbClr val="253957"/>
                </a:solidFill>
                <a:sym typeface="Arial Narrow"/>
              </a:rPr>
              <a:t>. </a:t>
            </a:r>
          </a:p>
          <a:p>
            <a:pPr algn="l">
              <a:defRPr sz="2800">
                <a:solidFill>
                  <a:srgbClr val="253957"/>
                </a:solidFill>
                <a:latin typeface="+mn-lt"/>
                <a:ea typeface="+mn-ea"/>
                <a:cs typeface="+mn-cs"/>
                <a:sym typeface="Arial Narrow"/>
              </a:defRPr>
            </a:pPr>
            <a:endParaRPr lang="ru-RU" sz="5400" b="1" dirty="0" smtClean="0">
              <a:solidFill>
                <a:srgbClr val="FF0000"/>
              </a:solidFill>
              <a:sym typeface="Arial Narrow"/>
            </a:endParaRPr>
          </a:p>
          <a:p>
            <a:pPr algn="l">
              <a:defRPr sz="2800">
                <a:solidFill>
                  <a:srgbClr val="253957"/>
                </a:solidFill>
                <a:latin typeface="+mn-lt"/>
                <a:ea typeface="+mn-ea"/>
                <a:cs typeface="+mn-cs"/>
                <a:sym typeface="Arial Narrow"/>
              </a:defRPr>
            </a:pPr>
            <a:r>
              <a:rPr lang="ru-RU" sz="5400" b="1" dirty="0" smtClean="0">
                <a:solidFill>
                  <a:srgbClr val="FF0000"/>
                </a:solidFill>
                <a:sym typeface="Arial Narrow"/>
              </a:rPr>
              <a:t>Как это меняет религию?</a:t>
            </a: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pic>
        <p:nvPicPr>
          <p:cNvPr id="6146" name="Picture 2" descr="http://forumimage.ru/uploads/20190301/155148005111499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388" y="9090248"/>
            <a:ext cx="5472608" cy="433020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www.skulptura-plus.ru/images/photos/medium/shop166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210" y="8885135"/>
            <a:ext cx="3113446" cy="415126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flipH="1">
            <a:off x="6503368" y="881335"/>
            <a:ext cx="10009112" cy="861774"/>
          </a:xfrm>
          <a:prstGeom prst="rect">
            <a:avLst/>
          </a:prstGeom>
        </p:spPr>
        <p:txBody>
          <a:bodyPr wrap="square">
            <a:spAutoFit/>
          </a:bodyPr>
          <a:lstStyle/>
          <a:p>
            <a:r>
              <a:rPr lang="ru-RU" b="1" dirty="0" smtClean="0"/>
              <a:t>Греческая религия</a:t>
            </a:r>
            <a:endParaRPr lang="ru-RU" b="1" dirty="0"/>
          </a:p>
        </p:txBody>
      </p:sp>
    </p:spTree>
    <p:extLst>
      <p:ext uri="{BB962C8B-B14F-4D97-AF65-F5344CB8AC3E}">
        <p14:creationId xmlns:p14="http://schemas.microsoft.com/office/powerpoint/2010/main" val="2037041042"/>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454696" y="2214562"/>
            <a:ext cx="23738621" cy="12557284"/>
          </a:xfrm>
          <a:prstGeom prst="rect">
            <a:avLst/>
          </a:prstGeom>
        </p:spPr>
        <p:txBody>
          <a:bodyPr wrap="square">
            <a:spAutoFit/>
          </a:bodyPr>
          <a:lstStyle/>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 В политеизме осознается, что человеческое, конечное, множественное не есть нечто чуждое Богу, а есть его </a:t>
            </a:r>
            <a:r>
              <a:rPr lang="ru-RU" sz="5400" b="1" dirty="0" smtClean="0">
                <a:solidFill>
                  <a:srgbClr val="FF0000"/>
                </a:solidFill>
                <a:sym typeface="Arial Narrow"/>
              </a:rPr>
              <a:t>собственный момент</a:t>
            </a:r>
            <a:r>
              <a:rPr lang="ru-RU" sz="5400" b="1" dirty="0" smtClean="0">
                <a:solidFill>
                  <a:srgbClr val="253957"/>
                </a:solidFill>
                <a:sym typeface="Arial Narrow"/>
              </a:rPr>
              <a:t>. </a:t>
            </a:r>
          </a:p>
          <a:p>
            <a:pPr algn="l">
              <a:defRPr sz="2800">
                <a:solidFill>
                  <a:srgbClr val="253957"/>
                </a:solidFill>
                <a:latin typeface="+mn-lt"/>
                <a:ea typeface="+mn-ea"/>
                <a:cs typeface="+mn-cs"/>
                <a:sym typeface="Arial Narrow"/>
              </a:defRPr>
            </a:pPr>
            <a:endParaRPr lang="ru-RU" sz="5400" dirty="0" smtClean="0">
              <a:solidFill>
                <a:srgbClr val="253957"/>
              </a:solidFill>
              <a:sym typeface="Arial Narrow"/>
            </a:endParaRPr>
          </a:p>
          <a:p>
            <a:pPr marL="914400" indent="-914400" algn="l">
              <a:buAutoNum type="arabicParenR"/>
              <a:defRPr sz="2800">
                <a:solidFill>
                  <a:srgbClr val="253957"/>
                </a:solidFill>
                <a:latin typeface="+mn-lt"/>
                <a:ea typeface="+mn-ea"/>
                <a:cs typeface="+mn-cs"/>
                <a:sym typeface="Arial Narrow"/>
              </a:defRPr>
            </a:pPr>
            <a:r>
              <a:rPr lang="ru-RU" sz="5400" dirty="0" smtClean="0">
                <a:solidFill>
                  <a:srgbClr val="253957"/>
                </a:solidFill>
                <a:sym typeface="Arial Narrow"/>
              </a:rPr>
              <a:t>Человек рассматривается как свободное существо («Субъект творит только себя»)</a:t>
            </a:r>
          </a:p>
          <a:p>
            <a:pPr algn="l">
              <a:defRPr sz="2800">
                <a:solidFill>
                  <a:srgbClr val="253957"/>
                </a:solidFill>
                <a:latin typeface="+mn-lt"/>
                <a:ea typeface="+mn-ea"/>
                <a:cs typeface="+mn-cs"/>
                <a:sym typeface="Arial Narrow"/>
              </a:defRPr>
            </a:pPr>
            <a:r>
              <a:rPr lang="ru-RU" sz="5400" dirty="0" smtClean="0">
                <a:solidFill>
                  <a:srgbClr val="253957"/>
                </a:solidFill>
                <a:sym typeface="Arial Narrow"/>
              </a:rPr>
              <a:t>(«Греческие Боги есть Боги </a:t>
            </a:r>
            <a:r>
              <a:rPr lang="ru-RU" sz="5400" dirty="0" smtClean="0">
                <a:solidFill>
                  <a:srgbClr val="FF0000"/>
                </a:solidFill>
                <a:sym typeface="Arial Narrow"/>
              </a:rPr>
              <a:t>свободных</a:t>
            </a:r>
            <a:r>
              <a:rPr lang="ru-RU" sz="5400" dirty="0" smtClean="0">
                <a:solidFill>
                  <a:srgbClr val="253957"/>
                </a:solidFill>
                <a:sym typeface="Arial Narrow"/>
              </a:rPr>
              <a:t> людей»</a:t>
            </a:r>
          </a:p>
          <a:p>
            <a:pPr algn="l">
              <a:defRPr sz="2800">
                <a:solidFill>
                  <a:srgbClr val="253957"/>
                </a:solidFill>
                <a:latin typeface="+mn-lt"/>
                <a:ea typeface="+mn-ea"/>
                <a:cs typeface="+mn-cs"/>
                <a:sym typeface="Arial Narrow"/>
              </a:defRPr>
            </a:pPr>
            <a:r>
              <a:rPr lang="ru-RU" sz="5400" dirty="0" smtClean="0">
                <a:solidFill>
                  <a:srgbClr val="253957"/>
                </a:solidFill>
                <a:sym typeface="Arial Narrow"/>
              </a:rPr>
              <a:t>2) «Бог есть </a:t>
            </a:r>
            <a:r>
              <a:rPr lang="ru-RU" sz="5400" dirty="0" err="1" smtClean="0">
                <a:solidFill>
                  <a:srgbClr val="253957"/>
                </a:solidFill>
                <a:sym typeface="Arial Narrow"/>
              </a:rPr>
              <a:t>опосредование</a:t>
            </a:r>
            <a:r>
              <a:rPr lang="ru-RU" sz="5400" dirty="0" smtClean="0">
                <a:solidFill>
                  <a:srgbClr val="253957"/>
                </a:solidFill>
                <a:sym typeface="Arial Narrow"/>
              </a:rPr>
              <a:t>, и этим </a:t>
            </a:r>
            <a:r>
              <a:rPr lang="ru-RU" sz="5400" dirty="0" err="1" smtClean="0">
                <a:solidFill>
                  <a:srgbClr val="253957"/>
                </a:solidFill>
                <a:sym typeface="Arial Narrow"/>
              </a:rPr>
              <a:t>опосредованием</a:t>
            </a:r>
            <a:r>
              <a:rPr lang="ru-RU" sz="5400" dirty="0" smtClean="0">
                <a:solidFill>
                  <a:srgbClr val="253957"/>
                </a:solidFill>
                <a:sym typeface="Arial Narrow"/>
              </a:rPr>
              <a:t> является человек, человек знает </a:t>
            </a:r>
            <a:r>
              <a:rPr lang="ru-RU" sz="5400" dirty="0" smtClean="0">
                <a:solidFill>
                  <a:srgbClr val="FF0000"/>
                </a:solidFill>
                <a:sym typeface="Arial Narrow"/>
              </a:rPr>
              <a:t>себя в боге</a:t>
            </a:r>
            <a:r>
              <a:rPr lang="ru-RU" sz="5400" dirty="0" smtClean="0">
                <a:solidFill>
                  <a:srgbClr val="253957"/>
                </a:solidFill>
                <a:sym typeface="Arial Narrow"/>
              </a:rPr>
              <a:t>».</a:t>
            </a:r>
          </a:p>
          <a:p>
            <a:pPr algn="l">
              <a:defRPr sz="2800">
                <a:solidFill>
                  <a:srgbClr val="253957"/>
                </a:solidFill>
                <a:latin typeface="+mn-lt"/>
                <a:ea typeface="+mn-ea"/>
                <a:cs typeface="+mn-cs"/>
                <a:sym typeface="Arial Narrow"/>
              </a:defRPr>
            </a:pPr>
            <a:r>
              <a:rPr lang="ru-RU" sz="5400" dirty="0" smtClean="0">
                <a:solidFill>
                  <a:srgbClr val="253957"/>
                </a:solidFill>
                <a:sym typeface="Arial Narrow"/>
              </a:rPr>
              <a:t>3)  Умирает </a:t>
            </a:r>
            <a:r>
              <a:rPr lang="ru-RU" sz="5400" dirty="0" smtClean="0">
                <a:solidFill>
                  <a:srgbClr val="FF0000"/>
                </a:solidFill>
                <a:sym typeface="Arial Narrow"/>
              </a:rPr>
              <a:t>инобытие</a:t>
            </a:r>
            <a:r>
              <a:rPr lang="ru-RU" sz="5400" dirty="0" smtClean="0">
                <a:solidFill>
                  <a:srgbClr val="253957"/>
                </a:solidFill>
                <a:sym typeface="Arial Narrow"/>
              </a:rPr>
              <a:t> Бога для человека: </a:t>
            </a:r>
            <a:endParaRPr lang="ru-RU" sz="5400"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6503368" y="881335"/>
            <a:ext cx="10009112" cy="861774"/>
          </a:xfrm>
          <a:prstGeom prst="rect">
            <a:avLst/>
          </a:prstGeom>
        </p:spPr>
        <p:txBody>
          <a:bodyPr wrap="square">
            <a:spAutoFit/>
          </a:bodyPr>
          <a:lstStyle/>
          <a:p>
            <a:r>
              <a:rPr lang="ru-RU" b="1" dirty="0" smtClean="0"/>
              <a:t>Греческая религия</a:t>
            </a:r>
            <a:endParaRPr lang="ru-RU" b="1" dirty="0"/>
          </a:p>
        </p:txBody>
      </p:sp>
      <p:pic>
        <p:nvPicPr>
          <p:cNvPr id="5" name="Рисунок 4"/>
          <p:cNvPicPr>
            <a:picLocks noChangeAspect="1"/>
          </p:cNvPicPr>
          <p:nvPr/>
        </p:nvPicPr>
        <p:blipFill>
          <a:blip r:embed="rId3"/>
          <a:stretch>
            <a:fillRect/>
          </a:stretch>
        </p:blipFill>
        <p:spPr>
          <a:xfrm>
            <a:off x="16152440" y="8654619"/>
            <a:ext cx="5974598" cy="4730906"/>
          </a:xfrm>
          <a:prstGeom prst="rect">
            <a:avLst/>
          </a:prstGeom>
        </p:spPr>
      </p:pic>
      <p:pic>
        <p:nvPicPr>
          <p:cNvPr id="10" name="Picture 6" descr="https://www.skulptura-plus.ru/images/photos/medium/shop166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6185" y="9234264"/>
            <a:ext cx="3113446" cy="415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05569"/>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454696" y="2214562"/>
            <a:ext cx="23738621" cy="10895290"/>
          </a:xfrm>
          <a:prstGeom prst="rect">
            <a:avLst/>
          </a:prstGeom>
        </p:spPr>
        <p:txBody>
          <a:bodyPr wrap="square">
            <a:spAutoFit/>
          </a:bodyPr>
          <a:lstStyle/>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 В политеизме осознается, что человеческое, конечное, множественное не есть нечто чуждое Богу, а есть его </a:t>
            </a:r>
            <a:r>
              <a:rPr lang="ru-RU" sz="5400" b="1" dirty="0" smtClean="0">
                <a:solidFill>
                  <a:srgbClr val="FF0000"/>
                </a:solidFill>
                <a:sym typeface="Arial Narrow"/>
              </a:rPr>
              <a:t>собственный момент</a:t>
            </a:r>
            <a:r>
              <a:rPr lang="ru-RU" sz="5400" b="1" dirty="0" smtClean="0">
                <a:solidFill>
                  <a:srgbClr val="253957"/>
                </a:solidFill>
                <a:sym typeface="Arial Narrow"/>
              </a:rPr>
              <a:t>. </a:t>
            </a:r>
          </a:p>
          <a:p>
            <a:pPr algn="l">
              <a:defRPr sz="2800">
                <a:solidFill>
                  <a:srgbClr val="253957"/>
                </a:solidFill>
                <a:latin typeface="+mn-lt"/>
                <a:ea typeface="+mn-ea"/>
                <a:cs typeface="+mn-cs"/>
                <a:sym typeface="Arial Narrow"/>
              </a:defRPr>
            </a:pPr>
            <a:endParaRPr lang="ru-RU" sz="5400"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dirty="0" smtClean="0">
              <a:solidFill>
                <a:srgbClr val="253957"/>
              </a:solidFill>
              <a:sym typeface="Arial Narrow"/>
            </a:endParaRPr>
          </a:p>
          <a:p>
            <a:pPr algn="l">
              <a:defRPr sz="2800">
                <a:solidFill>
                  <a:srgbClr val="253957"/>
                </a:solidFill>
                <a:latin typeface="+mn-lt"/>
                <a:ea typeface="+mn-ea"/>
                <a:cs typeface="+mn-cs"/>
                <a:sym typeface="Arial Narrow"/>
              </a:defRPr>
            </a:pPr>
            <a:r>
              <a:rPr lang="ru-RU" sz="5400" dirty="0">
                <a:solidFill>
                  <a:srgbClr val="253957"/>
                </a:solidFill>
                <a:sym typeface="Arial Narrow"/>
              </a:rPr>
              <a:t>4</a:t>
            </a:r>
            <a:r>
              <a:rPr lang="ru-RU" sz="5400" dirty="0" smtClean="0">
                <a:solidFill>
                  <a:srgbClr val="253957"/>
                </a:solidFill>
                <a:sym typeface="Arial Narrow"/>
              </a:rPr>
              <a:t>) В Боге человеческие </a:t>
            </a:r>
            <a:r>
              <a:rPr lang="ru-RU" sz="5400" dirty="0" smtClean="0">
                <a:solidFill>
                  <a:srgbClr val="FF0000"/>
                </a:solidFill>
                <a:sym typeface="Arial Narrow"/>
              </a:rPr>
              <a:t>страсти</a:t>
            </a:r>
            <a:r>
              <a:rPr lang="ru-RU" sz="5400" dirty="0" smtClean="0">
                <a:solidFill>
                  <a:srgbClr val="253957"/>
                </a:solidFill>
                <a:sym typeface="Arial Narrow"/>
              </a:rPr>
              <a:t> есть нечто утвердительное</a:t>
            </a:r>
          </a:p>
          <a:p>
            <a:pPr algn="l">
              <a:defRPr sz="2800">
                <a:solidFill>
                  <a:srgbClr val="253957"/>
                </a:solidFill>
                <a:latin typeface="+mn-lt"/>
                <a:ea typeface="+mn-ea"/>
                <a:cs typeface="+mn-cs"/>
                <a:sym typeface="Arial Narrow"/>
              </a:defRPr>
            </a:pPr>
            <a:endParaRPr lang="ru-RU" sz="5400" dirty="0">
              <a:solidFill>
                <a:srgbClr val="253957"/>
              </a:solidFill>
              <a:sym typeface="Arial Narrow"/>
            </a:endParaRPr>
          </a:p>
          <a:p>
            <a:pPr algn="l">
              <a:defRPr sz="2800">
                <a:solidFill>
                  <a:srgbClr val="253957"/>
                </a:solidFill>
                <a:latin typeface="+mn-lt"/>
                <a:ea typeface="+mn-ea"/>
                <a:cs typeface="+mn-cs"/>
                <a:sym typeface="Arial Narrow"/>
              </a:defRPr>
            </a:pPr>
            <a:r>
              <a:rPr lang="ru-RU" sz="5400" dirty="0" smtClean="0">
                <a:solidFill>
                  <a:srgbClr val="253957"/>
                </a:solidFill>
                <a:sym typeface="Arial Narrow"/>
              </a:rPr>
              <a:t>5) </a:t>
            </a:r>
            <a:r>
              <a:rPr lang="ru-RU" sz="5400" dirty="0" smtClean="0">
                <a:solidFill>
                  <a:srgbClr val="FF0000"/>
                </a:solidFill>
                <a:sym typeface="Arial Narrow"/>
              </a:rPr>
              <a:t>Человеческое есть в самом Боге</a:t>
            </a: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Но пока это человеческое в боге отъединено от двух </a:t>
            </a:r>
          </a:p>
          <a:p>
            <a:pPr algn="l">
              <a:defRPr sz="2800">
                <a:solidFill>
                  <a:srgbClr val="253957"/>
                </a:solidFill>
                <a:latin typeface="+mn-lt"/>
                <a:ea typeface="+mn-ea"/>
                <a:cs typeface="+mn-cs"/>
                <a:sym typeface="Arial Narrow"/>
              </a:defRPr>
            </a:pPr>
            <a:r>
              <a:rPr lang="ru-RU" sz="5400" b="1" dirty="0">
                <a:solidFill>
                  <a:srgbClr val="253957"/>
                </a:solidFill>
                <a:sym typeface="Arial Narrow"/>
              </a:rPr>
              <a:t>д</a:t>
            </a:r>
            <a:r>
              <a:rPr lang="ru-RU" sz="5400" b="1" dirty="0" smtClean="0">
                <a:solidFill>
                  <a:srgbClr val="253957"/>
                </a:solidFill>
                <a:sym typeface="Arial Narrow"/>
              </a:rPr>
              <a:t>ругих его моментов: </a:t>
            </a:r>
            <a:r>
              <a:rPr lang="ru-RU" sz="5400" b="1" dirty="0" smtClean="0">
                <a:solidFill>
                  <a:srgbClr val="FF0000"/>
                </a:solidFill>
                <a:sym typeface="Arial Narrow"/>
              </a:rPr>
              <a:t>всеобщего</a:t>
            </a:r>
            <a:r>
              <a:rPr lang="ru-RU" sz="5400" b="1" dirty="0" smtClean="0">
                <a:solidFill>
                  <a:srgbClr val="253957"/>
                </a:solidFill>
                <a:sym typeface="Arial Narrow"/>
              </a:rPr>
              <a:t> (пантеистический) и</a:t>
            </a:r>
          </a:p>
          <a:p>
            <a:pPr algn="l">
              <a:defRPr sz="2800">
                <a:solidFill>
                  <a:srgbClr val="253957"/>
                </a:solidFill>
                <a:latin typeface="+mn-lt"/>
                <a:ea typeface="+mn-ea"/>
                <a:cs typeface="+mn-cs"/>
                <a:sym typeface="Arial Narrow"/>
              </a:defRPr>
            </a:pPr>
            <a:r>
              <a:rPr lang="ru-RU" sz="5400" b="1" dirty="0" smtClean="0">
                <a:solidFill>
                  <a:srgbClr val="FF0000"/>
                </a:solidFill>
                <a:sym typeface="Arial Narrow"/>
              </a:rPr>
              <a:t>особенного</a:t>
            </a:r>
            <a:r>
              <a:rPr lang="ru-RU" sz="5400" b="1" dirty="0" smtClean="0">
                <a:solidFill>
                  <a:srgbClr val="253957"/>
                </a:solidFill>
                <a:sym typeface="Arial Narrow"/>
              </a:rPr>
              <a:t> (монотеистический).  </a:t>
            </a: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В чем еще проявляется </a:t>
            </a:r>
            <a:r>
              <a:rPr lang="ru-RU" sz="5400" b="1" dirty="0" smtClean="0">
                <a:solidFill>
                  <a:srgbClr val="FF0000"/>
                </a:solidFill>
                <a:sym typeface="Arial Narrow"/>
              </a:rPr>
              <a:t>слабость</a:t>
            </a:r>
            <a:r>
              <a:rPr lang="ru-RU" sz="5400" b="1" dirty="0" smtClean="0">
                <a:solidFill>
                  <a:srgbClr val="253957"/>
                </a:solidFill>
                <a:sym typeface="Arial Narrow"/>
              </a:rPr>
              <a:t> этого мировоззрения?</a:t>
            </a:r>
          </a:p>
        </p:txBody>
      </p:sp>
      <p:sp>
        <p:nvSpPr>
          <p:cNvPr id="4" name="Прямоугольник 3"/>
          <p:cNvSpPr/>
          <p:nvPr/>
        </p:nvSpPr>
        <p:spPr>
          <a:xfrm flipH="1">
            <a:off x="6503368" y="881335"/>
            <a:ext cx="10009112" cy="861774"/>
          </a:xfrm>
          <a:prstGeom prst="rect">
            <a:avLst/>
          </a:prstGeom>
        </p:spPr>
        <p:txBody>
          <a:bodyPr wrap="square">
            <a:spAutoFit/>
          </a:bodyPr>
          <a:lstStyle/>
          <a:p>
            <a:r>
              <a:rPr lang="ru-RU" b="1" dirty="0" smtClean="0"/>
              <a:t>Греческая религия</a:t>
            </a:r>
            <a:endParaRPr lang="ru-RU" b="1" dirty="0"/>
          </a:p>
        </p:txBody>
      </p:sp>
      <p:pic>
        <p:nvPicPr>
          <p:cNvPr id="5" name="Рисунок 4"/>
          <p:cNvPicPr>
            <a:picLocks noChangeAspect="1"/>
          </p:cNvPicPr>
          <p:nvPr/>
        </p:nvPicPr>
        <p:blipFill>
          <a:blip r:embed="rId3"/>
          <a:stretch>
            <a:fillRect/>
          </a:stretch>
        </p:blipFill>
        <p:spPr>
          <a:xfrm>
            <a:off x="17520592" y="8398632"/>
            <a:ext cx="5338032" cy="4226850"/>
          </a:xfrm>
          <a:prstGeom prst="rect">
            <a:avLst/>
          </a:prstGeom>
        </p:spPr>
      </p:pic>
    </p:spTree>
    <p:extLst>
      <p:ext uri="{BB962C8B-B14F-4D97-AF65-F5344CB8AC3E}">
        <p14:creationId xmlns:p14="http://schemas.microsoft.com/office/powerpoint/2010/main" val="2219970187"/>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Монотеизм - политеизм</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753544"/>
            <a:ext cx="22826536" cy="1054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4400" dirty="0" smtClean="0">
              <a:sym typeface="Arial Narrow"/>
            </a:endParaRPr>
          </a:p>
          <a:p>
            <a:pPr algn="just">
              <a:defRPr sz="2800">
                <a:solidFill>
                  <a:srgbClr val="253957"/>
                </a:solidFill>
                <a:latin typeface="+mn-lt"/>
                <a:ea typeface="+mn-ea"/>
                <a:cs typeface="+mn-cs"/>
                <a:sym typeface="Arial Narrow"/>
              </a:defRPr>
            </a:pPr>
            <a:endParaRPr lang="ru-RU" sz="4400" dirty="0" smtClean="0">
              <a:sym typeface="Arial Narrow"/>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graphicFrame>
        <p:nvGraphicFramePr>
          <p:cNvPr id="8" name="Таблица 7"/>
          <p:cNvGraphicFramePr>
            <a:graphicFrameLocks noGrp="1"/>
          </p:cNvGraphicFramePr>
          <p:nvPr>
            <p:extLst>
              <p:ext uri="{D42A27DB-BD31-4B8C-83A1-F6EECF244321}">
                <p14:modId xmlns:p14="http://schemas.microsoft.com/office/powerpoint/2010/main" val="556468190"/>
              </p:ext>
            </p:extLst>
          </p:nvPr>
        </p:nvGraphicFramePr>
        <p:xfrm>
          <a:off x="4415135" y="3401616"/>
          <a:ext cx="15841760" cy="7391414"/>
        </p:xfrm>
        <a:graphic>
          <a:graphicData uri="http://schemas.openxmlformats.org/drawingml/2006/table">
            <a:tbl>
              <a:tblPr firstRow="1" firstCol="1" bandRow="1">
                <a:tableStyleId>{5940675A-B579-460E-94D1-54222C63F5DA}</a:tableStyleId>
              </a:tblPr>
              <a:tblGrid>
                <a:gridCol w="2990302">
                  <a:extLst>
                    <a:ext uri="{9D8B030D-6E8A-4147-A177-3AD203B41FA5}">
                      <a16:colId xmlns:a16="http://schemas.microsoft.com/office/drawing/2014/main" val="20000"/>
                    </a:ext>
                  </a:extLst>
                </a:gridCol>
                <a:gridCol w="4406498">
                  <a:extLst>
                    <a:ext uri="{9D8B030D-6E8A-4147-A177-3AD203B41FA5}">
                      <a16:colId xmlns:a16="http://schemas.microsoft.com/office/drawing/2014/main" val="20001"/>
                    </a:ext>
                  </a:extLst>
                </a:gridCol>
                <a:gridCol w="4222480">
                  <a:extLst>
                    <a:ext uri="{9D8B030D-6E8A-4147-A177-3AD203B41FA5}">
                      <a16:colId xmlns:a16="http://schemas.microsoft.com/office/drawing/2014/main" val="20002"/>
                    </a:ext>
                  </a:extLst>
                </a:gridCol>
                <a:gridCol w="4222480">
                  <a:extLst>
                    <a:ext uri="{9D8B030D-6E8A-4147-A177-3AD203B41FA5}">
                      <a16:colId xmlns:a16="http://schemas.microsoft.com/office/drawing/2014/main" val="20003"/>
                    </a:ext>
                  </a:extLst>
                </a:gridCol>
              </a:tblGrid>
              <a:tr h="792088">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Аспект</a:t>
                      </a:r>
                    </a:p>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Монотеизм</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Дюркгейм</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Политеизм</a:t>
                      </a:r>
                    </a:p>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(Греки)</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044844">
                <a:tc>
                  <a:txBody>
                    <a:bodyPr/>
                    <a:lstStyle/>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Образ Бога</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Бесконечная сила, мощь, всемогущество.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Ощущение несоизмеримости общества и человека, общество превосходит человека, а он зависим от общества.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554482">
                <a:tc>
                  <a:txBody>
                    <a:bodyPr/>
                    <a:lstStyle/>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Образ Бога</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a:t>
                      </a:r>
                      <a:r>
                        <a:rPr lang="ru-RU" sz="2000" dirty="0">
                          <a:effectLst/>
                          <a:highlight>
                            <a:srgbClr val="FFFF00"/>
                          </a:highlight>
                          <a:latin typeface="Times New Roman" panose="02020603050405020304" pitchFamily="18" charset="0"/>
                          <a:cs typeface="Times New Roman" panose="02020603050405020304" pitchFamily="18" charset="0"/>
                        </a:rPr>
                        <a:t>Возвышенное</a:t>
                      </a:r>
                      <a:r>
                        <a:rPr lang="ru-RU" sz="2000" dirty="0">
                          <a:effectLst/>
                          <a:latin typeface="Times New Roman" panose="02020603050405020304" pitchFamily="18" charset="0"/>
                          <a:cs typeface="Times New Roman" panose="02020603050405020304" pitchFamily="18" charset="0"/>
                        </a:rPr>
                        <a:t>»: не может быть </a:t>
                      </a:r>
                      <a:r>
                        <a:rPr lang="ru-RU" sz="2000" dirty="0">
                          <a:effectLst/>
                          <a:highlight>
                            <a:srgbClr val="FFFF00"/>
                          </a:highlight>
                          <a:latin typeface="Times New Roman" panose="02020603050405020304" pitchFamily="18" charset="0"/>
                          <a:cs typeface="Times New Roman" panose="02020603050405020304" pitchFamily="18" charset="0"/>
                        </a:rPr>
                        <a:t>изображен</a:t>
                      </a:r>
                      <a:r>
                        <a:rPr lang="ru-RU" sz="2000" dirty="0">
                          <a:effectLst/>
                          <a:latin typeface="Times New Roman" panose="02020603050405020304" pitchFamily="18" charset="0"/>
                          <a:cs typeface="Times New Roman" panose="02020603050405020304" pitchFamily="18" charset="0"/>
                        </a:rPr>
                        <a:t>, бесконечен. Не нуждается ни в чем </a:t>
                      </a:r>
                      <a:r>
                        <a:rPr lang="ru-RU" sz="2000" dirty="0">
                          <a:effectLst/>
                          <a:highlight>
                            <a:srgbClr val="FFFF00"/>
                          </a:highlight>
                          <a:latin typeface="Times New Roman" panose="02020603050405020304" pitchFamily="18" charset="0"/>
                          <a:cs typeface="Times New Roman" panose="02020603050405020304" pitchFamily="18" charset="0"/>
                        </a:rPr>
                        <a:t>природном</a:t>
                      </a:r>
                      <a:r>
                        <a:rPr lang="ru-RU" sz="2000" dirty="0">
                          <a:effectLst/>
                          <a:latin typeface="Times New Roman" panose="02020603050405020304" pitchFamily="18" charset="0"/>
                          <a:cs typeface="Times New Roman" panose="02020603050405020304" pitchFamily="18" charset="0"/>
                        </a:rPr>
                        <a:t> для своего бытия</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Тотем </a:t>
                      </a:r>
                      <a:r>
                        <a:rPr lang="ru-RU" sz="2000" dirty="0">
                          <a:effectLst/>
                          <a:highlight>
                            <a:srgbClr val="FFFF00"/>
                          </a:highlight>
                          <a:latin typeface="Times New Roman" panose="02020603050405020304" pitchFamily="18" charset="0"/>
                          <a:cs typeface="Times New Roman" panose="02020603050405020304" pitchFamily="18" charset="0"/>
                        </a:rPr>
                        <a:t>неадекватный</a:t>
                      </a:r>
                      <a:r>
                        <a:rPr lang="ru-RU" sz="2000" dirty="0">
                          <a:effectLst/>
                          <a:latin typeface="Times New Roman" panose="02020603050405020304" pitchFamily="18" charset="0"/>
                          <a:cs typeface="Times New Roman" panose="02020603050405020304" pitchFamily="18" charset="0"/>
                        </a:rPr>
                        <a:t> образ, в него вселяется некая сила («</a:t>
                      </a:r>
                      <a:r>
                        <a:rPr lang="ru-RU" sz="2000" dirty="0" err="1">
                          <a:effectLst/>
                          <a:latin typeface="Times New Roman" panose="02020603050405020304" pitchFamily="18" charset="0"/>
                          <a:cs typeface="Times New Roman" panose="02020603050405020304" pitchFamily="18" charset="0"/>
                        </a:rPr>
                        <a:t>мана</a:t>
                      </a:r>
                      <a:r>
                        <a:rPr lang="ru-RU" sz="2000" dirty="0">
                          <a:effectLst/>
                          <a:latin typeface="Times New Roman" panose="02020603050405020304" pitchFamily="18" charset="0"/>
                          <a:cs typeface="Times New Roman" panose="02020603050405020304" pitchFamily="18" charset="0"/>
                        </a:rPr>
                        <a:t>»), которая и делает его священным</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6651200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454696" y="2214562"/>
            <a:ext cx="24050672" cy="11726287"/>
          </a:xfrm>
          <a:prstGeom prst="rect">
            <a:avLst/>
          </a:prstGeom>
        </p:spPr>
        <p:txBody>
          <a:bodyPr wrap="square">
            <a:spAutoFit/>
          </a:bodyPr>
          <a:lstStyle/>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 </a:t>
            </a:r>
          </a:p>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Слабость политеизма состоит в том, что этот момент рассматривается как устойчивый, а не как </a:t>
            </a:r>
            <a:r>
              <a:rPr lang="ru-RU" sz="5400" b="1" dirty="0" smtClean="0">
                <a:solidFill>
                  <a:srgbClr val="FF0000"/>
                </a:solidFill>
                <a:sym typeface="Arial Narrow"/>
              </a:rPr>
              <a:t>преходящий</a:t>
            </a:r>
            <a:r>
              <a:rPr lang="ru-RU" sz="5400" b="1" dirty="0" smtClean="0">
                <a:solidFill>
                  <a:schemeClr val="tx1"/>
                </a:solidFill>
                <a:sym typeface="Arial Narrow"/>
              </a:rPr>
              <a:t>.</a:t>
            </a:r>
          </a:p>
          <a:p>
            <a:pPr algn="l">
              <a:defRPr sz="2800">
                <a:solidFill>
                  <a:srgbClr val="253957"/>
                </a:solidFill>
                <a:latin typeface="+mn-lt"/>
                <a:ea typeface="+mn-ea"/>
                <a:cs typeface="+mn-cs"/>
                <a:sym typeface="Arial Narrow"/>
              </a:defRPr>
            </a:pPr>
            <a:r>
              <a:rPr lang="ru-RU" sz="5400" b="1" dirty="0" smtClean="0">
                <a:solidFill>
                  <a:schemeClr val="tx1"/>
                </a:solidFill>
                <a:sym typeface="Arial Narrow"/>
              </a:rPr>
              <a:t>Да, иллюзия принадлежит содержанию, но </a:t>
            </a:r>
            <a:r>
              <a:rPr lang="ru-RU" sz="5400" b="1" dirty="0" smtClean="0">
                <a:solidFill>
                  <a:srgbClr val="FF0000"/>
                </a:solidFill>
                <a:sym typeface="Arial Narrow"/>
              </a:rPr>
              <a:t>временно</a:t>
            </a:r>
            <a:r>
              <a:rPr lang="ru-RU" sz="5400" b="1" dirty="0" smtClean="0">
                <a:solidFill>
                  <a:schemeClr val="tx1"/>
                </a:solidFill>
                <a:sym typeface="Arial Narrow"/>
              </a:rPr>
              <a:t>, преходяще. </a:t>
            </a:r>
            <a:endParaRPr lang="ru-RU" sz="5400" b="1" dirty="0">
              <a:solidFill>
                <a:srgbClr val="FF0000"/>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r>
              <a:rPr lang="ru-RU" sz="5400" b="1" dirty="0" smtClean="0">
                <a:solidFill>
                  <a:schemeClr val="tx1"/>
                </a:solidFill>
                <a:sym typeface="Arial Narrow"/>
              </a:rPr>
              <a:t> </a:t>
            </a:r>
          </a:p>
          <a:p>
            <a:pPr algn="l">
              <a:defRPr sz="2800">
                <a:solidFill>
                  <a:srgbClr val="253957"/>
                </a:solidFill>
                <a:latin typeface="+mn-lt"/>
                <a:ea typeface="+mn-ea"/>
                <a:cs typeface="+mn-cs"/>
                <a:sym typeface="Arial Narrow"/>
              </a:defRPr>
            </a:pPr>
            <a:r>
              <a:rPr lang="ru-RU" sz="5400" b="1" dirty="0" smtClean="0">
                <a:solidFill>
                  <a:schemeClr val="tx1"/>
                </a:solidFill>
                <a:sym typeface="Arial Narrow"/>
              </a:rPr>
              <a:t>Данная слабость преодолевается в христианстве</a:t>
            </a:r>
            <a:endParaRPr lang="ru-RU" sz="5400" b="1" dirty="0">
              <a:solidFill>
                <a:srgbClr val="253957"/>
              </a:solidFill>
              <a:sym typeface="Arial Narrow"/>
            </a:endParaRPr>
          </a:p>
        </p:txBody>
      </p:sp>
      <p:pic>
        <p:nvPicPr>
          <p:cNvPr id="6146" name="Picture 2" descr="http://forumimage.ru/uploads/20190301/155148005111499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8861" y="7146032"/>
            <a:ext cx="5976664" cy="472903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www.skulptura-plus.ru/images/photos/medium/shop166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2240" y="7112602"/>
            <a:ext cx="3672408" cy="489654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flipH="1">
            <a:off x="6503368" y="881335"/>
            <a:ext cx="10009112" cy="861774"/>
          </a:xfrm>
          <a:prstGeom prst="rect">
            <a:avLst/>
          </a:prstGeom>
        </p:spPr>
        <p:txBody>
          <a:bodyPr wrap="square">
            <a:spAutoFit/>
          </a:bodyPr>
          <a:lstStyle/>
          <a:p>
            <a:r>
              <a:rPr lang="ru-RU" b="1" dirty="0" smtClean="0"/>
              <a:t>Греческая религия</a:t>
            </a:r>
            <a:endParaRPr lang="ru-RU" b="1" dirty="0"/>
          </a:p>
        </p:txBody>
      </p:sp>
    </p:spTree>
    <p:extLst>
      <p:ext uri="{BB962C8B-B14F-4D97-AF65-F5344CB8AC3E}">
        <p14:creationId xmlns:p14="http://schemas.microsoft.com/office/powerpoint/2010/main" val="1745014336"/>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238672" y="2214562"/>
            <a:ext cx="23954645" cy="13388280"/>
          </a:xfrm>
          <a:prstGeom prst="rect">
            <a:avLst/>
          </a:prstGeom>
        </p:spPr>
        <p:txBody>
          <a:bodyPr wrap="square">
            <a:spAutoFit/>
          </a:bodyPr>
          <a:lstStyle/>
          <a:p>
            <a:pPr>
              <a:defRPr sz="2800">
                <a:solidFill>
                  <a:srgbClr val="253957"/>
                </a:solidFill>
                <a:latin typeface="+mn-lt"/>
                <a:ea typeface="+mn-ea"/>
                <a:cs typeface="+mn-cs"/>
                <a:sym typeface="Arial Narrow"/>
              </a:defRPr>
            </a:pPr>
            <a:r>
              <a:rPr lang="ru-RU" sz="5400" b="1" dirty="0" smtClean="0">
                <a:solidFill>
                  <a:srgbClr val="253957"/>
                </a:solidFill>
                <a:sym typeface="Arial Narrow"/>
              </a:rPr>
              <a:t>Вопросы: </a:t>
            </a:r>
          </a:p>
          <a:p>
            <a:pPr algn="just">
              <a:defRPr sz="2800">
                <a:solidFill>
                  <a:srgbClr val="253957"/>
                </a:solidFill>
                <a:latin typeface="+mn-lt"/>
                <a:ea typeface="+mn-ea"/>
                <a:cs typeface="+mn-cs"/>
                <a:sym typeface="Arial Narrow"/>
              </a:defRPr>
            </a:pPr>
            <a:r>
              <a:rPr lang="ru-RU" sz="5400" b="1" dirty="0">
                <a:solidFill>
                  <a:srgbClr val="253957"/>
                </a:solidFill>
                <a:sym typeface="Arial Narrow"/>
              </a:rPr>
              <a:t> </a:t>
            </a:r>
            <a:endParaRPr lang="ru-RU" sz="5400" b="1" dirty="0" smtClean="0">
              <a:solidFill>
                <a:srgbClr val="253957"/>
              </a:solidFill>
              <a:sym typeface="Arial Narrow"/>
            </a:endParaRPr>
          </a:p>
          <a:p>
            <a:pPr marL="914400" indent="-914400" algn="just">
              <a:buAutoNum type="arabicPeriod"/>
              <a:defRPr sz="2800">
                <a:solidFill>
                  <a:srgbClr val="253957"/>
                </a:solidFill>
                <a:latin typeface="+mn-lt"/>
                <a:ea typeface="+mn-ea"/>
                <a:cs typeface="+mn-cs"/>
                <a:sym typeface="Arial Narrow"/>
              </a:defRPr>
            </a:pPr>
            <a:r>
              <a:rPr lang="ru-RU" sz="5400" b="1" dirty="0" smtClean="0">
                <a:solidFill>
                  <a:srgbClr val="253957"/>
                </a:solidFill>
                <a:sym typeface="Arial Narrow"/>
              </a:rPr>
              <a:t>Почему Гегель называет христианство «Абсолютной религией»?</a:t>
            </a:r>
          </a:p>
          <a:p>
            <a:pPr marL="914400" indent="-914400" algn="just">
              <a:buAutoNum type="arabicPeriod"/>
              <a:defRPr sz="2800">
                <a:solidFill>
                  <a:srgbClr val="253957"/>
                </a:solidFill>
                <a:latin typeface="+mn-lt"/>
                <a:ea typeface="+mn-ea"/>
                <a:cs typeface="+mn-cs"/>
                <a:sym typeface="Arial Narrow"/>
              </a:defRPr>
            </a:pPr>
            <a:r>
              <a:rPr lang="ru-RU" sz="5400" b="1" dirty="0" smtClean="0">
                <a:solidFill>
                  <a:srgbClr val="253957"/>
                </a:solidFill>
                <a:sym typeface="Arial Narrow"/>
              </a:rPr>
              <a:t>В чем ошибка теологии, стремящейся к «познанию бога в его предметности»? </a:t>
            </a:r>
          </a:p>
          <a:p>
            <a:pPr algn="just">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just">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defRPr sz="2800">
                <a:solidFill>
                  <a:srgbClr val="253957"/>
                </a:solidFill>
                <a:latin typeface="+mn-lt"/>
                <a:ea typeface="+mn-ea"/>
                <a:cs typeface="+mn-cs"/>
                <a:sym typeface="Arial Narrow"/>
              </a:defRPr>
            </a:pPr>
            <a:r>
              <a:rPr lang="en-US" sz="5400" b="1" dirty="0" smtClean="0">
                <a:solidFill>
                  <a:srgbClr val="253957"/>
                </a:solidFill>
                <a:sym typeface="Arial Narrow"/>
              </a:rPr>
              <a:t> </a:t>
            </a: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5063208" y="290478"/>
            <a:ext cx="10348956" cy="1631216"/>
          </a:xfrm>
          <a:prstGeom prst="rect">
            <a:avLst/>
          </a:prstGeom>
        </p:spPr>
        <p:txBody>
          <a:bodyPr wrap="square">
            <a:spAutoFit/>
          </a:bodyPr>
          <a:lstStyle/>
          <a:p>
            <a:endParaRPr lang="ru-RU" dirty="0" smtClean="0"/>
          </a:p>
          <a:p>
            <a:r>
              <a:rPr lang="ru-RU" dirty="0" smtClean="0"/>
              <a:t>Гегель и символы   </a:t>
            </a:r>
            <a:endParaRPr lang="ru-RU" dirty="0"/>
          </a:p>
        </p:txBody>
      </p:sp>
      <p:pic>
        <p:nvPicPr>
          <p:cNvPr id="7172" name="Picture 4"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4724" y="6641976"/>
            <a:ext cx="6874835" cy="531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0482"/>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238672" y="2214562"/>
            <a:ext cx="23954645" cy="15050274"/>
          </a:xfrm>
          <a:prstGeom prst="rect">
            <a:avLst/>
          </a:prstGeom>
        </p:spPr>
        <p:txBody>
          <a:bodyPr wrap="square">
            <a:spAutoFit/>
          </a:bodyPr>
          <a:lstStyle/>
          <a:p>
            <a:pPr>
              <a:defRPr sz="2800">
                <a:solidFill>
                  <a:srgbClr val="253957"/>
                </a:solidFill>
                <a:latin typeface="+mn-lt"/>
                <a:ea typeface="+mn-ea"/>
                <a:cs typeface="+mn-cs"/>
                <a:sym typeface="Arial Narrow"/>
              </a:defRPr>
            </a:pPr>
            <a:r>
              <a:rPr lang="ru-RU" sz="5400" b="1" u="sng" dirty="0" smtClean="0">
                <a:solidFill>
                  <a:srgbClr val="FF0000"/>
                </a:solidFill>
                <a:sym typeface="Arial Narrow"/>
              </a:rPr>
              <a:t>Ответы</a:t>
            </a:r>
            <a:r>
              <a:rPr lang="ru-RU" sz="5400" b="1" dirty="0" smtClean="0">
                <a:solidFill>
                  <a:srgbClr val="253957"/>
                </a:solidFill>
                <a:sym typeface="Arial Narrow"/>
              </a:rPr>
              <a:t>: </a:t>
            </a:r>
          </a:p>
          <a:p>
            <a:pPr algn="just">
              <a:defRPr sz="2800">
                <a:solidFill>
                  <a:srgbClr val="253957"/>
                </a:solidFill>
                <a:latin typeface="+mn-lt"/>
                <a:ea typeface="+mn-ea"/>
                <a:cs typeface="+mn-cs"/>
                <a:sym typeface="Arial Narrow"/>
              </a:defRPr>
            </a:pPr>
            <a:r>
              <a:rPr lang="ru-RU" sz="5400" b="1" dirty="0">
                <a:solidFill>
                  <a:srgbClr val="253957"/>
                </a:solidFill>
                <a:sym typeface="Arial Narrow"/>
              </a:rPr>
              <a:t> </a:t>
            </a:r>
            <a:endParaRPr lang="ru-RU" sz="5400" b="1" dirty="0" smtClean="0">
              <a:solidFill>
                <a:srgbClr val="253957"/>
              </a:solidFill>
              <a:sym typeface="Arial Narrow"/>
            </a:endParaRPr>
          </a:p>
          <a:p>
            <a:pPr marL="914400" indent="-914400" algn="just">
              <a:buAutoNum type="arabicPeriod"/>
              <a:defRPr sz="2800">
                <a:solidFill>
                  <a:srgbClr val="253957"/>
                </a:solidFill>
                <a:latin typeface="+mn-lt"/>
                <a:ea typeface="+mn-ea"/>
                <a:cs typeface="+mn-cs"/>
                <a:sym typeface="Arial Narrow"/>
              </a:defRPr>
            </a:pPr>
            <a:r>
              <a:rPr lang="ru-RU" sz="5400" b="1" dirty="0" smtClean="0">
                <a:solidFill>
                  <a:srgbClr val="253957"/>
                </a:solidFill>
                <a:sym typeface="Arial Narrow"/>
              </a:rPr>
              <a:t>Потому что в христианстве бог не является больше чем-то </a:t>
            </a:r>
            <a:r>
              <a:rPr lang="ru-RU" sz="5400" b="1" dirty="0" smtClean="0">
                <a:solidFill>
                  <a:srgbClr val="FF0000"/>
                </a:solidFill>
                <a:sym typeface="Arial Narrow"/>
              </a:rPr>
              <a:t>потусторонним</a:t>
            </a:r>
            <a:r>
              <a:rPr lang="ru-RU" sz="5400" b="1" dirty="0" smtClean="0">
                <a:solidFill>
                  <a:srgbClr val="253957"/>
                </a:solidFill>
                <a:sym typeface="Arial Narrow"/>
              </a:rPr>
              <a:t>, Бог знает себя здесь в </a:t>
            </a:r>
            <a:r>
              <a:rPr lang="ru-RU" sz="5400" b="1" dirty="0" smtClean="0">
                <a:solidFill>
                  <a:srgbClr val="FF0000"/>
                </a:solidFill>
                <a:sym typeface="Arial Narrow"/>
              </a:rPr>
              <a:t>конечном духе; </a:t>
            </a:r>
            <a:r>
              <a:rPr lang="ru-RU" sz="5400" b="1" dirty="0" smtClean="0">
                <a:solidFill>
                  <a:srgbClr val="253957"/>
                </a:solidFill>
                <a:sym typeface="Arial Narrow"/>
              </a:rPr>
              <a:t>конечный дух познает </a:t>
            </a:r>
            <a:r>
              <a:rPr lang="ru-RU" sz="5400" b="1" dirty="0" smtClean="0">
                <a:solidFill>
                  <a:srgbClr val="FF0000"/>
                </a:solidFill>
                <a:sym typeface="Arial Narrow"/>
              </a:rPr>
              <a:t>в себе Бога</a:t>
            </a:r>
          </a:p>
          <a:p>
            <a:pPr marL="914400" indent="-914400" algn="just">
              <a:buAutoNum type="arabicPeriod"/>
              <a:defRPr sz="2800">
                <a:solidFill>
                  <a:srgbClr val="253957"/>
                </a:solidFill>
                <a:latin typeface="+mn-lt"/>
                <a:ea typeface="+mn-ea"/>
                <a:cs typeface="+mn-cs"/>
                <a:sym typeface="Arial Narrow"/>
              </a:defRPr>
            </a:pPr>
            <a:r>
              <a:rPr lang="ru-RU" sz="5400" b="1" dirty="0" smtClean="0">
                <a:solidFill>
                  <a:srgbClr val="253957"/>
                </a:solidFill>
                <a:sym typeface="Arial Narrow"/>
              </a:rPr>
              <a:t> Для нее Бог не является чем-то </a:t>
            </a:r>
            <a:r>
              <a:rPr lang="ru-RU" sz="5400" b="1" dirty="0" smtClean="0">
                <a:solidFill>
                  <a:srgbClr val="FF0000"/>
                </a:solidFill>
                <a:sym typeface="Arial Narrow"/>
              </a:rPr>
              <a:t>внешним. </a:t>
            </a:r>
            <a:r>
              <a:rPr lang="ru-RU" sz="5400" b="1" dirty="0" smtClean="0">
                <a:solidFill>
                  <a:schemeClr val="tx1"/>
                </a:solidFill>
                <a:sym typeface="Arial Narrow"/>
              </a:rPr>
              <a:t>Истинная теология понимается не как учение о внешнем объекте, а о его </a:t>
            </a:r>
            <a:r>
              <a:rPr lang="ru-RU" sz="5400" b="1" dirty="0" smtClean="0">
                <a:solidFill>
                  <a:srgbClr val="FF0000"/>
                </a:solidFill>
                <a:sym typeface="Arial Narrow"/>
              </a:rPr>
              <a:t>самораскрытии</a:t>
            </a:r>
            <a:r>
              <a:rPr lang="ru-RU" sz="5400" b="1" dirty="0" smtClean="0">
                <a:solidFill>
                  <a:schemeClr val="tx1"/>
                </a:solidFill>
                <a:sym typeface="Arial Narrow"/>
              </a:rPr>
              <a:t> в человеке. </a:t>
            </a:r>
          </a:p>
          <a:p>
            <a:pPr algn="just">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just">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defRPr sz="2800">
                <a:solidFill>
                  <a:srgbClr val="253957"/>
                </a:solidFill>
                <a:latin typeface="+mn-lt"/>
                <a:ea typeface="+mn-ea"/>
                <a:cs typeface="+mn-cs"/>
                <a:sym typeface="Arial Narrow"/>
              </a:defRPr>
            </a:pPr>
            <a:r>
              <a:rPr lang="en-US" sz="5400" b="1" dirty="0" smtClean="0">
                <a:solidFill>
                  <a:srgbClr val="253957"/>
                </a:solidFill>
                <a:sym typeface="Arial Narrow"/>
              </a:rPr>
              <a:t> </a:t>
            </a: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5063208" y="290478"/>
            <a:ext cx="10348956" cy="1631216"/>
          </a:xfrm>
          <a:prstGeom prst="rect">
            <a:avLst/>
          </a:prstGeom>
        </p:spPr>
        <p:txBody>
          <a:bodyPr wrap="square">
            <a:spAutoFit/>
          </a:bodyPr>
          <a:lstStyle/>
          <a:p>
            <a:endParaRPr lang="ru-RU" dirty="0" smtClean="0"/>
          </a:p>
          <a:p>
            <a:r>
              <a:rPr lang="ru-RU" dirty="0" smtClean="0"/>
              <a:t>Гегель и символы   </a:t>
            </a:r>
            <a:endParaRPr lang="ru-RU" dirty="0"/>
          </a:p>
        </p:txBody>
      </p:sp>
      <p:pic>
        <p:nvPicPr>
          <p:cNvPr id="7172" name="Picture 4"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1960" y="8491044"/>
            <a:ext cx="6154755" cy="4759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940606"/>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238672" y="2214562"/>
            <a:ext cx="23954645" cy="13388280"/>
          </a:xfrm>
          <a:prstGeom prst="rect">
            <a:avLst/>
          </a:prstGeom>
        </p:spPr>
        <p:txBody>
          <a:bodyPr wrap="square">
            <a:spAutoFit/>
          </a:bodyPr>
          <a:lstStyle/>
          <a:p>
            <a:pPr>
              <a:defRPr sz="2800">
                <a:solidFill>
                  <a:srgbClr val="253957"/>
                </a:solidFill>
                <a:latin typeface="+mn-lt"/>
                <a:ea typeface="+mn-ea"/>
                <a:cs typeface="+mn-cs"/>
                <a:sym typeface="Arial Narrow"/>
              </a:defRPr>
            </a:pPr>
            <a:r>
              <a:rPr lang="ru-RU" sz="5400" b="1" dirty="0" smtClean="0">
                <a:solidFill>
                  <a:srgbClr val="FF0000"/>
                </a:solidFill>
                <a:sym typeface="Arial Narrow"/>
              </a:rPr>
              <a:t>Интерпретация триединства </a:t>
            </a:r>
          </a:p>
          <a:p>
            <a:pPr algn="just">
              <a:defRPr sz="2800">
                <a:solidFill>
                  <a:srgbClr val="253957"/>
                </a:solidFill>
                <a:latin typeface="+mn-lt"/>
                <a:ea typeface="+mn-ea"/>
                <a:cs typeface="+mn-cs"/>
                <a:sym typeface="Arial Narrow"/>
              </a:defRPr>
            </a:pPr>
            <a:r>
              <a:rPr lang="ru-RU" sz="5400" b="1" dirty="0">
                <a:solidFill>
                  <a:srgbClr val="253957"/>
                </a:solidFill>
                <a:sym typeface="Arial Narrow"/>
              </a:rPr>
              <a:t> </a:t>
            </a:r>
            <a:endParaRPr lang="ru-RU" sz="5400" b="1"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5400" b="1" dirty="0" smtClean="0">
                <a:solidFill>
                  <a:srgbClr val="253957"/>
                </a:solidFill>
                <a:sym typeface="Arial Narrow"/>
              </a:rPr>
              <a:t>3. Что есть </a:t>
            </a:r>
            <a:r>
              <a:rPr lang="ru-RU" sz="5400" b="1" dirty="0" smtClean="0">
                <a:solidFill>
                  <a:srgbClr val="FF0000"/>
                </a:solidFill>
                <a:sym typeface="Arial Narrow"/>
              </a:rPr>
              <a:t>любовь</a:t>
            </a:r>
            <a:r>
              <a:rPr lang="ru-RU" sz="5400" b="1" dirty="0" smtClean="0">
                <a:solidFill>
                  <a:srgbClr val="253957"/>
                </a:solidFill>
                <a:sym typeface="Arial Narrow"/>
              </a:rPr>
              <a:t> в гегелевском понимании?</a:t>
            </a:r>
          </a:p>
          <a:p>
            <a:pPr algn="just">
              <a:defRPr sz="2800">
                <a:solidFill>
                  <a:srgbClr val="253957"/>
                </a:solidFill>
                <a:latin typeface="+mn-lt"/>
                <a:ea typeface="+mn-ea"/>
                <a:cs typeface="+mn-cs"/>
                <a:sym typeface="Arial Narrow"/>
              </a:defRPr>
            </a:pPr>
            <a:r>
              <a:rPr lang="ru-RU" sz="5400" b="1" dirty="0" smtClean="0">
                <a:solidFill>
                  <a:srgbClr val="253957"/>
                </a:solidFill>
                <a:sym typeface="Arial Narrow"/>
              </a:rPr>
              <a:t>4. В какой религии Бог был познан «</a:t>
            </a:r>
            <a:r>
              <a:rPr lang="ru-RU" sz="5400" b="1" i="1" dirty="0" smtClean="0">
                <a:solidFill>
                  <a:srgbClr val="FF0000"/>
                </a:solidFill>
                <a:sym typeface="Arial Narrow"/>
              </a:rPr>
              <a:t>только</a:t>
            </a:r>
            <a:r>
              <a:rPr lang="ru-RU" sz="5400" b="1" dirty="0" smtClean="0">
                <a:solidFill>
                  <a:srgbClr val="253957"/>
                </a:solidFill>
                <a:sym typeface="Arial Narrow"/>
              </a:rPr>
              <a:t> как Отец»? В чем недостаточность этого понимания? Для Бога? Для человека?</a:t>
            </a:r>
            <a:endParaRPr lang="ru-RU" sz="5400" b="1" dirty="0">
              <a:solidFill>
                <a:srgbClr val="253957"/>
              </a:solidFill>
              <a:sym typeface="Arial Narrow"/>
            </a:endParaRPr>
          </a:p>
          <a:p>
            <a:pPr algn="just">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defRPr sz="2800">
                <a:solidFill>
                  <a:srgbClr val="253957"/>
                </a:solidFill>
                <a:latin typeface="+mn-lt"/>
                <a:ea typeface="+mn-ea"/>
                <a:cs typeface="+mn-cs"/>
                <a:sym typeface="Arial Narrow"/>
              </a:defRPr>
            </a:pPr>
            <a:r>
              <a:rPr lang="en-US" sz="5400" b="1" dirty="0" smtClean="0">
                <a:solidFill>
                  <a:srgbClr val="253957"/>
                </a:solidFill>
                <a:sym typeface="Arial Narrow"/>
              </a:rPr>
              <a:t> </a:t>
            </a: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5063208" y="290478"/>
            <a:ext cx="10348956" cy="1631216"/>
          </a:xfrm>
          <a:prstGeom prst="rect">
            <a:avLst/>
          </a:prstGeom>
        </p:spPr>
        <p:txBody>
          <a:bodyPr wrap="square">
            <a:spAutoFit/>
          </a:bodyPr>
          <a:lstStyle/>
          <a:p>
            <a:endParaRPr lang="ru-RU" dirty="0" smtClean="0"/>
          </a:p>
          <a:p>
            <a:r>
              <a:rPr lang="ru-RU" b="1" dirty="0" smtClean="0"/>
              <a:t>Гегель и триединство  </a:t>
            </a:r>
            <a:endParaRPr lang="ru-RU" b="1" dirty="0"/>
          </a:p>
        </p:txBody>
      </p:sp>
      <p:pic>
        <p:nvPicPr>
          <p:cNvPr id="7172" name="Picture 4"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8793" y="7308943"/>
            <a:ext cx="6874835" cy="531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600898"/>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238672" y="2214562"/>
            <a:ext cx="23954645" cy="12557284"/>
          </a:xfrm>
          <a:prstGeom prst="rect">
            <a:avLst/>
          </a:prstGeom>
        </p:spPr>
        <p:txBody>
          <a:bodyPr wrap="square">
            <a:spAutoFit/>
          </a:bodyPr>
          <a:lstStyle/>
          <a:p>
            <a:pPr>
              <a:defRPr sz="2800">
                <a:solidFill>
                  <a:srgbClr val="253957"/>
                </a:solidFill>
                <a:latin typeface="+mn-lt"/>
                <a:ea typeface="+mn-ea"/>
                <a:cs typeface="+mn-cs"/>
                <a:sym typeface="Arial Narrow"/>
              </a:defRPr>
            </a:pPr>
            <a:r>
              <a:rPr lang="ru-RU" sz="5400" b="1" dirty="0" smtClean="0">
                <a:solidFill>
                  <a:srgbClr val="FF0000"/>
                </a:solidFill>
                <a:sym typeface="Arial Narrow"/>
              </a:rPr>
              <a:t>Ответы: </a:t>
            </a:r>
          </a:p>
          <a:p>
            <a:pPr>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5400" b="1" dirty="0" smtClean="0">
                <a:solidFill>
                  <a:schemeClr val="tx1"/>
                </a:solidFill>
                <a:sym typeface="Arial Narrow"/>
              </a:rPr>
              <a:t>3</a:t>
            </a:r>
            <a:r>
              <a:rPr lang="ru-RU" sz="5400" b="1" dirty="0" smtClean="0">
                <a:solidFill>
                  <a:srgbClr val="FF0000"/>
                </a:solidFill>
                <a:sym typeface="Arial Narrow"/>
              </a:rPr>
              <a:t>. Любовь</a:t>
            </a:r>
            <a:r>
              <a:rPr lang="ru-RU" sz="5400" b="1" dirty="0" smtClean="0">
                <a:solidFill>
                  <a:srgbClr val="253957"/>
                </a:solidFill>
                <a:sym typeface="Arial Narrow"/>
              </a:rPr>
              <a:t> есть различение двух, которые, однако, друг для друга совершенно не различны…  Если этого единства во мне нет, то я </a:t>
            </a:r>
            <a:r>
              <a:rPr lang="ru-RU" sz="5400" b="1" dirty="0" smtClean="0">
                <a:solidFill>
                  <a:srgbClr val="FF0000"/>
                </a:solidFill>
                <a:sym typeface="Arial Narrow"/>
              </a:rPr>
              <a:t>распадаюсь. </a:t>
            </a:r>
            <a:r>
              <a:rPr lang="ru-RU" sz="5400" b="1" dirty="0" smtClean="0">
                <a:solidFill>
                  <a:schemeClr val="tx1"/>
                </a:solidFill>
                <a:sym typeface="Arial Narrow"/>
              </a:rPr>
              <a:t>Бог есть </a:t>
            </a:r>
            <a:r>
              <a:rPr lang="ru-RU" sz="5400" b="1" dirty="0" smtClean="0">
                <a:solidFill>
                  <a:srgbClr val="FF0000"/>
                </a:solidFill>
                <a:sym typeface="Arial Narrow"/>
              </a:rPr>
              <a:t>любовь</a:t>
            </a:r>
          </a:p>
          <a:p>
            <a:pPr algn="l">
              <a:defRPr sz="2800">
                <a:solidFill>
                  <a:srgbClr val="253957"/>
                </a:solidFill>
                <a:latin typeface="+mn-lt"/>
                <a:ea typeface="+mn-ea"/>
                <a:cs typeface="+mn-cs"/>
                <a:sym typeface="Arial Narrow"/>
              </a:defRPr>
            </a:pPr>
            <a:r>
              <a:rPr lang="ru-RU" sz="5400" b="1" dirty="0" smtClean="0">
                <a:solidFill>
                  <a:srgbClr val="253957"/>
                </a:solidFill>
                <a:sym typeface="Arial Narrow"/>
              </a:rPr>
              <a:t>(а разве не о чем-то подобном писал Фихте в концепции рефлексивной связи многих Я?)</a:t>
            </a:r>
            <a:r>
              <a:rPr lang="en-US" sz="5400" b="1" dirty="0" smtClean="0">
                <a:solidFill>
                  <a:srgbClr val="253957"/>
                </a:solidFill>
                <a:sym typeface="Arial Narrow"/>
              </a:rPr>
              <a:t> </a:t>
            </a: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5063208" y="290478"/>
            <a:ext cx="10348956" cy="1631216"/>
          </a:xfrm>
          <a:prstGeom prst="rect">
            <a:avLst/>
          </a:prstGeom>
        </p:spPr>
        <p:txBody>
          <a:bodyPr wrap="square">
            <a:spAutoFit/>
          </a:bodyPr>
          <a:lstStyle/>
          <a:p>
            <a:endParaRPr lang="ru-RU" dirty="0" smtClean="0"/>
          </a:p>
          <a:p>
            <a:r>
              <a:rPr lang="ru-RU" b="1" dirty="0" smtClean="0"/>
              <a:t>Гегель и триединство  </a:t>
            </a:r>
            <a:endParaRPr lang="ru-RU" b="1" dirty="0"/>
          </a:p>
        </p:txBody>
      </p:sp>
      <p:pic>
        <p:nvPicPr>
          <p:cNvPr id="7172" name="Picture 4"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5656" y="7664763"/>
            <a:ext cx="6874835" cy="531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960537"/>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238672" y="2214562"/>
            <a:ext cx="23954645" cy="11726287"/>
          </a:xfrm>
          <a:prstGeom prst="rect">
            <a:avLst/>
          </a:prstGeom>
        </p:spPr>
        <p:txBody>
          <a:bodyPr wrap="square">
            <a:spAutoFit/>
          </a:bodyPr>
          <a:lstStyle/>
          <a:p>
            <a:pPr>
              <a:defRPr sz="2800">
                <a:solidFill>
                  <a:srgbClr val="253957"/>
                </a:solidFill>
                <a:latin typeface="+mn-lt"/>
                <a:ea typeface="+mn-ea"/>
                <a:cs typeface="+mn-cs"/>
                <a:sym typeface="Arial Narrow"/>
              </a:defRPr>
            </a:pPr>
            <a:r>
              <a:rPr lang="ru-RU" sz="5400" b="1" dirty="0" smtClean="0">
                <a:solidFill>
                  <a:srgbClr val="FF0000"/>
                </a:solidFill>
                <a:sym typeface="Arial Narrow"/>
              </a:rPr>
              <a:t>Ответы </a:t>
            </a:r>
          </a:p>
          <a:p>
            <a:pPr algn="just">
              <a:defRPr sz="2800">
                <a:solidFill>
                  <a:srgbClr val="253957"/>
                </a:solidFill>
                <a:latin typeface="+mn-lt"/>
                <a:ea typeface="+mn-ea"/>
                <a:cs typeface="+mn-cs"/>
                <a:sym typeface="Arial Narrow"/>
              </a:defRPr>
            </a:pPr>
            <a:r>
              <a:rPr lang="ru-RU" sz="5400" b="1" dirty="0">
                <a:solidFill>
                  <a:srgbClr val="253957"/>
                </a:solidFill>
                <a:sym typeface="Arial Narrow"/>
              </a:rPr>
              <a:t> </a:t>
            </a:r>
            <a:endParaRPr lang="ru-RU" sz="5400" b="1"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5400" b="1" dirty="0">
                <a:solidFill>
                  <a:srgbClr val="253957"/>
                </a:solidFill>
                <a:sym typeface="Arial Narrow"/>
              </a:rPr>
              <a:t>4</a:t>
            </a:r>
            <a:r>
              <a:rPr lang="ru-RU" sz="5400" b="1" dirty="0" smtClean="0">
                <a:solidFill>
                  <a:srgbClr val="253957"/>
                </a:solidFill>
                <a:sym typeface="Arial Narrow"/>
              </a:rPr>
              <a:t>. В «</a:t>
            </a:r>
            <a:r>
              <a:rPr lang="ru-RU" sz="5400" b="1" dirty="0" smtClean="0">
                <a:solidFill>
                  <a:srgbClr val="FF0000"/>
                </a:solidFill>
                <a:sym typeface="Arial Narrow"/>
              </a:rPr>
              <a:t>Ветхозаветном</a:t>
            </a:r>
            <a:r>
              <a:rPr lang="ru-RU" sz="5400" b="1" dirty="0" smtClean="0">
                <a:solidFill>
                  <a:srgbClr val="253957"/>
                </a:solidFill>
                <a:sym typeface="Arial Narrow"/>
              </a:rPr>
              <a:t>» </a:t>
            </a:r>
            <a:r>
              <a:rPr lang="ru-RU" sz="5400" b="1" i="1" dirty="0" smtClean="0">
                <a:solidFill>
                  <a:srgbClr val="FF0000"/>
                </a:solidFill>
                <a:sym typeface="Arial Narrow"/>
              </a:rPr>
              <a:t>монотеизме</a:t>
            </a:r>
            <a:r>
              <a:rPr lang="ru-RU" sz="5400" b="1" dirty="0" smtClean="0">
                <a:solidFill>
                  <a:srgbClr val="FF0000"/>
                </a:solidFill>
                <a:sym typeface="Arial Narrow"/>
              </a:rPr>
              <a:t> </a:t>
            </a:r>
            <a:r>
              <a:rPr lang="ru-RU" sz="5400" b="1" dirty="0" smtClean="0">
                <a:solidFill>
                  <a:srgbClr val="253957"/>
                </a:solidFill>
                <a:sym typeface="Arial Narrow"/>
              </a:rPr>
              <a:t>Бог был познан только как Отец, без Сына. В христианстве Он есть </a:t>
            </a:r>
            <a:r>
              <a:rPr lang="ru-RU" sz="5400" b="1" dirty="0" smtClean="0">
                <a:solidFill>
                  <a:srgbClr val="FF0000"/>
                </a:solidFill>
                <a:sym typeface="Arial Narrow"/>
              </a:rPr>
              <a:t>начало</a:t>
            </a:r>
            <a:r>
              <a:rPr lang="ru-RU" sz="5400" b="1" dirty="0" smtClean="0">
                <a:solidFill>
                  <a:srgbClr val="253957"/>
                </a:solidFill>
                <a:sym typeface="Arial Narrow"/>
              </a:rPr>
              <a:t> и </a:t>
            </a:r>
            <a:r>
              <a:rPr lang="ru-RU" sz="5400" b="1" dirty="0" smtClean="0">
                <a:solidFill>
                  <a:srgbClr val="FF0000"/>
                </a:solidFill>
                <a:sym typeface="Arial Narrow"/>
              </a:rPr>
              <a:t>конец</a:t>
            </a:r>
            <a:r>
              <a:rPr lang="ru-RU" sz="5400" b="1" dirty="0" smtClean="0">
                <a:solidFill>
                  <a:srgbClr val="253957"/>
                </a:solidFill>
                <a:sym typeface="Arial Narrow"/>
              </a:rPr>
              <a:t>, есть вечный процесс. </a:t>
            </a:r>
          </a:p>
          <a:p>
            <a:pPr>
              <a:defRPr sz="2800">
                <a:solidFill>
                  <a:srgbClr val="253957"/>
                </a:solidFill>
                <a:latin typeface="+mn-lt"/>
                <a:ea typeface="+mn-ea"/>
                <a:cs typeface="+mn-cs"/>
                <a:sym typeface="Arial Narrow"/>
              </a:defRPr>
            </a:pPr>
            <a:r>
              <a:rPr lang="en-US" sz="5400" b="1" dirty="0" smtClean="0">
                <a:solidFill>
                  <a:srgbClr val="253957"/>
                </a:solidFill>
                <a:sym typeface="Arial Narrow"/>
              </a:rPr>
              <a:t> </a:t>
            </a: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5063208" y="290478"/>
            <a:ext cx="10348956" cy="1631216"/>
          </a:xfrm>
          <a:prstGeom prst="rect">
            <a:avLst/>
          </a:prstGeom>
        </p:spPr>
        <p:txBody>
          <a:bodyPr wrap="square">
            <a:spAutoFit/>
          </a:bodyPr>
          <a:lstStyle/>
          <a:p>
            <a:endParaRPr lang="ru-RU" dirty="0" smtClean="0"/>
          </a:p>
          <a:p>
            <a:r>
              <a:rPr lang="ru-RU" b="1" dirty="0" smtClean="0"/>
              <a:t>Гегель и триединство  </a:t>
            </a:r>
            <a:endParaRPr lang="ru-RU" b="1" dirty="0"/>
          </a:p>
        </p:txBody>
      </p:sp>
      <p:pic>
        <p:nvPicPr>
          <p:cNvPr id="7172" name="Picture 4"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8793" y="7308943"/>
            <a:ext cx="6874835" cy="531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079100"/>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238672" y="2214562"/>
            <a:ext cx="23954645" cy="12557284"/>
          </a:xfrm>
          <a:prstGeom prst="rect">
            <a:avLst/>
          </a:prstGeom>
        </p:spPr>
        <p:txBody>
          <a:bodyPr wrap="square">
            <a:spAutoFit/>
          </a:bodyPr>
          <a:lstStyle/>
          <a:p>
            <a:pPr>
              <a:defRPr sz="2800">
                <a:solidFill>
                  <a:srgbClr val="253957"/>
                </a:solidFill>
                <a:latin typeface="+mn-lt"/>
                <a:ea typeface="+mn-ea"/>
                <a:cs typeface="+mn-cs"/>
                <a:sym typeface="Arial Narrow"/>
              </a:defRPr>
            </a:pPr>
            <a:r>
              <a:rPr lang="ru-RU" sz="5400" b="1" dirty="0" smtClean="0">
                <a:solidFill>
                  <a:srgbClr val="FF0000"/>
                </a:solidFill>
                <a:sym typeface="Arial Narrow"/>
              </a:rPr>
              <a:t>Интерпретация триединства </a:t>
            </a:r>
          </a:p>
          <a:p>
            <a:pPr algn="just">
              <a:defRPr sz="2800">
                <a:solidFill>
                  <a:srgbClr val="253957"/>
                </a:solidFill>
                <a:latin typeface="+mn-lt"/>
                <a:ea typeface="+mn-ea"/>
                <a:cs typeface="+mn-cs"/>
                <a:sym typeface="Arial Narrow"/>
              </a:defRPr>
            </a:pPr>
            <a:r>
              <a:rPr lang="ru-RU" sz="5400" b="1" dirty="0">
                <a:solidFill>
                  <a:srgbClr val="253957"/>
                </a:solidFill>
                <a:sym typeface="Arial Narrow"/>
              </a:rPr>
              <a:t> </a:t>
            </a:r>
            <a:endParaRPr lang="ru-RU" sz="5400" b="1"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5400" b="1" dirty="0">
                <a:solidFill>
                  <a:srgbClr val="253957"/>
                </a:solidFill>
                <a:sym typeface="Arial Narrow"/>
              </a:rPr>
              <a:t>5</a:t>
            </a:r>
            <a:r>
              <a:rPr lang="ru-RU" sz="5400" b="1" dirty="0" smtClean="0">
                <a:solidFill>
                  <a:srgbClr val="253957"/>
                </a:solidFill>
                <a:sym typeface="Arial Narrow"/>
              </a:rPr>
              <a:t>. Добр ли человек по природе? Что было бы, если бы он был от природы добр?  </a:t>
            </a:r>
          </a:p>
          <a:p>
            <a:pPr algn="just">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5400" b="1" dirty="0" smtClean="0">
                <a:solidFill>
                  <a:srgbClr val="253957"/>
                </a:solidFill>
                <a:sym typeface="Arial Narrow"/>
              </a:rPr>
              <a:t>6. Как соотносятся добро и зло в человеке?</a:t>
            </a:r>
          </a:p>
          <a:p>
            <a:pPr>
              <a:defRPr sz="2800">
                <a:solidFill>
                  <a:srgbClr val="253957"/>
                </a:solidFill>
                <a:latin typeface="+mn-lt"/>
                <a:ea typeface="+mn-ea"/>
                <a:cs typeface="+mn-cs"/>
                <a:sym typeface="Arial Narrow"/>
              </a:defRPr>
            </a:pPr>
            <a:r>
              <a:rPr lang="en-US" sz="5400" b="1" dirty="0" smtClean="0">
                <a:solidFill>
                  <a:srgbClr val="253957"/>
                </a:solidFill>
                <a:sym typeface="Arial Narrow"/>
              </a:rPr>
              <a:t> </a:t>
            </a: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5063208" y="290478"/>
            <a:ext cx="10348956" cy="1631216"/>
          </a:xfrm>
          <a:prstGeom prst="rect">
            <a:avLst/>
          </a:prstGeom>
        </p:spPr>
        <p:txBody>
          <a:bodyPr wrap="square">
            <a:spAutoFit/>
          </a:bodyPr>
          <a:lstStyle/>
          <a:p>
            <a:endParaRPr lang="ru-RU" dirty="0" smtClean="0"/>
          </a:p>
          <a:p>
            <a:r>
              <a:rPr lang="ru-RU" b="1" dirty="0" smtClean="0"/>
              <a:t>Гегель и триединство  </a:t>
            </a:r>
            <a:endParaRPr lang="ru-RU" b="1" dirty="0"/>
          </a:p>
        </p:txBody>
      </p:sp>
      <p:pic>
        <p:nvPicPr>
          <p:cNvPr id="7172" name="Picture 4"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8576" y="7595986"/>
            <a:ext cx="6874835" cy="531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730268"/>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238672" y="2214562"/>
            <a:ext cx="23954645" cy="10064294"/>
          </a:xfrm>
          <a:prstGeom prst="rect">
            <a:avLst/>
          </a:prstGeom>
        </p:spPr>
        <p:txBody>
          <a:bodyPr wrap="square">
            <a:spAutoFit/>
          </a:bodyPr>
          <a:lstStyle/>
          <a:p>
            <a:pPr>
              <a:defRPr sz="2800">
                <a:solidFill>
                  <a:srgbClr val="253957"/>
                </a:solidFill>
                <a:latin typeface="+mn-lt"/>
                <a:ea typeface="+mn-ea"/>
                <a:cs typeface="+mn-cs"/>
                <a:sym typeface="Arial Narrow"/>
              </a:defRPr>
            </a:pPr>
            <a:r>
              <a:rPr lang="ru-RU" sz="5400" b="1" dirty="0" smtClean="0">
                <a:solidFill>
                  <a:srgbClr val="FF0000"/>
                </a:solidFill>
                <a:sym typeface="Arial Narrow"/>
              </a:rPr>
              <a:t>Ответы</a:t>
            </a:r>
          </a:p>
          <a:p>
            <a:pPr algn="just">
              <a:defRPr sz="2800">
                <a:solidFill>
                  <a:srgbClr val="253957"/>
                </a:solidFill>
                <a:latin typeface="+mn-lt"/>
                <a:ea typeface="+mn-ea"/>
                <a:cs typeface="+mn-cs"/>
                <a:sym typeface="Arial Narrow"/>
              </a:defRPr>
            </a:pPr>
            <a:r>
              <a:rPr lang="ru-RU" sz="5400" b="1" dirty="0">
                <a:solidFill>
                  <a:srgbClr val="253957"/>
                </a:solidFill>
                <a:sym typeface="Arial Narrow"/>
              </a:rPr>
              <a:t> </a:t>
            </a:r>
            <a:endParaRPr lang="ru-RU" sz="5400" b="1"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5400" b="1" dirty="0">
                <a:solidFill>
                  <a:srgbClr val="253957"/>
                </a:solidFill>
                <a:sym typeface="Arial Narrow"/>
              </a:rPr>
              <a:t>5</a:t>
            </a:r>
            <a:r>
              <a:rPr lang="ru-RU" sz="5400" b="1" dirty="0" smtClean="0">
                <a:solidFill>
                  <a:srgbClr val="253957"/>
                </a:solidFill>
                <a:sym typeface="Arial Narrow"/>
              </a:rPr>
              <a:t>. Если бы он был от природы добр, то он не был бы </a:t>
            </a:r>
            <a:r>
              <a:rPr lang="ru-RU" sz="5400" b="1" dirty="0" smtClean="0">
                <a:solidFill>
                  <a:srgbClr val="FF0000"/>
                </a:solidFill>
                <a:sym typeface="Arial Narrow"/>
              </a:rPr>
              <a:t>СВОБОДЕН</a:t>
            </a:r>
            <a:r>
              <a:rPr lang="ru-RU" sz="5400" b="1" dirty="0" smtClean="0">
                <a:solidFill>
                  <a:srgbClr val="253957"/>
                </a:solidFill>
                <a:sym typeface="Arial Narrow"/>
              </a:rPr>
              <a:t>. </a:t>
            </a:r>
          </a:p>
          <a:p>
            <a:pPr algn="just">
              <a:defRPr sz="2800">
                <a:solidFill>
                  <a:srgbClr val="253957"/>
                </a:solidFill>
                <a:latin typeface="+mn-lt"/>
                <a:ea typeface="+mn-ea"/>
                <a:cs typeface="+mn-cs"/>
                <a:sym typeface="Arial Narrow"/>
              </a:defRPr>
            </a:pPr>
            <a:r>
              <a:rPr lang="ru-RU" sz="5400" b="1" dirty="0" smtClean="0">
                <a:solidFill>
                  <a:srgbClr val="253957"/>
                </a:solidFill>
                <a:sym typeface="Arial Narrow"/>
              </a:rPr>
              <a:t> </a:t>
            </a:r>
          </a:p>
          <a:p>
            <a:pPr algn="l">
              <a:defRPr sz="2800">
                <a:solidFill>
                  <a:srgbClr val="253957"/>
                </a:solidFill>
                <a:latin typeface="+mn-lt"/>
                <a:ea typeface="+mn-ea"/>
                <a:cs typeface="+mn-cs"/>
                <a:sym typeface="Arial Narrow"/>
              </a:defRPr>
            </a:pPr>
            <a:r>
              <a:rPr lang="ru-RU" sz="5400" b="1" dirty="0">
                <a:solidFill>
                  <a:srgbClr val="253957"/>
                </a:solidFill>
                <a:sym typeface="Arial Narrow"/>
              </a:rPr>
              <a:t>6</a:t>
            </a:r>
            <a:r>
              <a:rPr lang="ru-RU" sz="5400" b="1" dirty="0" smtClean="0">
                <a:solidFill>
                  <a:srgbClr val="253957"/>
                </a:solidFill>
                <a:sym typeface="Arial Narrow"/>
              </a:rPr>
              <a:t>. Первое </a:t>
            </a:r>
            <a:r>
              <a:rPr lang="ru-RU" sz="5400" b="1" dirty="0" smtClean="0">
                <a:solidFill>
                  <a:srgbClr val="FF0000"/>
                </a:solidFill>
                <a:sym typeface="Arial Narrow"/>
              </a:rPr>
              <a:t>фундаментально</a:t>
            </a:r>
            <a:r>
              <a:rPr lang="ru-RU" sz="5400" b="1" dirty="0" smtClean="0">
                <a:solidFill>
                  <a:srgbClr val="253957"/>
                </a:solidFill>
                <a:sym typeface="Arial Narrow"/>
              </a:rPr>
              <a:t>, второй </a:t>
            </a:r>
            <a:r>
              <a:rPr lang="ru-RU" sz="5400" b="1" dirty="0" err="1" smtClean="0">
                <a:solidFill>
                  <a:srgbClr val="253957"/>
                </a:solidFill>
                <a:sym typeface="Arial Narrow"/>
              </a:rPr>
              <a:t>акцидентально</a:t>
            </a:r>
            <a:r>
              <a:rPr lang="ru-RU" sz="5400" b="1" dirty="0" smtClean="0">
                <a:solidFill>
                  <a:srgbClr val="253957"/>
                </a:solidFill>
                <a:sym typeface="Arial Narrow"/>
              </a:rPr>
              <a:t>, </a:t>
            </a:r>
            <a:r>
              <a:rPr lang="ru-RU" sz="5400" b="1" dirty="0" smtClean="0">
                <a:solidFill>
                  <a:srgbClr val="FF0000"/>
                </a:solidFill>
                <a:sym typeface="Arial Narrow"/>
              </a:rPr>
              <a:t>преходяще</a:t>
            </a:r>
            <a:r>
              <a:rPr lang="ru-RU" sz="5400" b="1" dirty="0" smtClean="0">
                <a:solidFill>
                  <a:srgbClr val="253957"/>
                </a:solidFill>
                <a:sym typeface="Arial Narrow"/>
              </a:rPr>
              <a:t>. Второе есть иллюзия, но иллюзия не случайная, а необходимая: он зол по </a:t>
            </a:r>
            <a:r>
              <a:rPr lang="ru-RU" sz="5400" b="1" i="1" dirty="0" smtClean="0">
                <a:solidFill>
                  <a:srgbClr val="253957"/>
                </a:solidFill>
                <a:sym typeface="Arial Narrow"/>
              </a:rPr>
              <a:t>природе, </a:t>
            </a:r>
            <a:r>
              <a:rPr lang="ru-RU" sz="5400" b="1" dirty="0" smtClean="0">
                <a:solidFill>
                  <a:srgbClr val="253957"/>
                </a:solidFill>
                <a:sym typeface="Arial Narrow"/>
              </a:rPr>
              <a:t>в силу присутствия в нем момента </a:t>
            </a:r>
            <a:r>
              <a:rPr lang="ru-RU" sz="5400" b="1" dirty="0" smtClean="0">
                <a:solidFill>
                  <a:srgbClr val="FF0000"/>
                </a:solidFill>
                <a:sym typeface="Arial Narrow"/>
              </a:rPr>
              <a:t>конечности</a:t>
            </a: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5063208" y="290478"/>
            <a:ext cx="10348956" cy="1631216"/>
          </a:xfrm>
          <a:prstGeom prst="rect">
            <a:avLst/>
          </a:prstGeom>
        </p:spPr>
        <p:txBody>
          <a:bodyPr wrap="square">
            <a:spAutoFit/>
          </a:bodyPr>
          <a:lstStyle/>
          <a:p>
            <a:endParaRPr lang="ru-RU" dirty="0" smtClean="0"/>
          </a:p>
          <a:p>
            <a:r>
              <a:rPr lang="ru-RU" b="1" dirty="0" smtClean="0"/>
              <a:t>Гегель и триединство  </a:t>
            </a:r>
            <a:endParaRPr lang="ru-RU" b="1" dirty="0"/>
          </a:p>
        </p:txBody>
      </p:sp>
      <p:pic>
        <p:nvPicPr>
          <p:cNvPr id="7172" name="Picture 4"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9519" y="8802216"/>
            <a:ext cx="5961529" cy="4610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971973"/>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238672" y="2214562"/>
            <a:ext cx="23954645" cy="9325630"/>
          </a:xfrm>
          <a:prstGeom prst="rect">
            <a:avLst/>
          </a:prstGeom>
        </p:spPr>
        <p:txBody>
          <a:bodyPr wrap="square">
            <a:spAutoFit/>
          </a:bodyPr>
          <a:lstStyle/>
          <a:p>
            <a:pPr algn="just">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defRPr sz="2800">
                <a:solidFill>
                  <a:srgbClr val="253957"/>
                </a:solidFill>
                <a:latin typeface="+mn-lt"/>
                <a:ea typeface="+mn-ea"/>
                <a:cs typeface="+mn-cs"/>
                <a:sym typeface="Arial Narrow"/>
              </a:defRPr>
            </a:pPr>
            <a:r>
              <a:rPr lang="ru-RU" sz="5400" b="1" dirty="0" smtClean="0">
                <a:solidFill>
                  <a:srgbClr val="253957"/>
                </a:solidFill>
                <a:sym typeface="Arial Narrow"/>
              </a:rPr>
              <a:t> </a:t>
            </a:r>
            <a:r>
              <a:rPr lang="ru-RU" sz="6600" b="1" dirty="0" smtClean="0">
                <a:solidFill>
                  <a:srgbClr val="FF0000"/>
                </a:solidFill>
                <a:sym typeface="Arial Narrow"/>
              </a:rPr>
              <a:t>Каковы основные последствия для сознания </a:t>
            </a:r>
          </a:p>
          <a:p>
            <a:pPr>
              <a:defRPr sz="2800">
                <a:solidFill>
                  <a:srgbClr val="253957"/>
                </a:solidFill>
                <a:latin typeface="+mn-lt"/>
                <a:ea typeface="+mn-ea"/>
                <a:cs typeface="+mn-cs"/>
                <a:sym typeface="Arial Narrow"/>
              </a:defRPr>
            </a:pPr>
            <a:endParaRPr lang="ru-RU" sz="6600" b="1" dirty="0">
              <a:solidFill>
                <a:srgbClr val="FF0000"/>
              </a:solidFill>
              <a:sym typeface="Arial Narrow"/>
            </a:endParaRPr>
          </a:p>
          <a:p>
            <a:pPr>
              <a:defRPr sz="2800">
                <a:solidFill>
                  <a:srgbClr val="253957"/>
                </a:solidFill>
                <a:latin typeface="+mn-lt"/>
                <a:ea typeface="+mn-ea"/>
                <a:cs typeface="+mn-cs"/>
                <a:sym typeface="Arial Narrow"/>
              </a:defRPr>
            </a:pPr>
            <a:r>
              <a:rPr lang="ru-RU" sz="6600" b="1" dirty="0" smtClean="0">
                <a:solidFill>
                  <a:srgbClr val="FF0000"/>
                </a:solidFill>
                <a:sym typeface="Arial Narrow"/>
              </a:rPr>
              <a:t>рождения и смерти Христа?</a:t>
            </a:r>
          </a:p>
          <a:p>
            <a:pPr>
              <a:defRPr sz="2800">
                <a:solidFill>
                  <a:srgbClr val="253957"/>
                </a:solidFill>
                <a:latin typeface="+mn-lt"/>
                <a:ea typeface="+mn-ea"/>
                <a:cs typeface="+mn-cs"/>
                <a:sym typeface="Arial Narrow"/>
              </a:defRPr>
            </a:pPr>
            <a:endParaRPr lang="ru-RU" sz="6600" b="1" dirty="0">
              <a:solidFill>
                <a:srgbClr val="FF0000"/>
              </a:solidFill>
              <a:sym typeface="Arial Narrow"/>
            </a:endParaRPr>
          </a:p>
          <a:p>
            <a:pPr>
              <a:defRPr sz="2800">
                <a:solidFill>
                  <a:srgbClr val="253957"/>
                </a:solidFill>
                <a:latin typeface="+mn-lt"/>
                <a:ea typeface="+mn-ea"/>
                <a:cs typeface="+mn-cs"/>
                <a:sym typeface="Arial Narrow"/>
              </a:defRPr>
            </a:pPr>
            <a:r>
              <a:rPr lang="ru-RU" sz="6600" b="1" dirty="0" smtClean="0">
                <a:solidFill>
                  <a:srgbClr val="FF0000"/>
                </a:solidFill>
                <a:sym typeface="Arial Narrow"/>
              </a:rPr>
              <a:t>Как это связано с иллюзией?</a:t>
            </a:r>
            <a:endParaRPr lang="ru-RU" sz="6600" b="1" dirty="0">
              <a:solidFill>
                <a:srgbClr val="FF0000"/>
              </a:solidFill>
              <a:sym typeface="Arial Narrow"/>
            </a:endParaRPr>
          </a:p>
          <a:p>
            <a:pPr>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5063208" y="290478"/>
            <a:ext cx="10348956" cy="1631216"/>
          </a:xfrm>
          <a:prstGeom prst="rect">
            <a:avLst/>
          </a:prstGeom>
        </p:spPr>
        <p:txBody>
          <a:bodyPr wrap="square">
            <a:spAutoFit/>
          </a:bodyPr>
          <a:lstStyle/>
          <a:p>
            <a:endParaRPr lang="ru-RU" dirty="0" smtClean="0"/>
          </a:p>
          <a:p>
            <a:r>
              <a:rPr lang="ru-RU" b="1" dirty="0" smtClean="0"/>
              <a:t>Гегель и триединство  </a:t>
            </a:r>
            <a:endParaRPr lang="ru-RU" b="1" dirty="0"/>
          </a:p>
        </p:txBody>
      </p:sp>
      <p:pic>
        <p:nvPicPr>
          <p:cNvPr id="7172" name="Picture 4"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1760" y="8867927"/>
            <a:ext cx="5621651" cy="4347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223727"/>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238672" y="2214562"/>
            <a:ext cx="23954645" cy="8402300"/>
          </a:xfrm>
          <a:prstGeom prst="rect">
            <a:avLst/>
          </a:prstGeom>
        </p:spPr>
        <p:txBody>
          <a:bodyPr wrap="square">
            <a:spAutoFit/>
          </a:bodyPr>
          <a:lstStyle/>
          <a:p>
            <a:pPr>
              <a:defRPr sz="2800">
                <a:solidFill>
                  <a:srgbClr val="253957"/>
                </a:solidFill>
                <a:latin typeface="+mn-lt"/>
                <a:ea typeface="+mn-ea"/>
                <a:cs typeface="+mn-cs"/>
                <a:sym typeface="Arial Narrow"/>
              </a:defRPr>
            </a:pPr>
            <a:r>
              <a:rPr lang="ru-RU" sz="5400" b="1" dirty="0" smtClean="0">
                <a:solidFill>
                  <a:srgbClr val="FF0000"/>
                </a:solidFill>
                <a:sym typeface="Arial Narrow"/>
              </a:rPr>
              <a:t>Интерпретация триединства </a:t>
            </a:r>
          </a:p>
          <a:p>
            <a:pPr algn="just">
              <a:defRPr sz="2800">
                <a:solidFill>
                  <a:srgbClr val="253957"/>
                </a:solidFill>
                <a:latin typeface="+mn-lt"/>
                <a:ea typeface="+mn-ea"/>
                <a:cs typeface="+mn-cs"/>
                <a:sym typeface="Arial Narrow"/>
              </a:defRPr>
            </a:pPr>
            <a:r>
              <a:rPr lang="ru-RU" sz="5400" b="1" dirty="0">
                <a:solidFill>
                  <a:srgbClr val="253957"/>
                </a:solidFill>
                <a:sym typeface="Arial Narrow"/>
              </a:rPr>
              <a:t> </a:t>
            </a:r>
            <a:endParaRPr lang="ru-RU" sz="5400" b="1"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5400" b="1" dirty="0" smtClean="0">
                <a:solidFill>
                  <a:schemeClr val="tx1"/>
                </a:solidFill>
                <a:sym typeface="Arial Narrow"/>
              </a:rPr>
              <a:t>1. В </a:t>
            </a:r>
            <a:r>
              <a:rPr lang="ru-RU" sz="5400" b="1" dirty="0" smtClean="0">
                <a:solidFill>
                  <a:srgbClr val="FF0000"/>
                </a:solidFill>
                <a:sym typeface="Arial Narrow"/>
              </a:rPr>
              <a:t>рождении</a:t>
            </a:r>
            <a:r>
              <a:rPr lang="ru-RU" sz="5400" b="1" dirty="0" smtClean="0">
                <a:solidFill>
                  <a:schemeClr val="tx1"/>
                </a:solidFill>
                <a:sym typeface="Arial Narrow"/>
              </a:rPr>
              <a:t> Богочеловека возвещается единство человеческой и божественной природы.</a:t>
            </a:r>
          </a:p>
          <a:p>
            <a:pPr algn="just">
              <a:defRPr sz="2800">
                <a:solidFill>
                  <a:srgbClr val="253957"/>
                </a:solidFill>
                <a:latin typeface="+mn-lt"/>
                <a:ea typeface="+mn-ea"/>
                <a:cs typeface="+mn-cs"/>
                <a:sym typeface="Arial Narrow"/>
              </a:defRPr>
            </a:pPr>
            <a:endParaRPr lang="ru-RU" sz="5400" b="1" dirty="0">
              <a:solidFill>
                <a:schemeClr val="tx1"/>
              </a:solidFill>
              <a:sym typeface="Arial Narrow"/>
            </a:endParaRPr>
          </a:p>
          <a:p>
            <a:pPr algn="just">
              <a:defRPr sz="2800">
                <a:solidFill>
                  <a:srgbClr val="253957"/>
                </a:solidFill>
                <a:latin typeface="+mn-lt"/>
                <a:ea typeface="+mn-ea"/>
                <a:cs typeface="+mn-cs"/>
                <a:sym typeface="Arial Narrow"/>
              </a:defRPr>
            </a:pPr>
            <a:r>
              <a:rPr lang="ru-RU" sz="5400" b="1" dirty="0" smtClean="0">
                <a:solidFill>
                  <a:schemeClr val="tx1"/>
                </a:solidFill>
                <a:sym typeface="Arial Narrow"/>
              </a:rPr>
              <a:t>2. Что возвещается Его </a:t>
            </a:r>
            <a:r>
              <a:rPr lang="ru-RU" sz="5400" b="1" dirty="0" smtClean="0">
                <a:solidFill>
                  <a:srgbClr val="FF0000"/>
                </a:solidFill>
                <a:sym typeface="Arial Narrow"/>
              </a:rPr>
              <a:t>смертью</a:t>
            </a:r>
            <a:r>
              <a:rPr lang="ru-RU" sz="5400" b="1" dirty="0" smtClean="0">
                <a:solidFill>
                  <a:schemeClr val="tx1"/>
                </a:solidFill>
                <a:sym typeface="Arial Narrow"/>
              </a:rPr>
              <a:t>? </a:t>
            </a:r>
            <a:endParaRPr lang="ru-RU" sz="5400" b="1" dirty="0">
              <a:solidFill>
                <a:schemeClr val="tx1"/>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5063208" y="290478"/>
            <a:ext cx="10348956" cy="1631216"/>
          </a:xfrm>
          <a:prstGeom prst="rect">
            <a:avLst/>
          </a:prstGeom>
        </p:spPr>
        <p:txBody>
          <a:bodyPr wrap="square">
            <a:spAutoFit/>
          </a:bodyPr>
          <a:lstStyle/>
          <a:p>
            <a:endParaRPr lang="ru-RU" dirty="0" smtClean="0"/>
          </a:p>
          <a:p>
            <a:r>
              <a:rPr lang="ru-RU" b="1" dirty="0" smtClean="0"/>
              <a:t>Гегель и триединство  </a:t>
            </a:r>
            <a:endParaRPr lang="ru-RU" b="1" dirty="0"/>
          </a:p>
        </p:txBody>
      </p:sp>
      <p:pic>
        <p:nvPicPr>
          <p:cNvPr id="7172" name="Picture 4"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8576" y="7898798"/>
            <a:ext cx="6874835" cy="531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22929"/>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Монотеизм - политеизм</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753544"/>
            <a:ext cx="22826536" cy="1054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4400" dirty="0" smtClean="0">
              <a:sym typeface="Arial Narrow"/>
            </a:endParaRPr>
          </a:p>
          <a:p>
            <a:pPr algn="just">
              <a:defRPr sz="2800">
                <a:solidFill>
                  <a:srgbClr val="253957"/>
                </a:solidFill>
                <a:latin typeface="+mn-lt"/>
                <a:ea typeface="+mn-ea"/>
                <a:cs typeface="+mn-cs"/>
                <a:sym typeface="Arial Narrow"/>
              </a:defRPr>
            </a:pPr>
            <a:endParaRPr lang="ru-RU" sz="4400" dirty="0" smtClean="0">
              <a:sym typeface="Arial Narrow"/>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graphicFrame>
        <p:nvGraphicFramePr>
          <p:cNvPr id="8" name="Таблица 7"/>
          <p:cNvGraphicFramePr>
            <a:graphicFrameLocks noGrp="1"/>
          </p:cNvGraphicFramePr>
          <p:nvPr>
            <p:extLst>
              <p:ext uri="{D42A27DB-BD31-4B8C-83A1-F6EECF244321}">
                <p14:modId xmlns:p14="http://schemas.microsoft.com/office/powerpoint/2010/main" val="2912761602"/>
              </p:ext>
            </p:extLst>
          </p:nvPr>
        </p:nvGraphicFramePr>
        <p:xfrm>
          <a:off x="4415135" y="3401616"/>
          <a:ext cx="15841760" cy="8945488"/>
        </p:xfrm>
        <a:graphic>
          <a:graphicData uri="http://schemas.openxmlformats.org/drawingml/2006/table">
            <a:tbl>
              <a:tblPr firstRow="1" firstCol="1" bandRow="1">
                <a:tableStyleId>{5940675A-B579-460E-94D1-54222C63F5DA}</a:tableStyleId>
              </a:tblPr>
              <a:tblGrid>
                <a:gridCol w="2990302">
                  <a:extLst>
                    <a:ext uri="{9D8B030D-6E8A-4147-A177-3AD203B41FA5}">
                      <a16:colId xmlns:a16="http://schemas.microsoft.com/office/drawing/2014/main" val="20000"/>
                    </a:ext>
                  </a:extLst>
                </a:gridCol>
                <a:gridCol w="4406498">
                  <a:extLst>
                    <a:ext uri="{9D8B030D-6E8A-4147-A177-3AD203B41FA5}">
                      <a16:colId xmlns:a16="http://schemas.microsoft.com/office/drawing/2014/main" val="20001"/>
                    </a:ext>
                  </a:extLst>
                </a:gridCol>
                <a:gridCol w="4222480">
                  <a:extLst>
                    <a:ext uri="{9D8B030D-6E8A-4147-A177-3AD203B41FA5}">
                      <a16:colId xmlns:a16="http://schemas.microsoft.com/office/drawing/2014/main" val="20002"/>
                    </a:ext>
                  </a:extLst>
                </a:gridCol>
                <a:gridCol w="4222480">
                  <a:extLst>
                    <a:ext uri="{9D8B030D-6E8A-4147-A177-3AD203B41FA5}">
                      <a16:colId xmlns:a16="http://schemas.microsoft.com/office/drawing/2014/main" val="20003"/>
                    </a:ext>
                  </a:extLst>
                </a:gridCol>
              </a:tblGrid>
              <a:tr h="792088">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Аспект</a:t>
                      </a:r>
                    </a:p>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Монотеизм</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Дюркгейм</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Политеизм</a:t>
                      </a:r>
                    </a:p>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(Греки)</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044844">
                <a:tc>
                  <a:txBody>
                    <a:bodyPr/>
                    <a:lstStyle/>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Образ Бога</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Бесконечная сила, мощь, всемогущество.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Ощущение несоизмеримости общества и человека, общество превосходит человека, а он зависим от общества.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a:t>
                      </a:r>
                      <a:r>
                        <a:rPr lang="ru-RU" sz="2000">
                          <a:effectLst/>
                          <a:highlight>
                            <a:srgbClr val="FFFF00"/>
                          </a:highlight>
                          <a:latin typeface="Times New Roman" panose="02020603050405020304" pitchFamily="18" charset="0"/>
                          <a:cs typeface="Times New Roman" panose="02020603050405020304" pitchFamily="18" charset="0"/>
                        </a:rPr>
                        <a:t>Снижение всеобщности</a:t>
                      </a:r>
                      <a:r>
                        <a:rPr lang="ru-RU" sz="2000">
                          <a:effectLst/>
                          <a:latin typeface="Times New Roman" panose="02020603050405020304" pitchFamily="18" charset="0"/>
                          <a:cs typeface="Times New Roman" panose="02020603050405020304" pitchFamily="18" charset="0"/>
                        </a:rPr>
                        <a:t>», абстрактного единства и бесконечной силы до ограниченности, но при этом </a:t>
                      </a:r>
                      <a:r>
                        <a:rPr lang="ru-RU" sz="2000">
                          <a:effectLst/>
                          <a:highlight>
                            <a:srgbClr val="FFFF00"/>
                          </a:highlight>
                          <a:latin typeface="Times New Roman" panose="02020603050405020304" pitchFamily="18" charset="0"/>
                          <a:cs typeface="Times New Roman" panose="02020603050405020304" pitchFamily="18" charset="0"/>
                        </a:rPr>
                        <a:t>возвышение</a:t>
                      </a:r>
                      <a:r>
                        <a:rPr lang="ru-RU" sz="2000">
                          <a:effectLst/>
                          <a:latin typeface="Times New Roman" panose="02020603050405020304" pitchFamily="18" charset="0"/>
                          <a:cs typeface="Times New Roman" panose="02020603050405020304" pitchFamily="18" charset="0"/>
                        </a:rPr>
                        <a:t> ограниченной единичности</a:t>
                      </a:r>
                    </a:p>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Боги должны быть «единством понятия», но его моменты представлены как самостоятельные (</a:t>
                      </a:r>
                      <a:r>
                        <a:rPr lang="ru-RU" sz="2000">
                          <a:effectLst/>
                          <a:highlight>
                            <a:srgbClr val="FFFF00"/>
                          </a:highlight>
                          <a:latin typeface="Times New Roman" panose="02020603050405020304" pitchFamily="18" charset="0"/>
                          <a:cs typeface="Times New Roman" panose="02020603050405020304" pitchFamily="18" charset="0"/>
                        </a:rPr>
                        <a:t>отчуждение</a:t>
                      </a:r>
                      <a:r>
                        <a:rPr lang="ru-RU" sz="2000">
                          <a:effectLst/>
                          <a:latin typeface="Times New Roman" panose="02020603050405020304" pitchFamily="18" charset="0"/>
                          <a:cs typeface="Times New Roman" panose="02020603050405020304" pitchFamily="18" charset="0"/>
                        </a:rPr>
                        <a:t>?)</a:t>
                      </a:r>
                    </a:p>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554482">
                <a:tc>
                  <a:txBody>
                    <a:bodyPr/>
                    <a:lstStyle/>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Образ Бога</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a:t>
                      </a:r>
                      <a:r>
                        <a:rPr lang="ru-RU" sz="2000" dirty="0">
                          <a:effectLst/>
                          <a:highlight>
                            <a:srgbClr val="FFFF00"/>
                          </a:highlight>
                          <a:latin typeface="Times New Roman" panose="02020603050405020304" pitchFamily="18" charset="0"/>
                          <a:cs typeface="Times New Roman" panose="02020603050405020304" pitchFamily="18" charset="0"/>
                        </a:rPr>
                        <a:t>Возвышенное</a:t>
                      </a:r>
                      <a:r>
                        <a:rPr lang="ru-RU" sz="2000" dirty="0">
                          <a:effectLst/>
                          <a:latin typeface="Times New Roman" panose="02020603050405020304" pitchFamily="18" charset="0"/>
                          <a:cs typeface="Times New Roman" panose="02020603050405020304" pitchFamily="18" charset="0"/>
                        </a:rPr>
                        <a:t>»: не может быть </a:t>
                      </a:r>
                      <a:r>
                        <a:rPr lang="ru-RU" sz="2000" dirty="0">
                          <a:effectLst/>
                          <a:highlight>
                            <a:srgbClr val="FFFF00"/>
                          </a:highlight>
                          <a:latin typeface="Times New Roman" panose="02020603050405020304" pitchFamily="18" charset="0"/>
                          <a:cs typeface="Times New Roman" panose="02020603050405020304" pitchFamily="18" charset="0"/>
                        </a:rPr>
                        <a:t>изображен</a:t>
                      </a:r>
                      <a:r>
                        <a:rPr lang="ru-RU" sz="2000" dirty="0">
                          <a:effectLst/>
                          <a:latin typeface="Times New Roman" panose="02020603050405020304" pitchFamily="18" charset="0"/>
                          <a:cs typeface="Times New Roman" panose="02020603050405020304" pitchFamily="18" charset="0"/>
                        </a:rPr>
                        <a:t>, бесконечен. Не нуждается ни в чем </a:t>
                      </a:r>
                      <a:r>
                        <a:rPr lang="ru-RU" sz="2000" dirty="0">
                          <a:effectLst/>
                          <a:highlight>
                            <a:srgbClr val="FFFF00"/>
                          </a:highlight>
                          <a:latin typeface="Times New Roman" panose="02020603050405020304" pitchFamily="18" charset="0"/>
                          <a:cs typeface="Times New Roman" panose="02020603050405020304" pitchFamily="18" charset="0"/>
                        </a:rPr>
                        <a:t>природном</a:t>
                      </a:r>
                      <a:r>
                        <a:rPr lang="ru-RU" sz="2000" dirty="0">
                          <a:effectLst/>
                          <a:latin typeface="Times New Roman" panose="02020603050405020304" pitchFamily="18" charset="0"/>
                          <a:cs typeface="Times New Roman" panose="02020603050405020304" pitchFamily="18" charset="0"/>
                        </a:rPr>
                        <a:t> для своего бытия</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Тотем </a:t>
                      </a:r>
                      <a:r>
                        <a:rPr lang="ru-RU" sz="2000" dirty="0">
                          <a:effectLst/>
                          <a:highlight>
                            <a:srgbClr val="FFFF00"/>
                          </a:highlight>
                          <a:latin typeface="Times New Roman" panose="02020603050405020304" pitchFamily="18" charset="0"/>
                          <a:cs typeface="Times New Roman" panose="02020603050405020304" pitchFamily="18" charset="0"/>
                        </a:rPr>
                        <a:t>неадекватный</a:t>
                      </a:r>
                      <a:r>
                        <a:rPr lang="ru-RU" sz="2000" dirty="0">
                          <a:effectLst/>
                          <a:latin typeface="Times New Roman" panose="02020603050405020304" pitchFamily="18" charset="0"/>
                          <a:cs typeface="Times New Roman" panose="02020603050405020304" pitchFamily="18" charset="0"/>
                        </a:rPr>
                        <a:t> образ, в него вселяется некая сила («</a:t>
                      </a:r>
                      <a:r>
                        <a:rPr lang="ru-RU" sz="2000" dirty="0" err="1">
                          <a:effectLst/>
                          <a:latin typeface="Times New Roman" panose="02020603050405020304" pitchFamily="18" charset="0"/>
                          <a:cs typeface="Times New Roman" panose="02020603050405020304" pitchFamily="18" charset="0"/>
                        </a:rPr>
                        <a:t>мана</a:t>
                      </a:r>
                      <a:r>
                        <a:rPr lang="ru-RU" sz="2000" dirty="0">
                          <a:effectLst/>
                          <a:latin typeface="Times New Roman" panose="02020603050405020304" pitchFamily="18" charset="0"/>
                          <a:cs typeface="Times New Roman" panose="02020603050405020304" pitchFamily="18" charset="0"/>
                        </a:rPr>
                        <a:t>»), которая и делает его священным</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a:t>
                      </a:r>
                      <a:r>
                        <a:rPr lang="ru-RU" sz="2000" dirty="0">
                          <a:effectLst/>
                          <a:highlight>
                            <a:srgbClr val="00FF00"/>
                          </a:highlight>
                          <a:latin typeface="Times New Roman" panose="02020603050405020304" pitchFamily="18" charset="0"/>
                          <a:cs typeface="Times New Roman" panose="02020603050405020304" pitchFamily="18" charset="0"/>
                        </a:rPr>
                        <a:t>Прекрасное</a:t>
                      </a:r>
                      <a:r>
                        <a:rPr lang="ru-RU" sz="2000" dirty="0">
                          <a:effectLst/>
                          <a:latin typeface="Times New Roman" panose="02020603050405020304" pitchFamily="18" charset="0"/>
                          <a:cs typeface="Times New Roman" panose="02020603050405020304" pitchFamily="18" charset="0"/>
                        </a:rPr>
                        <a:t>» как единство конечного и бесконечного.</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«Единого», единой основы как самости здесь нет. </a:t>
                      </a:r>
                      <a:r>
                        <a:rPr lang="ru-RU" sz="2000" dirty="0" err="1" smtClean="0">
                          <a:effectLst/>
                          <a:latin typeface="Times New Roman" panose="02020603050405020304" pitchFamily="18" charset="0"/>
                          <a:cs typeface="Times New Roman" panose="02020603050405020304" pitchFamily="18" charset="0"/>
                        </a:rPr>
                        <a:t>Челов</a:t>
                      </a:r>
                      <a:r>
                        <a:rPr lang="ru-RU" sz="2000" dirty="0" smtClean="0">
                          <a:effectLst/>
                          <a:latin typeface="Times New Roman" panose="02020603050405020304" pitchFamily="18" charset="0"/>
                          <a:cs typeface="Times New Roman" panose="02020603050405020304" pitchFamily="18" charset="0"/>
                        </a:rPr>
                        <a:t> </a:t>
                      </a:r>
                      <a:r>
                        <a:rPr lang="ru-RU" sz="2000" dirty="0">
                          <a:effectLst/>
                          <a:latin typeface="Times New Roman" panose="02020603050405020304" pitchFamily="18" charset="0"/>
                          <a:cs typeface="Times New Roman" panose="02020603050405020304" pitchFamily="18" charset="0"/>
                        </a:rPr>
                        <a:t>образ </a:t>
                      </a:r>
                      <a:r>
                        <a:rPr lang="ru-RU" sz="2000" dirty="0" smtClean="0">
                          <a:effectLst/>
                          <a:latin typeface="Times New Roman" panose="02020603050405020304" pitchFamily="18" charset="0"/>
                          <a:cs typeface="Times New Roman" panose="02020603050405020304" pitchFamily="18" charset="0"/>
                        </a:rPr>
                        <a:t>есть </a:t>
                      </a:r>
                      <a:r>
                        <a:rPr lang="ru-RU" sz="2000" dirty="0">
                          <a:effectLst/>
                          <a:latin typeface="Times New Roman" panose="02020603050405020304" pitchFamily="18" charset="0"/>
                          <a:cs typeface="Times New Roman" panose="02020603050405020304" pitchFamily="18" charset="0"/>
                        </a:rPr>
                        <a:t>образ бога, но только не эмпирический, случайный образ, а созданный </a:t>
                      </a:r>
                      <a:r>
                        <a:rPr lang="ru-RU" sz="2000" dirty="0">
                          <a:effectLst/>
                          <a:highlight>
                            <a:srgbClr val="FFFF00"/>
                          </a:highlight>
                          <a:latin typeface="Times New Roman" panose="02020603050405020304" pitchFamily="18" charset="0"/>
                          <a:cs typeface="Times New Roman" panose="02020603050405020304" pitchFamily="18" charset="0"/>
                        </a:rPr>
                        <a:t>художником</a:t>
                      </a:r>
                      <a:r>
                        <a:rPr lang="ru-RU" sz="2000" dirty="0">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Явление </a:t>
                      </a:r>
                      <a:r>
                        <a:rPr lang="ru-RU" sz="2000" dirty="0" err="1">
                          <a:effectLst/>
                          <a:latin typeface="Times New Roman" panose="02020603050405020304" pitchFamily="18" charset="0"/>
                          <a:cs typeface="Times New Roman" panose="02020603050405020304" pitchFamily="18" charset="0"/>
                        </a:rPr>
                        <a:t>божественого</a:t>
                      </a:r>
                      <a:r>
                        <a:rPr lang="ru-RU" sz="2000" dirty="0">
                          <a:effectLst/>
                          <a:latin typeface="Times New Roman" panose="02020603050405020304" pitchFamily="18" charset="0"/>
                          <a:cs typeface="Times New Roman" panose="02020603050405020304" pitchFamily="18" charset="0"/>
                        </a:rPr>
                        <a:t> не доходит до осознания присутствия в данном </a:t>
                      </a:r>
                      <a:r>
                        <a:rPr lang="ru-RU" sz="2000" dirty="0" err="1">
                          <a:effectLst/>
                          <a:highlight>
                            <a:srgbClr val="FFFF00"/>
                          </a:highlight>
                          <a:latin typeface="Times New Roman" panose="02020603050405020304" pitchFamily="18" charset="0"/>
                          <a:cs typeface="Times New Roman" panose="02020603050405020304" pitchFamily="18" charset="0"/>
                        </a:rPr>
                        <a:t>конкрет</a:t>
                      </a:r>
                      <a:r>
                        <a:rPr lang="ru-RU" sz="2000" dirty="0">
                          <a:effectLst/>
                          <a:latin typeface="Times New Roman" panose="02020603050405020304" pitchFamily="18" charset="0"/>
                          <a:cs typeface="Times New Roman" panose="02020603050405020304" pitchFamily="18" charset="0"/>
                        </a:rPr>
                        <a:t>-ном единичном человеке.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В </a:t>
                      </a:r>
                      <a:r>
                        <a:rPr lang="ru-RU" sz="2000" dirty="0" err="1">
                          <a:effectLst/>
                          <a:latin typeface="Times New Roman" panose="02020603050405020304" pitchFamily="18" charset="0"/>
                          <a:cs typeface="Times New Roman" panose="02020603050405020304" pitchFamily="18" charset="0"/>
                        </a:rPr>
                        <a:t>пр</a:t>
                      </a:r>
                      <a:r>
                        <a:rPr lang="ru-RU" sz="2000" dirty="0">
                          <a:effectLst/>
                          <a:latin typeface="Times New Roman" panose="02020603050405020304" pitchFamily="18" charset="0"/>
                          <a:cs typeface="Times New Roman" panose="02020603050405020304" pitchFamily="18" charset="0"/>
                        </a:rPr>
                        <a:t> искусства полагается снятие бытия Бога и чел как чуждых друг другу</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7195211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238672" y="2214562"/>
            <a:ext cx="23954645" cy="14219277"/>
          </a:xfrm>
          <a:prstGeom prst="rect">
            <a:avLst/>
          </a:prstGeom>
        </p:spPr>
        <p:txBody>
          <a:bodyPr wrap="square">
            <a:spAutoFit/>
          </a:bodyPr>
          <a:lstStyle/>
          <a:p>
            <a:pPr>
              <a:defRPr sz="2800">
                <a:solidFill>
                  <a:srgbClr val="253957"/>
                </a:solidFill>
                <a:latin typeface="+mn-lt"/>
                <a:ea typeface="+mn-ea"/>
                <a:cs typeface="+mn-cs"/>
                <a:sym typeface="Arial Narrow"/>
              </a:defRPr>
            </a:pPr>
            <a:r>
              <a:rPr lang="ru-RU" sz="5400" b="1" dirty="0" smtClean="0">
                <a:solidFill>
                  <a:srgbClr val="FF0000"/>
                </a:solidFill>
                <a:sym typeface="Arial Narrow"/>
              </a:rPr>
              <a:t>Интерпретация триединства </a:t>
            </a:r>
          </a:p>
          <a:p>
            <a:pPr algn="just">
              <a:defRPr sz="2800">
                <a:solidFill>
                  <a:srgbClr val="253957"/>
                </a:solidFill>
                <a:latin typeface="+mn-lt"/>
                <a:ea typeface="+mn-ea"/>
                <a:cs typeface="+mn-cs"/>
                <a:sym typeface="Arial Narrow"/>
              </a:defRPr>
            </a:pPr>
            <a:r>
              <a:rPr lang="ru-RU" sz="5400" b="1" dirty="0">
                <a:solidFill>
                  <a:srgbClr val="253957"/>
                </a:solidFill>
                <a:sym typeface="Arial Narrow"/>
              </a:rPr>
              <a:t> </a:t>
            </a:r>
            <a:r>
              <a:rPr lang="ru-RU" sz="5400" b="1" dirty="0" smtClean="0">
                <a:solidFill>
                  <a:schemeClr val="tx1"/>
                </a:solidFill>
                <a:sym typeface="Arial Narrow"/>
              </a:rPr>
              <a:t>1. В </a:t>
            </a:r>
            <a:r>
              <a:rPr lang="ru-RU" sz="5400" b="1" dirty="0" smtClean="0">
                <a:solidFill>
                  <a:srgbClr val="FF0000"/>
                </a:solidFill>
                <a:sym typeface="Arial Narrow"/>
              </a:rPr>
              <a:t>рождении</a:t>
            </a:r>
            <a:r>
              <a:rPr lang="ru-RU" sz="5400" b="1" dirty="0" smtClean="0">
                <a:solidFill>
                  <a:schemeClr val="tx1"/>
                </a:solidFill>
                <a:sym typeface="Arial Narrow"/>
              </a:rPr>
              <a:t> Богочеловека возвещается единство человеческой и божественной природы, единство бесконечного и конечного.</a:t>
            </a:r>
          </a:p>
          <a:p>
            <a:pPr algn="just">
              <a:defRPr sz="2800">
                <a:solidFill>
                  <a:srgbClr val="253957"/>
                </a:solidFill>
                <a:latin typeface="+mn-lt"/>
                <a:ea typeface="+mn-ea"/>
                <a:cs typeface="+mn-cs"/>
                <a:sym typeface="Arial Narrow"/>
              </a:defRPr>
            </a:pPr>
            <a:endParaRPr lang="ru-RU" sz="5400" b="1" dirty="0">
              <a:solidFill>
                <a:schemeClr val="tx1"/>
              </a:solidFill>
              <a:sym typeface="Arial Narrow"/>
            </a:endParaRPr>
          </a:p>
          <a:p>
            <a:pPr algn="just">
              <a:defRPr sz="2800">
                <a:solidFill>
                  <a:srgbClr val="253957"/>
                </a:solidFill>
                <a:latin typeface="+mn-lt"/>
                <a:ea typeface="+mn-ea"/>
                <a:cs typeface="+mn-cs"/>
                <a:sym typeface="Arial Narrow"/>
              </a:defRPr>
            </a:pPr>
            <a:r>
              <a:rPr lang="ru-RU" sz="5400" b="1" dirty="0" smtClean="0">
                <a:solidFill>
                  <a:schemeClr val="tx1"/>
                </a:solidFill>
                <a:sym typeface="Arial Narrow"/>
              </a:rPr>
              <a:t>2. Его </a:t>
            </a:r>
            <a:r>
              <a:rPr lang="ru-RU" sz="5400" b="1" dirty="0" smtClean="0">
                <a:solidFill>
                  <a:srgbClr val="FF0000"/>
                </a:solidFill>
                <a:sym typeface="Arial Narrow"/>
              </a:rPr>
              <a:t>смертью</a:t>
            </a:r>
            <a:r>
              <a:rPr lang="ru-RU" sz="5400" b="1" dirty="0" smtClean="0">
                <a:solidFill>
                  <a:schemeClr val="tx1"/>
                </a:solidFill>
                <a:sym typeface="Arial Narrow"/>
              </a:rPr>
              <a:t> возвещается, что конечное, хотя и составляет момент бесконечного, представляет собой его «</a:t>
            </a:r>
            <a:r>
              <a:rPr lang="ru-RU" sz="5400" b="1" dirty="0" smtClean="0">
                <a:solidFill>
                  <a:srgbClr val="FF0000"/>
                </a:solidFill>
                <a:sym typeface="Arial Narrow"/>
              </a:rPr>
              <a:t>преходящий</a:t>
            </a:r>
            <a:r>
              <a:rPr lang="ru-RU" sz="5400" b="1" dirty="0" smtClean="0">
                <a:solidFill>
                  <a:schemeClr val="tx1"/>
                </a:solidFill>
                <a:sym typeface="Arial Narrow"/>
              </a:rPr>
              <a:t>» момент. «Чувственность, конечность </a:t>
            </a:r>
            <a:r>
              <a:rPr lang="ru-RU" sz="5400" b="1" dirty="0">
                <a:solidFill>
                  <a:srgbClr val="FF0000"/>
                </a:solidFill>
                <a:sym typeface="Arial Narrow"/>
              </a:rPr>
              <a:t>пригвождается</a:t>
            </a:r>
            <a:r>
              <a:rPr lang="ru-RU" sz="5400" b="1" dirty="0">
                <a:solidFill>
                  <a:schemeClr val="tx1"/>
                </a:solidFill>
                <a:sym typeface="Arial Narrow"/>
              </a:rPr>
              <a:t> к Кресту</a:t>
            </a:r>
            <a:r>
              <a:rPr lang="ru-RU" sz="5400" b="1" dirty="0" smtClean="0">
                <a:solidFill>
                  <a:schemeClr val="tx1"/>
                </a:solidFill>
                <a:sym typeface="Arial Narrow"/>
              </a:rPr>
              <a:t>». </a:t>
            </a:r>
            <a:endParaRPr lang="ru-RU" sz="5400" b="1" dirty="0">
              <a:solidFill>
                <a:schemeClr val="tx1"/>
              </a:solidFill>
              <a:sym typeface="Arial Narrow"/>
            </a:endParaRPr>
          </a:p>
          <a:p>
            <a:pPr algn="just">
              <a:defRPr sz="2800">
                <a:solidFill>
                  <a:srgbClr val="253957"/>
                </a:solidFill>
                <a:latin typeface="+mn-lt"/>
                <a:ea typeface="+mn-ea"/>
                <a:cs typeface="+mn-cs"/>
                <a:sym typeface="Arial Narrow"/>
              </a:defRPr>
            </a:pPr>
            <a:endParaRPr lang="ru-RU" sz="5400" b="1" dirty="0" smtClean="0">
              <a:solidFill>
                <a:srgbClr val="FF0000"/>
              </a:solidFill>
              <a:sym typeface="Arial Narrow"/>
            </a:endParaRPr>
          </a:p>
          <a:p>
            <a:pPr algn="just">
              <a:defRPr sz="2800">
                <a:solidFill>
                  <a:srgbClr val="253957"/>
                </a:solidFill>
                <a:latin typeface="+mn-lt"/>
                <a:ea typeface="+mn-ea"/>
                <a:cs typeface="+mn-cs"/>
                <a:sym typeface="Arial Narrow"/>
              </a:defRPr>
            </a:pPr>
            <a:r>
              <a:rPr lang="ru-RU" sz="5400" b="1" dirty="0" smtClean="0">
                <a:solidFill>
                  <a:srgbClr val="FF0000"/>
                </a:solidFill>
                <a:sym typeface="Arial Narrow"/>
              </a:rPr>
              <a:t>Иллюзия</a:t>
            </a:r>
            <a:r>
              <a:rPr lang="ru-RU" sz="5400" b="1" dirty="0" smtClean="0">
                <a:solidFill>
                  <a:schemeClr val="tx1"/>
                </a:solidFill>
                <a:sym typeface="Arial Narrow"/>
              </a:rPr>
              <a:t> (конечное, скрывающее бесконечное), с одной </a:t>
            </a:r>
          </a:p>
          <a:p>
            <a:pPr algn="just">
              <a:defRPr sz="2800">
                <a:solidFill>
                  <a:srgbClr val="253957"/>
                </a:solidFill>
                <a:latin typeface="+mn-lt"/>
                <a:ea typeface="+mn-ea"/>
                <a:cs typeface="+mn-cs"/>
                <a:sym typeface="Arial Narrow"/>
              </a:defRPr>
            </a:pPr>
            <a:r>
              <a:rPr lang="ru-RU" sz="5400" b="1" dirty="0" smtClean="0">
                <a:solidFill>
                  <a:schemeClr val="tx1"/>
                </a:solidFill>
                <a:sym typeface="Arial Narrow"/>
              </a:rPr>
              <a:t>стороны, понята как </a:t>
            </a:r>
            <a:r>
              <a:rPr lang="ru-RU" sz="5400" b="1" i="1" u="sng" dirty="0" smtClean="0">
                <a:solidFill>
                  <a:schemeClr val="tx1"/>
                </a:solidFill>
                <a:sym typeface="Arial Narrow"/>
              </a:rPr>
              <a:t>элемент истины</a:t>
            </a:r>
            <a:r>
              <a:rPr lang="ru-RU" sz="5400" b="1" dirty="0" smtClean="0">
                <a:solidFill>
                  <a:schemeClr val="tx1"/>
                </a:solidFill>
                <a:sym typeface="Arial Narrow"/>
              </a:rPr>
              <a:t>, но она преходяща, </a:t>
            </a:r>
          </a:p>
          <a:p>
            <a:pPr algn="just">
              <a:defRPr sz="2800">
                <a:solidFill>
                  <a:srgbClr val="253957"/>
                </a:solidFill>
                <a:latin typeface="+mn-lt"/>
                <a:ea typeface="+mn-ea"/>
                <a:cs typeface="+mn-cs"/>
                <a:sym typeface="Arial Narrow"/>
              </a:defRPr>
            </a:pPr>
            <a:r>
              <a:rPr lang="ru-RU" sz="5400" b="1" dirty="0" smtClean="0">
                <a:solidFill>
                  <a:schemeClr val="tx1"/>
                </a:solidFill>
                <a:sym typeface="Arial Narrow"/>
              </a:rPr>
              <a:t>и заблуждение состоит в том, если мы ее будем рассматривать</a:t>
            </a:r>
          </a:p>
          <a:p>
            <a:pPr algn="just">
              <a:defRPr sz="2800">
                <a:solidFill>
                  <a:srgbClr val="253957"/>
                </a:solidFill>
                <a:latin typeface="+mn-lt"/>
                <a:ea typeface="+mn-ea"/>
                <a:cs typeface="+mn-cs"/>
                <a:sym typeface="Arial Narrow"/>
              </a:defRPr>
            </a:pPr>
            <a:r>
              <a:rPr lang="ru-RU" sz="5400" b="1" dirty="0" smtClean="0">
                <a:solidFill>
                  <a:schemeClr val="tx1"/>
                </a:solidFill>
                <a:sym typeface="Arial Narrow"/>
              </a:rPr>
              <a:t>как элемент </a:t>
            </a:r>
            <a:r>
              <a:rPr lang="ru-RU" sz="5400" b="1" dirty="0" smtClean="0">
                <a:solidFill>
                  <a:srgbClr val="FF0000"/>
                </a:solidFill>
                <a:sym typeface="Arial Narrow"/>
              </a:rPr>
              <a:t>устойчивый</a:t>
            </a:r>
            <a:r>
              <a:rPr lang="ru-RU" sz="5400" b="1" dirty="0" smtClean="0">
                <a:solidFill>
                  <a:schemeClr val="tx1"/>
                </a:solidFill>
                <a:sym typeface="Arial Narrow"/>
              </a:rPr>
              <a:t> (как в монотеизме и в политеизме) </a:t>
            </a:r>
            <a:r>
              <a:rPr lang="ru-RU" sz="5400" b="1" dirty="0" smtClean="0">
                <a:solidFill>
                  <a:srgbClr val="FF0000"/>
                </a:solidFill>
                <a:sym typeface="Arial Narrow"/>
              </a:rPr>
              <a:t> </a:t>
            </a:r>
            <a:endParaRPr lang="ru-RU" sz="5400" b="1" dirty="0">
              <a:solidFill>
                <a:srgbClr val="253957"/>
              </a:solidFill>
              <a:sym typeface="Arial Narrow"/>
            </a:endParaRPr>
          </a:p>
          <a:p>
            <a:pPr algn="just">
              <a:defRPr sz="2800">
                <a:solidFill>
                  <a:srgbClr val="253957"/>
                </a:solidFill>
                <a:latin typeface="+mn-lt"/>
                <a:ea typeface="+mn-ea"/>
                <a:cs typeface="+mn-cs"/>
                <a:sym typeface="Arial Narrow"/>
              </a:defRPr>
            </a:pPr>
            <a:r>
              <a:rPr lang="ru-RU" sz="5400" b="1" dirty="0" smtClean="0">
                <a:solidFill>
                  <a:schemeClr val="tx1"/>
                </a:solidFill>
                <a:sym typeface="Arial Narrow"/>
              </a:rPr>
              <a:t> </a:t>
            </a:r>
            <a:r>
              <a:rPr lang="ru-RU" sz="5400" dirty="0" smtClean="0">
                <a:solidFill>
                  <a:schemeClr val="tx1"/>
                </a:solidFill>
                <a:sym typeface="Arial Narrow"/>
              </a:rPr>
              <a:t>(мы ранее уже встречались с </a:t>
            </a:r>
            <a:r>
              <a:rPr lang="ru-RU" sz="5400" dirty="0" smtClean="0">
                <a:solidFill>
                  <a:srgbClr val="FF0000"/>
                </a:solidFill>
                <a:sym typeface="Arial Narrow"/>
              </a:rPr>
              <a:t>преходящим</a:t>
            </a:r>
            <a:r>
              <a:rPr lang="ru-RU" sz="5400" dirty="0" smtClean="0">
                <a:solidFill>
                  <a:schemeClr val="tx1"/>
                </a:solidFill>
                <a:sym typeface="Arial Narrow"/>
              </a:rPr>
              <a:t> статусом иллюзии?)</a:t>
            </a:r>
            <a:endParaRPr lang="ru-RU" sz="5400" dirty="0">
              <a:solidFill>
                <a:schemeClr val="tx1"/>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5063208" y="290478"/>
            <a:ext cx="10348956" cy="1631216"/>
          </a:xfrm>
          <a:prstGeom prst="rect">
            <a:avLst/>
          </a:prstGeom>
        </p:spPr>
        <p:txBody>
          <a:bodyPr wrap="square">
            <a:spAutoFit/>
          </a:bodyPr>
          <a:lstStyle/>
          <a:p>
            <a:endParaRPr lang="ru-RU" dirty="0" smtClean="0"/>
          </a:p>
          <a:p>
            <a:r>
              <a:rPr lang="ru-RU" b="1" dirty="0" smtClean="0"/>
              <a:t>Гегель и триединство  </a:t>
            </a:r>
            <a:endParaRPr lang="ru-RU" b="1" dirty="0"/>
          </a:p>
        </p:txBody>
      </p:sp>
      <p:pic>
        <p:nvPicPr>
          <p:cNvPr id="7172" name="Picture 4"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6809" y="8802216"/>
            <a:ext cx="5706622" cy="4413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13982"/>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238672" y="2214562"/>
            <a:ext cx="23954645" cy="5909310"/>
          </a:xfrm>
          <a:prstGeom prst="rect">
            <a:avLst/>
          </a:prstGeom>
        </p:spPr>
        <p:txBody>
          <a:bodyPr wrap="square">
            <a:spAutoFit/>
          </a:bodyPr>
          <a:lstStyle/>
          <a:p>
            <a:pPr>
              <a:defRPr sz="2800">
                <a:solidFill>
                  <a:srgbClr val="253957"/>
                </a:solidFill>
                <a:latin typeface="+mn-lt"/>
                <a:ea typeface="+mn-ea"/>
                <a:cs typeface="+mn-cs"/>
                <a:sym typeface="Arial Narrow"/>
              </a:defRPr>
            </a:pPr>
            <a:r>
              <a:rPr lang="ru-RU" sz="5400" b="1" dirty="0" smtClean="0">
                <a:solidFill>
                  <a:srgbClr val="FF0000"/>
                </a:solidFill>
                <a:sym typeface="Arial Narrow"/>
              </a:rPr>
              <a:t>Интерпретация триединства </a:t>
            </a:r>
          </a:p>
          <a:p>
            <a:pPr algn="just">
              <a:defRPr sz="2800">
                <a:solidFill>
                  <a:srgbClr val="253957"/>
                </a:solidFill>
                <a:latin typeface="+mn-lt"/>
                <a:ea typeface="+mn-ea"/>
                <a:cs typeface="+mn-cs"/>
                <a:sym typeface="Arial Narrow"/>
              </a:defRPr>
            </a:pPr>
            <a:r>
              <a:rPr lang="ru-RU" sz="5400" b="1" dirty="0">
                <a:solidFill>
                  <a:srgbClr val="253957"/>
                </a:solidFill>
                <a:sym typeface="Arial Narrow"/>
              </a:rPr>
              <a:t> </a:t>
            </a:r>
            <a:endParaRPr lang="ru-RU" sz="5400" b="1"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5400" b="1" dirty="0">
                <a:solidFill>
                  <a:schemeClr val="tx1"/>
                </a:solidFill>
                <a:sym typeface="Arial Narrow"/>
              </a:rPr>
              <a:t>3</a:t>
            </a:r>
            <a:r>
              <a:rPr lang="ru-RU" sz="5400" b="1" dirty="0" smtClean="0">
                <a:solidFill>
                  <a:schemeClr val="tx1"/>
                </a:solidFill>
                <a:sym typeface="Arial Narrow"/>
              </a:rPr>
              <a:t>. Каким образом происходит переход к </a:t>
            </a:r>
            <a:r>
              <a:rPr lang="ru-RU" sz="5400" b="1" dirty="0" smtClean="0">
                <a:solidFill>
                  <a:srgbClr val="FF0000"/>
                </a:solidFill>
                <a:sym typeface="Arial Narrow"/>
              </a:rPr>
              <a:t>третьему</a:t>
            </a:r>
            <a:r>
              <a:rPr lang="ru-RU" sz="5400" b="1" dirty="0" smtClean="0">
                <a:solidFill>
                  <a:schemeClr val="tx1"/>
                </a:solidFill>
                <a:sym typeface="Arial Narrow"/>
              </a:rPr>
              <a:t> пункту христианства – к Воскресению, к принципу «смертью смерть поправ»?</a:t>
            </a: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5063208" y="290478"/>
            <a:ext cx="10348956" cy="1631216"/>
          </a:xfrm>
          <a:prstGeom prst="rect">
            <a:avLst/>
          </a:prstGeom>
        </p:spPr>
        <p:txBody>
          <a:bodyPr wrap="square">
            <a:spAutoFit/>
          </a:bodyPr>
          <a:lstStyle/>
          <a:p>
            <a:endParaRPr lang="ru-RU" dirty="0" smtClean="0"/>
          </a:p>
          <a:p>
            <a:r>
              <a:rPr lang="ru-RU" b="1" dirty="0" smtClean="0"/>
              <a:t>Гегель и триединство  </a:t>
            </a:r>
            <a:endParaRPr lang="ru-RU" b="1" dirty="0"/>
          </a:p>
        </p:txBody>
      </p:sp>
      <p:pic>
        <p:nvPicPr>
          <p:cNvPr id="7172" name="Picture 4"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0192" y="6960723"/>
            <a:ext cx="8145007" cy="629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834690"/>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238672" y="2214562"/>
            <a:ext cx="23954645" cy="6740307"/>
          </a:xfrm>
          <a:prstGeom prst="rect">
            <a:avLst/>
          </a:prstGeom>
        </p:spPr>
        <p:txBody>
          <a:bodyPr wrap="square">
            <a:spAutoFit/>
          </a:bodyPr>
          <a:lstStyle/>
          <a:p>
            <a:pPr>
              <a:defRPr sz="2800">
                <a:solidFill>
                  <a:srgbClr val="253957"/>
                </a:solidFill>
                <a:latin typeface="+mn-lt"/>
                <a:ea typeface="+mn-ea"/>
                <a:cs typeface="+mn-cs"/>
                <a:sym typeface="Arial Narrow"/>
              </a:defRPr>
            </a:pPr>
            <a:r>
              <a:rPr lang="ru-RU" sz="5400" b="1" dirty="0" smtClean="0">
                <a:solidFill>
                  <a:srgbClr val="FF0000"/>
                </a:solidFill>
                <a:sym typeface="Arial Narrow"/>
              </a:rPr>
              <a:t>Интерпретация триединства </a:t>
            </a:r>
          </a:p>
          <a:p>
            <a:pPr algn="just">
              <a:defRPr sz="2800">
                <a:solidFill>
                  <a:srgbClr val="253957"/>
                </a:solidFill>
                <a:latin typeface="+mn-lt"/>
                <a:ea typeface="+mn-ea"/>
                <a:cs typeface="+mn-cs"/>
                <a:sym typeface="Arial Narrow"/>
              </a:defRPr>
            </a:pPr>
            <a:r>
              <a:rPr lang="ru-RU" sz="5400" b="1" dirty="0">
                <a:solidFill>
                  <a:srgbClr val="253957"/>
                </a:solidFill>
                <a:sym typeface="Arial Narrow"/>
              </a:rPr>
              <a:t> </a:t>
            </a:r>
            <a:endParaRPr lang="ru-RU" sz="5400" b="1"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5400" b="1" dirty="0">
                <a:solidFill>
                  <a:schemeClr val="tx1"/>
                </a:solidFill>
                <a:sym typeface="Arial Narrow"/>
              </a:rPr>
              <a:t>3</a:t>
            </a:r>
            <a:r>
              <a:rPr lang="ru-RU" sz="5400" b="1" dirty="0" smtClean="0">
                <a:solidFill>
                  <a:schemeClr val="tx1"/>
                </a:solidFill>
                <a:sym typeface="Arial Narrow"/>
              </a:rPr>
              <a:t>. Смерть Богочеловека показывает, что конечность, в том числе конечность человека, есть </a:t>
            </a:r>
            <a:r>
              <a:rPr lang="ru-RU" sz="5400" b="1" dirty="0" smtClean="0">
                <a:solidFill>
                  <a:srgbClr val="FF0000"/>
                </a:solidFill>
                <a:sym typeface="Arial Narrow"/>
              </a:rPr>
              <a:t>преходящий</a:t>
            </a:r>
            <a:r>
              <a:rPr lang="ru-RU" sz="5400" b="1" dirty="0" smtClean="0">
                <a:solidFill>
                  <a:schemeClr val="tx1"/>
                </a:solidFill>
                <a:sym typeface="Arial Narrow"/>
              </a:rPr>
              <a:t> момент Абсолютной реальности, конечное должно перейти в бесконечное, что и означает </a:t>
            </a:r>
            <a:r>
              <a:rPr lang="ru-RU" sz="5400" b="1" dirty="0" smtClean="0">
                <a:solidFill>
                  <a:srgbClr val="FF0000"/>
                </a:solidFill>
                <a:sym typeface="Arial Narrow"/>
              </a:rPr>
              <a:t>бессмертие</a:t>
            </a:r>
            <a:r>
              <a:rPr lang="ru-RU" sz="5400" b="1" dirty="0" smtClean="0">
                <a:solidFill>
                  <a:schemeClr val="tx1"/>
                </a:solidFill>
                <a:sym typeface="Arial Narrow"/>
              </a:rPr>
              <a:t> человека»</a:t>
            </a: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5063208" y="290478"/>
            <a:ext cx="10348956" cy="1631216"/>
          </a:xfrm>
          <a:prstGeom prst="rect">
            <a:avLst/>
          </a:prstGeom>
        </p:spPr>
        <p:txBody>
          <a:bodyPr wrap="square">
            <a:spAutoFit/>
          </a:bodyPr>
          <a:lstStyle/>
          <a:p>
            <a:endParaRPr lang="ru-RU" dirty="0" smtClean="0"/>
          </a:p>
          <a:p>
            <a:r>
              <a:rPr lang="ru-RU" b="1" dirty="0" smtClean="0"/>
              <a:t>Гегель и триединство  </a:t>
            </a:r>
            <a:endParaRPr lang="ru-RU" b="1" dirty="0"/>
          </a:p>
        </p:txBody>
      </p:sp>
      <p:pic>
        <p:nvPicPr>
          <p:cNvPr id="7172" name="Picture 4"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0192" y="6960723"/>
            <a:ext cx="8145007" cy="629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133972"/>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238672" y="2214562"/>
            <a:ext cx="23954645" cy="5909310"/>
          </a:xfrm>
          <a:prstGeom prst="rect">
            <a:avLst/>
          </a:prstGeom>
        </p:spPr>
        <p:txBody>
          <a:bodyPr wrap="square">
            <a:spAutoFit/>
          </a:bodyPr>
          <a:lstStyle/>
          <a:p>
            <a:pPr>
              <a:defRPr sz="2800">
                <a:solidFill>
                  <a:srgbClr val="253957"/>
                </a:solidFill>
                <a:latin typeface="+mn-lt"/>
                <a:ea typeface="+mn-ea"/>
                <a:cs typeface="+mn-cs"/>
                <a:sym typeface="Arial Narrow"/>
              </a:defRPr>
            </a:pPr>
            <a:r>
              <a:rPr lang="ru-RU" sz="5400" b="1" dirty="0" smtClean="0">
                <a:solidFill>
                  <a:srgbClr val="FF0000"/>
                </a:solidFill>
                <a:sym typeface="Arial Narrow"/>
              </a:rPr>
              <a:t>Интерпретация триединства: </a:t>
            </a:r>
            <a:r>
              <a:rPr lang="ru-RU" sz="5400" b="1" i="1" dirty="0" smtClean="0">
                <a:solidFill>
                  <a:srgbClr val="FF0000"/>
                </a:solidFill>
                <a:sym typeface="Arial Narrow"/>
              </a:rPr>
              <a:t>социальный</a:t>
            </a:r>
            <a:r>
              <a:rPr lang="ru-RU" sz="5400" b="1" dirty="0" smtClean="0">
                <a:solidFill>
                  <a:srgbClr val="FF0000"/>
                </a:solidFill>
                <a:sym typeface="Arial Narrow"/>
              </a:rPr>
              <a:t> аспект </a:t>
            </a:r>
          </a:p>
          <a:p>
            <a:pPr algn="just">
              <a:defRPr sz="2800">
                <a:solidFill>
                  <a:srgbClr val="253957"/>
                </a:solidFill>
                <a:latin typeface="+mn-lt"/>
                <a:ea typeface="+mn-ea"/>
                <a:cs typeface="+mn-cs"/>
                <a:sym typeface="Arial Narrow"/>
              </a:defRPr>
            </a:pPr>
            <a:r>
              <a:rPr lang="ru-RU" sz="5400" b="1" dirty="0">
                <a:solidFill>
                  <a:srgbClr val="253957"/>
                </a:solidFill>
                <a:sym typeface="Arial Narrow"/>
              </a:rPr>
              <a:t> </a:t>
            </a:r>
            <a:endParaRPr lang="ru-RU" sz="5400" b="1"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5400" b="1" dirty="0" smtClean="0">
                <a:solidFill>
                  <a:schemeClr val="tx1"/>
                </a:solidFill>
                <a:sym typeface="Arial Narrow"/>
              </a:rPr>
              <a:t>4. Как Гегель интерпретирует </a:t>
            </a:r>
            <a:r>
              <a:rPr lang="ru-RU" sz="5400" b="1" i="1" dirty="0" smtClean="0">
                <a:solidFill>
                  <a:srgbClr val="FF0000"/>
                </a:solidFill>
                <a:sym typeface="Arial Narrow"/>
              </a:rPr>
              <a:t>безвинную</a:t>
            </a:r>
            <a:r>
              <a:rPr lang="ru-RU" sz="5400" b="1" dirty="0" smtClean="0">
                <a:solidFill>
                  <a:schemeClr val="tx1"/>
                </a:solidFill>
                <a:sym typeface="Arial Narrow"/>
              </a:rPr>
              <a:t> смерть Христа? В чем здесь заключается глубинный смысл? </a:t>
            </a:r>
          </a:p>
          <a:p>
            <a:pPr algn="just">
              <a:defRPr sz="2800">
                <a:solidFill>
                  <a:srgbClr val="253957"/>
                </a:solidFill>
                <a:latin typeface="+mn-lt"/>
                <a:ea typeface="+mn-ea"/>
                <a:cs typeface="+mn-cs"/>
                <a:sym typeface="Arial Narrow"/>
              </a:defRPr>
            </a:pPr>
            <a:r>
              <a:rPr lang="ru-RU" sz="5400" b="1" dirty="0">
                <a:solidFill>
                  <a:schemeClr val="tx1"/>
                </a:solidFill>
                <a:sym typeface="Arial Narrow"/>
              </a:rPr>
              <a:t> </a:t>
            </a:r>
            <a:r>
              <a:rPr lang="ru-RU" sz="5400" b="1" dirty="0" smtClean="0">
                <a:solidFill>
                  <a:schemeClr val="tx1"/>
                </a:solidFill>
                <a:sym typeface="Arial Narrow"/>
              </a:rPr>
              <a:t> </a:t>
            </a: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5063208" y="290478"/>
            <a:ext cx="10348956" cy="1631216"/>
          </a:xfrm>
          <a:prstGeom prst="rect">
            <a:avLst/>
          </a:prstGeom>
        </p:spPr>
        <p:txBody>
          <a:bodyPr wrap="square">
            <a:spAutoFit/>
          </a:bodyPr>
          <a:lstStyle/>
          <a:p>
            <a:endParaRPr lang="ru-RU" dirty="0" smtClean="0"/>
          </a:p>
          <a:p>
            <a:r>
              <a:rPr lang="ru-RU" b="1" dirty="0" smtClean="0"/>
              <a:t>Гегель и триединство  </a:t>
            </a:r>
            <a:endParaRPr lang="ru-RU" b="1" dirty="0"/>
          </a:p>
        </p:txBody>
      </p:sp>
      <p:pic>
        <p:nvPicPr>
          <p:cNvPr id="7172" name="Picture 4"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0192" y="6960723"/>
            <a:ext cx="8145007" cy="629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728777"/>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6955617" y="12096378"/>
            <a:ext cx="14395628" cy="52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393504"/>
            <a:ext cx="23743031" cy="106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2800"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4000" dirty="0" smtClean="0">
                <a:solidFill>
                  <a:srgbClr val="253957"/>
                </a:solidFill>
                <a:sym typeface="Arial Narrow"/>
              </a:rPr>
              <a:t> </a:t>
            </a: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smtClean="0">
              <a:solidFill>
                <a:srgbClr val="253957"/>
              </a:solidFill>
              <a:sym typeface="Arial Narrow"/>
            </a:endParaRPr>
          </a:p>
          <a:p>
            <a:pPr algn="just">
              <a:defRPr sz="2800">
                <a:solidFill>
                  <a:srgbClr val="253957"/>
                </a:solidFill>
                <a:latin typeface="+mn-lt"/>
                <a:ea typeface="+mn-ea"/>
                <a:cs typeface="+mn-cs"/>
                <a:sym typeface="Arial Narrow"/>
              </a:defRPr>
            </a:pPr>
            <a:endParaRPr lang="ru-RU" sz="4000" dirty="0">
              <a:solidFill>
                <a:srgbClr val="253957"/>
              </a:solidFill>
              <a:sym typeface="Arial Narrow"/>
            </a:endParaRPr>
          </a:p>
          <a:p>
            <a:pPr algn="just">
              <a:defRPr sz="2800">
                <a:solidFill>
                  <a:srgbClr val="253957"/>
                </a:solidFill>
                <a:latin typeface="+mn-lt"/>
                <a:ea typeface="+mn-ea"/>
                <a:cs typeface="+mn-cs"/>
                <a:sym typeface="Arial Narrow"/>
              </a:defRPr>
            </a:pPr>
            <a:endParaRPr lang="ru-RU" sz="28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just">
              <a:defRPr sz="2800">
                <a:solidFill>
                  <a:srgbClr val="253957"/>
                </a:solidFill>
                <a:latin typeface="+mn-lt"/>
                <a:ea typeface="+mn-ea"/>
                <a:cs typeface="+mn-cs"/>
                <a:sym typeface="Arial Narrow"/>
              </a:defRPr>
            </a:pPr>
            <a:endParaRPr lang="ru-RU" sz="5400" dirty="0"/>
          </a:p>
          <a:p>
            <a:pPr algn="just">
              <a:defRPr sz="2800">
                <a:solidFill>
                  <a:srgbClr val="253957"/>
                </a:solidFill>
                <a:latin typeface="+mn-lt"/>
                <a:ea typeface="+mn-ea"/>
                <a:cs typeface="+mn-cs"/>
                <a:sym typeface="Arial Narrow"/>
              </a:defRPr>
            </a:pPr>
            <a:endParaRPr lang="ru-RU" sz="5400" dirty="0" smtClean="0"/>
          </a:p>
          <a:p>
            <a:pPr algn="l">
              <a:defRPr sz="2800">
                <a:solidFill>
                  <a:srgbClr val="253957"/>
                </a:solidFill>
                <a:latin typeface="+mn-lt"/>
                <a:ea typeface="+mn-ea"/>
                <a:cs typeface="+mn-cs"/>
                <a:sym typeface="Arial Narrow"/>
              </a:defRPr>
            </a:pP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5400" b="1" dirty="0"/>
          </a:p>
          <a:p>
            <a:pPr algn="l">
              <a:defRPr sz="2800">
                <a:solidFill>
                  <a:srgbClr val="253957"/>
                </a:solidFill>
                <a:latin typeface="+mn-lt"/>
                <a:ea typeface="+mn-ea"/>
                <a:cs typeface="+mn-cs"/>
                <a:sym typeface="Arial Narrow"/>
              </a:defRPr>
            </a:pPr>
            <a:endParaRPr lang="ru-RU" sz="5400" b="1" dirty="0" smtClean="0"/>
          </a:p>
          <a:p>
            <a:pPr algn="l">
              <a:defRPr sz="2800">
                <a:solidFill>
                  <a:srgbClr val="253957"/>
                </a:solidFill>
                <a:latin typeface="+mn-lt"/>
                <a:ea typeface="+mn-ea"/>
                <a:cs typeface="+mn-cs"/>
                <a:sym typeface="Arial Narrow"/>
              </a:defRPr>
            </a:pPr>
            <a:endParaRPr lang="ru-RU" sz="54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4555965" y="90423"/>
            <a:ext cx="11023594" cy="1015663"/>
          </a:xfrm>
          <a:prstGeom prst="rect">
            <a:avLst/>
          </a:prstGeom>
        </p:spPr>
        <p:txBody>
          <a:bodyPr wrap="square">
            <a:spAutoFit/>
          </a:bodyPr>
          <a:lstStyle/>
          <a:p>
            <a:pPr algn="l">
              <a:defRPr sz="2800">
                <a:solidFill>
                  <a:srgbClr val="253957"/>
                </a:solidFill>
                <a:latin typeface="+mn-lt"/>
                <a:ea typeface="+mn-ea"/>
                <a:cs typeface="+mn-cs"/>
                <a:sym typeface="Arial Narrow"/>
              </a:defRPr>
            </a:pPr>
            <a:endParaRPr lang="ru-RU" sz="6000" b="1" dirty="0">
              <a:solidFill>
                <a:srgbClr val="253957"/>
              </a:solidFill>
              <a:sym typeface="Arial Narrow"/>
            </a:endParaRPr>
          </a:p>
        </p:txBody>
      </p:sp>
      <p:sp>
        <p:nvSpPr>
          <p:cNvPr id="2" name="Прямоугольник 1"/>
          <p:cNvSpPr/>
          <p:nvPr/>
        </p:nvSpPr>
        <p:spPr>
          <a:xfrm>
            <a:off x="238672" y="2214562"/>
            <a:ext cx="23954645" cy="10064294"/>
          </a:xfrm>
          <a:prstGeom prst="rect">
            <a:avLst/>
          </a:prstGeom>
        </p:spPr>
        <p:txBody>
          <a:bodyPr wrap="square">
            <a:spAutoFit/>
          </a:bodyPr>
          <a:lstStyle/>
          <a:p>
            <a:pPr>
              <a:defRPr sz="2800">
                <a:solidFill>
                  <a:srgbClr val="253957"/>
                </a:solidFill>
                <a:latin typeface="+mn-lt"/>
                <a:ea typeface="+mn-ea"/>
                <a:cs typeface="+mn-cs"/>
                <a:sym typeface="Arial Narrow"/>
              </a:defRPr>
            </a:pPr>
            <a:r>
              <a:rPr lang="ru-RU" sz="5400" b="1" dirty="0" smtClean="0">
                <a:solidFill>
                  <a:srgbClr val="FF0000"/>
                </a:solidFill>
                <a:sym typeface="Arial Narrow"/>
              </a:rPr>
              <a:t>Интерпретация триединства: </a:t>
            </a:r>
            <a:r>
              <a:rPr lang="ru-RU" sz="5400" b="1" i="1" dirty="0" smtClean="0">
                <a:solidFill>
                  <a:srgbClr val="FF0000"/>
                </a:solidFill>
                <a:sym typeface="Arial Narrow"/>
              </a:rPr>
              <a:t>социальный</a:t>
            </a:r>
            <a:r>
              <a:rPr lang="ru-RU" sz="5400" b="1" dirty="0" smtClean="0">
                <a:solidFill>
                  <a:srgbClr val="FF0000"/>
                </a:solidFill>
                <a:sym typeface="Arial Narrow"/>
              </a:rPr>
              <a:t> аспект </a:t>
            </a:r>
          </a:p>
          <a:p>
            <a:pPr algn="just">
              <a:defRPr sz="2800">
                <a:solidFill>
                  <a:srgbClr val="253957"/>
                </a:solidFill>
                <a:latin typeface="+mn-lt"/>
                <a:ea typeface="+mn-ea"/>
                <a:cs typeface="+mn-cs"/>
                <a:sym typeface="Arial Narrow"/>
              </a:defRPr>
            </a:pPr>
            <a:r>
              <a:rPr lang="ru-RU" sz="5400" b="1" dirty="0">
                <a:solidFill>
                  <a:srgbClr val="253957"/>
                </a:solidFill>
                <a:sym typeface="Arial Narrow"/>
              </a:rPr>
              <a:t> </a:t>
            </a:r>
            <a:endParaRPr lang="ru-RU" sz="5400" b="1" dirty="0" smtClean="0">
              <a:solidFill>
                <a:srgbClr val="253957"/>
              </a:solidFill>
              <a:sym typeface="Arial Narrow"/>
            </a:endParaRPr>
          </a:p>
          <a:p>
            <a:pPr algn="just">
              <a:defRPr sz="2800">
                <a:solidFill>
                  <a:srgbClr val="253957"/>
                </a:solidFill>
                <a:latin typeface="+mn-lt"/>
                <a:ea typeface="+mn-ea"/>
                <a:cs typeface="+mn-cs"/>
                <a:sym typeface="Arial Narrow"/>
              </a:defRPr>
            </a:pPr>
            <a:r>
              <a:rPr lang="ru-RU" sz="5400" b="1" dirty="0" smtClean="0">
                <a:solidFill>
                  <a:schemeClr val="tx1"/>
                </a:solidFill>
                <a:sym typeface="Arial Narrow"/>
              </a:rPr>
              <a:t>4. </a:t>
            </a:r>
            <a:r>
              <a:rPr lang="ru-RU" sz="5400" b="1" i="1" dirty="0" smtClean="0">
                <a:solidFill>
                  <a:srgbClr val="FF0000"/>
                </a:solidFill>
                <a:sym typeface="Arial Narrow"/>
              </a:rPr>
              <a:t>Безвинная</a:t>
            </a:r>
            <a:r>
              <a:rPr lang="ru-RU" sz="5400" b="1" dirty="0" smtClean="0">
                <a:solidFill>
                  <a:schemeClr val="tx1"/>
                </a:solidFill>
                <a:sym typeface="Arial Narrow"/>
              </a:rPr>
              <a:t> смерть означает преодоление </a:t>
            </a:r>
            <a:r>
              <a:rPr lang="ru-RU" sz="5400" b="1" dirty="0" smtClean="0">
                <a:solidFill>
                  <a:srgbClr val="FF0000"/>
                </a:solidFill>
                <a:sym typeface="Arial Narrow"/>
              </a:rPr>
              <a:t>вменяемости</a:t>
            </a:r>
            <a:r>
              <a:rPr lang="ru-RU" sz="5400" b="1" dirty="0" smtClean="0">
                <a:solidFill>
                  <a:schemeClr val="tx1"/>
                </a:solidFill>
                <a:sym typeface="Arial Narrow"/>
              </a:rPr>
              <a:t>, которая существует только в сфере конечности. Это – </a:t>
            </a:r>
            <a:r>
              <a:rPr lang="ru-RU" sz="5400" b="1" dirty="0" smtClean="0">
                <a:solidFill>
                  <a:srgbClr val="FF0000"/>
                </a:solidFill>
                <a:sym typeface="Arial Narrow"/>
              </a:rPr>
              <a:t>освобождение от власти закона</a:t>
            </a:r>
            <a:r>
              <a:rPr lang="ru-RU" sz="5400" b="1" dirty="0" smtClean="0">
                <a:solidFill>
                  <a:schemeClr val="tx1"/>
                </a:solidFill>
                <a:sym typeface="Arial Narrow"/>
              </a:rPr>
              <a:t> как внешней силы (Ап. Павел). «Дух может сделать </a:t>
            </a:r>
            <a:r>
              <a:rPr lang="ru-RU" sz="5400" b="1" i="1" dirty="0" smtClean="0">
                <a:solidFill>
                  <a:srgbClr val="FF0000"/>
                </a:solidFill>
                <a:sym typeface="Arial Narrow"/>
              </a:rPr>
              <a:t>совершённое несовершённым</a:t>
            </a:r>
            <a:r>
              <a:rPr lang="ru-RU" sz="5400" b="1" dirty="0" smtClean="0">
                <a:solidFill>
                  <a:schemeClr val="tx1"/>
                </a:solidFill>
                <a:sym typeface="Arial Narrow"/>
              </a:rPr>
              <a:t>, хотя в воспоминании поступок и остается, но дух его снимает»</a:t>
            </a:r>
          </a:p>
          <a:p>
            <a:pPr algn="just">
              <a:defRPr sz="2800">
                <a:solidFill>
                  <a:srgbClr val="253957"/>
                </a:solidFill>
                <a:latin typeface="+mn-lt"/>
                <a:ea typeface="+mn-ea"/>
                <a:cs typeface="+mn-cs"/>
                <a:sym typeface="Arial Narrow"/>
              </a:defRPr>
            </a:pPr>
            <a:endParaRPr lang="ru-RU" sz="5400" b="1" dirty="0">
              <a:solidFill>
                <a:schemeClr val="tx1"/>
              </a:solidFill>
              <a:sym typeface="Arial Narrow"/>
            </a:endParaRPr>
          </a:p>
          <a:p>
            <a:pPr algn="just">
              <a:defRPr sz="2800">
                <a:solidFill>
                  <a:srgbClr val="253957"/>
                </a:solidFill>
                <a:latin typeface="+mn-lt"/>
                <a:ea typeface="+mn-ea"/>
                <a:cs typeface="+mn-cs"/>
                <a:sym typeface="Arial Narrow"/>
              </a:defRPr>
            </a:pPr>
            <a:r>
              <a:rPr lang="ru-RU" sz="5400" b="1" dirty="0" smtClean="0">
                <a:solidFill>
                  <a:schemeClr val="tx1"/>
                </a:solidFill>
                <a:sym typeface="Arial Narrow"/>
              </a:rPr>
              <a:t>Как это связано с «добрым человеком </a:t>
            </a:r>
            <a:r>
              <a:rPr lang="ru-RU" sz="5400" b="1" dirty="0" err="1" smtClean="0">
                <a:solidFill>
                  <a:schemeClr val="tx1"/>
                </a:solidFill>
                <a:sym typeface="Arial Narrow"/>
              </a:rPr>
              <a:t>Иешуа</a:t>
            </a:r>
            <a:r>
              <a:rPr lang="ru-RU" sz="5400" b="1" dirty="0" smtClean="0">
                <a:solidFill>
                  <a:schemeClr val="tx1"/>
                </a:solidFill>
                <a:sym typeface="Arial Narrow"/>
              </a:rPr>
              <a:t>»?</a:t>
            </a:r>
          </a:p>
          <a:p>
            <a:pPr algn="just">
              <a:defRPr sz="2800">
                <a:solidFill>
                  <a:srgbClr val="253957"/>
                </a:solidFill>
                <a:latin typeface="+mn-lt"/>
                <a:ea typeface="+mn-ea"/>
                <a:cs typeface="+mn-cs"/>
                <a:sym typeface="Arial Narrow"/>
              </a:defRPr>
            </a:pPr>
            <a:endParaRPr lang="ru-RU" sz="5400" b="1" dirty="0">
              <a:solidFill>
                <a:schemeClr val="tx1"/>
              </a:solidFill>
              <a:sym typeface="Arial Narrow"/>
            </a:endParaRPr>
          </a:p>
          <a:p>
            <a:pPr algn="just">
              <a:defRPr sz="2800">
                <a:solidFill>
                  <a:srgbClr val="253957"/>
                </a:solidFill>
                <a:latin typeface="+mn-lt"/>
                <a:ea typeface="+mn-ea"/>
                <a:cs typeface="+mn-cs"/>
                <a:sym typeface="Arial Narrow"/>
              </a:defRPr>
            </a:pPr>
            <a:r>
              <a:rPr lang="ru-RU" sz="5400" b="1" dirty="0" smtClean="0">
                <a:solidFill>
                  <a:schemeClr val="tx1"/>
                </a:solidFill>
                <a:sym typeface="Arial Narrow"/>
              </a:rPr>
              <a:t>В чем проявляется «доброта Пилата»? </a:t>
            </a:r>
            <a:endParaRPr lang="ru-RU" sz="54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
        <p:nvSpPr>
          <p:cNvPr id="4" name="Прямоугольник 3"/>
          <p:cNvSpPr/>
          <p:nvPr/>
        </p:nvSpPr>
        <p:spPr>
          <a:xfrm flipH="1">
            <a:off x="5063208" y="290478"/>
            <a:ext cx="10348956" cy="1631216"/>
          </a:xfrm>
          <a:prstGeom prst="rect">
            <a:avLst/>
          </a:prstGeom>
        </p:spPr>
        <p:txBody>
          <a:bodyPr wrap="square">
            <a:spAutoFit/>
          </a:bodyPr>
          <a:lstStyle/>
          <a:p>
            <a:endParaRPr lang="ru-RU" dirty="0" smtClean="0"/>
          </a:p>
          <a:p>
            <a:r>
              <a:rPr lang="ru-RU" b="1" dirty="0" smtClean="0"/>
              <a:t>Гегель и триединство  </a:t>
            </a:r>
            <a:endParaRPr lang="ru-RU" b="1" dirty="0"/>
          </a:p>
        </p:txBody>
      </p:sp>
      <p:pic>
        <p:nvPicPr>
          <p:cNvPr id="7172" name="Picture 4"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2480" y="7588068"/>
            <a:ext cx="7067359" cy="546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309650"/>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М.А. Булгаков: Понтий Пилат и </a:t>
            </a:r>
            <a:r>
              <a:rPr lang="ru-RU" sz="6000" dirty="0" err="1" smtClean="0"/>
              <a:t>Иешуа</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958752" y="2825552"/>
            <a:ext cx="22387223" cy="9505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smtClean="0"/>
              <a:t>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1826394" y="2969567"/>
            <a:ext cx="21238814" cy="13388280"/>
          </a:xfrm>
          <a:prstGeom prst="rect">
            <a:avLst/>
          </a:prstGeom>
        </p:spPr>
        <p:txBody>
          <a:bodyPr wrap="square">
            <a:spAutoFit/>
          </a:bodyPr>
          <a:lstStyle/>
          <a:p>
            <a:pPr algn="just"/>
            <a:endParaRPr lang="ru-RU" sz="5400" dirty="0" smtClean="0"/>
          </a:p>
          <a:p>
            <a:pPr algn="just"/>
            <a:r>
              <a:rPr lang="ru-RU" sz="5400" dirty="0"/>
              <a:t>Прав ли </a:t>
            </a:r>
            <a:r>
              <a:rPr lang="ru-RU" sz="5400" dirty="0" err="1"/>
              <a:t>Иешуа</a:t>
            </a:r>
            <a:r>
              <a:rPr lang="ru-RU" sz="5400" dirty="0"/>
              <a:t>, называя всех людей добрыми? Чем же добр Понтий Пилат?</a:t>
            </a:r>
            <a:endParaRPr lang="ru-RU" sz="5400" dirty="0" smtClean="0"/>
          </a:p>
          <a:p>
            <a:pPr algn="just"/>
            <a:endParaRPr lang="ru-RU" sz="5400" dirty="0"/>
          </a:p>
          <a:p>
            <a:pPr algn="just"/>
            <a:r>
              <a:rPr lang="ru-RU" sz="5400" b="1" dirty="0" smtClean="0">
                <a:solidFill>
                  <a:srgbClr val="FF0000"/>
                </a:solidFill>
              </a:rPr>
              <a:t>Подсказка</a:t>
            </a:r>
            <a:r>
              <a:rPr lang="ru-RU" sz="5400" dirty="0" smtClean="0"/>
              <a:t>: Как представление о том, что все люди добрые, связано с представлениями о связи Бога и человека в христианстве?</a:t>
            </a:r>
          </a:p>
          <a:p>
            <a:pPr algn="just"/>
            <a:endParaRPr lang="ru-RU" sz="5400" dirty="0"/>
          </a:p>
          <a:p>
            <a:pPr algn="just"/>
            <a:endParaRPr lang="ru-RU" sz="5400" dirty="0" smtClean="0"/>
          </a:p>
          <a:p>
            <a:pPr algn="just"/>
            <a:endParaRPr lang="ru-RU" sz="5400" dirty="0"/>
          </a:p>
          <a:p>
            <a:pPr algn="just"/>
            <a:endParaRPr lang="ru-RU" sz="5400" dirty="0" smtClean="0"/>
          </a:p>
          <a:p>
            <a:pPr algn="just"/>
            <a:endParaRPr lang="ru-RU" sz="5400" dirty="0"/>
          </a:p>
          <a:p>
            <a:pPr algn="just"/>
            <a:endParaRPr lang="ru-RU" sz="5400" dirty="0" smtClean="0"/>
          </a:p>
          <a:p>
            <a:pPr algn="just"/>
            <a:endParaRPr lang="ru-RU" sz="5400" dirty="0"/>
          </a:p>
          <a:p>
            <a:pPr algn="just"/>
            <a:endParaRPr lang="ru-RU" sz="5400" dirty="0" smtClean="0"/>
          </a:p>
          <a:p>
            <a:pPr algn="just"/>
            <a:r>
              <a:rPr lang="ru-RU" sz="5400" dirty="0" smtClean="0"/>
              <a:t> </a:t>
            </a:r>
            <a:endParaRPr lang="ru-RU" dirty="0"/>
          </a:p>
        </p:txBody>
      </p:sp>
    </p:spTree>
    <p:extLst>
      <p:ext uri="{BB962C8B-B14F-4D97-AF65-F5344CB8AC3E}">
        <p14:creationId xmlns:p14="http://schemas.microsoft.com/office/powerpoint/2010/main" val="117471754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М.А. Булгаков: Понтий Пилат и </a:t>
            </a:r>
            <a:r>
              <a:rPr lang="ru-RU" sz="6000" dirty="0" err="1" smtClean="0"/>
              <a:t>Иешуа</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958752" y="2825552"/>
            <a:ext cx="22387223" cy="9505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smtClean="0"/>
              <a:t>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1826394" y="2969567"/>
            <a:ext cx="21238814" cy="16712267"/>
          </a:xfrm>
          <a:prstGeom prst="rect">
            <a:avLst/>
          </a:prstGeom>
        </p:spPr>
        <p:txBody>
          <a:bodyPr wrap="square">
            <a:spAutoFit/>
          </a:bodyPr>
          <a:lstStyle/>
          <a:p>
            <a:pPr algn="just"/>
            <a:r>
              <a:rPr lang="ru-RU" sz="5400" dirty="0" smtClean="0"/>
              <a:t>1.В христианстве доброта человека непосредственно связана с его </a:t>
            </a:r>
            <a:r>
              <a:rPr lang="ru-RU" sz="5400" dirty="0" smtClean="0">
                <a:solidFill>
                  <a:srgbClr val="FF0000"/>
                </a:solidFill>
              </a:rPr>
              <a:t>божественностью</a:t>
            </a:r>
            <a:r>
              <a:rPr lang="ru-RU" sz="5400" dirty="0" smtClean="0"/>
              <a:t>: совершенный Бог не может быть злым. </a:t>
            </a:r>
          </a:p>
          <a:p>
            <a:pPr algn="just"/>
            <a:endParaRPr lang="ru-RU" sz="5400" dirty="0" smtClean="0"/>
          </a:p>
          <a:p>
            <a:pPr algn="just"/>
            <a:endParaRPr lang="ru-RU" sz="5400" dirty="0" smtClean="0"/>
          </a:p>
          <a:p>
            <a:pPr algn="just"/>
            <a:r>
              <a:rPr lang="ru-RU" sz="5400" dirty="0" smtClean="0"/>
              <a:t>2. Так в чем же состояла </a:t>
            </a:r>
            <a:r>
              <a:rPr lang="ru-RU" sz="5400" b="1" dirty="0" smtClean="0">
                <a:solidFill>
                  <a:srgbClr val="FF0000"/>
                </a:solidFill>
              </a:rPr>
              <a:t>доброта Понтия Пилата</a:t>
            </a:r>
            <a:r>
              <a:rPr lang="ru-RU" sz="5400" dirty="0" smtClean="0"/>
              <a:t>, как героя романа М.А. Булгакова?</a:t>
            </a:r>
          </a:p>
          <a:p>
            <a:pPr algn="just"/>
            <a:endParaRPr lang="ru-RU" sz="5400" dirty="0"/>
          </a:p>
          <a:p>
            <a:pPr algn="just"/>
            <a:endParaRPr lang="ru-RU" sz="5400" dirty="0" smtClean="0"/>
          </a:p>
          <a:p>
            <a:pPr algn="just"/>
            <a:r>
              <a:rPr lang="ru-RU" sz="5400" dirty="0" smtClean="0"/>
              <a:t>3. Чем завершается роман? В какой сцене в последний раз появляется Понтий Пилат?</a:t>
            </a:r>
          </a:p>
          <a:p>
            <a:pPr algn="just"/>
            <a:endParaRPr lang="ru-RU" sz="5400" dirty="0"/>
          </a:p>
          <a:p>
            <a:pPr algn="just"/>
            <a:r>
              <a:rPr lang="ru-RU" sz="5400" dirty="0" smtClean="0"/>
              <a:t>4. В чем состоит </a:t>
            </a:r>
            <a:r>
              <a:rPr lang="ru-RU" sz="5400" dirty="0" smtClean="0">
                <a:solidFill>
                  <a:srgbClr val="FF0000"/>
                </a:solidFill>
              </a:rPr>
              <a:t>философский смысл </a:t>
            </a:r>
            <a:r>
              <a:rPr lang="ru-RU" sz="5400" dirty="0" smtClean="0"/>
              <a:t>такого финала?</a:t>
            </a:r>
            <a:endParaRPr lang="ru-RU" sz="5400" dirty="0"/>
          </a:p>
          <a:p>
            <a:pPr algn="just"/>
            <a:endParaRPr lang="ru-RU" sz="5400" dirty="0" smtClean="0"/>
          </a:p>
          <a:p>
            <a:pPr algn="just"/>
            <a:endParaRPr lang="ru-RU" sz="5400" dirty="0"/>
          </a:p>
          <a:p>
            <a:pPr algn="just"/>
            <a:endParaRPr lang="ru-RU" sz="5400" dirty="0" smtClean="0"/>
          </a:p>
          <a:p>
            <a:pPr algn="just"/>
            <a:endParaRPr lang="ru-RU" sz="5400" dirty="0"/>
          </a:p>
          <a:p>
            <a:pPr algn="just"/>
            <a:endParaRPr lang="ru-RU" sz="5400" dirty="0" smtClean="0"/>
          </a:p>
          <a:p>
            <a:pPr algn="just"/>
            <a:endParaRPr lang="ru-RU" sz="5400" dirty="0"/>
          </a:p>
          <a:p>
            <a:pPr algn="just"/>
            <a:endParaRPr lang="ru-RU" sz="5400" dirty="0" smtClean="0"/>
          </a:p>
          <a:p>
            <a:pPr algn="just"/>
            <a:r>
              <a:rPr lang="ru-RU" sz="5400" dirty="0" smtClean="0"/>
              <a:t> </a:t>
            </a:r>
            <a:endParaRPr lang="ru-RU" dirty="0"/>
          </a:p>
        </p:txBody>
      </p:sp>
    </p:spTree>
    <p:extLst>
      <p:ext uri="{BB962C8B-B14F-4D97-AF65-F5344CB8AC3E}">
        <p14:creationId xmlns:p14="http://schemas.microsoft.com/office/powerpoint/2010/main" val="156697633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М.А. Булгаков: Понтий Пилат и </a:t>
            </a:r>
            <a:r>
              <a:rPr lang="ru-RU" sz="6000" dirty="0" err="1" smtClean="0"/>
              <a:t>Иешуа</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958752" y="2825552"/>
            <a:ext cx="22387223" cy="9505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smtClean="0"/>
              <a:t>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1826394" y="2969567"/>
            <a:ext cx="21238814" cy="14219277"/>
          </a:xfrm>
          <a:prstGeom prst="rect">
            <a:avLst/>
          </a:prstGeom>
        </p:spPr>
        <p:txBody>
          <a:bodyPr wrap="square">
            <a:spAutoFit/>
          </a:bodyPr>
          <a:lstStyle/>
          <a:p>
            <a:pPr algn="just"/>
            <a:r>
              <a:rPr lang="ru-RU" sz="5400" dirty="0" smtClean="0"/>
              <a:t>1.В христианстве доброта человека непосредственно связана с его </a:t>
            </a:r>
            <a:r>
              <a:rPr lang="ru-RU" sz="5400" dirty="0" smtClean="0">
                <a:solidFill>
                  <a:srgbClr val="FF0000"/>
                </a:solidFill>
              </a:rPr>
              <a:t>божественностью</a:t>
            </a:r>
            <a:r>
              <a:rPr lang="ru-RU" sz="5400" dirty="0" smtClean="0"/>
              <a:t>: совершенный Бог не может быть злым. </a:t>
            </a:r>
          </a:p>
          <a:p>
            <a:pPr algn="just"/>
            <a:endParaRPr lang="ru-RU" sz="5400" dirty="0" smtClean="0"/>
          </a:p>
          <a:p>
            <a:pPr algn="just"/>
            <a:r>
              <a:rPr lang="ru-RU" sz="5400" dirty="0" smtClean="0"/>
              <a:t>2.Бог всемогущ, в чем же проявляется всемогущество человека?</a:t>
            </a:r>
          </a:p>
          <a:p>
            <a:pPr algn="just"/>
            <a:endParaRPr lang="ru-RU" sz="5400" dirty="0"/>
          </a:p>
          <a:p>
            <a:pPr algn="just"/>
            <a:r>
              <a:rPr lang="ru-RU" sz="5400" dirty="0" smtClean="0"/>
              <a:t>3. Высшее всемогущество – </a:t>
            </a:r>
            <a:r>
              <a:rPr lang="ru-RU" sz="5400" dirty="0" smtClean="0">
                <a:solidFill>
                  <a:srgbClr val="FF0000"/>
                </a:solidFill>
              </a:rPr>
              <a:t>власть над временем</a:t>
            </a:r>
            <a:r>
              <a:rPr lang="ru-RU" sz="5400" dirty="0" smtClean="0"/>
              <a:t>. Разве человек ее имеет? </a:t>
            </a:r>
          </a:p>
          <a:p>
            <a:pPr algn="just"/>
            <a:endParaRPr lang="ru-RU" sz="5400" dirty="0"/>
          </a:p>
          <a:p>
            <a:pPr algn="just"/>
            <a:r>
              <a:rPr lang="ru-RU" sz="5400" dirty="0" smtClean="0"/>
              <a:t>4. ???</a:t>
            </a:r>
            <a:endParaRPr lang="ru-RU" sz="5400" dirty="0"/>
          </a:p>
          <a:p>
            <a:pPr algn="just"/>
            <a:endParaRPr lang="ru-RU" sz="5400" dirty="0" smtClean="0"/>
          </a:p>
          <a:p>
            <a:pPr algn="just"/>
            <a:endParaRPr lang="ru-RU" sz="5400" dirty="0"/>
          </a:p>
          <a:p>
            <a:pPr algn="just"/>
            <a:endParaRPr lang="ru-RU" sz="5400" dirty="0" smtClean="0"/>
          </a:p>
          <a:p>
            <a:pPr algn="just"/>
            <a:endParaRPr lang="ru-RU" sz="5400" dirty="0"/>
          </a:p>
          <a:p>
            <a:pPr algn="just"/>
            <a:endParaRPr lang="ru-RU" sz="5400" dirty="0" smtClean="0"/>
          </a:p>
          <a:p>
            <a:pPr algn="just"/>
            <a:endParaRPr lang="ru-RU" sz="5400" dirty="0"/>
          </a:p>
          <a:p>
            <a:pPr algn="just"/>
            <a:endParaRPr lang="ru-RU" sz="5400" dirty="0" smtClean="0"/>
          </a:p>
          <a:p>
            <a:pPr algn="just"/>
            <a:r>
              <a:rPr lang="ru-RU" sz="5400" dirty="0" smtClean="0"/>
              <a:t> </a:t>
            </a:r>
            <a:endParaRPr lang="ru-RU" dirty="0"/>
          </a:p>
        </p:txBody>
      </p:sp>
    </p:spTree>
    <p:extLst>
      <p:ext uri="{BB962C8B-B14F-4D97-AF65-F5344CB8AC3E}">
        <p14:creationId xmlns:p14="http://schemas.microsoft.com/office/powerpoint/2010/main" val="236772905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М.А. Булгаков: Понтий Пилат и </a:t>
            </a:r>
            <a:r>
              <a:rPr lang="ru-RU" sz="6000" dirty="0" err="1" smtClean="0"/>
              <a:t>Иешуа</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958752" y="2825552"/>
            <a:ext cx="22387223" cy="9505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smtClean="0"/>
              <a:t>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958752" y="2214562"/>
            <a:ext cx="21408383" cy="13388280"/>
          </a:xfrm>
          <a:prstGeom prst="rect">
            <a:avLst/>
          </a:prstGeom>
        </p:spPr>
        <p:txBody>
          <a:bodyPr wrap="square">
            <a:spAutoFit/>
          </a:bodyPr>
          <a:lstStyle/>
          <a:p>
            <a:pPr algn="just"/>
            <a:endParaRPr lang="ru-RU" sz="5400" dirty="0"/>
          </a:p>
          <a:p>
            <a:pPr algn="just"/>
            <a:r>
              <a:rPr lang="ru-RU" sz="5400" dirty="0" smtClean="0"/>
              <a:t> </a:t>
            </a:r>
            <a:r>
              <a:rPr lang="ru-RU" sz="5400" b="1" dirty="0" smtClean="0"/>
              <a:t>Высшее всемогущество – власть над временем. Разве человек ее имеет? </a:t>
            </a:r>
          </a:p>
          <a:p>
            <a:pPr algn="just"/>
            <a:endParaRPr lang="ru-RU" sz="5400" dirty="0"/>
          </a:p>
          <a:p>
            <a:pPr algn="just"/>
            <a:r>
              <a:rPr lang="ru-RU" sz="5400" dirty="0" smtClean="0"/>
              <a:t> В материальном мире – нет; но в духовном он способен к </a:t>
            </a:r>
            <a:r>
              <a:rPr lang="ru-RU" sz="5400" b="1" dirty="0" smtClean="0">
                <a:solidFill>
                  <a:srgbClr val="FF0000"/>
                </a:solidFill>
              </a:rPr>
              <a:t>раскаянью</a:t>
            </a:r>
            <a:r>
              <a:rPr lang="ru-RU" sz="5400" dirty="0" smtClean="0"/>
              <a:t> и </a:t>
            </a:r>
            <a:r>
              <a:rPr lang="ru-RU" sz="5400" b="1" dirty="0" smtClean="0">
                <a:solidFill>
                  <a:srgbClr val="FF0000"/>
                </a:solidFill>
              </a:rPr>
              <a:t>прощению</a:t>
            </a:r>
            <a:r>
              <a:rPr lang="ru-RU" sz="5400" dirty="0" smtClean="0"/>
              <a:t>. «Через это бывшее делается не бывшим» (Гегель).</a:t>
            </a:r>
          </a:p>
          <a:p>
            <a:pPr algn="just"/>
            <a:endParaRPr lang="ru-RU" sz="5400" dirty="0"/>
          </a:p>
          <a:p>
            <a:pPr algn="just"/>
            <a:r>
              <a:rPr lang="ru-RU" sz="5400" dirty="0" smtClean="0"/>
              <a:t> Пилат прошел через </a:t>
            </a:r>
            <a:r>
              <a:rPr lang="ru-RU" sz="5400" i="1" dirty="0" smtClean="0"/>
              <a:t>раскаянье</a:t>
            </a:r>
            <a:r>
              <a:rPr lang="ru-RU" sz="5400" dirty="0" smtClean="0"/>
              <a:t> и был </a:t>
            </a:r>
            <a:r>
              <a:rPr lang="ru-RU" sz="5400" i="1" dirty="0" smtClean="0"/>
              <a:t>прощен</a:t>
            </a:r>
            <a:r>
              <a:rPr lang="ru-RU" sz="5400" dirty="0" smtClean="0"/>
              <a:t>.</a:t>
            </a:r>
          </a:p>
          <a:p>
            <a:pPr algn="just"/>
            <a:endParaRPr lang="ru-RU" sz="5400" dirty="0"/>
          </a:p>
          <a:p>
            <a:pPr algn="just"/>
            <a:endParaRPr lang="ru-RU" sz="5400" dirty="0" smtClean="0"/>
          </a:p>
          <a:p>
            <a:pPr algn="just"/>
            <a:endParaRPr lang="ru-RU" sz="5400" dirty="0"/>
          </a:p>
          <a:p>
            <a:pPr algn="just"/>
            <a:endParaRPr lang="ru-RU" sz="5400" dirty="0" smtClean="0"/>
          </a:p>
          <a:p>
            <a:pPr algn="just"/>
            <a:endParaRPr lang="ru-RU" sz="5400" dirty="0"/>
          </a:p>
          <a:p>
            <a:pPr algn="just"/>
            <a:endParaRPr lang="ru-RU" sz="5400" dirty="0" smtClean="0"/>
          </a:p>
          <a:p>
            <a:pPr algn="just"/>
            <a:r>
              <a:rPr lang="ru-RU" sz="5400" dirty="0" smtClean="0"/>
              <a:t> </a:t>
            </a:r>
            <a:endParaRPr lang="ru-RU" dirty="0"/>
          </a:p>
        </p:txBody>
      </p:sp>
    </p:spTree>
    <p:extLst>
      <p:ext uri="{BB962C8B-B14F-4D97-AF65-F5344CB8AC3E}">
        <p14:creationId xmlns:p14="http://schemas.microsoft.com/office/powerpoint/2010/main" val="373312477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альтернативный процесс 4"/>
          <p:cNvSpPr/>
          <p:nvPr/>
        </p:nvSpPr>
        <p:spPr>
          <a:xfrm>
            <a:off x="1773351" y="7362266"/>
            <a:ext cx="11060648" cy="2602682"/>
          </a:xfrm>
          <a:prstGeom prst="flowChartAlternateProcess">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456309" y="381425"/>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238672" y="2272747"/>
            <a:ext cx="23954645" cy="11065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defRPr sz="2800">
                <a:solidFill>
                  <a:srgbClr val="253957"/>
                </a:solidFill>
                <a:latin typeface="+mn-lt"/>
                <a:ea typeface="+mn-ea"/>
                <a:cs typeface="+mn-cs"/>
                <a:sym typeface="Arial Narrow"/>
              </a:defRPr>
            </a:pPr>
            <a:r>
              <a:rPr lang="ru-RU" sz="5400" b="1" dirty="0" smtClean="0">
                <a:solidFill>
                  <a:srgbClr val="FF0000"/>
                </a:solidFill>
              </a:rPr>
              <a:t> </a:t>
            </a:r>
          </a:p>
          <a:p>
            <a:pPr algn="just">
              <a:defRPr sz="2800">
                <a:solidFill>
                  <a:srgbClr val="253957"/>
                </a:solidFill>
                <a:latin typeface="+mn-lt"/>
                <a:ea typeface="+mn-ea"/>
                <a:cs typeface="+mn-cs"/>
                <a:sym typeface="Arial Narrow"/>
              </a:defRPr>
            </a:pPr>
            <a:r>
              <a:rPr lang="ru-RU" sz="4800" b="1" dirty="0" smtClean="0">
                <a:solidFill>
                  <a:schemeClr val="tx1"/>
                </a:solidFill>
              </a:rPr>
              <a:t> Первая форма религиозного мировоззрения – пантеизм, то есть тождественность Бога миру     </a:t>
            </a:r>
            <a:endParaRPr lang="ru-RU" sz="5400" b="1" dirty="0" smtClean="0">
              <a:solidFill>
                <a:srgbClr val="FF0000"/>
              </a:solidFill>
            </a:endParaRPr>
          </a:p>
          <a:p>
            <a:pPr algn="just">
              <a:defRPr sz="2800">
                <a:solidFill>
                  <a:srgbClr val="253957"/>
                </a:solidFill>
                <a:latin typeface="+mn-lt"/>
                <a:ea typeface="+mn-ea"/>
                <a:cs typeface="+mn-cs"/>
                <a:sym typeface="Arial Narrow"/>
              </a:defRPr>
            </a:pPr>
            <a:r>
              <a:rPr lang="ru-RU" sz="5400" b="1" dirty="0" smtClean="0">
                <a:solidFill>
                  <a:schemeClr val="tx1"/>
                </a:solidFill>
              </a:rPr>
              <a:t>«Бог </a:t>
            </a:r>
            <a:r>
              <a:rPr lang="ru-RU" sz="5400" b="1" dirty="0" smtClean="0">
                <a:solidFill>
                  <a:srgbClr val="FF0000"/>
                </a:solidFill>
              </a:rPr>
              <a:t>везде</a:t>
            </a:r>
            <a:r>
              <a:rPr lang="ru-RU" sz="5400" b="1" dirty="0" smtClean="0">
                <a:solidFill>
                  <a:schemeClr val="tx1"/>
                </a:solidFill>
              </a:rPr>
              <a:t>, в каждой точке мира». Прежде всего это </a:t>
            </a:r>
            <a:r>
              <a:rPr lang="ru-RU" sz="5400" b="1" dirty="0" smtClean="0">
                <a:solidFill>
                  <a:srgbClr val="FF0000"/>
                </a:solidFill>
              </a:rPr>
              <a:t>индийское</a:t>
            </a:r>
            <a:r>
              <a:rPr lang="ru-RU" sz="5400" b="1" dirty="0" smtClean="0">
                <a:solidFill>
                  <a:schemeClr val="tx1"/>
                </a:solidFill>
              </a:rPr>
              <a:t> мировоззрение. </a:t>
            </a:r>
          </a:p>
          <a:p>
            <a:pPr algn="just">
              <a:defRPr sz="2800">
                <a:solidFill>
                  <a:srgbClr val="253957"/>
                </a:solidFill>
                <a:latin typeface="+mn-lt"/>
                <a:ea typeface="+mn-ea"/>
                <a:cs typeface="+mn-cs"/>
                <a:sym typeface="Arial Narrow"/>
              </a:defRPr>
            </a:pPr>
            <a:endParaRPr lang="ru-RU" sz="5400" b="1" dirty="0">
              <a:solidFill>
                <a:schemeClr val="tx1"/>
              </a:solidFill>
            </a:endParaRPr>
          </a:p>
          <a:p>
            <a:pPr algn="just">
              <a:defRPr sz="2800">
                <a:solidFill>
                  <a:srgbClr val="253957"/>
                </a:solidFill>
                <a:latin typeface="+mn-lt"/>
                <a:ea typeface="+mn-ea"/>
                <a:cs typeface="+mn-cs"/>
                <a:sym typeface="Arial Narrow"/>
              </a:defRPr>
            </a:pPr>
            <a:endParaRPr lang="ru-RU" sz="5400" b="1" dirty="0">
              <a:solidFill>
                <a:srgbClr val="FF0000"/>
              </a:solidFill>
            </a:endParaRPr>
          </a:p>
          <a:p>
            <a:pPr algn="just">
              <a:defRPr sz="2800">
                <a:solidFill>
                  <a:srgbClr val="253957"/>
                </a:solidFill>
                <a:latin typeface="+mn-lt"/>
                <a:ea typeface="+mn-ea"/>
                <a:cs typeface="+mn-cs"/>
                <a:sym typeface="Arial Narrow"/>
              </a:defRPr>
            </a:pPr>
            <a:r>
              <a:rPr lang="ru-RU" sz="5400" b="1" dirty="0" smtClean="0">
                <a:solidFill>
                  <a:srgbClr val="FF0000"/>
                </a:solidFill>
              </a:rPr>
              <a:t>                    Бог</a:t>
            </a:r>
            <a:endParaRPr lang="ru-RU" sz="5400" b="1" dirty="0">
              <a:solidFill>
                <a:srgbClr val="FF0000"/>
              </a:solidFill>
            </a:endParaRPr>
          </a:p>
          <a:p>
            <a:pPr>
              <a:defRPr sz="2800">
                <a:solidFill>
                  <a:srgbClr val="253957"/>
                </a:solidFill>
                <a:latin typeface="+mn-lt"/>
                <a:ea typeface="+mn-ea"/>
                <a:cs typeface="+mn-cs"/>
                <a:sym typeface="Arial Narrow"/>
              </a:defRPr>
            </a:pPr>
            <a:endParaRPr lang="ru-RU" sz="5400" b="1" dirty="0">
              <a:solidFill>
                <a:schemeClr val="tx1"/>
              </a:solidFill>
            </a:endParaRPr>
          </a:p>
          <a:p>
            <a:pPr algn="just">
              <a:defRPr sz="2800">
                <a:solidFill>
                  <a:srgbClr val="253957"/>
                </a:solidFill>
                <a:latin typeface="+mn-lt"/>
                <a:ea typeface="+mn-ea"/>
                <a:cs typeface="+mn-cs"/>
                <a:sym typeface="Arial Narrow"/>
              </a:defRPr>
            </a:pPr>
            <a:r>
              <a:rPr lang="ru-RU" sz="5400" b="1" dirty="0" smtClean="0">
                <a:solidFill>
                  <a:srgbClr val="FF0000"/>
                </a:solidFill>
                <a:sym typeface="Arial Narrow"/>
              </a:rPr>
              <a:t>                     Абсолютная </a:t>
            </a:r>
            <a:r>
              <a:rPr lang="ru-RU" sz="5400" b="1" dirty="0">
                <a:solidFill>
                  <a:srgbClr val="FF0000"/>
                </a:solidFill>
                <a:sym typeface="Arial Narrow"/>
              </a:rPr>
              <a:t>реальность</a:t>
            </a:r>
            <a:endParaRPr lang="ru-RU" sz="5400" b="1" dirty="0" smtClean="0">
              <a:solidFill>
                <a:schemeClr val="tx1"/>
              </a:solidFill>
            </a:endParaRPr>
          </a:p>
          <a:p>
            <a:pPr algn="just">
              <a:defRPr sz="2800">
                <a:solidFill>
                  <a:srgbClr val="253957"/>
                </a:solidFill>
                <a:latin typeface="+mn-lt"/>
                <a:ea typeface="+mn-ea"/>
                <a:cs typeface="+mn-cs"/>
                <a:sym typeface="Arial Narrow"/>
              </a:defRPr>
            </a:pPr>
            <a:r>
              <a:rPr lang="ru-RU" sz="5400" b="1" dirty="0" smtClean="0">
                <a:solidFill>
                  <a:schemeClr val="tx1"/>
                </a:solidFill>
              </a:rPr>
              <a:t>                                                                                 </a:t>
            </a:r>
          </a:p>
          <a:p>
            <a:pPr algn="just">
              <a:defRPr sz="2800">
                <a:solidFill>
                  <a:srgbClr val="253957"/>
                </a:solidFill>
                <a:latin typeface="+mn-lt"/>
                <a:ea typeface="+mn-ea"/>
                <a:cs typeface="+mn-cs"/>
                <a:sym typeface="Arial Narrow"/>
              </a:defRPr>
            </a:pPr>
            <a:endParaRPr lang="ru-RU" sz="5400" b="1" dirty="0">
              <a:solidFill>
                <a:schemeClr val="tx1"/>
              </a:solidFill>
            </a:endParaRPr>
          </a:p>
          <a:p>
            <a:pPr algn="just">
              <a:defRPr sz="2800">
                <a:solidFill>
                  <a:srgbClr val="253957"/>
                </a:solidFill>
                <a:latin typeface="+mn-lt"/>
                <a:ea typeface="+mn-ea"/>
                <a:cs typeface="+mn-cs"/>
                <a:sym typeface="Arial Narrow"/>
              </a:defRPr>
            </a:pPr>
            <a:r>
              <a:rPr lang="ru-RU" sz="5400" b="1" dirty="0" smtClean="0">
                <a:solidFill>
                  <a:srgbClr val="FF0000"/>
                </a:solidFill>
              </a:rPr>
              <a:t>Вопрос</a:t>
            </a:r>
            <a:r>
              <a:rPr lang="ru-RU" sz="5400" b="1" dirty="0" smtClean="0">
                <a:solidFill>
                  <a:schemeClr val="tx1"/>
                </a:solidFill>
              </a:rPr>
              <a:t>: в чем слабость такой очки зрения? </a:t>
            </a:r>
            <a:endParaRPr lang="ru-RU" sz="5400" b="1" dirty="0">
              <a:solidFill>
                <a:schemeClr val="tx1"/>
              </a:solidFill>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sp>
        <p:nvSpPr>
          <p:cNvPr id="3" name="Прямоугольник 2"/>
          <p:cNvSpPr/>
          <p:nvPr/>
        </p:nvSpPr>
        <p:spPr>
          <a:xfrm>
            <a:off x="3479032" y="236214"/>
            <a:ext cx="17569952" cy="861774"/>
          </a:xfrm>
          <a:prstGeom prst="rect">
            <a:avLst/>
          </a:prstGeom>
        </p:spPr>
        <p:txBody>
          <a:bodyPr wrap="square">
            <a:spAutoFit/>
          </a:bodyPr>
          <a:lstStyle/>
          <a:p>
            <a:r>
              <a:rPr lang="ru-RU" b="1" dirty="0"/>
              <a:t>Философия Гегеля</a:t>
            </a:r>
            <a:r>
              <a:rPr lang="ru-RU" b="1" dirty="0" smtClean="0"/>
              <a:t>: критика </a:t>
            </a:r>
            <a:r>
              <a:rPr lang="ru-RU" b="1" dirty="0"/>
              <a:t>монотеизма</a:t>
            </a:r>
          </a:p>
        </p:txBody>
      </p:sp>
    </p:spTree>
    <p:extLst>
      <p:ext uri="{BB962C8B-B14F-4D97-AF65-F5344CB8AC3E}">
        <p14:creationId xmlns:p14="http://schemas.microsoft.com/office/powerpoint/2010/main" val="184320443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Монотеизм</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753544"/>
            <a:ext cx="22826536" cy="1054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4400" dirty="0" smtClean="0">
              <a:sym typeface="Arial Narrow"/>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graphicFrame>
        <p:nvGraphicFramePr>
          <p:cNvPr id="2" name="Таблица 1"/>
          <p:cNvGraphicFramePr>
            <a:graphicFrameLocks noGrp="1"/>
          </p:cNvGraphicFramePr>
          <p:nvPr>
            <p:extLst>
              <p:ext uri="{D42A27DB-BD31-4B8C-83A1-F6EECF244321}">
                <p14:modId xmlns:p14="http://schemas.microsoft.com/office/powerpoint/2010/main" val="2651545404"/>
              </p:ext>
            </p:extLst>
          </p:nvPr>
        </p:nvGraphicFramePr>
        <p:xfrm>
          <a:off x="3911080" y="3182348"/>
          <a:ext cx="16705855" cy="9371276"/>
        </p:xfrm>
        <a:graphic>
          <a:graphicData uri="http://schemas.openxmlformats.org/drawingml/2006/table">
            <a:tbl>
              <a:tblPr firstRow="1" firstCol="1" bandRow="1">
                <a:tableStyleId>{5940675A-B579-460E-94D1-54222C63F5DA}</a:tableStyleId>
              </a:tblPr>
              <a:tblGrid>
                <a:gridCol w="3153408">
                  <a:extLst>
                    <a:ext uri="{9D8B030D-6E8A-4147-A177-3AD203B41FA5}">
                      <a16:colId xmlns:a16="http://schemas.microsoft.com/office/drawing/2014/main" val="20000"/>
                    </a:ext>
                  </a:extLst>
                </a:gridCol>
                <a:gridCol w="4646853">
                  <a:extLst>
                    <a:ext uri="{9D8B030D-6E8A-4147-A177-3AD203B41FA5}">
                      <a16:colId xmlns:a16="http://schemas.microsoft.com/office/drawing/2014/main" val="20001"/>
                    </a:ext>
                  </a:extLst>
                </a:gridCol>
                <a:gridCol w="4452797">
                  <a:extLst>
                    <a:ext uri="{9D8B030D-6E8A-4147-A177-3AD203B41FA5}">
                      <a16:colId xmlns:a16="http://schemas.microsoft.com/office/drawing/2014/main" val="20002"/>
                    </a:ext>
                  </a:extLst>
                </a:gridCol>
                <a:gridCol w="4452797">
                  <a:extLst>
                    <a:ext uri="{9D8B030D-6E8A-4147-A177-3AD203B41FA5}">
                      <a16:colId xmlns:a16="http://schemas.microsoft.com/office/drawing/2014/main" val="20003"/>
                    </a:ext>
                  </a:extLst>
                </a:gridCol>
              </a:tblGrid>
              <a:tr h="5699528">
                <a:tc>
                  <a:txBody>
                    <a:bodyPr/>
                    <a:lstStyle/>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Образ </a:t>
                      </a:r>
                      <a:r>
                        <a:rPr lang="ru-RU" sz="2400" b="1" dirty="0" smtClean="0">
                          <a:effectLst/>
                          <a:latin typeface="Times New Roman" panose="02020603050405020304" pitchFamily="18" charset="0"/>
                          <a:cs typeface="Times New Roman" panose="02020603050405020304" pitchFamily="18" charset="0"/>
                        </a:rPr>
                        <a:t>Бога</a:t>
                      </a:r>
                    </a:p>
                    <a:p>
                      <a:pPr algn="ctr">
                        <a:lnSpc>
                          <a:spcPct val="107000"/>
                        </a:lnSpc>
                        <a:spcAft>
                          <a:spcPts val="0"/>
                        </a:spcAft>
                      </a:pPr>
                      <a:r>
                        <a:rPr lang="ru-RU" sz="2400" b="1" dirty="0" smtClean="0">
                          <a:effectLst/>
                          <a:latin typeface="Times New Roman" panose="02020603050405020304" pitchFamily="18" charset="0"/>
                          <a:ea typeface="Calibri" panose="020F0502020204030204" pitchFamily="34" charset="0"/>
                          <a:cs typeface="Times New Roman" panose="02020603050405020304" pitchFamily="18" charset="0"/>
                        </a:rPr>
                        <a:t>(один - много)</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Единый (ОДИН).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При этом Единый является </a:t>
                      </a:r>
                      <a:r>
                        <a:rPr lang="ru-RU" sz="2000" dirty="0">
                          <a:effectLst/>
                          <a:highlight>
                            <a:srgbClr val="FFFF00"/>
                          </a:highlight>
                          <a:latin typeface="Times New Roman" panose="02020603050405020304" pitchFamily="18" charset="0"/>
                          <a:cs typeface="Times New Roman" panose="02020603050405020304" pitchFamily="18" charset="0"/>
                        </a:rPr>
                        <a:t>исчерпывающим</a:t>
                      </a:r>
                      <a:r>
                        <a:rPr lang="ru-RU" sz="2000" dirty="0">
                          <a:effectLst/>
                          <a:latin typeface="Times New Roman" panose="02020603050405020304" pitchFamily="18" charset="0"/>
                          <a:cs typeface="Times New Roman" panose="02020603050405020304" pitchFamily="18" charset="0"/>
                        </a:rPr>
                        <a:t> определением, это не предикат один из многих.</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У клана тотем всегда ОДИН</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smtClean="0">
                          <a:effectLst/>
                          <a:latin typeface="Times New Roman" panose="02020603050405020304" pitchFamily="18" charset="0"/>
                          <a:cs typeface="Times New Roman" panose="02020603050405020304" pitchFamily="18" charset="0"/>
                        </a:rPr>
                        <a:t>«</a:t>
                      </a: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19144">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345612">
                <a:tc>
                  <a:txBody>
                    <a:bodyPr/>
                    <a:lstStyle/>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Субъективность, </a:t>
                      </a:r>
                    </a:p>
                    <a:p>
                      <a:pPr algn="ctr">
                        <a:lnSpc>
                          <a:spcPct val="107000"/>
                        </a:lnSpc>
                        <a:spcAft>
                          <a:spcPts val="0"/>
                        </a:spcAft>
                      </a:pPr>
                      <a:r>
                        <a:rPr lang="ru-RU" sz="2400" b="1" dirty="0" err="1">
                          <a:effectLst/>
                          <a:latin typeface="Times New Roman" panose="02020603050405020304" pitchFamily="18" charset="0"/>
                          <a:cs typeface="Times New Roman" panose="02020603050405020304" pitchFamily="18" charset="0"/>
                        </a:rPr>
                        <a:t>Субъектность</a:t>
                      </a:r>
                      <a:r>
                        <a:rPr lang="ru-RU" sz="2000" dirty="0">
                          <a:effectLst/>
                          <a:latin typeface="Times New Roman" panose="02020603050405020304" pitchFamily="18" charset="0"/>
                          <a:cs typeface="Times New Roman" panose="02020603050405020304" pitchFamily="18" charset="0"/>
                        </a:rPr>
                        <a:t>.</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Строго говоря, самосознание здесь лишь видимость, поскольку самосознание предполагает </a:t>
                      </a:r>
                      <a:r>
                        <a:rPr lang="ru-RU" sz="2000">
                          <a:effectLst/>
                          <a:highlight>
                            <a:srgbClr val="FFFF00"/>
                          </a:highlight>
                          <a:latin typeface="Times New Roman" panose="02020603050405020304" pitchFamily="18" charset="0"/>
                          <a:cs typeface="Times New Roman" panose="02020603050405020304" pitchFamily="18" charset="0"/>
                        </a:rPr>
                        <a:t>знание себя в другом</a:t>
                      </a:r>
                      <a:r>
                        <a:rPr lang="ru-RU" sz="2000">
                          <a:effectLst/>
                          <a:latin typeface="Times New Roman" panose="02020603050405020304" pitchFamily="18" charset="0"/>
                          <a:cs typeface="Times New Roman" panose="02020603050405020304" pitchFamily="18" charset="0"/>
                        </a:rPr>
                        <a:t>, а у этого Бога нет Сына (нет рефлексии через человека).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У общества нет самосознания в точном смысле, но есть коллективное сознание, самосознание больших </a:t>
                      </a:r>
                    </a:p>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общностей, классов</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8800954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5639272" y="7290048"/>
            <a:ext cx="15049671" cy="2736304"/>
          </a:xfrm>
          <a:prstGeom prst="roundRect">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5" name="Блок-схема: альтернативный процесс 4"/>
          <p:cNvSpPr/>
          <p:nvPr/>
        </p:nvSpPr>
        <p:spPr>
          <a:xfrm>
            <a:off x="6863408" y="3208905"/>
            <a:ext cx="11060648" cy="2602682"/>
          </a:xfrm>
          <a:prstGeom prst="flowChartAlternateProcess">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72862" y="452478"/>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238672" y="2272747"/>
            <a:ext cx="23954645" cy="11065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defRPr sz="2800">
                <a:solidFill>
                  <a:srgbClr val="253957"/>
                </a:solidFill>
                <a:latin typeface="+mn-lt"/>
                <a:ea typeface="+mn-ea"/>
                <a:cs typeface="+mn-cs"/>
                <a:sym typeface="Arial Narrow"/>
              </a:defRPr>
            </a:pPr>
            <a:r>
              <a:rPr lang="ru-RU" sz="5400" b="1" dirty="0" smtClean="0">
                <a:solidFill>
                  <a:srgbClr val="FF0000"/>
                </a:solidFill>
              </a:rPr>
              <a:t> </a:t>
            </a:r>
          </a:p>
          <a:p>
            <a:pPr algn="just">
              <a:defRPr sz="2800">
                <a:solidFill>
                  <a:srgbClr val="253957"/>
                </a:solidFill>
                <a:latin typeface="+mn-lt"/>
                <a:ea typeface="+mn-ea"/>
                <a:cs typeface="+mn-cs"/>
                <a:sym typeface="Arial Narrow"/>
              </a:defRPr>
            </a:pPr>
            <a:r>
              <a:rPr lang="ru-RU" sz="5400" b="1" dirty="0" smtClean="0">
                <a:solidFill>
                  <a:srgbClr val="FF0000"/>
                </a:solidFill>
              </a:rPr>
              <a:t> </a:t>
            </a:r>
          </a:p>
          <a:p>
            <a:pPr algn="just">
              <a:defRPr sz="2800">
                <a:solidFill>
                  <a:srgbClr val="253957"/>
                </a:solidFill>
                <a:latin typeface="+mn-lt"/>
                <a:ea typeface="+mn-ea"/>
                <a:cs typeface="+mn-cs"/>
                <a:sym typeface="Arial Narrow"/>
              </a:defRPr>
            </a:pPr>
            <a:r>
              <a:rPr lang="ru-RU" sz="5400" b="1" dirty="0" smtClean="0">
                <a:solidFill>
                  <a:srgbClr val="FF0000"/>
                </a:solidFill>
              </a:rPr>
              <a:t>                                                    Абсолютная реальность</a:t>
            </a:r>
            <a:endParaRPr lang="ru-RU" sz="5400" b="1" dirty="0">
              <a:solidFill>
                <a:schemeClr val="tx1"/>
              </a:solidFill>
            </a:endParaRPr>
          </a:p>
          <a:p>
            <a:pPr algn="just">
              <a:defRPr sz="2800">
                <a:solidFill>
                  <a:srgbClr val="253957"/>
                </a:solidFill>
                <a:latin typeface="+mn-lt"/>
                <a:ea typeface="+mn-ea"/>
                <a:cs typeface="+mn-cs"/>
                <a:sym typeface="Arial Narrow"/>
              </a:defRPr>
            </a:pPr>
            <a:endParaRPr lang="ru-RU" sz="5400" b="1" dirty="0" smtClean="0">
              <a:solidFill>
                <a:schemeClr val="tx1"/>
              </a:solidFill>
            </a:endParaRPr>
          </a:p>
          <a:p>
            <a:pPr algn="just">
              <a:defRPr sz="2800">
                <a:solidFill>
                  <a:srgbClr val="253957"/>
                </a:solidFill>
                <a:latin typeface="+mn-lt"/>
                <a:ea typeface="+mn-ea"/>
                <a:cs typeface="+mn-cs"/>
                <a:sym typeface="Arial Narrow"/>
              </a:defRPr>
            </a:pPr>
            <a:r>
              <a:rPr lang="ru-RU" sz="5400" b="1" dirty="0" smtClean="0">
                <a:solidFill>
                  <a:schemeClr val="tx1"/>
                </a:solidFill>
              </a:rPr>
              <a:t>                                                                                 </a:t>
            </a:r>
          </a:p>
          <a:p>
            <a:pPr algn="just">
              <a:defRPr sz="2800">
                <a:solidFill>
                  <a:srgbClr val="253957"/>
                </a:solidFill>
                <a:latin typeface="+mn-lt"/>
                <a:ea typeface="+mn-ea"/>
                <a:cs typeface="+mn-cs"/>
                <a:sym typeface="Arial Narrow"/>
              </a:defRPr>
            </a:pPr>
            <a:endParaRPr lang="ru-RU" sz="5400" b="1" dirty="0">
              <a:solidFill>
                <a:schemeClr val="tx1"/>
              </a:solidFill>
            </a:endParaRPr>
          </a:p>
          <a:p>
            <a:pPr algn="just">
              <a:defRPr sz="2800">
                <a:solidFill>
                  <a:srgbClr val="253957"/>
                </a:solidFill>
                <a:latin typeface="+mn-lt"/>
                <a:ea typeface="+mn-ea"/>
                <a:cs typeface="+mn-cs"/>
                <a:sym typeface="Arial Narrow"/>
              </a:defRPr>
            </a:pPr>
            <a:endParaRPr lang="ru-RU" sz="5400" b="1" dirty="0">
              <a:solidFill>
                <a:schemeClr val="tx1"/>
              </a:solidFill>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sp>
        <p:nvSpPr>
          <p:cNvPr id="16" name="Овал 15">
            <a:extLst>
              <a:ext uri="{FF2B5EF4-FFF2-40B4-BE49-F238E27FC236}">
                <a16:creationId xmlns:a16="http://schemas.microsoft.com/office/drawing/2014/main" id="{A54D8B34-F064-4B9F-BBC8-827D8F332C62}"/>
              </a:ext>
            </a:extLst>
          </p:cNvPr>
          <p:cNvSpPr/>
          <p:nvPr/>
        </p:nvSpPr>
        <p:spPr>
          <a:xfrm>
            <a:off x="6260398" y="7490900"/>
            <a:ext cx="6120680" cy="1934039"/>
          </a:xfrm>
          <a:prstGeom prst="ellipse">
            <a:avLst/>
          </a:prstGeom>
          <a:solidFill>
            <a:srgbClr val="253957"/>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4800" b="0" i="0" u="none" strike="noStrike" cap="none" spc="0" normalizeH="0" baseline="0" dirty="0" smtClean="0">
                <a:ln>
                  <a:noFill/>
                </a:ln>
                <a:solidFill>
                  <a:srgbClr val="FFFFFF"/>
                </a:solidFill>
                <a:effectLst/>
                <a:uFillTx/>
                <a:latin typeface="+mj-lt"/>
                <a:ea typeface="+mj-ea"/>
                <a:cs typeface="+mj-cs"/>
                <a:sym typeface="Helvetica Light"/>
              </a:rPr>
              <a:t>Бог</a:t>
            </a:r>
            <a:r>
              <a:rPr kumimoji="0" lang="ru-RU" sz="4800" b="0" i="0" u="none" strike="noStrike" cap="none" spc="0" normalizeH="0" dirty="0" smtClean="0">
                <a:ln>
                  <a:noFill/>
                </a:ln>
                <a:solidFill>
                  <a:srgbClr val="FFFFFF"/>
                </a:solidFill>
                <a:effectLst/>
                <a:uFillTx/>
                <a:latin typeface="+mj-lt"/>
                <a:ea typeface="+mj-ea"/>
                <a:cs typeface="+mj-cs"/>
                <a:sym typeface="Helvetica Light"/>
              </a:rPr>
              <a:t> Отец                                                                    </a:t>
            </a:r>
            <a:r>
              <a:rPr kumimoji="0" lang="ru-RU" sz="4800" b="0" i="0" u="none" strike="noStrike" cap="none" spc="0" normalizeH="0" baseline="0" dirty="0" smtClean="0">
                <a:ln>
                  <a:noFill/>
                </a:ln>
                <a:solidFill>
                  <a:srgbClr val="FFFFFF"/>
                </a:solidFill>
                <a:effectLst/>
                <a:uFillTx/>
                <a:latin typeface="+mj-lt"/>
                <a:ea typeface="+mj-ea"/>
                <a:cs typeface="+mj-cs"/>
                <a:sym typeface="Helvetica Light"/>
              </a:rPr>
              <a:t> </a:t>
            </a:r>
          </a:p>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smtClean="0">
                <a:ln>
                  <a:noFill/>
                </a:ln>
                <a:solidFill>
                  <a:srgbClr val="FFFFFF"/>
                </a:solidFill>
                <a:effectLst/>
                <a:uFillTx/>
                <a:latin typeface="+mj-lt"/>
                <a:ea typeface="+mj-ea"/>
                <a:cs typeface="+mj-cs"/>
                <a:sym typeface="Helvetica Light"/>
              </a:rPr>
              <a:t>                                                   </a:t>
            </a: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7" name="Стрелка: вправо 21">
            <a:extLst>
              <a:ext uri="{FF2B5EF4-FFF2-40B4-BE49-F238E27FC236}">
                <a16:creationId xmlns:a16="http://schemas.microsoft.com/office/drawing/2014/main" id="{B4DB8135-BBD5-4E4B-A62B-BF18D7E3C07D}"/>
              </a:ext>
            </a:extLst>
          </p:cNvPr>
          <p:cNvSpPr/>
          <p:nvPr/>
        </p:nvSpPr>
        <p:spPr>
          <a:xfrm>
            <a:off x="12540757" y="8109596"/>
            <a:ext cx="3502018" cy="696651"/>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18" name="Рисунок 17" descr="Мужчина">
            <a:extLst>
              <a:ext uri="{FF2B5EF4-FFF2-40B4-BE49-F238E27FC236}">
                <a16:creationId xmlns:a16="http://schemas.microsoft.com/office/drawing/2014/main" id="{846EBA3C-2238-4463-A76A-E30283116B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5642939" y="7404641"/>
            <a:ext cx="2160240" cy="2160240"/>
          </a:xfrm>
          <a:prstGeom prst="rect">
            <a:avLst/>
          </a:prstGeom>
        </p:spPr>
      </p:pic>
      <p:sp>
        <p:nvSpPr>
          <p:cNvPr id="3" name="Прямоугольник 2"/>
          <p:cNvSpPr/>
          <p:nvPr/>
        </p:nvSpPr>
        <p:spPr>
          <a:xfrm>
            <a:off x="17376576" y="7821539"/>
            <a:ext cx="3060454" cy="861774"/>
          </a:xfrm>
          <a:prstGeom prst="rect">
            <a:avLst/>
          </a:prstGeom>
        </p:spPr>
        <p:txBody>
          <a:bodyPr wrap="none">
            <a:spAutoFit/>
          </a:bodyPr>
          <a:lstStyle/>
          <a:p>
            <a:r>
              <a:rPr lang="ru-RU" b="1" dirty="0" smtClean="0">
                <a:solidFill>
                  <a:srgbClr val="FF0000"/>
                </a:solidFill>
              </a:rPr>
              <a:t>Бог Сын </a:t>
            </a:r>
            <a:endParaRPr lang="ru-RU" dirty="0">
              <a:solidFill>
                <a:srgbClr val="FF0000"/>
              </a:solidFill>
            </a:endParaRPr>
          </a:p>
        </p:txBody>
      </p:sp>
      <p:sp>
        <p:nvSpPr>
          <p:cNvPr id="12" name="Стрелка: вправо 21">
            <a:extLst>
              <a:ext uri="{FF2B5EF4-FFF2-40B4-BE49-F238E27FC236}">
                <a16:creationId xmlns:a16="http://schemas.microsoft.com/office/drawing/2014/main" id="{B4DB8135-BBD5-4E4B-A62B-BF18D7E3C07D}"/>
              </a:ext>
            </a:extLst>
          </p:cNvPr>
          <p:cNvSpPr/>
          <p:nvPr/>
        </p:nvSpPr>
        <p:spPr>
          <a:xfrm rot="1225763">
            <a:off x="13503730" y="6249508"/>
            <a:ext cx="2551535" cy="502792"/>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3" name="Стрелка: вправо 21">
            <a:extLst>
              <a:ext uri="{FF2B5EF4-FFF2-40B4-BE49-F238E27FC236}">
                <a16:creationId xmlns:a16="http://schemas.microsoft.com/office/drawing/2014/main" id="{B4DB8135-BBD5-4E4B-A62B-BF18D7E3C07D}"/>
              </a:ext>
            </a:extLst>
          </p:cNvPr>
          <p:cNvSpPr/>
          <p:nvPr/>
        </p:nvSpPr>
        <p:spPr>
          <a:xfrm rot="8938652">
            <a:off x="9131028" y="6346879"/>
            <a:ext cx="2083610" cy="522466"/>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4" name="Прямоугольник 3"/>
          <p:cNvSpPr/>
          <p:nvPr/>
        </p:nvSpPr>
        <p:spPr>
          <a:xfrm>
            <a:off x="17924056" y="3531305"/>
            <a:ext cx="4335040" cy="1631216"/>
          </a:xfrm>
          <a:prstGeom prst="rect">
            <a:avLst/>
          </a:prstGeom>
        </p:spPr>
        <p:txBody>
          <a:bodyPr wrap="square">
            <a:spAutoFit/>
          </a:bodyPr>
          <a:lstStyle/>
          <a:p>
            <a:r>
              <a:rPr lang="ru-RU" b="1" dirty="0">
                <a:solidFill>
                  <a:srgbClr val="FF0000"/>
                </a:solidFill>
              </a:rPr>
              <a:t>Бог </a:t>
            </a:r>
            <a:endParaRPr lang="ru-RU" b="1" dirty="0" smtClean="0">
              <a:solidFill>
                <a:srgbClr val="FF0000"/>
              </a:solidFill>
            </a:endParaRPr>
          </a:p>
          <a:p>
            <a:r>
              <a:rPr lang="ru-RU" b="1" dirty="0" smtClean="0">
                <a:solidFill>
                  <a:srgbClr val="FF0000"/>
                </a:solidFill>
              </a:rPr>
              <a:t>Святой Дух </a:t>
            </a:r>
            <a:endParaRPr lang="ru-RU" dirty="0">
              <a:solidFill>
                <a:srgbClr val="FF0000"/>
              </a:solidFill>
            </a:endParaRPr>
          </a:p>
        </p:txBody>
      </p:sp>
      <p:sp>
        <p:nvSpPr>
          <p:cNvPr id="7" name="Прямоугольник 6"/>
          <p:cNvSpPr/>
          <p:nvPr/>
        </p:nvSpPr>
        <p:spPr>
          <a:xfrm>
            <a:off x="2686944" y="240330"/>
            <a:ext cx="20378264" cy="1631216"/>
          </a:xfrm>
          <a:prstGeom prst="rect">
            <a:avLst/>
          </a:prstGeom>
        </p:spPr>
        <p:txBody>
          <a:bodyPr wrap="square">
            <a:spAutoFit/>
          </a:bodyPr>
          <a:lstStyle/>
          <a:p>
            <a:endParaRPr lang="ru-RU" b="1" dirty="0" smtClean="0"/>
          </a:p>
          <a:p>
            <a:r>
              <a:rPr lang="ru-RU" b="1" dirty="0" smtClean="0"/>
              <a:t>Философия </a:t>
            </a:r>
            <a:r>
              <a:rPr lang="ru-RU" b="1" dirty="0"/>
              <a:t>Гегеля</a:t>
            </a:r>
            <a:r>
              <a:rPr lang="ru-RU" b="1" dirty="0" smtClean="0"/>
              <a:t>: критика </a:t>
            </a:r>
            <a:r>
              <a:rPr lang="ru-RU" b="1" dirty="0"/>
              <a:t>монотеизма</a:t>
            </a:r>
            <a:r>
              <a:rPr lang="ru-RU" b="1" dirty="0" smtClean="0"/>
              <a:t>  </a:t>
            </a:r>
            <a:endParaRPr lang="ru-RU" b="1" dirty="0"/>
          </a:p>
        </p:txBody>
      </p:sp>
    </p:spTree>
    <p:extLst>
      <p:ext uri="{BB962C8B-B14F-4D97-AF65-F5344CB8AC3E}">
        <p14:creationId xmlns:p14="http://schemas.microsoft.com/office/powerpoint/2010/main" val="2310040539"/>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4800" dirty="0" smtClean="0"/>
              <a:t>Отчуждение – объективное состояние системы, а не только сознания</a:t>
            </a:r>
            <a:endParaRPr sz="48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2643366"/>
            <a:ext cx="21910610" cy="10153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r>
              <a:rPr lang="ru-RU" sz="6000" b="1" dirty="0" smtClean="0">
                <a:solidFill>
                  <a:srgbClr val="FF0000"/>
                </a:solidFill>
              </a:rPr>
              <a:t>   </a:t>
            </a:r>
          </a:p>
          <a:p>
            <a:pPr algn="l">
              <a:defRPr sz="2800">
                <a:solidFill>
                  <a:srgbClr val="253957"/>
                </a:solidFill>
                <a:latin typeface="+mn-lt"/>
                <a:ea typeface="+mn-ea"/>
                <a:cs typeface="+mn-cs"/>
                <a:sym typeface="Arial Narrow"/>
              </a:defRPr>
            </a:pPr>
            <a:endParaRPr lang="ru-RU" sz="6000" b="1" dirty="0" smtClean="0"/>
          </a:p>
          <a:p>
            <a:pPr algn="l">
              <a:defRPr sz="2800">
                <a:solidFill>
                  <a:srgbClr val="253957"/>
                </a:solidFill>
                <a:latin typeface="+mn-lt"/>
                <a:ea typeface="+mn-ea"/>
                <a:cs typeface="+mn-cs"/>
                <a:sym typeface="Arial Narrow"/>
              </a:defRPr>
            </a:pPr>
            <a:r>
              <a:rPr lang="ru-RU" sz="6000" b="1" dirty="0" smtClean="0"/>
              <a:t> </a:t>
            </a:r>
          </a:p>
          <a:p>
            <a:pPr algn="l">
              <a:defRPr sz="2800">
                <a:solidFill>
                  <a:srgbClr val="253957"/>
                </a:solidFill>
                <a:latin typeface="+mn-lt"/>
                <a:ea typeface="+mn-ea"/>
                <a:cs typeface="+mn-cs"/>
                <a:sym typeface="Arial Narrow"/>
              </a:defRPr>
            </a:pPr>
            <a:r>
              <a:rPr lang="ru-RU" sz="6000" b="1" dirty="0" smtClean="0"/>
              <a:t>   </a:t>
            </a:r>
            <a:endParaRPr lang="ru-RU" sz="6000" dirty="0"/>
          </a:p>
          <a:p>
            <a:pPr algn="l">
              <a:defRPr sz="2800">
                <a:solidFill>
                  <a:srgbClr val="253957"/>
                </a:solidFill>
                <a:latin typeface="+mn-lt"/>
                <a:ea typeface="+mn-ea"/>
                <a:cs typeface="+mn-cs"/>
                <a:sym typeface="Arial Narrow"/>
              </a:defRPr>
            </a:pPr>
            <a:endParaRPr lang="ru-RU" sz="60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2097143" y="3545632"/>
            <a:ext cx="362600" cy="1631216"/>
          </a:xfrm>
          <a:prstGeom prst="rect">
            <a:avLst/>
          </a:prstGeom>
        </p:spPr>
        <p:txBody>
          <a:bodyPr wrap="none">
            <a:spAutoFit/>
          </a:bodyPr>
          <a:lstStyle/>
          <a:p>
            <a:pPr algn="l"/>
            <a:r>
              <a:rPr lang="ru-RU" dirty="0" smtClean="0"/>
              <a:t> </a:t>
            </a:r>
            <a:endParaRPr lang="ru-RU" dirty="0"/>
          </a:p>
          <a:p>
            <a:pPr algn="l"/>
            <a:endParaRPr lang="ru-RU" dirty="0"/>
          </a:p>
        </p:txBody>
      </p:sp>
      <p:pic>
        <p:nvPicPr>
          <p:cNvPr id="6" name="Рисунок 5"/>
          <p:cNvPicPr>
            <a:picLocks noChangeAspect="1"/>
          </p:cNvPicPr>
          <p:nvPr/>
        </p:nvPicPr>
        <p:blipFill>
          <a:blip r:embed="rId3"/>
          <a:stretch>
            <a:fillRect/>
          </a:stretch>
        </p:blipFill>
        <p:spPr>
          <a:xfrm>
            <a:off x="5351240" y="2643366"/>
            <a:ext cx="14260428" cy="10285487"/>
          </a:xfrm>
          <a:prstGeom prst="rect">
            <a:avLst/>
          </a:prstGeom>
        </p:spPr>
      </p:pic>
      <p:sp>
        <p:nvSpPr>
          <p:cNvPr id="3" name="Прямоугольник 2"/>
          <p:cNvSpPr/>
          <p:nvPr/>
        </p:nvSpPr>
        <p:spPr>
          <a:xfrm>
            <a:off x="10839292" y="12613191"/>
            <a:ext cx="5830443" cy="523220"/>
          </a:xfrm>
          <a:prstGeom prst="rect">
            <a:avLst/>
          </a:prstGeom>
        </p:spPr>
        <p:txBody>
          <a:bodyPr wrap="none">
            <a:spAutoFit/>
          </a:bodyPr>
          <a:lstStyle/>
          <a:p>
            <a:r>
              <a:rPr lang="ru-RU" sz="2800" b="1" dirty="0" smtClean="0"/>
              <a:t>Данте. Божественная комедия  </a:t>
            </a:r>
            <a:endParaRPr lang="ru-RU" sz="2800" b="1" dirty="0"/>
          </a:p>
        </p:txBody>
      </p:sp>
    </p:spTree>
    <p:extLst>
      <p:ext uri="{BB962C8B-B14F-4D97-AF65-F5344CB8AC3E}">
        <p14:creationId xmlns:p14="http://schemas.microsoft.com/office/powerpoint/2010/main" val="147317666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5228936" y="7373561"/>
            <a:ext cx="15625735" cy="2207215"/>
          </a:xfrm>
          <a:prstGeom prst="roundRect">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5" name="Блок-схема: альтернативный процесс 4"/>
          <p:cNvSpPr/>
          <p:nvPr/>
        </p:nvSpPr>
        <p:spPr>
          <a:xfrm>
            <a:off x="6863408" y="3208905"/>
            <a:ext cx="11060648" cy="2602682"/>
          </a:xfrm>
          <a:prstGeom prst="flowChartAlternateProcess">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238672" y="2272747"/>
            <a:ext cx="23954645" cy="11065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defRPr sz="2800">
                <a:solidFill>
                  <a:srgbClr val="253957"/>
                </a:solidFill>
                <a:latin typeface="+mn-lt"/>
                <a:ea typeface="+mn-ea"/>
                <a:cs typeface="+mn-cs"/>
                <a:sym typeface="Arial Narrow"/>
              </a:defRPr>
            </a:pPr>
            <a:r>
              <a:rPr lang="ru-RU" sz="5400" b="1" dirty="0" smtClean="0">
                <a:solidFill>
                  <a:srgbClr val="FF0000"/>
                </a:solidFill>
              </a:rPr>
              <a:t> </a:t>
            </a:r>
          </a:p>
          <a:p>
            <a:pPr algn="just">
              <a:defRPr sz="2800">
                <a:solidFill>
                  <a:srgbClr val="253957"/>
                </a:solidFill>
                <a:latin typeface="+mn-lt"/>
                <a:ea typeface="+mn-ea"/>
                <a:cs typeface="+mn-cs"/>
                <a:sym typeface="Arial Narrow"/>
              </a:defRPr>
            </a:pPr>
            <a:r>
              <a:rPr lang="ru-RU" sz="5400" b="1" dirty="0" smtClean="0">
                <a:solidFill>
                  <a:srgbClr val="FF0000"/>
                </a:solidFill>
              </a:rPr>
              <a:t> </a:t>
            </a:r>
          </a:p>
          <a:p>
            <a:pPr algn="just">
              <a:defRPr sz="2800">
                <a:solidFill>
                  <a:srgbClr val="253957"/>
                </a:solidFill>
                <a:latin typeface="+mn-lt"/>
                <a:ea typeface="+mn-ea"/>
                <a:cs typeface="+mn-cs"/>
                <a:sym typeface="Arial Narrow"/>
              </a:defRPr>
            </a:pPr>
            <a:r>
              <a:rPr lang="ru-RU" sz="5400" b="1" dirty="0" smtClean="0">
                <a:solidFill>
                  <a:srgbClr val="FF0000"/>
                </a:solidFill>
              </a:rPr>
              <a:t>                                                    Абсолютная реальность</a:t>
            </a:r>
            <a:endParaRPr lang="ru-RU" sz="5400" b="1" dirty="0">
              <a:solidFill>
                <a:schemeClr val="tx1"/>
              </a:solidFill>
            </a:endParaRPr>
          </a:p>
          <a:p>
            <a:pPr algn="just">
              <a:defRPr sz="2800">
                <a:solidFill>
                  <a:srgbClr val="253957"/>
                </a:solidFill>
                <a:latin typeface="+mn-lt"/>
                <a:ea typeface="+mn-ea"/>
                <a:cs typeface="+mn-cs"/>
                <a:sym typeface="Arial Narrow"/>
              </a:defRPr>
            </a:pPr>
            <a:endParaRPr lang="ru-RU" sz="5400" b="1" dirty="0" smtClean="0">
              <a:solidFill>
                <a:schemeClr val="tx1"/>
              </a:solidFill>
            </a:endParaRPr>
          </a:p>
          <a:p>
            <a:pPr algn="just">
              <a:defRPr sz="2800">
                <a:solidFill>
                  <a:srgbClr val="253957"/>
                </a:solidFill>
                <a:latin typeface="+mn-lt"/>
                <a:ea typeface="+mn-ea"/>
                <a:cs typeface="+mn-cs"/>
                <a:sym typeface="Arial Narrow"/>
              </a:defRPr>
            </a:pPr>
            <a:r>
              <a:rPr lang="ru-RU" sz="5400" b="1" dirty="0" smtClean="0">
                <a:solidFill>
                  <a:schemeClr val="tx1"/>
                </a:solidFill>
              </a:rPr>
              <a:t>                                                                                 </a:t>
            </a:r>
          </a:p>
          <a:p>
            <a:pPr algn="just">
              <a:defRPr sz="2800">
                <a:solidFill>
                  <a:srgbClr val="253957"/>
                </a:solidFill>
                <a:latin typeface="+mn-lt"/>
                <a:ea typeface="+mn-ea"/>
                <a:cs typeface="+mn-cs"/>
                <a:sym typeface="Arial Narrow"/>
              </a:defRPr>
            </a:pPr>
            <a:endParaRPr lang="ru-RU" sz="5400" b="1" dirty="0">
              <a:solidFill>
                <a:schemeClr val="tx1"/>
              </a:solidFill>
            </a:endParaRPr>
          </a:p>
          <a:p>
            <a:pPr algn="just">
              <a:defRPr sz="2800">
                <a:solidFill>
                  <a:srgbClr val="253957"/>
                </a:solidFill>
                <a:latin typeface="+mn-lt"/>
                <a:ea typeface="+mn-ea"/>
                <a:cs typeface="+mn-cs"/>
                <a:sym typeface="Arial Narrow"/>
              </a:defRPr>
            </a:pPr>
            <a:endParaRPr lang="ru-RU" sz="5400" b="1" dirty="0">
              <a:solidFill>
                <a:schemeClr val="tx1"/>
              </a:solidFill>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2902968" y="701802"/>
            <a:ext cx="17785975" cy="861774"/>
          </a:xfrm>
          <a:prstGeom prst="rect">
            <a:avLst/>
          </a:prstGeom>
        </p:spPr>
        <p:txBody>
          <a:bodyPr wrap="square">
            <a:spAutoFit/>
          </a:bodyPr>
          <a:lstStyle/>
          <a:p>
            <a:r>
              <a:rPr lang="ru-RU" b="1" dirty="0" smtClean="0"/>
              <a:t>Гегель и проблема отчуждения</a:t>
            </a:r>
            <a:endParaRPr lang="ru-RU" b="1" dirty="0"/>
          </a:p>
        </p:txBody>
      </p:sp>
      <p:sp>
        <p:nvSpPr>
          <p:cNvPr id="16" name="Овал 15">
            <a:extLst>
              <a:ext uri="{FF2B5EF4-FFF2-40B4-BE49-F238E27FC236}">
                <a16:creationId xmlns:a16="http://schemas.microsoft.com/office/drawing/2014/main" id="{A54D8B34-F064-4B9F-BBC8-827D8F332C62}"/>
              </a:ext>
            </a:extLst>
          </p:cNvPr>
          <p:cNvSpPr/>
          <p:nvPr/>
        </p:nvSpPr>
        <p:spPr>
          <a:xfrm>
            <a:off x="6260398" y="7490900"/>
            <a:ext cx="6120680" cy="1934039"/>
          </a:xfrm>
          <a:prstGeom prst="ellipse">
            <a:avLst/>
          </a:prstGeom>
          <a:solidFill>
            <a:srgbClr val="253957"/>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4800" b="0" i="0" u="none" strike="noStrike" cap="none" spc="0" normalizeH="0" baseline="0" dirty="0" smtClean="0">
                <a:ln>
                  <a:noFill/>
                </a:ln>
                <a:solidFill>
                  <a:srgbClr val="FFFFFF"/>
                </a:solidFill>
                <a:effectLst/>
                <a:uFillTx/>
                <a:latin typeface="+mj-lt"/>
                <a:ea typeface="+mj-ea"/>
                <a:cs typeface="+mj-cs"/>
                <a:sym typeface="Helvetica Light"/>
              </a:rPr>
              <a:t>Бог</a:t>
            </a:r>
            <a:r>
              <a:rPr kumimoji="0" lang="ru-RU" sz="4800" b="0" i="0" u="none" strike="noStrike" cap="none" spc="0" normalizeH="0" dirty="0" smtClean="0">
                <a:ln>
                  <a:noFill/>
                </a:ln>
                <a:solidFill>
                  <a:srgbClr val="FFFFFF"/>
                </a:solidFill>
                <a:effectLst/>
                <a:uFillTx/>
                <a:latin typeface="+mj-lt"/>
                <a:ea typeface="+mj-ea"/>
                <a:cs typeface="+mj-cs"/>
                <a:sym typeface="Helvetica Light"/>
              </a:rPr>
              <a:t> Отец                                                                    </a:t>
            </a:r>
            <a:r>
              <a:rPr kumimoji="0" lang="ru-RU" sz="4800" b="0" i="0" u="none" strike="noStrike" cap="none" spc="0" normalizeH="0" baseline="0" dirty="0" smtClean="0">
                <a:ln>
                  <a:noFill/>
                </a:ln>
                <a:solidFill>
                  <a:srgbClr val="FFFFFF"/>
                </a:solidFill>
                <a:effectLst/>
                <a:uFillTx/>
                <a:latin typeface="+mj-lt"/>
                <a:ea typeface="+mj-ea"/>
                <a:cs typeface="+mj-cs"/>
                <a:sym typeface="Helvetica Light"/>
              </a:rPr>
              <a:t> </a:t>
            </a:r>
          </a:p>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smtClean="0">
                <a:ln>
                  <a:noFill/>
                </a:ln>
                <a:solidFill>
                  <a:srgbClr val="FFFFFF"/>
                </a:solidFill>
                <a:effectLst/>
                <a:uFillTx/>
                <a:latin typeface="+mj-lt"/>
                <a:ea typeface="+mj-ea"/>
                <a:cs typeface="+mj-cs"/>
                <a:sym typeface="Helvetica Light"/>
              </a:rPr>
              <a:t>                                                   </a:t>
            </a: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7" name="Стрелка: вправо 21">
            <a:extLst>
              <a:ext uri="{FF2B5EF4-FFF2-40B4-BE49-F238E27FC236}">
                <a16:creationId xmlns:a16="http://schemas.microsoft.com/office/drawing/2014/main" id="{B4DB8135-BBD5-4E4B-A62B-BF18D7E3C07D}"/>
              </a:ext>
            </a:extLst>
          </p:cNvPr>
          <p:cNvSpPr/>
          <p:nvPr/>
        </p:nvSpPr>
        <p:spPr>
          <a:xfrm>
            <a:off x="12508212" y="7788110"/>
            <a:ext cx="3502018" cy="696651"/>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pic>
        <p:nvPicPr>
          <p:cNvPr id="18" name="Рисунок 17" descr="Мужчина">
            <a:extLst>
              <a:ext uri="{FF2B5EF4-FFF2-40B4-BE49-F238E27FC236}">
                <a16:creationId xmlns:a16="http://schemas.microsoft.com/office/drawing/2014/main" id="{846EBA3C-2238-4463-A76A-E30283116B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5642939" y="7404641"/>
            <a:ext cx="2160240" cy="2160240"/>
          </a:xfrm>
          <a:prstGeom prst="rect">
            <a:avLst/>
          </a:prstGeom>
        </p:spPr>
      </p:pic>
      <p:sp>
        <p:nvSpPr>
          <p:cNvPr id="3" name="Прямоугольник 2"/>
          <p:cNvSpPr/>
          <p:nvPr/>
        </p:nvSpPr>
        <p:spPr>
          <a:xfrm>
            <a:off x="17376576" y="7821539"/>
            <a:ext cx="3060454" cy="861774"/>
          </a:xfrm>
          <a:prstGeom prst="rect">
            <a:avLst/>
          </a:prstGeom>
        </p:spPr>
        <p:txBody>
          <a:bodyPr wrap="none">
            <a:spAutoFit/>
          </a:bodyPr>
          <a:lstStyle/>
          <a:p>
            <a:r>
              <a:rPr lang="ru-RU" b="1" dirty="0" smtClean="0">
                <a:solidFill>
                  <a:srgbClr val="FF0000"/>
                </a:solidFill>
              </a:rPr>
              <a:t>Бог Сын </a:t>
            </a:r>
            <a:endParaRPr lang="ru-RU" dirty="0">
              <a:solidFill>
                <a:srgbClr val="FF0000"/>
              </a:solidFill>
            </a:endParaRPr>
          </a:p>
        </p:txBody>
      </p:sp>
      <p:sp>
        <p:nvSpPr>
          <p:cNvPr id="12" name="Стрелка: вправо 21">
            <a:extLst>
              <a:ext uri="{FF2B5EF4-FFF2-40B4-BE49-F238E27FC236}">
                <a16:creationId xmlns:a16="http://schemas.microsoft.com/office/drawing/2014/main" id="{B4DB8135-BBD5-4E4B-A62B-BF18D7E3C07D}"/>
              </a:ext>
            </a:extLst>
          </p:cNvPr>
          <p:cNvSpPr/>
          <p:nvPr/>
        </p:nvSpPr>
        <p:spPr>
          <a:xfrm rot="1622019">
            <a:off x="12927935" y="6293655"/>
            <a:ext cx="2519293" cy="540185"/>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3" name="Стрелка: вправо 21">
            <a:extLst>
              <a:ext uri="{FF2B5EF4-FFF2-40B4-BE49-F238E27FC236}">
                <a16:creationId xmlns:a16="http://schemas.microsoft.com/office/drawing/2014/main" id="{B4DB8135-BBD5-4E4B-A62B-BF18D7E3C07D}"/>
              </a:ext>
            </a:extLst>
          </p:cNvPr>
          <p:cNvSpPr/>
          <p:nvPr/>
        </p:nvSpPr>
        <p:spPr>
          <a:xfrm rot="8938652">
            <a:off x="9581060" y="6346607"/>
            <a:ext cx="2384628" cy="572186"/>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4" name="Прямоугольник 3"/>
          <p:cNvSpPr/>
          <p:nvPr/>
        </p:nvSpPr>
        <p:spPr>
          <a:xfrm>
            <a:off x="17924056" y="3531305"/>
            <a:ext cx="4335040" cy="1631216"/>
          </a:xfrm>
          <a:prstGeom prst="rect">
            <a:avLst/>
          </a:prstGeom>
        </p:spPr>
        <p:txBody>
          <a:bodyPr wrap="square">
            <a:spAutoFit/>
          </a:bodyPr>
          <a:lstStyle/>
          <a:p>
            <a:r>
              <a:rPr lang="ru-RU" b="1" dirty="0">
                <a:solidFill>
                  <a:srgbClr val="FF0000"/>
                </a:solidFill>
              </a:rPr>
              <a:t>Бог </a:t>
            </a:r>
            <a:endParaRPr lang="ru-RU" b="1" dirty="0" smtClean="0">
              <a:solidFill>
                <a:srgbClr val="FF0000"/>
              </a:solidFill>
            </a:endParaRPr>
          </a:p>
          <a:p>
            <a:r>
              <a:rPr lang="ru-RU" b="1" dirty="0" smtClean="0">
                <a:solidFill>
                  <a:srgbClr val="FF0000"/>
                </a:solidFill>
              </a:rPr>
              <a:t>Святой Дух </a:t>
            </a:r>
            <a:endParaRPr lang="ru-RU" dirty="0">
              <a:solidFill>
                <a:srgbClr val="FF0000"/>
              </a:solidFill>
            </a:endParaRPr>
          </a:p>
        </p:txBody>
      </p:sp>
      <p:sp>
        <p:nvSpPr>
          <p:cNvPr id="15" name="Стрелка: вправо 21">
            <a:extLst>
              <a:ext uri="{FF2B5EF4-FFF2-40B4-BE49-F238E27FC236}">
                <a16:creationId xmlns:a16="http://schemas.microsoft.com/office/drawing/2014/main" id="{B4DB8135-BBD5-4E4B-A62B-BF18D7E3C07D}"/>
              </a:ext>
            </a:extLst>
          </p:cNvPr>
          <p:cNvSpPr/>
          <p:nvPr/>
        </p:nvSpPr>
        <p:spPr>
          <a:xfrm rot="10800000">
            <a:off x="12508212" y="8423425"/>
            <a:ext cx="3284188" cy="696651"/>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7" name="Прямоугольник 6"/>
          <p:cNvSpPr/>
          <p:nvPr/>
        </p:nvSpPr>
        <p:spPr>
          <a:xfrm>
            <a:off x="13853226" y="10705279"/>
            <a:ext cx="9716038" cy="1631216"/>
          </a:xfrm>
          <a:prstGeom prst="rect">
            <a:avLst/>
          </a:prstGeom>
        </p:spPr>
        <p:txBody>
          <a:bodyPr wrap="square">
            <a:spAutoFit/>
          </a:bodyPr>
          <a:lstStyle/>
          <a:p>
            <a:endParaRPr lang="ru-RU" b="1" dirty="0" smtClean="0">
              <a:solidFill>
                <a:srgbClr val="FF0000"/>
              </a:solidFill>
            </a:endParaRPr>
          </a:p>
          <a:p>
            <a:r>
              <a:rPr lang="ru-RU" b="1" dirty="0" smtClean="0">
                <a:solidFill>
                  <a:srgbClr val="FF0000"/>
                </a:solidFill>
              </a:rPr>
              <a:t>     </a:t>
            </a:r>
            <a:endParaRPr lang="ru-RU" dirty="0">
              <a:solidFill>
                <a:srgbClr val="FF0000"/>
              </a:solidFill>
            </a:endParaRPr>
          </a:p>
        </p:txBody>
      </p:sp>
    </p:spTree>
    <p:extLst>
      <p:ext uri="{BB962C8B-B14F-4D97-AF65-F5344CB8AC3E}">
        <p14:creationId xmlns:p14="http://schemas.microsoft.com/office/powerpoint/2010/main" val="4231636308"/>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5228936" y="7373561"/>
            <a:ext cx="15625735" cy="2207215"/>
          </a:xfrm>
          <a:prstGeom prst="roundRect">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5" name="Блок-схема: альтернативный процесс 4"/>
          <p:cNvSpPr/>
          <p:nvPr/>
        </p:nvSpPr>
        <p:spPr>
          <a:xfrm>
            <a:off x="6863408" y="3208905"/>
            <a:ext cx="11060648" cy="2602682"/>
          </a:xfrm>
          <a:prstGeom prst="flowChartAlternateProcess">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dirty="0"/>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238672" y="2272747"/>
            <a:ext cx="23954645" cy="11065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defRPr sz="2800">
                <a:solidFill>
                  <a:srgbClr val="253957"/>
                </a:solidFill>
                <a:latin typeface="+mn-lt"/>
                <a:ea typeface="+mn-ea"/>
                <a:cs typeface="+mn-cs"/>
                <a:sym typeface="Arial Narrow"/>
              </a:defRPr>
            </a:pPr>
            <a:r>
              <a:rPr lang="ru-RU" sz="5400" b="1" dirty="0" smtClean="0">
                <a:solidFill>
                  <a:srgbClr val="FF0000"/>
                </a:solidFill>
              </a:rPr>
              <a:t> </a:t>
            </a:r>
          </a:p>
          <a:p>
            <a:pPr algn="just">
              <a:defRPr sz="2800">
                <a:solidFill>
                  <a:srgbClr val="253957"/>
                </a:solidFill>
                <a:latin typeface="+mn-lt"/>
                <a:ea typeface="+mn-ea"/>
                <a:cs typeface="+mn-cs"/>
                <a:sym typeface="Arial Narrow"/>
              </a:defRPr>
            </a:pPr>
            <a:r>
              <a:rPr lang="ru-RU" sz="5400" b="1" dirty="0" smtClean="0">
                <a:solidFill>
                  <a:srgbClr val="FF0000"/>
                </a:solidFill>
              </a:rPr>
              <a:t> </a:t>
            </a:r>
          </a:p>
          <a:p>
            <a:pPr algn="just">
              <a:defRPr sz="2800">
                <a:solidFill>
                  <a:srgbClr val="253957"/>
                </a:solidFill>
                <a:latin typeface="+mn-lt"/>
                <a:ea typeface="+mn-ea"/>
                <a:cs typeface="+mn-cs"/>
                <a:sym typeface="Arial Narrow"/>
              </a:defRPr>
            </a:pPr>
            <a:r>
              <a:rPr lang="ru-RU" sz="5400" b="1" dirty="0" smtClean="0">
                <a:solidFill>
                  <a:srgbClr val="FF0000"/>
                </a:solidFill>
              </a:rPr>
              <a:t>                                                    Абсолютная реальность</a:t>
            </a:r>
            <a:endParaRPr lang="ru-RU" sz="5400" b="1" dirty="0">
              <a:solidFill>
                <a:schemeClr val="tx1"/>
              </a:solidFill>
            </a:endParaRPr>
          </a:p>
          <a:p>
            <a:pPr algn="just">
              <a:defRPr sz="2800">
                <a:solidFill>
                  <a:srgbClr val="253957"/>
                </a:solidFill>
                <a:latin typeface="+mn-lt"/>
                <a:ea typeface="+mn-ea"/>
                <a:cs typeface="+mn-cs"/>
                <a:sym typeface="Arial Narrow"/>
              </a:defRPr>
            </a:pPr>
            <a:endParaRPr lang="ru-RU" sz="5400" b="1" dirty="0" smtClean="0">
              <a:solidFill>
                <a:schemeClr val="tx1"/>
              </a:solidFill>
            </a:endParaRPr>
          </a:p>
          <a:p>
            <a:pPr algn="just">
              <a:defRPr sz="2800">
                <a:solidFill>
                  <a:srgbClr val="253957"/>
                </a:solidFill>
                <a:latin typeface="+mn-lt"/>
                <a:ea typeface="+mn-ea"/>
                <a:cs typeface="+mn-cs"/>
                <a:sym typeface="Arial Narrow"/>
              </a:defRPr>
            </a:pPr>
            <a:r>
              <a:rPr lang="ru-RU" sz="5400" b="1" dirty="0" smtClean="0">
                <a:solidFill>
                  <a:schemeClr val="tx1"/>
                </a:solidFill>
              </a:rPr>
              <a:t>                                                                                 </a:t>
            </a:r>
          </a:p>
          <a:p>
            <a:pPr algn="just">
              <a:defRPr sz="2800">
                <a:solidFill>
                  <a:srgbClr val="253957"/>
                </a:solidFill>
                <a:latin typeface="+mn-lt"/>
                <a:ea typeface="+mn-ea"/>
                <a:cs typeface="+mn-cs"/>
                <a:sym typeface="Arial Narrow"/>
              </a:defRPr>
            </a:pPr>
            <a:endParaRPr lang="ru-RU" sz="5400" b="1" dirty="0">
              <a:solidFill>
                <a:schemeClr val="tx1"/>
              </a:solidFill>
            </a:endParaRPr>
          </a:p>
          <a:p>
            <a:pPr algn="just">
              <a:defRPr sz="2800">
                <a:solidFill>
                  <a:srgbClr val="253957"/>
                </a:solidFill>
                <a:latin typeface="+mn-lt"/>
                <a:ea typeface="+mn-ea"/>
                <a:cs typeface="+mn-cs"/>
                <a:sym typeface="Arial Narrow"/>
              </a:defRPr>
            </a:pPr>
            <a:endParaRPr lang="ru-RU" sz="5400" b="1" dirty="0">
              <a:solidFill>
                <a:schemeClr val="tx1"/>
              </a:solidFill>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2902968" y="701802"/>
            <a:ext cx="17785975" cy="1631216"/>
          </a:xfrm>
          <a:prstGeom prst="rect">
            <a:avLst/>
          </a:prstGeom>
        </p:spPr>
        <p:txBody>
          <a:bodyPr wrap="square">
            <a:spAutoFit/>
          </a:bodyPr>
          <a:lstStyle/>
          <a:p>
            <a:r>
              <a:rPr lang="ru-RU" b="1" dirty="0" smtClean="0"/>
              <a:t> </a:t>
            </a:r>
            <a:r>
              <a:rPr lang="ru-RU" b="1" dirty="0"/>
              <a:t>Философия Гегеля: </a:t>
            </a:r>
            <a:r>
              <a:rPr lang="ru-RU" b="1" dirty="0" smtClean="0"/>
              <a:t>отчуждение</a:t>
            </a:r>
            <a:endParaRPr lang="ru-RU" b="1" dirty="0"/>
          </a:p>
          <a:p>
            <a:r>
              <a:rPr lang="ru-RU" b="1" dirty="0" smtClean="0"/>
              <a:t> </a:t>
            </a:r>
            <a:endParaRPr lang="ru-RU" b="1" dirty="0"/>
          </a:p>
        </p:txBody>
      </p:sp>
      <p:sp>
        <p:nvSpPr>
          <p:cNvPr id="16" name="Овал 15">
            <a:extLst>
              <a:ext uri="{FF2B5EF4-FFF2-40B4-BE49-F238E27FC236}">
                <a16:creationId xmlns:a16="http://schemas.microsoft.com/office/drawing/2014/main" id="{A54D8B34-F064-4B9F-BBC8-827D8F332C62}"/>
              </a:ext>
            </a:extLst>
          </p:cNvPr>
          <p:cNvSpPr/>
          <p:nvPr/>
        </p:nvSpPr>
        <p:spPr>
          <a:xfrm>
            <a:off x="6260398" y="7490900"/>
            <a:ext cx="6120680" cy="1934039"/>
          </a:xfrm>
          <a:prstGeom prst="ellipse">
            <a:avLst/>
          </a:prstGeom>
          <a:solidFill>
            <a:srgbClr val="253957"/>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4800" b="0" i="0" u="none" strike="noStrike" cap="none" spc="0" normalizeH="0" baseline="0" dirty="0" smtClean="0">
                <a:ln>
                  <a:noFill/>
                </a:ln>
                <a:solidFill>
                  <a:srgbClr val="FFFFFF"/>
                </a:solidFill>
                <a:effectLst/>
                <a:uFillTx/>
                <a:latin typeface="+mj-lt"/>
                <a:ea typeface="+mj-ea"/>
                <a:cs typeface="+mj-cs"/>
                <a:sym typeface="Helvetica Light"/>
              </a:rPr>
              <a:t>Бог</a:t>
            </a:r>
            <a:r>
              <a:rPr kumimoji="0" lang="ru-RU" sz="4800" b="0" i="0" u="none" strike="noStrike" cap="none" spc="0" normalizeH="0" dirty="0" smtClean="0">
                <a:ln>
                  <a:noFill/>
                </a:ln>
                <a:solidFill>
                  <a:srgbClr val="FFFFFF"/>
                </a:solidFill>
                <a:effectLst/>
                <a:uFillTx/>
                <a:latin typeface="+mj-lt"/>
                <a:ea typeface="+mj-ea"/>
                <a:cs typeface="+mj-cs"/>
                <a:sym typeface="Helvetica Light"/>
              </a:rPr>
              <a:t> Отец                                                                    </a:t>
            </a:r>
            <a:r>
              <a:rPr kumimoji="0" lang="ru-RU" sz="4800" b="0" i="0" u="none" strike="noStrike" cap="none" spc="0" normalizeH="0" baseline="0" dirty="0" smtClean="0">
                <a:ln>
                  <a:noFill/>
                </a:ln>
                <a:solidFill>
                  <a:srgbClr val="FFFFFF"/>
                </a:solidFill>
                <a:effectLst/>
                <a:uFillTx/>
                <a:latin typeface="+mj-lt"/>
                <a:ea typeface="+mj-ea"/>
                <a:cs typeface="+mj-cs"/>
                <a:sym typeface="Helvetica Light"/>
              </a:rPr>
              <a:t> </a:t>
            </a:r>
          </a:p>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smtClean="0">
                <a:ln>
                  <a:noFill/>
                </a:ln>
                <a:solidFill>
                  <a:srgbClr val="FFFFFF"/>
                </a:solidFill>
                <a:effectLst/>
                <a:uFillTx/>
                <a:latin typeface="+mj-lt"/>
                <a:ea typeface="+mj-ea"/>
                <a:cs typeface="+mj-cs"/>
                <a:sym typeface="Helvetica Light"/>
              </a:rPr>
              <a:t>                                                   </a:t>
            </a: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7" name="Стрелка: вправо 21">
            <a:extLst>
              <a:ext uri="{FF2B5EF4-FFF2-40B4-BE49-F238E27FC236}">
                <a16:creationId xmlns:a16="http://schemas.microsoft.com/office/drawing/2014/main" id="{B4DB8135-BBD5-4E4B-A62B-BF18D7E3C07D}"/>
              </a:ext>
            </a:extLst>
          </p:cNvPr>
          <p:cNvSpPr/>
          <p:nvPr/>
        </p:nvSpPr>
        <p:spPr>
          <a:xfrm>
            <a:off x="12508212" y="7788110"/>
            <a:ext cx="3502018" cy="696651"/>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pic>
        <p:nvPicPr>
          <p:cNvPr id="18" name="Рисунок 17" descr="Мужчина">
            <a:extLst>
              <a:ext uri="{FF2B5EF4-FFF2-40B4-BE49-F238E27FC236}">
                <a16:creationId xmlns:a16="http://schemas.microsoft.com/office/drawing/2014/main" id="{846EBA3C-2238-4463-A76A-E30283116B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5642939" y="7404641"/>
            <a:ext cx="2160240" cy="2160240"/>
          </a:xfrm>
          <a:prstGeom prst="rect">
            <a:avLst/>
          </a:prstGeom>
        </p:spPr>
      </p:pic>
      <p:sp>
        <p:nvSpPr>
          <p:cNvPr id="3" name="Прямоугольник 2"/>
          <p:cNvSpPr/>
          <p:nvPr/>
        </p:nvSpPr>
        <p:spPr>
          <a:xfrm>
            <a:off x="17376576" y="7821539"/>
            <a:ext cx="3060454" cy="861774"/>
          </a:xfrm>
          <a:prstGeom prst="rect">
            <a:avLst/>
          </a:prstGeom>
        </p:spPr>
        <p:txBody>
          <a:bodyPr wrap="none">
            <a:spAutoFit/>
          </a:bodyPr>
          <a:lstStyle/>
          <a:p>
            <a:r>
              <a:rPr lang="ru-RU" b="1" dirty="0" smtClean="0">
                <a:solidFill>
                  <a:srgbClr val="FF0000"/>
                </a:solidFill>
              </a:rPr>
              <a:t>Бог Сын </a:t>
            </a:r>
            <a:endParaRPr lang="ru-RU" dirty="0">
              <a:solidFill>
                <a:srgbClr val="FF0000"/>
              </a:solidFill>
            </a:endParaRPr>
          </a:p>
        </p:txBody>
      </p:sp>
      <p:sp>
        <p:nvSpPr>
          <p:cNvPr id="12" name="Стрелка: вправо 21">
            <a:extLst>
              <a:ext uri="{FF2B5EF4-FFF2-40B4-BE49-F238E27FC236}">
                <a16:creationId xmlns:a16="http://schemas.microsoft.com/office/drawing/2014/main" id="{B4DB8135-BBD5-4E4B-A62B-BF18D7E3C07D}"/>
              </a:ext>
            </a:extLst>
          </p:cNvPr>
          <p:cNvSpPr/>
          <p:nvPr/>
        </p:nvSpPr>
        <p:spPr>
          <a:xfrm rot="1622019">
            <a:off x="12927935" y="6293655"/>
            <a:ext cx="2519293" cy="540185"/>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3" name="Стрелка: вправо 21">
            <a:extLst>
              <a:ext uri="{FF2B5EF4-FFF2-40B4-BE49-F238E27FC236}">
                <a16:creationId xmlns:a16="http://schemas.microsoft.com/office/drawing/2014/main" id="{B4DB8135-BBD5-4E4B-A62B-BF18D7E3C07D}"/>
              </a:ext>
            </a:extLst>
          </p:cNvPr>
          <p:cNvSpPr/>
          <p:nvPr/>
        </p:nvSpPr>
        <p:spPr>
          <a:xfrm rot="8938652">
            <a:off x="9581060" y="6346607"/>
            <a:ext cx="2384628" cy="572186"/>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4" name="Прямоугольник 3"/>
          <p:cNvSpPr/>
          <p:nvPr/>
        </p:nvSpPr>
        <p:spPr>
          <a:xfrm>
            <a:off x="17924056" y="3531305"/>
            <a:ext cx="4335040" cy="1631216"/>
          </a:xfrm>
          <a:prstGeom prst="rect">
            <a:avLst/>
          </a:prstGeom>
        </p:spPr>
        <p:txBody>
          <a:bodyPr wrap="square">
            <a:spAutoFit/>
          </a:bodyPr>
          <a:lstStyle/>
          <a:p>
            <a:r>
              <a:rPr lang="ru-RU" b="1" dirty="0">
                <a:solidFill>
                  <a:srgbClr val="FF0000"/>
                </a:solidFill>
              </a:rPr>
              <a:t>Бог </a:t>
            </a:r>
            <a:endParaRPr lang="ru-RU" b="1" dirty="0" smtClean="0">
              <a:solidFill>
                <a:srgbClr val="FF0000"/>
              </a:solidFill>
            </a:endParaRPr>
          </a:p>
          <a:p>
            <a:r>
              <a:rPr lang="ru-RU" b="1" dirty="0" smtClean="0">
                <a:solidFill>
                  <a:srgbClr val="FF0000"/>
                </a:solidFill>
              </a:rPr>
              <a:t>Святой Дух </a:t>
            </a:r>
            <a:endParaRPr lang="ru-RU" dirty="0">
              <a:solidFill>
                <a:srgbClr val="FF0000"/>
              </a:solidFill>
            </a:endParaRPr>
          </a:p>
        </p:txBody>
      </p:sp>
      <p:sp>
        <p:nvSpPr>
          <p:cNvPr id="15" name="Стрелка: вправо 21">
            <a:extLst>
              <a:ext uri="{FF2B5EF4-FFF2-40B4-BE49-F238E27FC236}">
                <a16:creationId xmlns:a16="http://schemas.microsoft.com/office/drawing/2014/main" id="{B4DB8135-BBD5-4E4B-A62B-BF18D7E3C07D}"/>
              </a:ext>
            </a:extLst>
          </p:cNvPr>
          <p:cNvSpPr/>
          <p:nvPr/>
        </p:nvSpPr>
        <p:spPr>
          <a:xfrm rot="10800000">
            <a:off x="12508212" y="8423425"/>
            <a:ext cx="3284188" cy="696651"/>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9" name="Стрелка: вправо 21">
            <a:extLst>
              <a:ext uri="{FF2B5EF4-FFF2-40B4-BE49-F238E27FC236}">
                <a16:creationId xmlns:a16="http://schemas.microsoft.com/office/drawing/2014/main" id="{B4DB8135-BBD5-4E4B-A62B-BF18D7E3C07D}"/>
              </a:ext>
            </a:extLst>
          </p:cNvPr>
          <p:cNvSpPr/>
          <p:nvPr/>
        </p:nvSpPr>
        <p:spPr>
          <a:xfrm rot="8938652">
            <a:off x="13470502" y="10127013"/>
            <a:ext cx="2663550" cy="696651"/>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20" name="Стрелка: вправо 21">
            <a:extLst>
              <a:ext uri="{FF2B5EF4-FFF2-40B4-BE49-F238E27FC236}">
                <a16:creationId xmlns:a16="http://schemas.microsoft.com/office/drawing/2014/main" id="{B4DB8135-BBD5-4E4B-A62B-BF18D7E3C07D}"/>
              </a:ext>
            </a:extLst>
          </p:cNvPr>
          <p:cNvSpPr/>
          <p:nvPr/>
        </p:nvSpPr>
        <p:spPr>
          <a:xfrm rot="1774599">
            <a:off x="9386083" y="10254790"/>
            <a:ext cx="2774581" cy="504390"/>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21" name="Блок-схема: альтернативный процесс 20"/>
          <p:cNvSpPr/>
          <p:nvPr/>
        </p:nvSpPr>
        <p:spPr>
          <a:xfrm>
            <a:off x="7511480" y="11403578"/>
            <a:ext cx="11060648" cy="1794107"/>
          </a:xfrm>
          <a:prstGeom prst="flowChartAlternateProcess">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ru-RU" sz="3200" b="1" dirty="0">
                <a:solidFill>
                  <a:srgbClr val="FF0000"/>
                </a:solidFill>
              </a:rPr>
              <a:t> Абсолютная </a:t>
            </a:r>
            <a:r>
              <a:rPr lang="ru-RU" sz="3200" b="1" dirty="0" smtClean="0">
                <a:solidFill>
                  <a:srgbClr val="FF0000"/>
                </a:solidFill>
              </a:rPr>
              <a:t>реальность</a:t>
            </a:r>
            <a:endParaRPr lang="ru-RU" sz="3200" b="1" dirty="0">
              <a:solidFill>
                <a:srgbClr val="FF0000"/>
              </a:solidFill>
            </a:endParaRPr>
          </a:p>
          <a:p>
            <a:endParaRPr kumimoji="0" lang="ru-RU" sz="3200" b="1" i="0" u="none" strike="noStrike" cap="none" spc="0" normalizeH="0" baseline="0" dirty="0" smtClean="0">
              <a:ln>
                <a:noFill/>
              </a:ln>
              <a:solidFill>
                <a:srgbClr val="FF0000"/>
              </a:solidFill>
              <a:effectLst/>
              <a:uFillTx/>
              <a:latin typeface="+mj-lt"/>
              <a:ea typeface="+mj-ea"/>
              <a:cs typeface="+mj-cs"/>
              <a:sym typeface="Helvetica Light"/>
            </a:endParaRPr>
          </a:p>
          <a:p>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Tree>
    <p:extLst>
      <p:ext uri="{BB962C8B-B14F-4D97-AF65-F5344CB8AC3E}">
        <p14:creationId xmlns:p14="http://schemas.microsoft.com/office/powerpoint/2010/main" val="838187017"/>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dirty="0"/>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и проблема отчуждения</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958752" y="2825552"/>
            <a:ext cx="22387223" cy="9505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dirty="0" smtClean="0"/>
              <a:t>   </a:t>
            </a:r>
            <a:r>
              <a:rPr lang="ru-RU" sz="6000" b="1" dirty="0" smtClean="0"/>
              <a:t>Смысл отчуждения как социального и метафизического понятия</a:t>
            </a:r>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smtClean="0"/>
          </a:p>
          <a:p>
            <a:pPr algn="just">
              <a:defRPr sz="2800">
                <a:solidFill>
                  <a:srgbClr val="253957"/>
                </a:solidFill>
                <a:latin typeface="+mn-lt"/>
                <a:ea typeface="+mn-ea"/>
                <a:cs typeface="+mn-cs"/>
                <a:sym typeface="Arial Narrow"/>
              </a:defRPr>
            </a:pPr>
            <a:r>
              <a:rPr lang="ru-RU" sz="5400" b="1" dirty="0" smtClean="0">
                <a:solidFill>
                  <a:srgbClr val="FF0000"/>
                </a:solidFill>
              </a:rPr>
              <a:t>Отчуждение</a:t>
            </a:r>
            <a:r>
              <a:rPr lang="ru-RU" sz="5400" b="1" dirty="0" smtClean="0"/>
              <a:t> – это состояние, когда неразрывно связанные друг с другом моменты единой системы обретают </a:t>
            </a:r>
            <a:r>
              <a:rPr lang="ru-RU" sz="5400" b="1" dirty="0" smtClean="0">
                <a:solidFill>
                  <a:srgbClr val="FF0000"/>
                </a:solidFill>
              </a:rPr>
              <a:t>видимость самостоятельных</a:t>
            </a:r>
            <a:r>
              <a:rPr lang="ru-RU" sz="5400" b="1" dirty="0" smtClean="0"/>
              <a:t>, независимых, а, порой, и </a:t>
            </a:r>
            <a:r>
              <a:rPr lang="ru-RU" sz="5400" b="1" dirty="0" smtClean="0">
                <a:solidFill>
                  <a:srgbClr val="FF0000"/>
                </a:solidFill>
              </a:rPr>
              <a:t>враждебных</a:t>
            </a:r>
            <a:r>
              <a:rPr lang="ru-RU" sz="5400" b="1" dirty="0" smtClean="0"/>
              <a:t> друг другу. </a:t>
            </a:r>
          </a:p>
          <a:p>
            <a:pPr algn="just">
              <a:defRPr sz="2800">
                <a:solidFill>
                  <a:srgbClr val="253957"/>
                </a:solidFill>
                <a:latin typeface="+mn-lt"/>
                <a:ea typeface="+mn-ea"/>
                <a:cs typeface="+mn-cs"/>
                <a:sym typeface="Arial Narrow"/>
              </a:defRPr>
            </a:pPr>
            <a:endParaRPr lang="ru-RU" sz="5400" b="1" dirty="0"/>
          </a:p>
          <a:p>
            <a:pPr algn="just">
              <a:defRPr sz="2800">
                <a:solidFill>
                  <a:srgbClr val="253957"/>
                </a:solidFill>
                <a:latin typeface="+mn-lt"/>
                <a:ea typeface="+mn-ea"/>
                <a:cs typeface="+mn-cs"/>
                <a:sym typeface="Arial Narrow"/>
              </a:defRPr>
            </a:pPr>
            <a:r>
              <a:rPr lang="ru-RU" sz="5400" b="1" dirty="0" smtClean="0"/>
              <a:t>В этой ситуации реальные отношения предстают в «</a:t>
            </a:r>
            <a:r>
              <a:rPr lang="ru-RU" sz="5400" b="1" dirty="0" smtClean="0">
                <a:solidFill>
                  <a:srgbClr val="FF0000"/>
                </a:solidFill>
              </a:rPr>
              <a:t>перевернутом</a:t>
            </a:r>
            <a:r>
              <a:rPr lang="ru-RU" sz="5400" b="1" dirty="0" smtClean="0"/>
              <a:t>» виде, все явления приобретают </a:t>
            </a:r>
            <a:r>
              <a:rPr lang="ru-RU" sz="5400" b="1" dirty="0" smtClean="0">
                <a:solidFill>
                  <a:srgbClr val="FF0000"/>
                </a:solidFill>
              </a:rPr>
              <a:t>двойное измерение</a:t>
            </a:r>
            <a:r>
              <a:rPr lang="ru-RU" sz="5400" b="1" dirty="0" smtClean="0"/>
              <a:t>.</a:t>
            </a:r>
          </a:p>
          <a:p>
            <a:pPr algn="just">
              <a:defRPr sz="2800">
                <a:solidFill>
                  <a:srgbClr val="253957"/>
                </a:solidFill>
                <a:latin typeface="+mn-lt"/>
                <a:ea typeface="+mn-ea"/>
                <a:cs typeface="+mn-cs"/>
                <a:sym typeface="Arial Narrow"/>
              </a:defRPr>
            </a:pPr>
            <a:endParaRPr lang="ru-RU" sz="5400" b="1" dirty="0"/>
          </a:p>
          <a:p>
            <a:pPr algn="just">
              <a:defRPr sz="2800">
                <a:solidFill>
                  <a:srgbClr val="253957"/>
                </a:solidFill>
                <a:latin typeface="+mn-lt"/>
                <a:ea typeface="+mn-ea"/>
                <a:cs typeface="+mn-cs"/>
                <a:sym typeface="Arial Narrow"/>
              </a:defRPr>
            </a:pPr>
            <a:r>
              <a:rPr lang="ru-RU" sz="5400" b="1" dirty="0" smtClean="0"/>
              <a:t>Отчуждение – не заблуждение, а реальное, объективное состояние системы.  </a:t>
            </a:r>
            <a:endParaRPr lang="ru-RU" sz="4800" b="1" dirty="0"/>
          </a:p>
          <a:p>
            <a:pPr algn="l">
              <a:defRPr sz="2800">
                <a:solidFill>
                  <a:srgbClr val="253957"/>
                </a:solidFill>
                <a:latin typeface="+mn-lt"/>
                <a:ea typeface="+mn-ea"/>
                <a:cs typeface="+mn-cs"/>
                <a:sym typeface="Arial Narrow"/>
              </a:defRPr>
            </a:pPr>
            <a:r>
              <a:rPr lang="ru-RU" sz="4800" dirty="0" smtClean="0"/>
              <a:t>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958752" y="2214562"/>
            <a:ext cx="21408383" cy="9233297"/>
          </a:xfrm>
          <a:prstGeom prst="rect">
            <a:avLst/>
          </a:prstGeom>
        </p:spPr>
        <p:txBody>
          <a:bodyPr wrap="square">
            <a:spAutoFit/>
          </a:bodyPr>
          <a:lstStyle/>
          <a:p>
            <a:pPr algn="just"/>
            <a:r>
              <a:rPr lang="ru-RU" sz="5400" dirty="0" smtClean="0"/>
              <a:t>.</a:t>
            </a:r>
          </a:p>
          <a:p>
            <a:pPr algn="just"/>
            <a:endParaRPr lang="ru-RU" sz="5400" dirty="0" smtClean="0"/>
          </a:p>
          <a:p>
            <a:pPr algn="just"/>
            <a:endParaRPr lang="ru-RU" sz="5400" dirty="0"/>
          </a:p>
          <a:p>
            <a:pPr algn="just"/>
            <a:endParaRPr lang="ru-RU" sz="5400" dirty="0" smtClean="0"/>
          </a:p>
          <a:p>
            <a:pPr algn="just"/>
            <a:endParaRPr lang="ru-RU" sz="5400" dirty="0"/>
          </a:p>
          <a:p>
            <a:pPr algn="just"/>
            <a:endParaRPr lang="ru-RU" sz="5400" dirty="0" smtClean="0"/>
          </a:p>
          <a:p>
            <a:pPr algn="just"/>
            <a:endParaRPr lang="ru-RU" sz="5400" dirty="0"/>
          </a:p>
          <a:p>
            <a:pPr algn="just"/>
            <a:endParaRPr lang="ru-RU" sz="5400" dirty="0" smtClean="0"/>
          </a:p>
          <a:p>
            <a:pPr algn="just"/>
            <a:endParaRPr lang="ru-RU" sz="5400" dirty="0"/>
          </a:p>
          <a:p>
            <a:pPr algn="just"/>
            <a:endParaRPr lang="ru-RU" sz="5400" dirty="0" smtClean="0"/>
          </a:p>
          <a:p>
            <a:pPr algn="just"/>
            <a:r>
              <a:rPr lang="ru-RU" sz="5400" dirty="0" smtClean="0"/>
              <a:t> </a:t>
            </a:r>
            <a:endParaRPr lang="ru-RU" dirty="0"/>
          </a:p>
        </p:txBody>
      </p:sp>
    </p:spTree>
    <p:extLst>
      <p:ext uri="{BB962C8B-B14F-4D97-AF65-F5344CB8AC3E}">
        <p14:creationId xmlns:p14="http://schemas.microsoft.com/office/powerpoint/2010/main" val="92348348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dirty="0"/>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и христианство</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958752" y="2825552"/>
            <a:ext cx="22387223" cy="9505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smtClean="0"/>
              <a:t>История философии есть история осознания себя Бога в Человеке в форме чистой мысли.</a:t>
            </a:r>
          </a:p>
          <a:p>
            <a:pPr algn="l">
              <a:defRPr sz="2800">
                <a:solidFill>
                  <a:srgbClr val="253957"/>
                </a:solidFill>
                <a:latin typeface="+mn-lt"/>
                <a:ea typeface="+mn-ea"/>
                <a:cs typeface="+mn-cs"/>
                <a:sym typeface="Arial Narrow"/>
              </a:defRPr>
            </a:pPr>
            <a:endParaRPr lang="ru-RU" sz="4800" dirty="0" smtClean="0"/>
          </a:p>
          <a:p>
            <a:pPr algn="l">
              <a:defRPr sz="2800">
                <a:solidFill>
                  <a:srgbClr val="253957"/>
                </a:solidFill>
                <a:latin typeface="+mn-lt"/>
                <a:ea typeface="+mn-ea"/>
                <a:cs typeface="+mn-cs"/>
                <a:sym typeface="Arial Narrow"/>
              </a:defRPr>
            </a:pPr>
            <a:r>
              <a:rPr lang="ru-RU" sz="4800" dirty="0" smtClean="0"/>
              <a:t>Самопознание Бога не может происходить вечно, хотя бы уже потому, что это означало бы существование для Бога </a:t>
            </a:r>
            <a:r>
              <a:rPr lang="ru-RU" sz="4800" dirty="0" smtClean="0">
                <a:solidFill>
                  <a:srgbClr val="FF0000"/>
                </a:solidFill>
              </a:rPr>
              <a:t>недостижимой цели. </a:t>
            </a:r>
            <a:r>
              <a:rPr lang="ru-RU" sz="4800" dirty="0" smtClean="0">
                <a:solidFill>
                  <a:schemeClr val="tx1"/>
                </a:solidFill>
              </a:rPr>
              <a:t>В ориентации на завершение самопознания состояло одно из главных отличий Гегеля от Фихте</a:t>
            </a:r>
            <a:endParaRPr lang="ru-RU" sz="4800" dirty="0" smtClean="0">
              <a:solidFill>
                <a:srgbClr val="FF0000"/>
              </a:solidFill>
            </a:endParaRPr>
          </a:p>
          <a:p>
            <a:pPr algn="l">
              <a:defRPr sz="2800">
                <a:solidFill>
                  <a:srgbClr val="253957"/>
                </a:solidFill>
                <a:latin typeface="+mn-lt"/>
                <a:ea typeface="+mn-ea"/>
                <a:cs typeface="+mn-cs"/>
                <a:sym typeface="Arial Narrow"/>
              </a:defRPr>
            </a:pPr>
            <a:endParaRPr lang="ru-RU" sz="4800" dirty="0" smtClean="0"/>
          </a:p>
          <a:p>
            <a:pPr algn="l">
              <a:defRPr sz="2800">
                <a:solidFill>
                  <a:srgbClr val="253957"/>
                </a:solidFill>
                <a:latin typeface="+mn-lt"/>
                <a:ea typeface="+mn-ea"/>
                <a:cs typeface="+mn-cs"/>
                <a:sym typeface="Arial Narrow"/>
              </a:defRPr>
            </a:pPr>
            <a:r>
              <a:rPr lang="ru-RU" sz="4800" dirty="0" smtClean="0"/>
              <a:t>Самопознание Бога в философии </a:t>
            </a:r>
            <a:r>
              <a:rPr lang="ru-RU" sz="4800" b="1" dirty="0" smtClean="0">
                <a:solidFill>
                  <a:srgbClr val="FF0000"/>
                </a:solidFill>
              </a:rPr>
              <a:t>завершается в философии самого Гегеля</a:t>
            </a:r>
            <a:r>
              <a:rPr lang="ru-RU" sz="4800" dirty="0" smtClean="0"/>
              <a:t>, ибо было раскрыто присутствие Бога </a:t>
            </a:r>
            <a:r>
              <a:rPr lang="ru-RU" sz="4800" dirty="0" smtClean="0">
                <a:solidFill>
                  <a:srgbClr val="FF0000"/>
                </a:solidFill>
              </a:rPr>
              <a:t>в природе и истории</a:t>
            </a:r>
            <a:r>
              <a:rPr lang="ru-RU" sz="4800" dirty="0" smtClean="0"/>
              <a:t>.  </a:t>
            </a:r>
          </a:p>
          <a:p>
            <a:pPr algn="l">
              <a:defRPr sz="2800">
                <a:solidFill>
                  <a:srgbClr val="253957"/>
                </a:solidFill>
                <a:latin typeface="+mn-lt"/>
                <a:ea typeface="+mn-ea"/>
                <a:cs typeface="+mn-cs"/>
                <a:sym typeface="Arial Narrow"/>
              </a:defRPr>
            </a:pPr>
            <a:endParaRPr lang="ru-RU" sz="4800" dirty="0" smtClean="0"/>
          </a:p>
          <a:p>
            <a:pPr algn="l">
              <a:defRPr sz="2800">
                <a:solidFill>
                  <a:srgbClr val="253957"/>
                </a:solidFill>
                <a:latin typeface="+mn-lt"/>
                <a:ea typeface="+mn-ea"/>
                <a:cs typeface="+mn-cs"/>
                <a:sym typeface="Arial Narrow"/>
              </a:defRPr>
            </a:pPr>
            <a:r>
              <a:rPr lang="ru-RU" sz="4800" dirty="0" smtClean="0"/>
              <a:t>На этом завершилось преодоление </a:t>
            </a:r>
            <a:r>
              <a:rPr lang="ru-RU" sz="4800" b="1" dirty="0" smtClean="0"/>
              <a:t>САМООТЧУЖДЕНИЕ БОГА</a:t>
            </a:r>
            <a:endParaRPr lang="ru-RU" sz="48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958752" y="2214562"/>
            <a:ext cx="21408383" cy="6740307"/>
          </a:xfrm>
          <a:prstGeom prst="rect">
            <a:avLst/>
          </a:prstGeom>
        </p:spPr>
        <p:txBody>
          <a:bodyPr wrap="square">
            <a:spAutoFit/>
          </a:bodyPr>
          <a:lstStyle/>
          <a:p>
            <a:pPr algn="just"/>
            <a:r>
              <a:rPr lang="ru-RU" sz="5400" dirty="0" smtClean="0"/>
              <a:t>.</a:t>
            </a:r>
          </a:p>
          <a:p>
            <a:pPr algn="just"/>
            <a:endParaRPr lang="ru-RU" sz="5400" dirty="0"/>
          </a:p>
          <a:p>
            <a:pPr algn="just"/>
            <a:endParaRPr lang="ru-RU" sz="5400" dirty="0" smtClean="0"/>
          </a:p>
          <a:p>
            <a:pPr algn="just"/>
            <a:endParaRPr lang="ru-RU" sz="5400" dirty="0"/>
          </a:p>
          <a:p>
            <a:pPr algn="just"/>
            <a:endParaRPr lang="ru-RU" sz="5400" dirty="0" smtClean="0"/>
          </a:p>
          <a:p>
            <a:pPr algn="just"/>
            <a:endParaRPr lang="ru-RU" sz="5400" dirty="0"/>
          </a:p>
          <a:p>
            <a:pPr algn="just"/>
            <a:endParaRPr lang="ru-RU" sz="5400" dirty="0" smtClean="0"/>
          </a:p>
          <a:p>
            <a:pPr algn="just"/>
            <a:r>
              <a:rPr lang="ru-RU" sz="5400" dirty="0" smtClean="0"/>
              <a:t> </a:t>
            </a:r>
            <a:endParaRPr lang="ru-RU" dirty="0"/>
          </a:p>
        </p:txBody>
      </p:sp>
    </p:spTree>
    <p:extLst>
      <p:ext uri="{BB962C8B-B14F-4D97-AF65-F5344CB8AC3E}">
        <p14:creationId xmlns:p14="http://schemas.microsoft.com/office/powerpoint/2010/main" val="300340203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dirty="0"/>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и христианство</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958752" y="2825552"/>
            <a:ext cx="22387223" cy="9505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l">
              <a:defRPr sz="2800">
                <a:solidFill>
                  <a:srgbClr val="253957"/>
                </a:solidFill>
                <a:latin typeface="+mn-lt"/>
                <a:ea typeface="+mn-ea"/>
                <a:cs typeface="+mn-cs"/>
                <a:sym typeface="Arial Narrow"/>
              </a:defRPr>
            </a:pPr>
            <a:endParaRPr lang="ru-RU" sz="4800" dirty="0" smtClean="0"/>
          </a:p>
          <a:p>
            <a:pPr algn="l">
              <a:defRPr sz="2800">
                <a:solidFill>
                  <a:srgbClr val="253957"/>
                </a:solidFill>
                <a:latin typeface="+mn-lt"/>
                <a:ea typeface="+mn-ea"/>
                <a:cs typeface="+mn-cs"/>
                <a:sym typeface="Arial Narrow"/>
              </a:defRPr>
            </a:pPr>
            <a:endParaRPr lang="ru-RU" sz="4800" dirty="0" smtClean="0"/>
          </a:p>
          <a:p>
            <a:pPr>
              <a:defRPr sz="2800">
                <a:solidFill>
                  <a:srgbClr val="253957"/>
                </a:solidFill>
                <a:latin typeface="+mn-lt"/>
                <a:ea typeface="+mn-ea"/>
                <a:cs typeface="+mn-cs"/>
                <a:sym typeface="Arial Narrow"/>
              </a:defRPr>
            </a:pPr>
            <a:r>
              <a:rPr lang="ru-RU" sz="4800" dirty="0" smtClean="0"/>
              <a:t> </a:t>
            </a:r>
            <a:r>
              <a:rPr lang="ru-RU" sz="4800" b="1" dirty="0" smtClean="0"/>
              <a:t>Социально-философское учение Маркса (1818 - 1883)</a:t>
            </a:r>
          </a:p>
          <a:p>
            <a:pPr>
              <a:defRPr sz="2800">
                <a:solidFill>
                  <a:srgbClr val="253957"/>
                </a:solidFill>
                <a:latin typeface="+mn-lt"/>
                <a:ea typeface="+mn-ea"/>
                <a:cs typeface="+mn-cs"/>
                <a:sym typeface="Arial Narrow"/>
              </a:defRPr>
            </a:pPr>
            <a:endParaRPr lang="ru-RU" sz="4800" b="1" dirty="0"/>
          </a:p>
          <a:p>
            <a:pPr>
              <a:defRPr sz="2800">
                <a:solidFill>
                  <a:srgbClr val="253957"/>
                </a:solidFill>
                <a:latin typeface="+mn-lt"/>
                <a:ea typeface="+mn-ea"/>
                <a:cs typeface="+mn-cs"/>
                <a:sym typeface="Arial Narrow"/>
              </a:defRPr>
            </a:pPr>
            <a:r>
              <a:rPr lang="ru-RU" sz="4800" b="1" dirty="0" smtClean="0"/>
              <a:t>Вопрос: каково отношение к концепции </a:t>
            </a:r>
            <a:r>
              <a:rPr lang="ru-RU" sz="4800" b="1" dirty="0" smtClean="0">
                <a:solidFill>
                  <a:srgbClr val="FF0000"/>
                </a:solidFill>
              </a:rPr>
              <a:t>отчуждения</a:t>
            </a:r>
            <a:r>
              <a:rPr lang="ru-RU" sz="4800" b="1" dirty="0" smtClean="0"/>
              <a:t> у Фейербаха и у Маркса? </a:t>
            </a:r>
          </a:p>
          <a:p>
            <a:pPr>
              <a:defRPr sz="2800">
                <a:solidFill>
                  <a:srgbClr val="253957"/>
                </a:solidFill>
                <a:latin typeface="+mn-lt"/>
                <a:ea typeface="+mn-ea"/>
                <a:cs typeface="+mn-cs"/>
                <a:sym typeface="Arial Narrow"/>
              </a:defRPr>
            </a:pPr>
            <a:endParaRPr lang="ru-RU" sz="4800" b="1" dirty="0"/>
          </a:p>
          <a:p>
            <a:pPr>
              <a:defRPr sz="2800">
                <a:solidFill>
                  <a:srgbClr val="253957"/>
                </a:solidFill>
                <a:latin typeface="+mn-lt"/>
                <a:ea typeface="+mn-ea"/>
                <a:cs typeface="+mn-cs"/>
                <a:sym typeface="Arial Narrow"/>
              </a:defRPr>
            </a:pPr>
            <a:r>
              <a:rPr lang="ru-RU" sz="4800" b="1" dirty="0" smtClean="0"/>
              <a:t>(см. </a:t>
            </a:r>
            <a:r>
              <a:rPr lang="ru-RU" sz="4800" b="1" dirty="0" err="1" smtClean="0"/>
              <a:t>Фромм</a:t>
            </a:r>
            <a:r>
              <a:rPr lang="ru-RU" sz="4800" b="1" dirty="0" smtClean="0"/>
              <a:t> «По ту сторону порабощающих нас иллюзий») </a:t>
            </a:r>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endParaRPr lang="ru-RU" sz="48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958752" y="2214562"/>
            <a:ext cx="21408383" cy="6740307"/>
          </a:xfrm>
          <a:prstGeom prst="rect">
            <a:avLst/>
          </a:prstGeom>
        </p:spPr>
        <p:txBody>
          <a:bodyPr wrap="square">
            <a:spAutoFit/>
          </a:bodyPr>
          <a:lstStyle/>
          <a:p>
            <a:pPr algn="just"/>
            <a:r>
              <a:rPr lang="ru-RU" sz="5400" dirty="0" smtClean="0"/>
              <a:t>.</a:t>
            </a:r>
          </a:p>
          <a:p>
            <a:pPr algn="just"/>
            <a:endParaRPr lang="ru-RU" sz="5400" dirty="0"/>
          </a:p>
          <a:p>
            <a:pPr algn="just"/>
            <a:endParaRPr lang="ru-RU" sz="5400" dirty="0" smtClean="0"/>
          </a:p>
          <a:p>
            <a:pPr algn="just"/>
            <a:endParaRPr lang="ru-RU" sz="5400" dirty="0"/>
          </a:p>
          <a:p>
            <a:pPr algn="just"/>
            <a:endParaRPr lang="ru-RU" sz="5400" dirty="0" smtClean="0"/>
          </a:p>
          <a:p>
            <a:pPr algn="just"/>
            <a:endParaRPr lang="ru-RU" sz="5400" dirty="0"/>
          </a:p>
          <a:p>
            <a:pPr algn="just"/>
            <a:endParaRPr lang="ru-RU" sz="5400" dirty="0" smtClean="0"/>
          </a:p>
          <a:p>
            <a:pPr algn="just"/>
            <a:r>
              <a:rPr lang="ru-RU" sz="5400" dirty="0" smtClean="0"/>
              <a:t> </a:t>
            </a:r>
            <a:endParaRPr lang="ru-RU" dirty="0"/>
          </a:p>
        </p:txBody>
      </p:sp>
    </p:spTree>
    <p:extLst>
      <p:ext uri="{BB962C8B-B14F-4D97-AF65-F5344CB8AC3E}">
        <p14:creationId xmlns:p14="http://schemas.microsoft.com/office/powerpoint/2010/main" val="3293988184"/>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dirty="0"/>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и христианство</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958752" y="2825552"/>
            <a:ext cx="22538504" cy="9577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l">
              <a:defRPr sz="2800">
                <a:solidFill>
                  <a:srgbClr val="253957"/>
                </a:solidFill>
                <a:latin typeface="+mn-lt"/>
                <a:ea typeface="+mn-ea"/>
                <a:cs typeface="+mn-cs"/>
                <a:sym typeface="Arial Narrow"/>
              </a:defRPr>
            </a:pPr>
            <a:endParaRPr lang="ru-RU" sz="4800" dirty="0" smtClean="0"/>
          </a:p>
          <a:p>
            <a:pPr algn="just">
              <a:defRPr sz="2800">
                <a:solidFill>
                  <a:srgbClr val="253957"/>
                </a:solidFill>
                <a:latin typeface="+mn-lt"/>
                <a:ea typeface="+mn-ea"/>
                <a:cs typeface="+mn-cs"/>
                <a:sym typeface="Arial Narrow"/>
              </a:defRPr>
            </a:pPr>
            <a:r>
              <a:rPr lang="ru-RU" sz="4800" b="1" dirty="0" smtClean="0"/>
              <a:t>Фейербах заменяет отчуждение Бога отчуждением человека в религии: человек переносит на Бога </a:t>
            </a:r>
            <a:r>
              <a:rPr lang="ru-RU" sz="4800" b="1" dirty="0" smtClean="0">
                <a:solidFill>
                  <a:srgbClr val="FF0000"/>
                </a:solidFill>
              </a:rPr>
              <a:t>свои</a:t>
            </a:r>
            <a:r>
              <a:rPr lang="ru-RU" sz="4800" b="1" dirty="0" smtClean="0"/>
              <a:t> сущностные силы и относится к ним как к чему-то </a:t>
            </a:r>
            <a:r>
              <a:rPr lang="ru-RU" sz="4800" b="1" dirty="0" smtClean="0">
                <a:solidFill>
                  <a:srgbClr val="FF0000"/>
                </a:solidFill>
              </a:rPr>
              <a:t>внешнему</a:t>
            </a:r>
            <a:r>
              <a:rPr lang="ru-RU" sz="4800" b="1" dirty="0" smtClean="0"/>
              <a:t> и </a:t>
            </a:r>
            <a:r>
              <a:rPr lang="ru-RU" sz="4800" b="1" dirty="0" smtClean="0">
                <a:solidFill>
                  <a:srgbClr val="FF0000"/>
                </a:solidFill>
              </a:rPr>
              <a:t>чуждому</a:t>
            </a:r>
            <a:r>
              <a:rPr lang="ru-RU" sz="4800" b="1" dirty="0" smtClean="0"/>
              <a:t>. </a:t>
            </a:r>
          </a:p>
          <a:p>
            <a:pPr algn="l">
              <a:defRPr sz="2800">
                <a:solidFill>
                  <a:srgbClr val="253957"/>
                </a:solidFill>
                <a:latin typeface="+mn-lt"/>
                <a:ea typeface="+mn-ea"/>
                <a:cs typeface="+mn-cs"/>
                <a:sym typeface="Arial Narrow"/>
              </a:defRPr>
            </a:pPr>
            <a:endParaRPr lang="ru-RU" sz="4800" dirty="0" smtClean="0"/>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r>
              <a:rPr lang="ru-RU" sz="4800" b="1" dirty="0" smtClean="0"/>
              <a:t>Маркс заменяет религиозное отчуждение отчуждением экономическим</a:t>
            </a:r>
            <a:endParaRPr lang="ru-RU" sz="4800" b="1" dirty="0"/>
          </a:p>
          <a:p>
            <a:pPr algn="l">
              <a:defRPr sz="2800">
                <a:solidFill>
                  <a:srgbClr val="253957"/>
                </a:solidFill>
                <a:latin typeface="+mn-lt"/>
                <a:ea typeface="+mn-ea"/>
                <a:cs typeface="+mn-cs"/>
                <a:sym typeface="Arial Narrow"/>
              </a:defRPr>
            </a:pPr>
            <a:r>
              <a:rPr lang="ru-RU" sz="4800" b="1" dirty="0" smtClean="0"/>
              <a:t>В чем же оно состояло?</a:t>
            </a:r>
            <a:endParaRPr lang="ru-RU" sz="4800" b="1"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958752" y="2214562"/>
            <a:ext cx="21408383" cy="6740307"/>
          </a:xfrm>
          <a:prstGeom prst="rect">
            <a:avLst/>
          </a:prstGeom>
        </p:spPr>
        <p:txBody>
          <a:bodyPr wrap="square">
            <a:spAutoFit/>
          </a:bodyPr>
          <a:lstStyle/>
          <a:p>
            <a:pPr algn="just"/>
            <a:r>
              <a:rPr lang="ru-RU" sz="5400" dirty="0" smtClean="0"/>
              <a:t>.</a:t>
            </a:r>
          </a:p>
          <a:p>
            <a:pPr algn="just"/>
            <a:endParaRPr lang="ru-RU" sz="5400" dirty="0"/>
          </a:p>
          <a:p>
            <a:pPr algn="just"/>
            <a:endParaRPr lang="ru-RU" sz="5400" dirty="0" smtClean="0"/>
          </a:p>
          <a:p>
            <a:pPr algn="just"/>
            <a:endParaRPr lang="ru-RU" sz="5400" dirty="0"/>
          </a:p>
          <a:p>
            <a:pPr algn="just"/>
            <a:endParaRPr lang="ru-RU" sz="5400" dirty="0" smtClean="0"/>
          </a:p>
          <a:p>
            <a:pPr algn="just"/>
            <a:endParaRPr lang="ru-RU" sz="5400" dirty="0"/>
          </a:p>
          <a:p>
            <a:pPr algn="just"/>
            <a:endParaRPr lang="ru-RU" sz="5400" dirty="0" smtClean="0"/>
          </a:p>
          <a:p>
            <a:pPr algn="just"/>
            <a:r>
              <a:rPr lang="ru-RU" sz="5400" dirty="0" smtClean="0"/>
              <a:t> </a:t>
            </a:r>
            <a:endParaRPr lang="ru-RU" dirty="0"/>
          </a:p>
        </p:txBody>
      </p:sp>
    </p:spTree>
    <p:extLst>
      <p:ext uri="{BB962C8B-B14F-4D97-AF65-F5344CB8AC3E}">
        <p14:creationId xmlns:p14="http://schemas.microsoft.com/office/powerpoint/2010/main" val="3145515625"/>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альтернативный процесс 4"/>
          <p:cNvSpPr/>
          <p:nvPr/>
        </p:nvSpPr>
        <p:spPr>
          <a:xfrm>
            <a:off x="1773351" y="7362266"/>
            <a:ext cx="11060648" cy="2602682"/>
          </a:xfrm>
          <a:prstGeom prst="flowChartAlternateProcess">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238672" y="2272747"/>
            <a:ext cx="23954645" cy="11065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defRPr sz="2800">
                <a:solidFill>
                  <a:srgbClr val="253957"/>
                </a:solidFill>
                <a:latin typeface="+mn-lt"/>
                <a:ea typeface="+mn-ea"/>
                <a:cs typeface="+mn-cs"/>
                <a:sym typeface="Arial Narrow"/>
              </a:defRPr>
            </a:pPr>
            <a:endParaRPr lang="ru-RU" sz="5400" b="1" dirty="0" smtClean="0">
              <a:solidFill>
                <a:srgbClr val="FF0000"/>
              </a:solidFill>
            </a:endParaRPr>
          </a:p>
          <a:p>
            <a:pPr>
              <a:defRPr sz="2800">
                <a:solidFill>
                  <a:srgbClr val="253957"/>
                </a:solidFill>
                <a:latin typeface="+mn-lt"/>
                <a:ea typeface="+mn-ea"/>
                <a:cs typeface="+mn-cs"/>
                <a:sym typeface="Arial Narrow"/>
              </a:defRPr>
            </a:pPr>
            <a:r>
              <a:rPr lang="ru-RU" sz="5400" b="1" dirty="0" smtClean="0">
                <a:solidFill>
                  <a:srgbClr val="FF0000"/>
                </a:solidFill>
              </a:rPr>
              <a:t> </a:t>
            </a:r>
          </a:p>
          <a:p>
            <a:pPr algn="just">
              <a:defRPr sz="2800">
                <a:solidFill>
                  <a:srgbClr val="253957"/>
                </a:solidFill>
                <a:latin typeface="+mn-lt"/>
                <a:ea typeface="+mn-ea"/>
                <a:cs typeface="+mn-cs"/>
                <a:sym typeface="Arial Narrow"/>
              </a:defRPr>
            </a:pPr>
            <a:r>
              <a:rPr lang="ru-RU" sz="5400" b="1" dirty="0" smtClean="0">
                <a:solidFill>
                  <a:srgbClr val="FF0000"/>
                </a:solidFill>
              </a:rPr>
              <a:t>                                                                               </a:t>
            </a:r>
            <a:r>
              <a:rPr lang="ru-RU" sz="6600" b="1" dirty="0" smtClean="0">
                <a:solidFill>
                  <a:srgbClr val="FF0000"/>
                </a:solidFill>
              </a:rPr>
              <a:t>Дюркгейм, Конт, </a:t>
            </a:r>
            <a:r>
              <a:rPr lang="ru-RU" sz="6600" b="1" dirty="0" err="1" smtClean="0">
                <a:solidFill>
                  <a:srgbClr val="FF0000"/>
                </a:solidFill>
              </a:rPr>
              <a:t>Парсонс</a:t>
            </a:r>
            <a:endParaRPr lang="ru-RU" sz="5400" b="1" dirty="0" smtClean="0">
              <a:solidFill>
                <a:srgbClr val="FF0000"/>
              </a:solidFill>
            </a:endParaRPr>
          </a:p>
          <a:p>
            <a:pPr algn="just">
              <a:defRPr sz="2800">
                <a:solidFill>
                  <a:srgbClr val="253957"/>
                </a:solidFill>
                <a:latin typeface="+mn-lt"/>
                <a:ea typeface="+mn-ea"/>
                <a:cs typeface="+mn-cs"/>
                <a:sym typeface="Arial Narrow"/>
              </a:defRPr>
            </a:pPr>
            <a:r>
              <a:rPr lang="ru-RU" sz="5400" b="1" dirty="0" smtClean="0">
                <a:solidFill>
                  <a:schemeClr val="tx1"/>
                </a:solidFill>
              </a:rPr>
              <a:t>Но разве общество только вне человека? Разве не внутри? </a:t>
            </a:r>
          </a:p>
          <a:p>
            <a:pPr algn="just">
              <a:defRPr sz="2800">
                <a:solidFill>
                  <a:srgbClr val="253957"/>
                </a:solidFill>
                <a:latin typeface="+mn-lt"/>
                <a:ea typeface="+mn-ea"/>
                <a:cs typeface="+mn-cs"/>
                <a:sym typeface="Arial Narrow"/>
              </a:defRPr>
            </a:pPr>
            <a:r>
              <a:rPr lang="ru-RU" sz="5400" b="1" dirty="0" smtClean="0">
                <a:solidFill>
                  <a:srgbClr val="FF0000"/>
                </a:solidFill>
              </a:rPr>
              <a:t>        </a:t>
            </a:r>
          </a:p>
          <a:p>
            <a:pPr algn="just">
              <a:defRPr sz="2800">
                <a:solidFill>
                  <a:srgbClr val="253957"/>
                </a:solidFill>
                <a:latin typeface="+mn-lt"/>
                <a:ea typeface="+mn-ea"/>
                <a:cs typeface="+mn-cs"/>
                <a:sym typeface="Arial Narrow"/>
              </a:defRPr>
            </a:pPr>
            <a:r>
              <a:rPr lang="ru-RU" sz="5400" b="1" dirty="0">
                <a:solidFill>
                  <a:srgbClr val="FF0000"/>
                </a:solidFill>
              </a:rPr>
              <a:t> </a:t>
            </a:r>
            <a:r>
              <a:rPr lang="ru-RU" sz="5400" b="1" dirty="0" smtClean="0">
                <a:solidFill>
                  <a:srgbClr val="FF0000"/>
                </a:solidFill>
              </a:rPr>
              <a:t>          ОБЩЕСТВО</a:t>
            </a:r>
            <a:endParaRPr lang="ru-RU" sz="5400" b="1" dirty="0">
              <a:solidFill>
                <a:srgbClr val="FF0000"/>
              </a:solidFill>
            </a:endParaRPr>
          </a:p>
          <a:p>
            <a:pPr>
              <a:defRPr sz="2800">
                <a:solidFill>
                  <a:srgbClr val="253957"/>
                </a:solidFill>
                <a:latin typeface="+mn-lt"/>
                <a:ea typeface="+mn-ea"/>
                <a:cs typeface="+mn-cs"/>
                <a:sym typeface="Arial Narrow"/>
              </a:defRPr>
            </a:pPr>
            <a:endParaRPr lang="ru-RU" sz="5400" b="1" dirty="0">
              <a:solidFill>
                <a:schemeClr val="tx1"/>
              </a:solidFill>
            </a:endParaRPr>
          </a:p>
          <a:p>
            <a:pPr algn="just">
              <a:defRPr sz="2800">
                <a:solidFill>
                  <a:srgbClr val="253957"/>
                </a:solidFill>
                <a:latin typeface="+mn-lt"/>
                <a:ea typeface="+mn-ea"/>
                <a:cs typeface="+mn-cs"/>
                <a:sym typeface="Arial Narrow"/>
              </a:defRPr>
            </a:pPr>
            <a:endParaRPr lang="ru-RU" sz="5400" b="1" dirty="0" smtClean="0">
              <a:solidFill>
                <a:schemeClr val="tx1"/>
              </a:solidFill>
            </a:endParaRPr>
          </a:p>
          <a:p>
            <a:pPr algn="just">
              <a:defRPr sz="2800">
                <a:solidFill>
                  <a:srgbClr val="253957"/>
                </a:solidFill>
                <a:latin typeface="+mn-lt"/>
                <a:ea typeface="+mn-ea"/>
                <a:cs typeface="+mn-cs"/>
                <a:sym typeface="Arial Narrow"/>
              </a:defRPr>
            </a:pPr>
            <a:endParaRPr lang="ru-RU" sz="5400" b="1" dirty="0">
              <a:solidFill>
                <a:schemeClr val="tx1"/>
              </a:solidFill>
            </a:endParaRPr>
          </a:p>
          <a:p>
            <a:pPr algn="just">
              <a:defRPr sz="2800">
                <a:solidFill>
                  <a:srgbClr val="253957"/>
                </a:solidFill>
                <a:latin typeface="+mn-lt"/>
                <a:ea typeface="+mn-ea"/>
                <a:cs typeface="+mn-cs"/>
                <a:sym typeface="Arial Narrow"/>
              </a:defRPr>
            </a:pPr>
            <a:endParaRPr lang="ru-RU" sz="5400" b="1" dirty="0" smtClean="0">
              <a:solidFill>
                <a:schemeClr val="tx1"/>
              </a:solidFill>
            </a:endParaRPr>
          </a:p>
          <a:p>
            <a:pPr algn="just">
              <a:defRPr sz="2800">
                <a:solidFill>
                  <a:srgbClr val="253957"/>
                </a:solidFill>
                <a:latin typeface="+mn-lt"/>
                <a:ea typeface="+mn-ea"/>
                <a:cs typeface="+mn-cs"/>
                <a:sym typeface="Arial Narrow"/>
              </a:defRPr>
            </a:pPr>
            <a:endParaRPr lang="ru-RU" sz="5400" b="1" dirty="0">
              <a:solidFill>
                <a:schemeClr val="tx1"/>
              </a:solidFill>
            </a:endParaRPr>
          </a:p>
          <a:p>
            <a:pPr algn="just">
              <a:defRPr sz="2800">
                <a:solidFill>
                  <a:srgbClr val="253957"/>
                </a:solidFill>
                <a:latin typeface="+mn-lt"/>
                <a:ea typeface="+mn-ea"/>
                <a:cs typeface="+mn-cs"/>
                <a:sym typeface="Arial Narrow"/>
              </a:defRPr>
            </a:pPr>
            <a:endParaRPr lang="ru-RU" sz="5400" b="1" dirty="0">
              <a:solidFill>
                <a:schemeClr val="tx1"/>
              </a:solidFill>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2902968" y="701802"/>
            <a:ext cx="17785975" cy="1631216"/>
          </a:xfrm>
          <a:prstGeom prst="rect">
            <a:avLst/>
          </a:prstGeom>
        </p:spPr>
        <p:txBody>
          <a:bodyPr wrap="square">
            <a:spAutoFit/>
          </a:bodyPr>
          <a:lstStyle/>
          <a:p>
            <a:r>
              <a:rPr lang="ru-RU" b="1" dirty="0" smtClean="0"/>
              <a:t>Философия Гегеля и </a:t>
            </a:r>
          </a:p>
          <a:p>
            <a:r>
              <a:rPr lang="ru-RU" b="1" dirty="0" smtClean="0"/>
              <a:t>модель «социологического человека»</a:t>
            </a:r>
            <a:endParaRPr lang="ru-RU" b="1" dirty="0"/>
          </a:p>
        </p:txBody>
      </p:sp>
      <p:pic>
        <p:nvPicPr>
          <p:cNvPr id="7" name="Рисунок 6" descr="Мужчина">
            <a:extLst>
              <a:ext uri="{FF2B5EF4-FFF2-40B4-BE49-F238E27FC236}">
                <a16:creationId xmlns:a16="http://schemas.microsoft.com/office/drawing/2014/main" id="{07DB4203-4447-4555-94EC-8C08F73FD3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064461" y="9687272"/>
            <a:ext cx="2160240" cy="2160240"/>
          </a:xfrm>
          <a:prstGeom prst="rect">
            <a:avLst/>
          </a:prstGeom>
        </p:spPr>
      </p:pic>
      <p:pic>
        <p:nvPicPr>
          <p:cNvPr id="8" name="Рисунок 7" descr="Мужчина">
            <a:extLst>
              <a:ext uri="{FF2B5EF4-FFF2-40B4-BE49-F238E27FC236}">
                <a16:creationId xmlns:a16="http://schemas.microsoft.com/office/drawing/2014/main" id="{07DB4203-4447-4555-94EC-8C08F73FD3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9914921" y="9553800"/>
            <a:ext cx="2160240" cy="2160240"/>
          </a:xfrm>
          <a:prstGeom prst="rect">
            <a:avLst/>
          </a:prstGeom>
        </p:spPr>
      </p:pic>
      <p:sp>
        <p:nvSpPr>
          <p:cNvPr id="3" name="Выгнутая влево стрелка 2"/>
          <p:cNvSpPr/>
          <p:nvPr/>
        </p:nvSpPr>
        <p:spPr>
          <a:xfrm rot="5400000">
            <a:off x="17718324" y="7529065"/>
            <a:ext cx="1376857" cy="4032448"/>
          </a:xfrm>
          <a:prstGeom prst="curvedRightArrow">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4" name="Прямоугольник 3"/>
          <p:cNvSpPr/>
          <p:nvPr/>
        </p:nvSpPr>
        <p:spPr>
          <a:xfrm>
            <a:off x="18142166" y="8546590"/>
            <a:ext cx="938394" cy="709171"/>
          </a:xfrm>
          <a:prstGeom prst="rect">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1" name="Выгнутая влево стрелка 10"/>
          <p:cNvSpPr/>
          <p:nvPr/>
        </p:nvSpPr>
        <p:spPr>
          <a:xfrm rot="16200000">
            <a:off x="17897451" y="9124627"/>
            <a:ext cx="1427824" cy="4032448"/>
          </a:xfrm>
          <a:prstGeom prst="curvedRightArrow">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2" name="Прямоугольник 11"/>
          <p:cNvSpPr/>
          <p:nvPr/>
        </p:nvSpPr>
        <p:spPr>
          <a:xfrm>
            <a:off x="18142166" y="11500178"/>
            <a:ext cx="938394" cy="709171"/>
          </a:xfrm>
          <a:prstGeom prst="rect">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3" name="Овал 12">
            <a:extLst>
              <a:ext uri="{FF2B5EF4-FFF2-40B4-BE49-F238E27FC236}">
                <a16:creationId xmlns:a16="http://schemas.microsoft.com/office/drawing/2014/main" id="{A54D8B34-F064-4B9F-BBC8-827D8F332C62}"/>
              </a:ext>
            </a:extLst>
          </p:cNvPr>
          <p:cNvSpPr/>
          <p:nvPr/>
        </p:nvSpPr>
        <p:spPr>
          <a:xfrm>
            <a:off x="1606824" y="2997846"/>
            <a:ext cx="6120680" cy="1587805"/>
          </a:xfrm>
          <a:prstGeom prst="ellipse">
            <a:avLst/>
          </a:prstGeom>
          <a:solidFill>
            <a:srgbClr val="253957"/>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smtClean="0">
                <a:ln>
                  <a:noFill/>
                </a:ln>
                <a:solidFill>
                  <a:srgbClr val="FFFFFF"/>
                </a:solidFill>
                <a:effectLst/>
                <a:uFillTx/>
                <a:latin typeface="+mj-lt"/>
                <a:ea typeface="+mj-ea"/>
                <a:cs typeface="+mj-cs"/>
                <a:sym typeface="Helvetica Light"/>
              </a:rPr>
              <a:t>Общество </a:t>
            </a:r>
          </a:p>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4" name="Стрелка: вправо 21">
            <a:extLst>
              <a:ext uri="{FF2B5EF4-FFF2-40B4-BE49-F238E27FC236}">
                <a16:creationId xmlns:a16="http://schemas.microsoft.com/office/drawing/2014/main" id="{B4DB8135-BBD5-4E4B-A62B-BF18D7E3C07D}"/>
              </a:ext>
            </a:extLst>
          </p:cNvPr>
          <p:cNvSpPr/>
          <p:nvPr/>
        </p:nvSpPr>
        <p:spPr>
          <a:xfrm>
            <a:off x="7828096" y="3416069"/>
            <a:ext cx="3384376" cy="696651"/>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15" name="Рисунок 14" descr="Мужчина">
            <a:extLst>
              <a:ext uri="{FF2B5EF4-FFF2-40B4-BE49-F238E27FC236}">
                <a16:creationId xmlns:a16="http://schemas.microsoft.com/office/drawing/2014/main" id="{846EBA3C-2238-4463-A76A-E30283116B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874131" y="2769785"/>
            <a:ext cx="2160240" cy="2160240"/>
          </a:xfrm>
          <a:prstGeom prst="rect">
            <a:avLst/>
          </a:prstGeom>
        </p:spPr>
      </p:pic>
      <p:sp>
        <p:nvSpPr>
          <p:cNvPr id="16" name="Овал 15">
            <a:extLst>
              <a:ext uri="{FF2B5EF4-FFF2-40B4-BE49-F238E27FC236}">
                <a16:creationId xmlns:a16="http://schemas.microsoft.com/office/drawing/2014/main" id="{A54D8B34-F064-4B9F-BBC8-827D8F332C62}"/>
              </a:ext>
            </a:extLst>
          </p:cNvPr>
          <p:cNvSpPr/>
          <p:nvPr/>
        </p:nvSpPr>
        <p:spPr>
          <a:xfrm>
            <a:off x="1773351" y="7667956"/>
            <a:ext cx="6120680" cy="1587805"/>
          </a:xfrm>
          <a:prstGeom prst="ellipse">
            <a:avLst/>
          </a:prstGeom>
          <a:solidFill>
            <a:srgbClr val="253957"/>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smtClean="0">
                <a:ln>
                  <a:noFill/>
                </a:ln>
                <a:solidFill>
                  <a:srgbClr val="FFFFFF"/>
                </a:solidFill>
                <a:effectLst/>
                <a:uFillTx/>
                <a:latin typeface="+mj-lt"/>
                <a:ea typeface="+mj-ea"/>
                <a:cs typeface="+mj-cs"/>
                <a:sym typeface="Helvetica Light"/>
              </a:rPr>
              <a:t>Общество </a:t>
            </a:r>
          </a:p>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7" name="Стрелка: вправо 21">
            <a:extLst>
              <a:ext uri="{FF2B5EF4-FFF2-40B4-BE49-F238E27FC236}">
                <a16:creationId xmlns:a16="http://schemas.microsoft.com/office/drawing/2014/main" id="{B4DB8135-BBD5-4E4B-A62B-BF18D7E3C07D}"/>
              </a:ext>
            </a:extLst>
          </p:cNvPr>
          <p:cNvSpPr/>
          <p:nvPr/>
        </p:nvSpPr>
        <p:spPr>
          <a:xfrm>
            <a:off x="7959966" y="8076003"/>
            <a:ext cx="3384376" cy="696651"/>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18" name="Рисунок 17" descr="Мужчина">
            <a:extLst>
              <a:ext uri="{FF2B5EF4-FFF2-40B4-BE49-F238E27FC236}">
                <a16:creationId xmlns:a16="http://schemas.microsoft.com/office/drawing/2014/main" id="{846EBA3C-2238-4463-A76A-E30283116B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964764" y="7381738"/>
            <a:ext cx="2160240" cy="2160240"/>
          </a:xfrm>
          <a:prstGeom prst="rect">
            <a:avLst/>
          </a:prstGeom>
        </p:spPr>
      </p:pic>
    </p:spTree>
    <p:extLst>
      <p:ext uri="{BB962C8B-B14F-4D97-AF65-F5344CB8AC3E}">
        <p14:creationId xmlns:p14="http://schemas.microsoft.com/office/powerpoint/2010/main" val="1453070764"/>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5639272" y="7290048"/>
            <a:ext cx="15049671" cy="2736304"/>
          </a:xfrm>
          <a:prstGeom prst="roundRect">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238672" y="2272747"/>
            <a:ext cx="23954645" cy="11065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defRPr sz="2800">
                <a:solidFill>
                  <a:srgbClr val="253957"/>
                </a:solidFill>
                <a:latin typeface="+mn-lt"/>
                <a:ea typeface="+mn-ea"/>
                <a:cs typeface="+mn-cs"/>
                <a:sym typeface="Arial Narrow"/>
              </a:defRPr>
            </a:pPr>
            <a:r>
              <a:rPr lang="ru-RU" sz="5400" b="1" dirty="0" smtClean="0">
                <a:solidFill>
                  <a:srgbClr val="FF0000"/>
                </a:solidFill>
              </a:rPr>
              <a:t> </a:t>
            </a:r>
          </a:p>
          <a:p>
            <a:pPr algn="just">
              <a:defRPr sz="2800">
                <a:solidFill>
                  <a:srgbClr val="253957"/>
                </a:solidFill>
                <a:latin typeface="+mn-lt"/>
                <a:ea typeface="+mn-ea"/>
                <a:cs typeface="+mn-cs"/>
                <a:sym typeface="Arial Narrow"/>
              </a:defRPr>
            </a:pPr>
            <a:r>
              <a:rPr lang="ru-RU" sz="5400" b="1" dirty="0" smtClean="0">
                <a:solidFill>
                  <a:srgbClr val="FF0000"/>
                </a:solidFill>
              </a:rPr>
              <a:t> </a:t>
            </a:r>
          </a:p>
          <a:p>
            <a:pPr algn="just">
              <a:defRPr sz="2800">
                <a:solidFill>
                  <a:srgbClr val="253957"/>
                </a:solidFill>
                <a:latin typeface="+mn-lt"/>
                <a:ea typeface="+mn-ea"/>
                <a:cs typeface="+mn-cs"/>
                <a:sym typeface="Arial Narrow"/>
              </a:defRPr>
            </a:pPr>
            <a:r>
              <a:rPr lang="ru-RU" sz="5400" b="1" dirty="0" smtClean="0">
                <a:solidFill>
                  <a:srgbClr val="FF0000"/>
                </a:solidFill>
              </a:rPr>
              <a:t>  </a:t>
            </a:r>
            <a:r>
              <a:rPr lang="ru-RU" sz="5400" b="1" dirty="0" smtClean="0">
                <a:solidFill>
                  <a:schemeClr val="tx1"/>
                </a:solidFill>
              </a:rPr>
              <a:t>Согласно Марксу, современная ему </a:t>
            </a:r>
            <a:r>
              <a:rPr lang="ru-RU" sz="5400" b="1" dirty="0" smtClean="0">
                <a:solidFill>
                  <a:srgbClr val="FF0000"/>
                </a:solidFill>
              </a:rPr>
              <a:t>социальная наука исследует </a:t>
            </a:r>
            <a:r>
              <a:rPr lang="ru-RU" sz="5400" b="1" dirty="0" smtClean="0">
                <a:solidFill>
                  <a:schemeClr val="tx1"/>
                </a:solidFill>
              </a:rPr>
              <a:t>отчужденное</a:t>
            </a:r>
            <a:r>
              <a:rPr lang="ru-RU" sz="5400" b="1" dirty="0" smtClean="0">
                <a:solidFill>
                  <a:srgbClr val="FF0000"/>
                </a:solidFill>
              </a:rPr>
              <a:t> отношение общества и человека, </a:t>
            </a:r>
            <a:r>
              <a:rPr lang="ru-RU" sz="5400" b="1" dirty="0" smtClean="0">
                <a:solidFill>
                  <a:schemeClr val="tx1"/>
                </a:solidFill>
              </a:rPr>
              <a:t>но рассматривает его как </a:t>
            </a:r>
            <a:r>
              <a:rPr lang="ru-RU" sz="5400" b="1" dirty="0" smtClean="0">
                <a:solidFill>
                  <a:srgbClr val="FF0000"/>
                </a:solidFill>
              </a:rPr>
              <a:t>нормальное </a:t>
            </a:r>
            <a:r>
              <a:rPr lang="ru-RU" sz="5400" b="1" dirty="0" smtClean="0">
                <a:solidFill>
                  <a:schemeClr val="tx1"/>
                </a:solidFill>
              </a:rPr>
              <a:t>и</a:t>
            </a:r>
            <a:r>
              <a:rPr lang="ru-RU" sz="5400" b="1" dirty="0" smtClean="0">
                <a:solidFill>
                  <a:srgbClr val="FF0000"/>
                </a:solidFill>
              </a:rPr>
              <a:t> </a:t>
            </a:r>
            <a:r>
              <a:rPr lang="ru-RU" sz="5400" b="1" dirty="0" smtClean="0">
                <a:solidFill>
                  <a:schemeClr val="tx1"/>
                </a:solidFill>
              </a:rPr>
              <a:t>естественное </a:t>
            </a:r>
            <a:endParaRPr lang="ru-RU" sz="5400" b="1" dirty="0">
              <a:solidFill>
                <a:schemeClr val="tx1"/>
              </a:solidFill>
            </a:endParaRPr>
          </a:p>
          <a:p>
            <a:pPr algn="just">
              <a:defRPr sz="2800">
                <a:solidFill>
                  <a:srgbClr val="253957"/>
                </a:solidFill>
                <a:latin typeface="+mn-lt"/>
                <a:ea typeface="+mn-ea"/>
                <a:cs typeface="+mn-cs"/>
                <a:sym typeface="Arial Narrow"/>
              </a:defRPr>
            </a:pPr>
            <a:endParaRPr lang="ru-RU" sz="5400" b="1" dirty="0" smtClean="0">
              <a:solidFill>
                <a:schemeClr val="tx1"/>
              </a:solidFill>
            </a:endParaRPr>
          </a:p>
          <a:p>
            <a:pPr algn="just">
              <a:defRPr sz="2800">
                <a:solidFill>
                  <a:srgbClr val="253957"/>
                </a:solidFill>
                <a:latin typeface="+mn-lt"/>
                <a:ea typeface="+mn-ea"/>
                <a:cs typeface="+mn-cs"/>
                <a:sym typeface="Arial Narrow"/>
              </a:defRPr>
            </a:pPr>
            <a:r>
              <a:rPr lang="ru-RU" sz="5400" b="1" dirty="0" smtClean="0">
                <a:solidFill>
                  <a:schemeClr val="tx1"/>
                </a:solidFill>
              </a:rPr>
              <a:t>                                                                                 </a:t>
            </a:r>
          </a:p>
          <a:p>
            <a:pPr algn="just">
              <a:defRPr sz="2800">
                <a:solidFill>
                  <a:srgbClr val="253957"/>
                </a:solidFill>
                <a:latin typeface="+mn-lt"/>
                <a:ea typeface="+mn-ea"/>
                <a:cs typeface="+mn-cs"/>
                <a:sym typeface="Arial Narrow"/>
              </a:defRPr>
            </a:pPr>
            <a:endParaRPr lang="ru-RU" sz="5400" b="1" dirty="0">
              <a:solidFill>
                <a:schemeClr val="tx1"/>
              </a:solidFill>
            </a:endParaRPr>
          </a:p>
          <a:p>
            <a:pPr algn="just">
              <a:defRPr sz="2800">
                <a:solidFill>
                  <a:srgbClr val="253957"/>
                </a:solidFill>
                <a:latin typeface="+mn-lt"/>
                <a:ea typeface="+mn-ea"/>
                <a:cs typeface="+mn-cs"/>
                <a:sym typeface="Arial Narrow"/>
              </a:defRPr>
            </a:pPr>
            <a:endParaRPr lang="ru-RU" sz="5400" b="1" dirty="0">
              <a:solidFill>
                <a:schemeClr val="tx1"/>
              </a:solidFill>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2902968" y="701802"/>
            <a:ext cx="17785975" cy="861774"/>
          </a:xfrm>
          <a:prstGeom prst="rect">
            <a:avLst/>
          </a:prstGeom>
        </p:spPr>
        <p:txBody>
          <a:bodyPr wrap="square">
            <a:spAutoFit/>
          </a:bodyPr>
          <a:lstStyle/>
          <a:p>
            <a:r>
              <a:rPr lang="ru-RU" b="1" dirty="0"/>
              <a:t>М</a:t>
            </a:r>
            <a:r>
              <a:rPr lang="ru-RU" b="1" dirty="0" smtClean="0"/>
              <a:t>аркс: отчуждение </a:t>
            </a:r>
            <a:endParaRPr lang="ru-RU" b="1" dirty="0"/>
          </a:p>
        </p:txBody>
      </p:sp>
      <p:sp>
        <p:nvSpPr>
          <p:cNvPr id="16" name="Овал 15">
            <a:extLst>
              <a:ext uri="{FF2B5EF4-FFF2-40B4-BE49-F238E27FC236}">
                <a16:creationId xmlns:a16="http://schemas.microsoft.com/office/drawing/2014/main" id="{A54D8B34-F064-4B9F-BBC8-827D8F332C62}"/>
              </a:ext>
            </a:extLst>
          </p:cNvPr>
          <p:cNvSpPr/>
          <p:nvPr/>
        </p:nvSpPr>
        <p:spPr>
          <a:xfrm>
            <a:off x="6260398" y="7490900"/>
            <a:ext cx="6120680" cy="1934039"/>
          </a:xfrm>
          <a:prstGeom prst="ellipse">
            <a:avLst/>
          </a:prstGeom>
          <a:solidFill>
            <a:srgbClr val="253957"/>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4800" b="0" i="0" u="none" strike="noStrike" cap="none" spc="0" normalizeH="0" dirty="0" smtClean="0">
                <a:ln>
                  <a:noFill/>
                </a:ln>
                <a:solidFill>
                  <a:srgbClr val="FFFFFF"/>
                </a:solidFill>
                <a:effectLst/>
                <a:uFillTx/>
                <a:latin typeface="+mj-lt"/>
                <a:ea typeface="+mj-ea"/>
                <a:cs typeface="+mj-cs"/>
                <a:sym typeface="Helvetica Light"/>
              </a:rPr>
              <a:t>Общество                                                                    </a:t>
            </a:r>
            <a:r>
              <a:rPr kumimoji="0" lang="ru-RU" sz="4800" b="0" i="0" u="none" strike="noStrike" cap="none" spc="0" normalizeH="0" baseline="0" dirty="0" smtClean="0">
                <a:ln>
                  <a:noFill/>
                </a:ln>
                <a:solidFill>
                  <a:srgbClr val="FFFFFF"/>
                </a:solidFill>
                <a:effectLst/>
                <a:uFillTx/>
                <a:latin typeface="+mj-lt"/>
                <a:ea typeface="+mj-ea"/>
                <a:cs typeface="+mj-cs"/>
                <a:sym typeface="Helvetica Light"/>
              </a:rPr>
              <a:t> </a:t>
            </a:r>
          </a:p>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smtClean="0">
                <a:ln>
                  <a:noFill/>
                </a:ln>
                <a:solidFill>
                  <a:srgbClr val="FFFFFF"/>
                </a:solidFill>
                <a:effectLst/>
                <a:uFillTx/>
                <a:latin typeface="+mj-lt"/>
                <a:ea typeface="+mj-ea"/>
                <a:cs typeface="+mj-cs"/>
                <a:sym typeface="Helvetica Light"/>
              </a:rPr>
              <a:t>                                                   </a:t>
            </a: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7" name="Стрелка: вправо 21">
            <a:extLst>
              <a:ext uri="{FF2B5EF4-FFF2-40B4-BE49-F238E27FC236}">
                <a16:creationId xmlns:a16="http://schemas.microsoft.com/office/drawing/2014/main" id="{B4DB8135-BBD5-4E4B-A62B-BF18D7E3C07D}"/>
              </a:ext>
            </a:extLst>
          </p:cNvPr>
          <p:cNvSpPr/>
          <p:nvPr/>
        </p:nvSpPr>
        <p:spPr>
          <a:xfrm>
            <a:off x="12540757" y="8109596"/>
            <a:ext cx="3502018" cy="696651"/>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18" name="Рисунок 17" descr="Мужчина">
            <a:extLst>
              <a:ext uri="{FF2B5EF4-FFF2-40B4-BE49-F238E27FC236}">
                <a16:creationId xmlns:a16="http://schemas.microsoft.com/office/drawing/2014/main" id="{846EBA3C-2238-4463-A76A-E30283116B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5642939" y="7404641"/>
            <a:ext cx="2160240" cy="2160240"/>
          </a:xfrm>
          <a:prstGeom prst="rect">
            <a:avLst/>
          </a:prstGeom>
        </p:spPr>
      </p:pic>
      <p:sp>
        <p:nvSpPr>
          <p:cNvPr id="3" name="Прямоугольник 2"/>
          <p:cNvSpPr/>
          <p:nvPr/>
        </p:nvSpPr>
        <p:spPr>
          <a:xfrm>
            <a:off x="17504817" y="7821539"/>
            <a:ext cx="2803973" cy="861774"/>
          </a:xfrm>
          <a:prstGeom prst="rect">
            <a:avLst/>
          </a:prstGeom>
        </p:spPr>
        <p:txBody>
          <a:bodyPr wrap="none">
            <a:spAutoFit/>
          </a:bodyPr>
          <a:lstStyle/>
          <a:p>
            <a:r>
              <a:rPr lang="ru-RU" dirty="0" smtClean="0">
                <a:solidFill>
                  <a:srgbClr val="FF0000"/>
                </a:solidFill>
              </a:rPr>
              <a:t>Индивид</a:t>
            </a:r>
          </a:p>
        </p:txBody>
      </p:sp>
      <p:sp>
        <p:nvSpPr>
          <p:cNvPr id="12" name="Стрелка: вправо 21">
            <a:extLst>
              <a:ext uri="{FF2B5EF4-FFF2-40B4-BE49-F238E27FC236}">
                <a16:creationId xmlns:a16="http://schemas.microsoft.com/office/drawing/2014/main" id="{B4DB8135-BBD5-4E4B-A62B-BF18D7E3C07D}"/>
              </a:ext>
            </a:extLst>
          </p:cNvPr>
          <p:cNvSpPr/>
          <p:nvPr/>
        </p:nvSpPr>
        <p:spPr>
          <a:xfrm rot="1225763">
            <a:off x="13503730" y="6249508"/>
            <a:ext cx="2551535" cy="502792"/>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3" name="Стрелка: вправо 21">
            <a:extLst>
              <a:ext uri="{FF2B5EF4-FFF2-40B4-BE49-F238E27FC236}">
                <a16:creationId xmlns:a16="http://schemas.microsoft.com/office/drawing/2014/main" id="{B4DB8135-BBD5-4E4B-A62B-BF18D7E3C07D}"/>
              </a:ext>
            </a:extLst>
          </p:cNvPr>
          <p:cNvSpPr/>
          <p:nvPr/>
        </p:nvSpPr>
        <p:spPr>
          <a:xfrm rot="8938652">
            <a:off x="9131028" y="6346879"/>
            <a:ext cx="2083610" cy="522466"/>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Tree>
    <p:extLst>
      <p:ext uri="{BB962C8B-B14F-4D97-AF65-F5344CB8AC3E}">
        <p14:creationId xmlns:p14="http://schemas.microsoft.com/office/powerpoint/2010/main" val="130848851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Монотеизм</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753544"/>
            <a:ext cx="22826536" cy="1054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4400" dirty="0" smtClean="0">
              <a:sym typeface="Arial Narrow"/>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graphicFrame>
        <p:nvGraphicFramePr>
          <p:cNvPr id="2" name="Таблица 1"/>
          <p:cNvGraphicFramePr>
            <a:graphicFrameLocks noGrp="1"/>
          </p:cNvGraphicFramePr>
          <p:nvPr>
            <p:extLst>
              <p:ext uri="{D42A27DB-BD31-4B8C-83A1-F6EECF244321}">
                <p14:modId xmlns:p14="http://schemas.microsoft.com/office/powerpoint/2010/main" val="3812714604"/>
              </p:ext>
            </p:extLst>
          </p:nvPr>
        </p:nvGraphicFramePr>
        <p:xfrm>
          <a:off x="3911080" y="3182348"/>
          <a:ext cx="16705855" cy="9371276"/>
        </p:xfrm>
        <a:graphic>
          <a:graphicData uri="http://schemas.openxmlformats.org/drawingml/2006/table">
            <a:tbl>
              <a:tblPr firstRow="1" firstCol="1" bandRow="1">
                <a:tableStyleId>{5940675A-B579-460E-94D1-54222C63F5DA}</a:tableStyleId>
              </a:tblPr>
              <a:tblGrid>
                <a:gridCol w="3153408">
                  <a:extLst>
                    <a:ext uri="{9D8B030D-6E8A-4147-A177-3AD203B41FA5}">
                      <a16:colId xmlns:a16="http://schemas.microsoft.com/office/drawing/2014/main" val="20000"/>
                    </a:ext>
                  </a:extLst>
                </a:gridCol>
                <a:gridCol w="4646853">
                  <a:extLst>
                    <a:ext uri="{9D8B030D-6E8A-4147-A177-3AD203B41FA5}">
                      <a16:colId xmlns:a16="http://schemas.microsoft.com/office/drawing/2014/main" val="20001"/>
                    </a:ext>
                  </a:extLst>
                </a:gridCol>
                <a:gridCol w="4452797">
                  <a:extLst>
                    <a:ext uri="{9D8B030D-6E8A-4147-A177-3AD203B41FA5}">
                      <a16:colId xmlns:a16="http://schemas.microsoft.com/office/drawing/2014/main" val="20002"/>
                    </a:ext>
                  </a:extLst>
                </a:gridCol>
                <a:gridCol w="4452797">
                  <a:extLst>
                    <a:ext uri="{9D8B030D-6E8A-4147-A177-3AD203B41FA5}">
                      <a16:colId xmlns:a16="http://schemas.microsoft.com/office/drawing/2014/main" val="20003"/>
                    </a:ext>
                  </a:extLst>
                </a:gridCol>
              </a:tblGrid>
              <a:tr h="5699528">
                <a:tc>
                  <a:txBody>
                    <a:bodyPr/>
                    <a:lstStyle/>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Образ </a:t>
                      </a:r>
                      <a:r>
                        <a:rPr lang="ru-RU" sz="2400" b="1" dirty="0" smtClean="0">
                          <a:effectLst/>
                          <a:latin typeface="Times New Roman" panose="02020603050405020304" pitchFamily="18" charset="0"/>
                          <a:cs typeface="Times New Roman" panose="02020603050405020304" pitchFamily="18" charset="0"/>
                        </a:rPr>
                        <a:t>Бога</a:t>
                      </a:r>
                    </a:p>
                    <a:p>
                      <a:pPr algn="ctr">
                        <a:lnSpc>
                          <a:spcPct val="107000"/>
                        </a:lnSpc>
                        <a:spcAft>
                          <a:spcPts val="0"/>
                        </a:spcAft>
                      </a:pPr>
                      <a:r>
                        <a:rPr lang="ru-RU" sz="2400" b="1" dirty="0" smtClean="0">
                          <a:effectLst/>
                          <a:latin typeface="Times New Roman" panose="02020603050405020304" pitchFamily="18" charset="0"/>
                          <a:ea typeface="Calibri" panose="020F0502020204030204" pitchFamily="34" charset="0"/>
                          <a:cs typeface="Times New Roman" panose="02020603050405020304" pitchFamily="18" charset="0"/>
                        </a:rPr>
                        <a:t>(один - много)</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Единый (ОДИН).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При этом Единый является </a:t>
                      </a:r>
                      <a:r>
                        <a:rPr lang="ru-RU" sz="2000" dirty="0">
                          <a:effectLst/>
                          <a:highlight>
                            <a:srgbClr val="FFFF00"/>
                          </a:highlight>
                          <a:latin typeface="Times New Roman" panose="02020603050405020304" pitchFamily="18" charset="0"/>
                          <a:cs typeface="Times New Roman" panose="02020603050405020304" pitchFamily="18" charset="0"/>
                        </a:rPr>
                        <a:t>исчерпывающим</a:t>
                      </a:r>
                      <a:r>
                        <a:rPr lang="ru-RU" sz="2000" dirty="0">
                          <a:effectLst/>
                          <a:latin typeface="Times New Roman" panose="02020603050405020304" pitchFamily="18" charset="0"/>
                          <a:cs typeface="Times New Roman" panose="02020603050405020304" pitchFamily="18" charset="0"/>
                        </a:rPr>
                        <a:t> определением, это не предикат один из многих.</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У клана тотем всегда ОДИН</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a:t>
                      </a:r>
                      <a:r>
                        <a:rPr lang="ru-RU" sz="2000" dirty="0">
                          <a:effectLst/>
                          <a:highlight>
                            <a:srgbClr val="FFFF00"/>
                          </a:highlight>
                          <a:latin typeface="Times New Roman" panose="02020603050405020304" pitchFamily="18" charset="0"/>
                          <a:cs typeface="Times New Roman" panose="02020603050405020304" pitchFamily="18" charset="0"/>
                        </a:rPr>
                        <a:t>Многообразие богов должно стать лишь различием</a:t>
                      </a:r>
                      <a:r>
                        <a:rPr lang="ru-RU" sz="2000" dirty="0">
                          <a:effectLst/>
                          <a:latin typeface="Times New Roman" panose="02020603050405020304" pitchFamily="18" charset="0"/>
                          <a:cs typeface="Times New Roman" panose="02020603050405020304" pitchFamily="18" charset="0"/>
                        </a:rPr>
                        <a:t>»</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Перестает быть «</a:t>
                      </a:r>
                      <a:r>
                        <a:rPr lang="ru-RU" sz="2000" dirty="0" smtClean="0">
                          <a:effectLst/>
                          <a:latin typeface="Times New Roman" panose="02020603050405020304" pitchFamily="18" charset="0"/>
                          <a:cs typeface="Times New Roman" panose="02020603050405020304" pitchFamily="18" charset="0"/>
                        </a:rPr>
                        <a:t>потусторонним</a:t>
                      </a:r>
                      <a:r>
                        <a:rPr lang="ru-RU" sz="2000" dirty="0">
                          <a:effectLst/>
                          <a:latin typeface="Times New Roman" panose="02020603050405020304" pitchFamily="18" charset="0"/>
                          <a:cs typeface="Times New Roman" panose="02020603050405020304" pitchFamily="18" charset="0"/>
                        </a:rPr>
                        <a:t>» (через </a:t>
                      </a:r>
                      <a:r>
                        <a:rPr lang="ru-RU" sz="2000" i="1" dirty="0">
                          <a:effectLst/>
                          <a:latin typeface="Times New Roman" panose="02020603050405020304" pitchFamily="18" charset="0"/>
                          <a:cs typeface="Times New Roman" panose="02020603050405020304" pitchFamily="18" charset="0"/>
                        </a:rPr>
                        <a:t>нравственность</a:t>
                      </a:r>
                      <a:r>
                        <a:rPr lang="ru-RU" sz="2000" dirty="0">
                          <a:effectLst/>
                          <a:latin typeface="Times New Roman" panose="02020603050405020304" pitchFamily="18" charset="0"/>
                          <a:cs typeface="Times New Roman" panose="02020603050405020304" pitchFamily="18" charset="0"/>
                        </a:rPr>
                        <a:t>) Субстанция разрывается на множество богов. </a:t>
                      </a:r>
                      <a:r>
                        <a:rPr lang="ru-RU" sz="2000" dirty="0" smtClean="0">
                          <a:effectLst/>
                          <a:latin typeface="Times New Roman" panose="02020603050405020304" pitchFamily="18" charset="0"/>
                          <a:cs typeface="Times New Roman" panose="02020603050405020304" pitchFamily="18" charset="0"/>
                        </a:rPr>
                        <a:t>Божественная </a:t>
                      </a:r>
                      <a:r>
                        <a:rPr lang="ru-RU" sz="2000" dirty="0">
                          <a:effectLst/>
                          <a:latin typeface="Times New Roman" panose="02020603050405020304" pitchFamily="18" charset="0"/>
                          <a:cs typeface="Times New Roman" panose="02020603050405020304" pitchFamily="18" charset="0"/>
                        </a:rPr>
                        <a:t>цель очеловечивается, а человеческая возвышается до божественной. </a:t>
                      </a:r>
                      <a:r>
                        <a:rPr lang="ru-RU" sz="2000" dirty="0">
                          <a:effectLst/>
                          <a:highlight>
                            <a:srgbClr val="00FF00"/>
                          </a:highlight>
                          <a:latin typeface="Times New Roman" panose="02020603050405020304" pitchFamily="18" charset="0"/>
                          <a:cs typeface="Times New Roman" panose="02020603050405020304" pitchFamily="18" charset="0"/>
                        </a:rPr>
                        <a:t>Полубоги</a:t>
                      </a:r>
                      <a:r>
                        <a:rPr lang="ru-RU" sz="2000" dirty="0">
                          <a:effectLst/>
                          <a:latin typeface="Times New Roman" panose="02020603050405020304" pitchFamily="18" charset="0"/>
                          <a:cs typeface="Times New Roman" panose="02020603050405020304" pitchFamily="18" charset="0"/>
                        </a:rPr>
                        <a:t>: трудом могут стать богами. Геракл наследует Зевса, если тот умрет</a:t>
                      </a:r>
                    </a:p>
                    <a:p>
                      <a:pPr algn="just">
                        <a:lnSpc>
                          <a:spcPct val="107000"/>
                        </a:lnSpc>
                        <a:spcAft>
                          <a:spcPts val="0"/>
                        </a:spcAft>
                      </a:pPr>
                      <a:r>
                        <a:rPr lang="ru-RU" sz="2000" dirty="0">
                          <a:effectLst/>
                          <a:highlight>
                            <a:srgbClr val="FFFF00"/>
                          </a:highlight>
                          <a:latin typeface="Times New Roman" panose="02020603050405020304" pitchFamily="18" charset="0"/>
                          <a:cs typeface="Times New Roman" panose="02020603050405020304" pitchFamily="18" charset="0"/>
                        </a:rPr>
                        <a:t>Суть: они должны быть моментами единой системы («идеи»), а они здесь самостоятельны.</a:t>
                      </a:r>
                      <a:r>
                        <a:rPr lang="ru-RU" sz="2000" dirty="0">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19144">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345612">
                <a:tc>
                  <a:txBody>
                    <a:bodyPr/>
                    <a:lstStyle/>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Субъективность, </a:t>
                      </a:r>
                    </a:p>
                    <a:p>
                      <a:pPr algn="ctr">
                        <a:lnSpc>
                          <a:spcPct val="107000"/>
                        </a:lnSpc>
                        <a:spcAft>
                          <a:spcPts val="0"/>
                        </a:spcAft>
                      </a:pPr>
                      <a:r>
                        <a:rPr lang="ru-RU" sz="2400" b="1" dirty="0" err="1">
                          <a:effectLst/>
                          <a:latin typeface="Times New Roman" panose="02020603050405020304" pitchFamily="18" charset="0"/>
                          <a:cs typeface="Times New Roman" panose="02020603050405020304" pitchFamily="18" charset="0"/>
                        </a:rPr>
                        <a:t>Субъектность</a:t>
                      </a:r>
                      <a:r>
                        <a:rPr lang="ru-RU" sz="2000" dirty="0">
                          <a:effectLst/>
                          <a:latin typeface="Times New Roman" panose="02020603050405020304" pitchFamily="18" charset="0"/>
                          <a:cs typeface="Times New Roman" panose="02020603050405020304" pitchFamily="18" charset="0"/>
                        </a:rPr>
                        <a:t>.</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Строго говоря, самосознание здесь лишь видимость, поскольку самосознание предполагает </a:t>
                      </a:r>
                      <a:r>
                        <a:rPr lang="ru-RU" sz="2000">
                          <a:effectLst/>
                          <a:highlight>
                            <a:srgbClr val="FFFF00"/>
                          </a:highlight>
                          <a:latin typeface="Times New Roman" panose="02020603050405020304" pitchFamily="18" charset="0"/>
                          <a:cs typeface="Times New Roman" panose="02020603050405020304" pitchFamily="18" charset="0"/>
                        </a:rPr>
                        <a:t>знание себя в другом</a:t>
                      </a:r>
                      <a:r>
                        <a:rPr lang="ru-RU" sz="2000">
                          <a:effectLst/>
                          <a:latin typeface="Times New Roman" panose="02020603050405020304" pitchFamily="18" charset="0"/>
                          <a:cs typeface="Times New Roman" panose="02020603050405020304" pitchFamily="18" charset="0"/>
                        </a:rPr>
                        <a:t>, а у этого Бога нет Сына (нет рефлексии через человека).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У общества нет самосознания в точном смысле, но есть коллективное сознание, самосознание больших </a:t>
                      </a:r>
                    </a:p>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общностей, классов</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Субъективность, мудрая сила, теперь </a:t>
                      </a:r>
                      <a:r>
                        <a:rPr lang="ru-RU" sz="2000" dirty="0">
                          <a:effectLst/>
                          <a:highlight>
                            <a:srgbClr val="FFFF00"/>
                          </a:highlight>
                          <a:latin typeface="Times New Roman" panose="02020603050405020304" pitchFamily="18" charset="0"/>
                          <a:cs typeface="Times New Roman" panose="02020603050405020304" pitchFamily="18" charset="0"/>
                        </a:rPr>
                        <a:t>обособляется</a:t>
                      </a:r>
                      <a:r>
                        <a:rPr lang="ru-RU" sz="2000" dirty="0">
                          <a:effectLst/>
                          <a:latin typeface="Times New Roman" panose="02020603050405020304" pitchFamily="18" charset="0"/>
                          <a:cs typeface="Times New Roman" panose="02020603050405020304" pitchFamily="18" charset="0"/>
                        </a:rPr>
                        <a:t> внутри себя (125).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Множественные субъекты, единая субъективность </a:t>
                      </a:r>
                      <a:r>
                        <a:rPr lang="ru-RU" sz="2000" dirty="0" smtClean="0">
                          <a:effectLst/>
                          <a:latin typeface="Times New Roman" panose="02020603050405020304" pitchFamily="18" charset="0"/>
                          <a:cs typeface="Times New Roman" panose="02020603050405020304" pitchFamily="18" charset="0"/>
                        </a:rPr>
                        <a:t>распалась </a:t>
                      </a:r>
                      <a:r>
                        <a:rPr lang="ru-RU" sz="2000" dirty="0">
                          <a:effectLst/>
                          <a:latin typeface="Times New Roman" panose="02020603050405020304" pitchFamily="18" charset="0"/>
                          <a:cs typeface="Times New Roman" panose="02020603050405020304" pitchFamily="18" charset="0"/>
                        </a:rPr>
                        <a:t>на множество целей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Конечное самосознание: </a:t>
                      </a:r>
                      <a:r>
                        <a:rPr lang="ru-RU" sz="2000" dirty="0">
                          <a:effectLst/>
                          <a:highlight>
                            <a:srgbClr val="FFFF00"/>
                          </a:highlight>
                          <a:latin typeface="Times New Roman" panose="02020603050405020304" pitchFamily="18" charset="0"/>
                          <a:cs typeface="Times New Roman" panose="02020603050405020304" pitchFamily="18" charset="0"/>
                        </a:rPr>
                        <a:t>свобода достигается через эту покорность судьбе</a:t>
                      </a:r>
                      <a:r>
                        <a:rPr lang="ru-RU" sz="2000" dirty="0">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09892644"/>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Общество и человек</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2861070"/>
            <a:ext cx="21910610" cy="10153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endParaRPr lang="ru-RU" sz="48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r>
              <a:rPr lang="ru-RU" sz="4800" dirty="0" smtClean="0"/>
              <a:t>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5685124" y="4841776"/>
            <a:ext cx="11686211" cy="2800767"/>
          </a:xfrm>
          <a:prstGeom prst="rect">
            <a:avLst/>
          </a:prstGeom>
        </p:spPr>
        <p:txBody>
          <a:bodyPr wrap="none">
            <a:spAutoFit/>
          </a:bodyPr>
          <a:lstStyle/>
          <a:p>
            <a:r>
              <a:rPr lang="ru-RU" sz="8800" dirty="0" smtClean="0"/>
              <a:t>Общество </a:t>
            </a:r>
            <a:r>
              <a:rPr lang="ru-RU" sz="8800" dirty="0"/>
              <a:t>и </a:t>
            </a:r>
            <a:r>
              <a:rPr lang="ru-RU" sz="8800" dirty="0" smtClean="0"/>
              <a:t>человек: </a:t>
            </a:r>
          </a:p>
          <a:p>
            <a:r>
              <a:rPr lang="ru-RU" sz="8800" dirty="0" smtClean="0"/>
              <a:t>два взгляда</a:t>
            </a:r>
            <a:endParaRPr lang="ru-RU" sz="8800" dirty="0"/>
          </a:p>
        </p:txBody>
      </p:sp>
    </p:spTree>
    <p:extLst>
      <p:ext uri="{BB962C8B-B14F-4D97-AF65-F5344CB8AC3E}">
        <p14:creationId xmlns:p14="http://schemas.microsoft.com/office/powerpoint/2010/main" val="4232968794"/>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Два взгляда на взаимосвязь общества и человека</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2393504"/>
            <a:ext cx="21910610" cy="10153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r>
              <a:rPr lang="ru-RU" sz="4800" b="1" dirty="0" smtClean="0">
                <a:solidFill>
                  <a:srgbClr val="253957"/>
                </a:solidFill>
                <a:sym typeface="Arial Narrow"/>
              </a:rPr>
              <a:t> </a:t>
            </a:r>
            <a:r>
              <a:rPr lang="ru-RU" sz="4800" dirty="0" smtClean="0">
                <a:solidFill>
                  <a:srgbClr val="253957"/>
                </a:solidFill>
                <a:sym typeface="Arial Narrow"/>
              </a:rPr>
              <a:t>Изменение представлений о позиции субъекта в процессе первичной социализации заставило по-новому взглянуть и на отношение </a:t>
            </a:r>
            <a:r>
              <a:rPr lang="ru-RU" sz="4800" b="1" dirty="0" smtClean="0">
                <a:solidFill>
                  <a:srgbClr val="253957"/>
                </a:solidFill>
                <a:sym typeface="Arial Narrow"/>
              </a:rPr>
              <a:t>общество-человек </a:t>
            </a:r>
          </a:p>
          <a:p>
            <a:pPr algn="l">
              <a:defRPr sz="2800">
                <a:solidFill>
                  <a:srgbClr val="253957"/>
                </a:solidFill>
                <a:latin typeface="+mn-lt"/>
                <a:ea typeface="+mn-ea"/>
                <a:cs typeface="+mn-cs"/>
                <a:sym typeface="Arial Narrow"/>
              </a:defRPr>
            </a:pPr>
            <a:endParaRPr lang="ru-RU" sz="4800" dirty="0" smtClean="0">
              <a:solidFill>
                <a:srgbClr val="253957"/>
              </a:solidFill>
              <a:sym typeface="Arial Narrow"/>
            </a:endParaRPr>
          </a:p>
          <a:p>
            <a:pPr algn="l">
              <a:defRPr sz="2800">
                <a:solidFill>
                  <a:srgbClr val="253957"/>
                </a:solidFill>
                <a:latin typeface="+mn-lt"/>
                <a:ea typeface="+mn-ea"/>
                <a:cs typeface="+mn-cs"/>
                <a:sym typeface="Arial Narrow"/>
              </a:defRPr>
            </a:pPr>
            <a:r>
              <a:rPr lang="ru-RU" sz="4800" dirty="0" smtClean="0">
                <a:solidFill>
                  <a:srgbClr val="253957"/>
                </a:solidFill>
                <a:sym typeface="Arial Narrow"/>
              </a:rPr>
              <a:t> В классических социологических моделях общество задает человеку черты, которые являются </a:t>
            </a:r>
            <a:r>
              <a:rPr lang="ru-RU" sz="4800" b="1" dirty="0" smtClean="0">
                <a:solidFill>
                  <a:srgbClr val="253957"/>
                </a:solidFill>
                <a:sym typeface="Arial Narrow"/>
              </a:rPr>
              <a:t>общими</a:t>
            </a:r>
            <a:r>
              <a:rPr lang="ru-RU" sz="4800" dirty="0" smtClean="0">
                <a:solidFill>
                  <a:srgbClr val="253957"/>
                </a:solidFill>
                <a:sym typeface="Arial Narrow"/>
              </a:rPr>
              <a:t> (</a:t>
            </a:r>
            <a:r>
              <a:rPr lang="ru-RU" sz="4800" b="1" dirty="0" smtClean="0">
                <a:solidFill>
                  <a:srgbClr val="253957"/>
                </a:solidFill>
                <a:sym typeface="Arial Narrow"/>
              </a:rPr>
              <a:t>одинаковыми</a:t>
            </a:r>
            <a:r>
              <a:rPr lang="ru-RU" sz="4800" dirty="0" smtClean="0">
                <a:solidFill>
                  <a:srgbClr val="253957"/>
                </a:solidFill>
                <a:sym typeface="Arial Narrow"/>
              </a:rPr>
              <a:t>) с </a:t>
            </a:r>
            <a:r>
              <a:rPr lang="ru-RU" sz="4800" b="1" dirty="0" smtClean="0">
                <a:solidFill>
                  <a:srgbClr val="253957"/>
                </a:solidFill>
                <a:sym typeface="Arial Narrow"/>
              </a:rPr>
              <a:t>другими</a:t>
            </a:r>
            <a:r>
              <a:rPr lang="ru-RU" sz="4800" dirty="0" smtClean="0">
                <a:solidFill>
                  <a:srgbClr val="253957"/>
                </a:solidFill>
                <a:sym typeface="Arial Narrow"/>
              </a:rPr>
              <a:t> членами общества: </a:t>
            </a:r>
            <a:r>
              <a:rPr lang="ru-RU" sz="4800" b="1" dirty="0" smtClean="0">
                <a:solidFill>
                  <a:srgbClr val="253957"/>
                </a:solidFill>
                <a:sym typeface="Arial Narrow"/>
              </a:rPr>
              <a:t>нормы</a:t>
            </a:r>
            <a:r>
              <a:rPr lang="ru-RU" sz="4800" dirty="0" smtClean="0">
                <a:solidFill>
                  <a:srgbClr val="253957"/>
                </a:solidFill>
                <a:sym typeface="Arial Narrow"/>
              </a:rPr>
              <a:t>, </a:t>
            </a:r>
            <a:r>
              <a:rPr lang="ru-RU" sz="4800" b="1" dirty="0" smtClean="0">
                <a:solidFill>
                  <a:srgbClr val="253957"/>
                </a:solidFill>
                <a:sym typeface="Arial Narrow"/>
              </a:rPr>
              <a:t>ценности</a:t>
            </a:r>
            <a:r>
              <a:rPr lang="ru-RU" sz="4800" dirty="0" smtClean="0">
                <a:solidFill>
                  <a:srgbClr val="253957"/>
                </a:solidFill>
                <a:sym typeface="Arial Narrow"/>
              </a:rPr>
              <a:t> и т.д.</a:t>
            </a:r>
          </a:p>
          <a:p>
            <a:pPr algn="l">
              <a:defRPr sz="2800">
                <a:solidFill>
                  <a:srgbClr val="253957"/>
                </a:solidFill>
                <a:latin typeface="+mn-lt"/>
                <a:ea typeface="+mn-ea"/>
                <a:cs typeface="+mn-cs"/>
                <a:sym typeface="Arial Narrow"/>
              </a:defRPr>
            </a:pPr>
            <a:endParaRPr lang="ru-RU" sz="4800" dirty="0">
              <a:solidFill>
                <a:srgbClr val="253957"/>
              </a:solidFill>
              <a:sym typeface="Arial Narrow"/>
            </a:endParaRPr>
          </a:p>
          <a:p>
            <a:pPr algn="l">
              <a:defRPr sz="2800">
                <a:solidFill>
                  <a:srgbClr val="253957"/>
                </a:solidFill>
                <a:latin typeface="+mn-lt"/>
                <a:ea typeface="+mn-ea"/>
                <a:cs typeface="+mn-cs"/>
                <a:sym typeface="Arial Narrow"/>
              </a:defRPr>
            </a:pPr>
            <a:endParaRPr lang="ru-RU" sz="4800"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4800" dirty="0">
              <a:solidFill>
                <a:srgbClr val="253957"/>
              </a:solidFill>
              <a:sym typeface="Arial Narrow"/>
            </a:endParaRPr>
          </a:p>
          <a:p>
            <a:pPr algn="l">
              <a:defRPr sz="2800">
                <a:solidFill>
                  <a:srgbClr val="253957"/>
                </a:solidFill>
                <a:latin typeface="+mn-lt"/>
                <a:ea typeface="+mn-ea"/>
                <a:cs typeface="+mn-cs"/>
                <a:sym typeface="Arial Narrow"/>
              </a:defRPr>
            </a:pPr>
            <a:endParaRPr lang="ru-RU" sz="4800"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4800" dirty="0">
              <a:solidFill>
                <a:srgbClr val="253957"/>
              </a:solidFill>
              <a:sym typeface="Arial Narrow"/>
            </a:endParaRPr>
          </a:p>
          <a:p>
            <a:pPr algn="l">
              <a:defRPr sz="2800">
                <a:solidFill>
                  <a:srgbClr val="253957"/>
                </a:solidFill>
                <a:latin typeface="+mn-lt"/>
                <a:ea typeface="+mn-ea"/>
                <a:cs typeface="+mn-cs"/>
                <a:sym typeface="Arial Narrow"/>
              </a:defRPr>
            </a:pPr>
            <a:r>
              <a:rPr lang="ru-RU" sz="4800" dirty="0" smtClean="0">
                <a:solidFill>
                  <a:srgbClr val="253957"/>
                </a:solidFill>
                <a:sym typeface="Arial Narrow"/>
              </a:rPr>
              <a:t>При этом неповторимая </a:t>
            </a:r>
            <a:r>
              <a:rPr lang="ru-RU" sz="4800" b="1" dirty="0" smtClean="0">
                <a:solidFill>
                  <a:srgbClr val="253957"/>
                </a:solidFill>
                <a:sym typeface="Arial Narrow"/>
              </a:rPr>
              <a:t>индивидуальность</a:t>
            </a:r>
            <a:r>
              <a:rPr lang="ru-RU" sz="4800" dirty="0" smtClean="0">
                <a:solidFill>
                  <a:srgbClr val="253957"/>
                </a:solidFill>
                <a:sym typeface="Arial Narrow"/>
              </a:rPr>
              <a:t> каждого человека связывается с его </a:t>
            </a:r>
            <a:r>
              <a:rPr lang="ru-RU" sz="4800" b="1" dirty="0" smtClean="0">
                <a:solidFill>
                  <a:srgbClr val="253957"/>
                </a:solidFill>
                <a:sym typeface="Arial Narrow"/>
              </a:rPr>
              <a:t>природными</a:t>
            </a:r>
            <a:r>
              <a:rPr lang="ru-RU" sz="4800" dirty="0" smtClean="0">
                <a:solidFill>
                  <a:srgbClr val="253957"/>
                </a:solidFill>
                <a:sym typeface="Arial Narrow"/>
              </a:rPr>
              <a:t> качествами. Но так ли это?  </a:t>
            </a:r>
            <a:endParaRPr lang="ru-RU" sz="4800" dirty="0">
              <a:solidFill>
                <a:srgbClr val="253957"/>
              </a:solidFill>
              <a:sym typeface="Arial Narrow"/>
            </a:endParaRPr>
          </a:p>
          <a:p>
            <a:pPr algn="l">
              <a:defRPr sz="2800">
                <a:solidFill>
                  <a:srgbClr val="253957"/>
                </a:solidFill>
                <a:latin typeface="+mn-lt"/>
                <a:ea typeface="+mn-ea"/>
                <a:cs typeface="+mn-cs"/>
                <a:sym typeface="Arial Narrow"/>
              </a:defRPr>
            </a:pPr>
            <a:r>
              <a:rPr lang="ru-RU" sz="4800" dirty="0" smtClean="0"/>
              <a:t>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pic>
        <p:nvPicPr>
          <p:cNvPr id="2" name="Рисунок 1"/>
          <p:cNvPicPr>
            <a:picLocks noChangeAspect="1"/>
          </p:cNvPicPr>
          <p:nvPr/>
        </p:nvPicPr>
        <p:blipFill>
          <a:blip r:embed="rId3"/>
          <a:stretch>
            <a:fillRect/>
          </a:stretch>
        </p:blipFill>
        <p:spPr>
          <a:xfrm>
            <a:off x="2426185" y="6653497"/>
            <a:ext cx="6230652" cy="2341067"/>
          </a:xfrm>
          <a:prstGeom prst="rect">
            <a:avLst/>
          </a:prstGeom>
        </p:spPr>
      </p:pic>
      <p:pic>
        <p:nvPicPr>
          <p:cNvPr id="3" name="Рисунок 2"/>
          <p:cNvPicPr>
            <a:picLocks noChangeAspect="1"/>
          </p:cNvPicPr>
          <p:nvPr/>
        </p:nvPicPr>
        <p:blipFill>
          <a:blip r:embed="rId4"/>
          <a:stretch>
            <a:fillRect/>
          </a:stretch>
        </p:blipFill>
        <p:spPr>
          <a:xfrm>
            <a:off x="8656837" y="7286514"/>
            <a:ext cx="3505504" cy="829128"/>
          </a:xfrm>
          <a:prstGeom prst="rect">
            <a:avLst/>
          </a:prstGeom>
        </p:spPr>
      </p:pic>
      <p:pic>
        <p:nvPicPr>
          <p:cNvPr id="4" name="Рисунок 3"/>
          <p:cNvPicPr>
            <a:picLocks noChangeAspect="1"/>
          </p:cNvPicPr>
          <p:nvPr/>
        </p:nvPicPr>
        <p:blipFill>
          <a:blip r:embed="rId5"/>
          <a:stretch>
            <a:fillRect/>
          </a:stretch>
        </p:blipFill>
        <p:spPr>
          <a:xfrm>
            <a:off x="11615936" y="6653497"/>
            <a:ext cx="2164268" cy="2158171"/>
          </a:xfrm>
          <a:prstGeom prst="rect">
            <a:avLst/>
          </a:prstGeom>
        </p:spPr>
      </p:pic>
      <p:sp>
        <p:nvSpPr>
          <p:cNvPr id="5" name="Прямоугольник 4"/>
          <p:cNvSpPr/>
          <p:nvPr/>
        </p:nvSpPr>
        <p:spPr>
          <a:xfrm>
            <a:off x="3932490" y="7286514"/>
            <a:ext cx="3244798" cy="861774"/>
          </a:xfrm>
          <a:prstGeom prst="rect">
            <a:avLst/>
          </a:prstGeom>
        </p:spPr>
        <p:txBody>
          <a:bodyPr wrap="none">
            <a:spAutoFit/>
          </a:bodyPr>
          <a:lstStyle/>
          <a:p>
            <a:r>
              <a:rPr lang="ru-RU" dirty="0">
                <a:solidFill>
                  <a:schemeClr val="bg1"/>
                </a:solidFill>
              </a:rPr>
              <a:t>Общество</a:t>
            </a:r>
          </a:p>
        </p:txBody>
      </p:sp>
    </p:spTree>
    <p:extLst>
      <p:ext uri="{BB962C8B-B14F-4D97-AF65-F5344CB8AC3E}">
        <p14:creationId xmlns:p14="http://schemas.microsoft.com/office/powerpoint/2010/main" val="2883903690"/>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26606" y="2323414"/>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b="1" cap="all" dirty="0" smtClean="0">
                <a:solidFill>
                  <a:srgbClr val="253957"/>
                </a:solidFill>
                <a:sym typeface="Arial Narrow"/>
              </a:rPr>
              <a:t>Два </a:t>
            </a:r>
            <a:r>
              <a:rPr lang="ru-RU" sz="6000" b="1" cap="all" dirty="0">
                <a:solidFill>
                  <a:srgbClr val="253957"/>
                </a:solidFill>
                <a:sym typeface="Arial Narrow"/>
              </a:rPr>
              <a:t>взгляда на взаимосвязь общества и человека</a:t>
            </a:r>
          </a:p>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814737" y="2861070"/>
            <a:ext cx="22296938" cy="8317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r>
              <a:rPr lang="ru-RU" sz="4800" b="1" dirty="0" smtClean="0"/>
              <a:t> </a:t>
            </a:r>
            <a:endParaRPr lang="ru-RU" sz="48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r>
              <a:rPr lang="ru-RU" sz="4800" dirty="0" smtClean="0"/>
              <a:t>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pic>
        <p:nvPicPr>
          <p:cNvPr id="3" name="Рисунок 2"/>
          <p:cNvPicPr>
            <a:picLocks noChangeAspect="1"/>
          </p:cNvPicPr>
          <p:nvPr/>
        </p:nvPicPr>
        <p:blipFill>
          <a:blip r:embed="rId3"/>
          <a:stretch>
            <a:fillRect/>
          </a:stretch>
        </p:blipFill>
        <p:spPr>
          <a:xfrm>
            <a:off x="886745" y="2856255"/>
            <a:ext cx="6336703" cy="4752527"/>
          </a:xfrm>
          <a:prstGeom prst="rect">
            <a:avLst/>
          </a:prstGeom>
        </p:spPr>
      </p:pic>
      <p:pic>
        <p:nvPicPr>
          <p:cNvPr id="4" name="Рисунок 3"/>
          <p:cNvPicPr>
            <a:picLocks noChangeAspect="1"/>
          </p:cNvPicPr>
          <p:nvPr/>
        </p:nvPicPr>
        <p:blipFill>
          <a:blip r:embed="rId4"/>
          <a:stretch>
            <a:fillRect/>
          </a:stretch>
        </p:blipFill>
        <p:spPr>
          <a:xfrm>
            <a:off x="13704168" y="2856255"/>
            <a:ext cx="7407188" cy="4938125"/>
          </a:xfrm>
          <a:prstGeom prst="rect">
            <a:avLst/>
          </a:prstGeom>
        </p:spPr>
      </p:pic>
      <p:pic>
        <p:nvPicPr>
          <p:cNvPr id="5" name="Рисунок 4"/>
          <p:cNvPicPr>
            <a:picLocks noChangeAspect="1"/>
          </p:cNvPicPr>
          <p:nvPr/>
        </p:nvPicPr>
        <p:blipFill>
          <a:blip r:embed="rId5"/>
          <a:stretch>
            <a:fillRect/>
          </a:stretch>
        </p:blipFill>
        <p:spPr>
          <a:xfrm>
            <a:off x="7007424" y="8327220"/>
            <a:ext cx="6984776" cy="4656518"/>
          </a:xfrm>
          <a:prstGeom prst="rect">
            <a:avLst/>
          </a:prstGeom>
        </p:spPr>
      </p:pic>
      <p:sp>
        <p:nvSpPr>
          <p:cNvPr id="6" name="Прямоугольник 5"/>
          <p:cNvSpPr/>
          <p:nvPr/>
        </p:nvSpPr>
        <p:spPr>
          <a:xfrm>
            <a:off x="7655496" y="2580188"/>
            <a:ext cx="4392488" cy="2308324"/>
          </a:xfrm>
          <a:prstGeom prst="rect">
            <a:avLst/>
          </a:prstGeom>
        </p:spPr>
        <p:txBody>
          <a:bodyPr wrap="square">
            <a:spAutoFit/>
          </a:bodyPr>
          <a:lstStyle/>
          <a:p>
            <a:endParaRPr lang="ru-RU" sz="4800" b="1" dirty="0" smtClean="0"/>
          </a:p>
          <a:p>
            <a:r>
              <a:rPr lang="ru-RU" sz="4800" b="1" dirty="0" smtClean="0"/>
              <a:t>Мы</a:t>
            </a:r>
            <a:r>
              <a:rPr lang="ru-RU" sz="4800" dirty="0" smtClean="0"/>
              <a:t> стоим на</a:t>
            </a:r>
          </a:p>
          <a:p>
            <a:r>
              <a:rPr lang="ru-RU" sz="4800" dirty="0" smtClean="0"/>
              <a:t>переходе </a:t>
            </a:r>
            <a:endParaRPr lang="ru-RU" sz="4800" dirty="0"/>
          </a:p>
        </p:txBody>
      </p:sp>
      <p:sp>
        <p:nvSpPr>
          <p:cNvPr id="7" name="Прямоугольник 6"/>
          <p:cNvSpPr/>
          <p:nvPr/>
        </p:nvSpPr>
        <p:spPr>
          <a:xfrm>
            <a:off x="15360352" y="8624656"/>
            <a:ext cx="5509258" cy="1631216"/>
          </a:xfrm>
          <a:prstGeom prst="rect">
            <a:avLst/>
          </a:prstGeom>
        </p:spPr>
        <p:txBody>
          <a:bodyPr wrap="square">
            <a:spAutoFit/>
          </a:bodyPr>
          <a:lstStyle/>
          <a:p>
            <a:r>
              <a:rPr lang="ru-RU" sz="4800" b="1" dirty="0" smtClean="0"/>
              <a:t>Мы</a:t>
            </a:r>
            <a:r>
              <a:rPr lang="ru-RU" sz="4800" dirty="0" smtClean="0"/>
              <a:t> говорим на одном языке</a:t>
            </a:r>
            <a:endParaRPr lang="ru-RU" sz="4800" dirty="0"/>
          </a:p>
        </p:txBody>
      </p:sp>
      <p:sp>
        <p:nvSpPr>
          <p:cNvPr id="8" name="Прямоугольник 7"/>
          <p:cNvSpPr/>
          <p:nvPr/>
        </p:nvSpPr>
        <p:spPr>
          <a:xfrm>
            <a:off x="1390800" y="8931966"/>
            <a:ext cx="4248472" cy="2308324"/>
          </a:xfrm>
          <a:prstGeom prst="rect">
            <a:avLst/>
          </a:prstGeom>
        </p:spPr>
        <p:txBody>
          <a:bodyPr wrap="square">
            <a:spAutoFit/>
          </a:bodyPr>
          <a:lstStyle/>
          <a:p>
            <a:r>
              <a:rPr lang="ru-RU" sz="4800" b="1" dirty="0" smtClean="0"/>
              <a:t>Мы</a:t>
            </a:r>
            <a:r>
              <a:rPr lang="ru-RU" sz="4800" dirty="0" smtClean="0"/>
              <a:t> отмечаем одни и те же праздники </a:t>
            </a:r>
            <a:endParaRPr lang="ru-RU" sz="4800" dirty="0"/>
          </a:p>
        </p:txBody>
      </p:sp>
    </p:spTree>
    <p:extLst>
      <p:ext uri="{BB962C8B-B14F-4D97-AF65-F5344CB8AC3E}">
        <p14:creationId xmlns:p14="http://schemas.microsoft.com/office/powerpoint/2010/main" val="2325568348"/>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a:t>«Мышление и речь» Л.С. Выготского</a:t>
            </a:r>
            <a:endParaRPr sz="60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18" name="Стрелка вправо 2">
            <a:extLst>
              <a:ext uri="{FF2B5EF4-FFF2-40B4-BE49-F238E27FC236}">
                <a16:creationId xmlns:a16="http://schemas.microsoft.com/office/drawing/2014/main" id="{7A0E4158-EE51-4E79-BC83-6FB80BEA44A0}"/>
              </a:ext>
            </a:extLst>
          </p:cNvPr>
          <p:cNvSpPr/>
          <p:nvPr/>
        </p:nvSpPr>
        <p:spPr>
          <a:xfrm>
            <a:off x="7149121" y="5336445"/>
            <a:ext cx="1885577" cy="844637"/>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9" name="Прямоугольник 18">
            <a:extLst>
              <a:ext uri="{FF2B5EF4-FFF2-40B4-BE49-F238E27FC236}">
                <a16:creationId xmlns:a16="http://schemas.microsoft.com/office/drawing/2014/main" id="{0F6CA59B-F025-4863-8519-B01CC053C31C}"/>
              </a:ext>
            </a:extLst>
          </p:cNvPr>
          <p:cNvSpPr/>
          <p:nvPr/>
        </p:nvSpPr>
        <p:spPr>
          <a:xfrm>
            <a:off x="2055837" y="5057227"/>
            <a:ext cx="4536504" cy="1403078"/>
          </a:xfrm>
          <a:prstGeom prst="rect">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20" name="TextBox 19">
            <a:extLst>
              <a:ext uri="{FF2B5EF4-FFF2-40B4-BE49-F238E27FC236}">
                <a16:creationId xmlns:a16="http://schemas.microsoft.com/office/drawing/2014/main" id="{BB1A64EC-42A4-44D3-8D6D-F19EECA27D35}"/>
              </a:ext>
            </a:extLst>
          </p:cNvPr>
          <p:cNvSpPr txBox="1"/>
          <p:nvPr/>
        </p:nvSpPr>
        <p:spPr>
          <a:xfrm>
            <a:off x="2487885" y="5409632"/>
            <a:ext cx="3672408"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600" b="1" i="0" u="none" strike="noStrike" cap="none" spc="0" normalizeH="0" baseline="0" dirty="0">
                <a:ln>
                  <a:noFill/>
                </a:ln>
                <a:solidFill>
                  <a:schemeClr val="bg1"/>
                </a:solidFill>
                <a:effectLst/>
                <a:uFillTx/>
                <a:latin typeface="+mn-lt"/>
                <a:ea typeface="+mj-ea"/>
                <a:cs typeface="+mj-cs"/>
                <a:sym typeface="Helvetica Light"/>
              </a:rPr>
              <a:t>Мышление-речь</a:t>
            </a:r>
          </a:p>
        </p:txBody>
      </p:sp>
      <p:sp>
        <p:nvSpPr>
          <p:cNvPr id="21" name="Прямоугольник 20">
            <a:extLst>
              <a:ext uri="{FF2B5EF4-FFF2-40B4-BE49-F238E27FC236}">
                <a16:creationId xmlns:a16="http://schemas.microsoft.com/office/drawing/2014/main" id="{50F0E80E-14E7-45F0-8D78-358BBEF4D17A}"/>
              </a:ext>
            </a:extLst>
          </p:cNvPr>
          <p:cNvSpPr/>
          <p:nvPr/>
        </p:nvSpPr>
        <p:spPr>
          <a:xfrm>
            <a:off x="9688685" y="5057227"/>
            <a:ext cx="4536504" cy="1403078"/>
          </a:xfrm>
          <a:prstGeom prst="rect">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22" name="TextBox 21">
            <a:extLst>
              <a:ext uri="{FF2B5EF4-FFF2-40B4-BE49-F238E27FC236}">
                <a16:creationId xmlns:a16="http://schemas.microsoft.com/office/drawing/2014/main" id="{35C340A5-24C4-4ADC-9145-AE3E21D60DD3}"/>
              </a:ext>
            </a:extLst>
          </p:cNvPr>
          <p:cNvSpPr txBox="1"/>
          <p:nvPr/>
        </p:nvSpPr>
        <p:spPr>
          <a:xfrm>
            <a:off x="10120733" y="5132633"/>
            <a:ext cx="3672408"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600" b="1" i="0" u="none" strike="noStrike" cap="none" spc="0" normalizeH="0" baseline="0" dirty="0">
                <a:ln>
                  <a:noFill/>
                </a:ln>
                <a:solidFill>
                  <a:schemeClr val="bg1"/>
                </a:solidFill>
                <a:effectLst/>
                <a:uFillTx/>
                <a:latin typeface="+mn-lt"/>
                <a:ea typeface="+mj-ea"/>
                <a:cs typeface="+mj-cs"/>
                <a:sym typeface="Helvetica Light"/>
              </a:rPr>
              <a:t>Эгоистическая речь</a:t>
            </a:r>
          </a:p>
        </p:txBody>
      </p:sp>
      <p:sp>
        <p:nvSpPr>
          <p:cNvPr id="23" name="Прямоугольник 22">
            <a:extLst>
              <a:ext uri="{FF2B5EF4-FFF2-40B4-BE49-F238E27FC236}">
                <a16:creationId xmlns:a16="http://schemas.microsoft.com/office/drawing/2014/main" id="{68073299-F2B1-4615-94DF-23F833E42F83}"/>
              </a:ext>
            </a:extLst>
          </p:cNvPr>
          <p:cNvSpPr/>
          <p:nvPr/>
        </p:nvSpPr>
        <p:spPr>
          <a:xfrm>
            <a:off x="17536254" y="3959016"/>
            <a:ext cx="4536504" cy="1403078"/>
          </a:xfrm>
          <a:prstGeom prst="rect">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24" name="TextBox 23">
            <a:extLst>
              <a:ext uri="{FF2B5EF4-FFF2-40B4-BE49-F238E27FC236}">
                <a16:creationId xmlns:a16="http://schemas.microsoft.com/office/drawing/2014/main" id="{0A2933A0-248B-4258-8ACB-2B6AEDA850D2}"/>
              </a:ext>
            </a:extLst>
          </p:cNvPr>
          <p:cNvSpPr txBox="1"/>
          <p:nvPr/>
        </p:nvSpPr>
        <p:spPr>
          <a:xfrm>
            <a:off x="17799021" y="4034422"/>
            <a:ext cx="4010969"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600" b="1" i="0" u="none" strike="noStrike" cap="none" spc="0" normalizeH="0" baseline="0" dirty="0">
                <a:ln>
                  <a:noFill/>
                </a:ln>
                <a:solidFill>
                  <a:schemeClr val="bg1"/>
                </a:solidFill>
                <a:effectLst/>
                <a:uFillTx/>
                <a:latin typeface="+mn-lt"/>
                <a:ea typeface="+mj-ea"/>
                <a:cs typeface="+mj-cs"/>
                <a:sym typeface="Helvetica Light"/>
              </a:rPr>
              <a:t>Коммуникативная речь</a:t>
            </a:r>
          </a:p>
        </p:txBody>
      </p:sp>
      <p:sp>
        <p:nvSpPr>
          <p:cNvPr id="25" name="Стрелка вправо 2">
            <a:extLst>
              <a:ext uri="{FF2B5EF4-FFF2-40B4-BE49-F238E27FC236}">
                <a16:creationId xmlns:a16="http://schemas.microsoft.com/office/drawing/2014/main" id="{9CF2E2F0-4F3F-42EF-BE0B-3C56444428DF}"/>
              </a:ext>
            </a:extLst>
          </p:cNvPr>
          <p:cNvSpPr/>
          <p:nvPr/>
        </p:nvSpPr>
        <p:spPr>
          <a:xfrm rot="19946282">
            <a:off x="14871958" y="5053783"/>
            <a:ext cx="1962930" cy="282662"/>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2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09466CCC-93EB-48D3-AE59-AE7E166403A5}"/>
              </a:ext>
            </a:extLst>
          </p:cNvPr>
          <p:cNvSpPr txBox="1"/>
          <p:nvPr/>
        </p:nvSpPr>
        <p:spPr>
          <a:xfrm>
            <a:off x="9167664" y="3185592"/>
            <a:ext cx="5578545" cy="1653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nchor="ctr"/>
          <a:lstStyle/>
          <a:p>
            <a:pPr>
              <a:defRPr sz="2800">
                <a:solidFill>
                  <a:srgbClr val="253957"/>
                </a:solidFill>
                <a:latin typeface="+mn-lt"/>
                <a:ea typeface="+mn-ea"/>
                <a:cs typeface="+mn-cs"/>
                <a:sym typeface="Arial Narrow"/>
              </a:defRPr>
            </a:pPr>
            <a:r>
              <a:rPr lang="ru-RU" sz="6000" b="1" dirty="0"/>
              <a:t>Л. С. Выготский</a:t>
            </a:r>
          </a:p>
        </p:txBody>
      </p:sp>
      <p:sp>
        <p:nvSpPr>
          <p:cNvPr id="27" name="Стрелка вправо 2">
            <a:extLst>
              <a:ext uri="{FF2B5EF4-FFF2-40B4-BE49-F238E27FC236}">
                <a16:creationId xmlns:a16="http://schemas.microsoft.com/office/drawing/2014/main" id="{7A6F2B3C-BD55-4087-BCBC-5291F12296D1}"/>
              </a:ext>
            </a:extLst>
          </p:cNvPr>
          <p:cNvSpPr/>
          <p:nvPr/>
        </p:nvSpPr>
        <p:spPr>
          <a:xfrm rot="939598">
            <a:off x="14871958" y="6162104"/>
            <a:ext cx="1962930" cy="282662"/>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28" name="Прямоугольник 27">
            <a:extLst>
              <a:ext uri="{FF2B5EF4-FFF2-40B4-BE49-F238E27FC236}">
                <a16:creationId xmlns:a16="http://schemas.microsoft.com/office/drawing/2014/main" id="{340FFFAE-68E0-4A80-B530-6DAEA658EC3B}"/>
              </a:ext>
            </a:extLst>
          </p:cNvPr>
          <p:cNvSpPr/>
          <p:nvPr/>
        </p:nvSpPr>
        <p:spPr>
          <a:xfrm>
            <a:off x="17534266" y="5929753"/>
            <a:ext cx="4536504" cy="1403078"/>
          </a:xfrm>
          <a:prstGeom prst="rect">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29" name="TextBox 28">
            <a:extLst>
              <a:ext uri="{FF2B5EF4-FFF2-40B4-BE49-F238E27FC236}">
                <a16:creationId xmlns:a16="http://schemas.microsoft.com/office/drawing/2014/main" id="{8DE42905-9780-4771-951F-344B9E81A03C}"/>
              </a:ext>
            </a:extLst>
          </p:cNvPr>
          <p:cNvSpPr txBox="1"/>
          <p:nvPr/>
        </p:nvSpPr>
        <p:spPr>
          <a:xfrm>
            <a:off x="17797033" y="6005159"/>
            <a:ext cx="4010969"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600" b="1" i="0" u="none" strike="noStrike" cap="none" spc="0" normalizeH="0" baseline="0" dirty="0">
                <a:ln>
                  <a:noFill/>
                </a:ln>
                <a:solidFill>
                  <a:schemeClr val="bg1"/>
                </a:solidFill>
                <a:effectLst/>
                <a:uFillTx/>
                <a:latin typeface="+mn-lt"/>
                <a:ea typeface="+mj-ea"/>
                <a:cs typeface="+mj-cs"/>
                <a:sym typeface="Helvetica Light"/>
              </a:rPr>
              <a:t>Внутренняя речь (мышление)</a:t>
            </a:r>
          </a:p>
        </p:txBody>
      </p:sp>
      <p:sp>
        <p:nvSpPr>
          <p:cNvPr id="30" name="Прямоугольник 29">
            <a:extLst>
              <a:ext uri="{FF2B5EF4-FFF2-40B4-BE49-F238E27FC236}">
                <a16:creationId xmlns:a16="http://schemas.microsoft.com/office/drawing/2014/main" id="{CB03A0E9-4E44-4DD3-A32B-3F2B340D6A3B}"/>
              </a:ext>
            </a:extLst>
          </p:cNvPr>
          <p:cNvSpPr/>
          <p:nvPr/>
        </p:nvSpPr>
        <p:spPr>
          <a:xfrm>
            <a:off x="3025258" y="7961413"/>
            <a:ext cx="19535893" cy="3416320"/>
          </a:xfrm>
          <a:prstGeom prst="rect">
            <a:avLst/>
          </a:prstGeom>
        </p:spPr>
        <p:txBody>
          <a:bodyPr wrap="square">
            <a:spAutoFit/>
          </a:bodyPr>
          <a:lstStyle/>
          <a:p>
            <a:pPr algn="just">
              <a:defRPr sz="2800">
                <a:solidFill>
                  <a:srgbClr val="253957"/>
                </a:solidFill>
                <a:latin typeface="+mn-lt"/>
                <a:ea typeface="+mn-ea"/>
                <a:cs typeface="+mn-cs"/>
                <a:sym typeface="Arial Narrow"/>
              </a:defRPr>
            </a:pPr>
            <a:r>
              <a:rPr lang="ru-RU" sz="5400" b="1" dirty="0" smtClean="0">
                <a:solidFill>
                  <a:srgbClr val="253957"/>
                </a:solidFill>
                <a:sym typeface="Arial Narrow"/>
              </a:rPr>
              <a:t>Вопрос: но почему же общество, тем не менее, воспринимается человеком как нечто внешнее и ему чуждое, как то, что противостоит его индивидуальности, как нечто </a:t>
            </a:r>
            <a:r>
              <a:rPr lang="ru-RU" sz="5400" b="1" dirty="0" smtClean="0">
                <a:solidFill>
                  <a:srgbClr val="FF0000"/>
                </a:solidFill>
                <a:sym typeface="Arial Narrow"/>
              </a:rPr>
              <a:t>отчужденное</a:t>
            </a:r>
            <a:r>
              <a:rPr lang="ru-RU" sz="5400" b="1" dirty="0" smtClean="0">
                <a:solidFill>
                  <a:srgbClr val="253957"/>
                </a:solidFill>
                <a:sym typeface="Arial Narrow"/>
              </a:rPr>
              <a:t>?  </a:t>
            </a:r>
            <a:endParaRPr lang="ru-RU" sz="5400" b="1" dirty="0">
              <a:solidFill>
                <a:srgbClr val="253957"/>
              </a:solidFill>
              <a:sym typeface="Arial Narrow"/>
            </a:endParaRPr>
          </a:p>
          <a:p>
            <a:pPr algn="just">
              <a:defRPr sz="2800">
                <a:solidFill>
                  <a:srgbClr val="253957"/>
                </a:solidFill>
                <a:latin typeface="+mn-lt"/>
                <a:ea typeface="+mn-ea"/>
                <a:cs typeface="+mn-cs"/>
                <a:sym typeface="Arial Narrow"/>
              </a:defRPr>
            </a:pPr>
            <a:endParaRPr lang="ru-RU" sz="5400" b="1" dirty="0">
              <a:solidFill>
                <a:srgbClr val="253957"/>
              </a:solidFill>
              <a:sym typeface="Arial Narrow"/>
            </a:endParaRPr>
          </a:p>
        </p:txBody>
      </p:sp>
    </p:spTree>
    <p:extLst>
      <p:ext uri="{BB962C8B-B14F-4D97-AF65-F5344CB8AC3E}">
        <p14:creationId xmlns:p14="http://schemas.microsoft.com/office/powerpoint/2010/main" val="1668617875"/>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Экономическо-философские рукописи и конспект Милля</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2643366"/>
            <a:ext cx="21910610" cy="10153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r>
              <a:rPr lang="ru-RU" sz="4800" b="1" dirty="0" smtClean="0"/>
              <a:t> </a:t>
            </a:r>
            <a:endParaRPr lang="ru-RU" sz="4800" b="1" dirty="0"/>
          </a:p>
          <a:p>
            <a:pPr algn="l">
              <a:defRPr sz="2800">
                <a:solidFill>
                  <a:srgbClr val="253957"/>
                </a:solidFill>
                <a:latin typeface="+mn-lt"/>
                <a:ea typeface="+mn-ea"/>
                <a:cs typeface="+mn-cs"/>
                <a:sym typeface="Arial Narrow"/>
              </a:defRPr>
            </a:pPr>
            <a:endParaRPr lang="ru-RU" sz="4800" b="1" dirty="0"/>
          </a:p>
          <a:p>
            <a:pPr>
              <a:defRPr sz="2800">
                <a:solidFill>
                  <a:srgbClr val="253957"/>
                </a:solidFill>
                <a:latin typeface="+mn-lt"/>
                <a:ea typeface="+mn-ea"/>
                <a:cs typeface="+mn-cs"/>
                <a:sym typeface="Arial Narrow"/>
              </a:defRPr>
            </a:pPr>
            <a:r>
              <a:rPr lang="ru-RU" sz="7200" b="1" dirty="0" smtClean="0">
                <a:solidFill>
                  <a:srgbClr val="C00000"/>
                </a:solidFill>
              </a:rPr>
              <a:t>  Теория иллюзорных форм сознания Маркса. </a:t>
            </a:r>
          </a:p>
          <a:p>
            <a:pPr>
              <a:defRPr sz="2800">
                <a:solidFill>
                  <a:srgbClr val="253957"/>
                </a:solidFill>
                <a:latin typeface="+mn-lt"/>
                <a:ea typeface="+mn-ea"/>
                <a:cs typeface="+mn-cs"/>
                <a:sym typeface="Arial Narrow"/>
              </a:defRPr>
            </a:pPr>
            <a:endParaRPr lang="ru-RU" sz="7200" b="1" dirty="0">
              <a:solidFill>
                <a:srgbClr val="C00000"/>
              </a:solidFill>
            </a:endParaRPr>
          </a:p>
          <a:p>
            <a:pPr>
              <a:defRPr sz="2800">
                <a:solidFill>
                  <a:srgbClr val="253957"/>
                </a:solidFill>
                <a:latin typeface="+mn-lt"/>
                <a:ea typeface="+mn-ea"/>
                <a:cs typeface="+mn-cs"/>
                <a:sym typeface="Arial Narrow"/>
              </a:defRPr>
            </a:pPr>
            <a:r>
              <a:rPr lang="ru-RU" sz="7200" b="1" dirty="0" smtClean="0">
                <a:solidFill>
                  <a:srgbClr val="C00000"/>
                </a:solidFill>
              </a:rPr>
              <a:t>Марксистская концепция отчуждения </a:t>
            </a:r>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Tree>
    <p:extLst>
      <p:ext uri="{BB962C8B-B14F-4D97-AF65-F5344CB8AC3E}">
        <p14:creationId xmlns:p14="http://schemas.microsoft.com/office/powerpoint/2010/main" val="192966879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err="1" smtClean="0"/>
              <a:t>Мамардашвили</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2643366"/>
            <a:ext cx="21910610" cy="10153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r>
              <a:rPr lang="ru-RU" sz="6000" b="1" dirty="0" smtClean="0">
                <a:solidFill>
                  <a:srgbClr val="FF0000"/>
                </a:solidFill>
              </a:rPr>
              <a:t>   </a:t>
            </a:r>
          </a:p>
          <a:p>
            <a:pPr algn="l">
              <a:defRPr sz="2800">
                <a:solidFill>
                  <a:srgbClr val="253957"/>
                </a:solidFill>
                <a:latin typeface="+mn-lt"/>
                <a:ea typeface="+mn-ea"/>
                <a:cs typeface="+mn-cs"/>
                <a:sym typeface="Arial Narrow"/>
              </a:defRPr>
            </a:pPr>
            <a:endParaRPr lang="ru-RU" sz="6000" b="1" dirty="0" smtClean="0"/>
          </a:p>
          <a:p>
            <a:pPr algn="l">
              <a:defRPr sz="2800">
                <a:solidFill>
                  <a:srgbClr val="253957"/>
                </a:solidFill>
                <a:latin typeface="+mn-lt"/>
                <a:ea typeface="+mn-ea"/>
                <a:cs typeface="+mn-cs"/>
                <a:sym typeface="Arial Narrow"/>
              </a:defRPr>
            </a:pPr>
            <a:r>
              <a:rPr lang="ru-RU" sz="6000" b="1" dirty="0" smtClean="0"/>
              <a:t> </a:t>
            </a:r>
          </a:p>
          <a:p>
            <a:pPr algn="l">
              <a:defRPr sz="2800">
                <a:solidFill>
                  <a:srgbClr val="253957"/>
                </a:solidFill>
                <a:latin typeface="+mn-lt"/>
                <a:ea typeface="+mn-ea"/>
                <a:cs typeface="+mn-cs"/>
                <a:sym typeface="Arial Narrow"/>
              </a:defRPr>
            </a:pPr>
            <a:r>
              <a:rPr lang="ru-RU" sz="6000" b="1" dirty="0" smtClean="0"/>
              <a:t>   </a:t>
            </a:r>
            <a:endParaRPr lang="ru-RU" sz="6000" dirty="0"/>
          </a:p>
          <a:p>
            <a:pPr algn="l">
              <a:defRPr sz="2800">
                <a:solidFill>
                  <a:srgbClr val="253957"/>
                </a:solidFill>
                <a:latin typeface="+mn-lt"/>
                <a:ea typeface="+mn-ea"/>
                <a:cs typeface="+mn-cs"/>
                <a:sym typeface="Arial Narrow"/>
              </a:defRPr>
            </a:pPr>
            <a:endParaRPr lang="ru-RU" sz="60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1201065" y="4985792"/>
            <a:ext cx="21778719" cy="3139321"/>
          </a:xfrm>
          <a:prstGeom prst="rect">
            <a:avLst/>
          </a:prstGeom>
        </p:spPr>
        <p:txBody>
          <a:bodyPr wrap="none">
            <a:spAutoFit/>
          </a:bodyPr>
          <a:lstStyle/>
          <a:p>
            <a:r>
              <a:rPr lang="ru-RU" sz="6600" dirty="0" smtClean="0"/>
              <a:t>В чем же видел </a:t>
            </a:r>
            <a:r>
              <a:rPr lang="ru-RU" sz="6600" dirty="0" err="1" smtClean="0"/>
              <a:t>Мамардашвили</a:t>
            </a:r>
            <a:r>
              <a:rPr lang="ru-RU" sz="6600" dirty="0" smtClean="0"/>
              <a:t> главную особенность </a:t>
            </a:r>
          </a:p>
          <a:p>
            <a:r>
              <a:rPr lang="ru-RU" sz="6600" dirty="0" err="1" smtClean="0"/>
              <a:t>Марксова</a:t>
            </a:r>
            <a:r>
              <a:rPr lang="ru-RU" sz="6600" dirty="0" smtClean="0"/>
              <a:t> подхода к исследованию </a:t>
            </a:r>
          </a:p>
          <a:p>
            <a:r>
              <a:rPr lang="ru-RU" sz="6600" dirty="0" smtClean="0"/>
              <a:t>сознания и его иллюзий??  </a:t>
            </a:r>
            <a:endParaRPr lang="ru-RU" sz="6600" dirty="0"/>
          </a:p>
        </p:txBody>
      </p:sp>
    </p:spTree>
    <p:extLst>
      <p:ext uri="{BB962C8B-B14F-4D97-AF65-F5344CB8AC3E}">
        <p14:creationId xmlns:p14="http://schemas.microsoft.com/office/powerpoint/2010/main" val="1803240667"/>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err="1" smtClean="0"/>
              <a:t>Мамардашвили</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2643366"/>
            <a:ext cx="21910610" cy="10153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r>
              <a:rPr lang="ru-RU" sz="6000" b="1" dirty="0" smtClean="0">
                <a:solidFill>
                  <a:srgbClr val="FF0000"/>
                </a:solidFill>
              </a:rPr>
              <a:t>   </a:t>
            </a:r>
          </a:p>
          <a:p>
            <a:pPr algn="l">
              <a:defRPr sz="2800">
                <a:solidFill>
                  <a:srgbClr val="253957"/>
                </a:solidFill>
                <a:latin typeface="+mn-lt"/>
                <a:ea typeface="+mn-ea"/>
                <a:cs typeface="+mn-cs"/>
                <a:sym typeface="Arial Narrow"/>
              </a:defRPr>
            </a:pPr>
            <a:endParaRPr lang="ru-RU" sz="6000" b="1" dirty="0" smtClean="0"/>
          </a:p>
          <a:p>
            <a:pPr algn="l">
              <a:defRPr sz="2800">
                <a:solidFill>
                  <a:srgbClr val="253957"/>
                </a:solidFill>
                <a:latin typeface="+mn-lt"/>
                <a:ea typeface="+mn-ea"/>
                <a:cs typeface="+mn-cs"/>
                <a:sym typeface="Arial Narrow"/>
              </a:defRPr>
            </a:pPr>
            <a:r>
              <a:rPr lang="ru-RU" sz="6000" b="1" dirty="0" smtClean="0"/>
              <a:t> </a:t>
            </a:r>
          </a:p>
          <a:p>
            <a:pPr algn="l">
              <a:defRPr sz="2800">
                <a:solidFill>
                  <a:srgbClr val="253957"/>
                </a:solidFill>
                <a:latin typeface="+mn-lt"/>
                <a:ea typeface="+mn-ea"/>
                <a:cs typeface="+mn-cs"/>
                <a:sym typeface="Arial Narrow"/>
              </a:defRPr>
            </a:pPr>
            <a:r>
              <a:rPr lang="ru-RU" sz="6000" b="1" dirty="0" smtClean="0"/>
              <a:t>   </a:t>
            </a:r>
            <a:endParaRPr lang="ru-RU" sz="6000" dirty="0"/>
          </a:p>
          <a:p>
            <a:pPr algn="l">
              <a:defRPr sz="2800">
                <a:solidFill>
                  <a:srgbClr val="253957"/>
                </a:solidFill>
                <a:latin typeface="+mn-lt"/>
                <a:ea typeface="+mn-ea"/>
                <a:cs typeface="+mn-cs"/>
                <a:sym typeface="Arial Narrow"/>
              </a:defRPr>
            </a:pPr>
            <a:endParaRPr lang="ru-RU" sz="60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2" name="Прямоугольник 1"/>
          <p:cNvSpPr/>
          <p:nvPr/>
        </p:nvSpPr>
        <p:spPr>
          <a:xfrm>
            <a:off x="1064893" y="3473624"/>
            <a:ext cx="21778719" cy="8217634"/>
          </a:xfrm>
          <a:prstGeom prst="rect">
            <a:avLst/>
          </a:prstGeom>
        </p:spPr>
        <p:txBody>
          <a:bodyPr wrap="none">
            <a:spAutoFit/>
          </a:bodyPr>
          <a:lstStyle/>
          <a:p>
            <a:r>
              <a:rPr lang="ru-RU" sz="6600" dirty="0" smtClean="0"/>
              <a:t>В чем же видел </a:t>
            </a:r>
            <a:r>
              <a:rPr lang="ru-RU" sz="6600" dirty="0" err="1" smtClean="0"/>
              <a:t>Мамардашвили</a:t>
            </a:r>
            <a:r>
              <a:rPr lang="ru-RU" sz="6600" dirty="0" smtClean="0"/>
              <a:t> главную особенность </a:t>
            </a:r>
          </a:p>
          <a:p>
            <a:r>
              <a:rPr lang="ru-RU" sz="6600" dirty="0" err="1" smtClean="0"/>
              <a:t>Марксова</a:t>
            </a:r>
            <a:r>
              <a:rPr lang="ru-RU" sz="6600" dirty="0" smtClean="0"/>
              <a:t> подхода к исследованию </a:t>
            </a:r>
          </a:p>
          <a:p>
            <a:r>
              <a:rPr lang="ru-RU" sz="6600" dirty="0" smtClean="0"/>
              <a:t>сознания и его иллюзий??</a:t>
            </a:r>
          </a:p>
          <a:p>
            <a:endParaRPr lang="ru-RU" sz="6600" dirty="0"/>
          </a:p>
          <a:p>
            <a:endParaRPr lang="ru-RU" sz="6600" dirty="0" smtClean="0"/>
          </a:p>
          <a:p>
            <a:r>
              <a:rPr lang="ru-RU" sz="6600" dirty="0" smtClean="0"/>
              <a:t>Ответ: в том, что сознание и его феномены </a:t>
            </a:r>
          </a:p>
          <a:p>
            <a:r>
              <a:rPr lang="ru-RU" sz="6600" dirty="0" smtClean="0"/>
              <a:t>рассматривалось как элемент, </a:t>
            </a:r>
            <a:r>
              <a:rPr lang="ru-RU" sz="6600" dirty="0" smtClean="0">
                <a:solidFill>
                  <a:srgbClr val="FF0000"/>
                </a:solidFill>
              </a:rPr>
              <a:t>функция </a:t>
            </a:r>
          </a:p>
          <a:p>
            <a:r>
              <a:rPr lang="ru-RU" sz="6600" dirty="0" smtClean="0">
                <a:solidFill>
                  <a:srgbClr val="FF0000"/>
                </a:solidFill>
              </a:rPr>
              <a:t>социальной системы  </a:t>
            </a:r>
            <a:endParaRPr lang="ru-RU" sz="6600" dirty="0">
              <a:solidFill>
                <a:srgbClr val="FF0000"/>
              </a:solidFill>
            </a:endParaRPr>
          </a:p>
        </p:txBody>
      </p:sp>
    </p:spTree>
    <p:extLst>
      <p:ext uri="{BB962C8B-B14F-4D97-AF65-F5344CB8AC3E}">
        <p14:creationId xmlns:p14="http://schemas.microsoft.com/office/powerpoint/2010/main" val="444861843"/>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 </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2214562"/>
            <a:ext cx="22992252" cy="11196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r>
              <a:rPr lang="ru-RU" sz="5400" b="1" dirty="0" smtClean="0"/>
              <a:t>   </a:t>
            </a:r>
          </a:p>
          <a:p>
            <a:pPr algn="just">
              <a:defRPr sz="2800">
                <a:solidFill>
                  <a:srgbClr val="253957"/>
                </a:solidFill>
                <a:latin typeface="+mn-lt"/>
                <a:ea typeface="+mn-ea"/>
                <a:cs typeface="+mn-cs"/>
                <a:sym typeface="Arial Narrow"/>
              </a:defRPr>
            </a:pPr>
            <a:r>
              <a:rPr lang="ru-RU" sz="4800" b="1" dirty="0" smtClean="0"/>
              <a:t> </a:t>
            </a:r>
            <a:endParaRPr lang="ru-RU" sz="4800" b="1" dirty="0"/>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sp>
        <p:nvSpPr>
          <p:cNvPr id="8" name="Прямоугольник 7"/>
          <p:cNvSpPr/>
          <p:nvPr/>
        </p:nvSpPr>
        <p:spPr>
          <a:xfrm>
            <a:off x="2902968" y="782115"/>
            <a:ext cx="13018307" cy="923330"/>
          </a:xfrm>
          <a:prstGeom prst="rect">
            <a:avLst/>
          </a:prstGeom>
        </p:spPr>
        <p:txBody>
          <a:bodyPr wrap="none">
            <a:spAutoFit/>
          </a:bodyPr>
          <a:lstStyle/>
          <a:p>
            <a:pPr algn="l">
              <a:defRPr sz="7000" b="1" cap="all">
                <a:solidFill>
                  <a:srgbClr val="253957"/>
                </a:solidFill>
                <a:latin typeface="+mn-lt"/>
                <a:ea typeface="+mn-ea"/>
                <a:cs typeface="+mn-cs"/>
                <a:sym typeface="Arial Narrow"/>
              </a:defRPr>
            </a:pPr>
            <a:r>
              <a:rPr lang="ru-RU" sz="5400" b="1" cap="all" dirty="0" err="1" smtClean="0">
                <a:solidFill>
                  <a:srgbClr val="253957"/>
                </a:solidFill>
                <a:sym typeface="Arial Narrow"/>
              </a:rPr>
              <a:t>Мамардашвили</a:t>
            </a:r>
            <a:r>
              <a:rPr lang="ru-RU" sz="5400" b="1" cap="all" dirty="0" smtClean="0">
                <a:solidFill>
                  <a:srgbClr val="253957"/>
                </a:solidFill>
                <a:sym typeface="Arial Narrow"/>
              </a:rPr>
              <a:t>: понимание сознания </a:t>
            </a:r>
            <a:endParaRPr lang="ru-RU" sz="5400" b="1" cap="all" dirty="0">
              <a:solidFill>
                <a:srgbClr val="253957"/>
              </a:solidFill>
              <a:sym typeface="Arial Narrow"/>
            </a:endParaRPr>
          </a:p>
        </p:txBody>
      </p:sp>
      <p:sp>
        <p:nvSpPr>
          <p:cNvPr id="2" name="Прямоугольник 1"/>
          <p:cNvSpPr/>
          <p:nvPr/>
        </p:nvSpPr>
        <p:spPr>
          <a:xfrm>
            <a:off x="382688" y="2113810"/>
            <a:ext cx="23412178" cy="12218730"/>
          </a:xfrm>
          <a:prstGeom prst="rect">
            <a:avLst/>
          </a:prstGeom>
        </p:spPr>
        <p:txBody>
          <a:bodyPr wrap="none">
            <a:spAutoFit/>
          </a:bodyPr>
          <a:lstStyle/>
          <a:p>
            <a:pPr algn="l"/>
            <a:r>
              <a:rPr lang="ru-RU" sz="4800" b="1" cap="all" dirty="0" smtClean="0">
                <a:solidFill>
                  <a:srgbClr val="253957"/>
                </a:solidFill>
                <a:sym typeface="Arial Narrow"/>
              </a:rPr>
              <a:t> </a:t>
            </a:r>
            <a:r>
              <a:rPr lang="ru-RU" sz="4400" b="1" cap="all" dirty="0" smtClean="0">
                <a:solidFill>
                  <a:srgbClr val="253957"/>
                </a:solidFill>
                <a:sym typeface="Arial Narrow"/>
              </a:rPr>
              <a:t> </a:t>
            </a:r>
            <a:r>
              <a:rPr lang="ru-RU" sz="4400" cap="all" dirty="0" smtClean="0">
                <a:solidFill>
                  <a:srgbClr val="253957"/>
                </a:solidFill>
                <a:sym typeface="Arial Narrow"/>
              </a:rPr>
              <a:t> </a:t>
            </a:r>
            <a:r>
              <a:rPr lang="ru-RU" sz="4400" b="1" cap="all" dirty="0" smtClean="0">
                <a:solidFill>
                  <a:srgbClr val="253957"/>
                </a:solidFill>
                <a:sym typeface="Arial Narrow"/>
              </a:rPr>
              <a:t> </a:t>
            </a:r>
            <a:r>
              <a:rPr lang="ru-RU" sz="4000" b="1" cap="all" dirty="0" smtClean="0">
                <a:solidFill>
                  <a:srgbClr val="253957"/>
                </a:solidFill>
                <a:sym typeface="Arial Narrow"/>
              </a:rPr>
              <a:t>Фетишизм возникает </a:t>
            </a:r>
            <a:r>
              <a:rPr lang="ru-RU" sz="4000" b="1" cap="all" dirty="0" smtClean="0">
                <a:solidFill>
                  <a:schemeClr val="tx1"/>
                </a:solidFill>
                <a:sym typeface="Arial Narrow"/>
              </a:rPr>
              <a:t>как </a:t>
            </a:r>
            <a:r>
              <a:rPr lang="ru-RU" sz="4000" b="1" cap="all" dirty="0" smtClean="0">
                <a:solidFill>
                  <a:srgbClr val="253957"/>
                </a:solidFill>
                <a:sym typeface="Arial Narrow"/>
              </a:rPr>
              <a:t>результат замещения скрытых, </a:t>
            </a:r>
          </a:p>
          <a:p>
            <a:pPr algn="l"/>
            <a:endParaRPr lang="ru-RU" sz="4000" b="1" cap="all" dirty="0">
              <a:solidFill>
                <a:srgbClr val="253957"/>
              </a:solidFill>
              <a:sym typeface="Arial Narrow"/>
            </a:endParaRPr>
          </a:p>
          <a:p>
            <a:pPr algn="l"/>
            <a:r>
              <a:rPr lang="ru-RU" sz="4000" b="1" cap="all" dirty="0" smtClean="0">
                <a:solidFill>
                  <a:srgbClr val="253957"/>
                </a:solidFill>
                <a:sym typeface="Arial Narrow"/>
              </a:rPr>
              <a:t> неявных  свойств </a:t>
            </a:r>
            <a:r>
              <a:rPr lang="ru-RU" sz="4000" b="1" cap="all" dirty="0" smtClean="0">
                <a:solidFill>
                  <a:srgbClr val="FF0000"/>
                </a:solidFill>
                <a:sym typeface="Arial Narrow"/>
              </a:rPr>
              <a:t>системы</a:t>
            </a:r>
            <a:r>
              <a:rPr lang="ru-RU" sz="4000" b="1" cap="all" dirty="0" smtClean="0">
                <a:solidFill>
                  <a:srgbClr val="253957"/>
                </a:solidFill>
                <a:sym typeface="Arial Narrow"/>
              </a:rPr>
              <a:t> некими </a:t>
            </a:r>
            <a:r>
              <a:rPr lang="ru-RU" sz="4000" b="1" cap="all" dirty="0" smtClean="0">
                <a:solidFill>
                  <a:srgbClr val="FF0000"/>
                </a:solidFill>
                <a:sym typeface="Arial Narrow"/>
              </a:rPr>
              <a:t>предметами</a:t>
            </a:r>
            <a:r>
              <a:rPr lang="ru-RU" sz="4000" b="1" cap="all" dirty="0" smtClean="0">
                <a:solidFill>
                  <a:srgbClr val="253957"/>
                </a:solidFill>
                <a:sym typeface="Arial Narrow"/>
              </a:rPr>
              <a:t>, которые приобретают </a:t>
            </a:r>
          </a:p>
          <a:p>
            <a:pPr algn="l"/>
            <a:r>
              <a:rPr lang="ru-RU" sz="4000" b="1" cap="all" dirty="0">
                <a:solidFill>
                  <a:srgbClr val="253957"/>
                </a:solidFill>
                <a:sym typeface="Arial Narrow"/>
              </a:rPr>
              <a:t> </a:t>
            </a:r>
            <a:endParaRPr lang="ru-RU" sz="4000" b="1" cap="all" dirty="0" smtClean="0">
              <a:solidFill>
                <a:srgbClr val="253957"/>
              </a:solidFill>
              <a:sym typeface="Arial Narrow"/>
            </a:endParaRPr>
          </a:p>
          <a:p>
            <a:pPr algn="l"/>
            <a:r>
              <a:rPr lang="ru-RU" sz="4000" b="1" cap="all" dirty="0">
                <a:solidFill>
                  <a:srgbClr val="253957"/>
                </a:solidFill>
                <a:sym typeface="Arial Narrow"/>
              </a:rPr>
              <a:t> </a:t>
            </a:r>
            <a:r>
              <a:rPr lang="ru-RU" sz="4000" b="1" cap="all" dirty="0" smtClean="0">
                <a:solidFill>
                  <a:srgbClr val="253957"/>
                </a:solidFill>
                <a:sym typeface="Arial Narrow"/>
              </a:rPr>
              <a:t>видимость обладания особыми </a:t>
            </a:r>
            <a:r>
              <a:rPr lang="ru-RU" sz="4000" b="1" cap="all" dirty="0" smtClean="0">
                <a:solidFill>
                  <a:srgbClr val="FF0000"/>
                </a:solidFill>
                <a:sym typeface="Arial Narrow"/>
              </a:rPr>
              <a:t>сверхчувственными</a:t>
            </a:r>
            <a:r>
              <a:rPr lang="ru-RU" sz="4000" b="1" cap="all" dirty="0" smtClean="0">
                <a:solidFill>
                  <a:srgbClr val="253957"/>
                </a:solidFill>
                <a:sym typeface="Arial Narrow"/>
              </a:rPr>
              <a:t> свойствами:</a:t>
            </a:r>
          </a:p>
          <a:p>
            <a:pPr algn="l"/>
            <a:r>
              <a:rPr lang="ru-RU" sz="4000" b="1" cap="all" dirty="0" smtClean="0">
                <a:solidFill>
                  <a:srgbClr val="253957"/>
                </a:solidFill>
                <a:sym typeface="Arial Narrow"/>
              </a:rPr>
              <a:t> </a:t>
            </a:r>
          </a:p>
          <a:p>
            <a:pPr algn="l"/>
            <a:r>
              <a:rPr lang="ru-RU" sz="4000" b="1" cap="all" dirty="0" smtClean="0">
                <a:solidFill>
                  <a:srgbClr val="253957"/>
                </a:solidFill>
                <a:sym typeface="Arial Narrow"/>
              </a:rPr>
              <a:t> </a:t>
            </a:r>
            <a:r>
              <a:rPr lang="ru-RU" sz="4000" b="1" cap="all" dirty="0" smtClean="0">
                <a:solidFill>
                  <a:srgbClr val="FF0000"/>
                </a:solidFill>
                <a:sym typeface="Arial Narrow"/>
              </a:rPr>
              <a:t>Стоимость у товара, власть у идола </a:t>
            </a:r>
            <a:r>
              <a:rPr lang="ru-RU" sz="4000" b="1" cap="all" dirty="0" smtClean="0">
                <a:solidFill>
                  <a:schemeClr val="tx1"/>
                </a:solidFill>
                <a:sym typeface="Arial Narrow"/>
              </a:rPr>
              <a:t>и т.д. </a:t>
            </a:r>
            <a:r>
              <a:rPr lang="ru-RU" sz="4000" b="1" cap="all" dirty="0" smtClean="0">
                <a:solidFill>
                  <a:srgbClr val="FF0000"/>
                </a:solidFill>
                <a:sym typeface="Arial Narrow"/>
              </a:rPr>
              <a:t>  </a:t>
            </a:r>
            <a:endParaRPr lang="ru-RU" sz="4000" b="1" cap="all" dirty="0">
              <a:solidFill>
                <a:srgbClr val="FF0000"/>
              </a:solidFill>
              <a:sym typeface="Arial Narrow"/>
            </a:endParaRPr>
          </a:p>
          <a:p>
            <a:pPr algn="l"/>
            <a:endParaRPr lang="ru-RU" sz="4400" b="1" cap="all" dirty="0" smtClean="0">
              <a:solidFill>
                <a:srgbClr val="253957"/>
              </a:solidFill>
              <a:sym typeface="Arial Narrow"/>
            </a:endParaRPr>
          </a:p>
          <a:p>
            <a:pPr algn="l"/>
            <a:r>
              <a:rPr lang="ru-RU" sz="4400" b="1" cap="all" dirty="0">
                <a:solidFill>
                  <a:srgbClr val="253957"/>
                </a:solidFill>
                <a:sym typeface="Arial Narrow"/>
              </a:rPr>
              <a:t> </a:t>
            </a:r>
            <a:r>
              <a:rPr lang="ru-RU" sz="4400" b="1" cap="all" dirty="0" smtClean="0">
                <a:solidFill>
                  <a:srgbClr val="253957"/>
                </a:solidFill>
                <a:sym typeface="Arial Narrow"/>
              </a:rPr>
              <a:t>                                                         </a:t>
            </a:r>
          </a:p>
          <a:p>
            <a:pPr algn="l"/>
            <a:r>
              <a:rPr lang="ru-RU" sz="4400" b="1" cap="all" dirty="0">
                <a:solidFill>
                  <a:srgbClr val="253957"/>
                </a:solidFill>
                <a:sym typeface="Arial Narrow"/>
              </a:rPr>
              <a:t> </a:t>
            </a:r>
            <a:r>
              <a:rPr lang="ru-RU" sz="4400" b="1" cap="all" dirty="0" smtClean="0">
                <a:solidFill>
                  <a:srgbClr val="253957"/>
                </a:solidFill>
                <a:sym typeface="Arial Narrow"/>
              </a:rPr>
              <a:t>                                                          </a:t>
            </a:r>
            <a:r>
              <a:rPr lang="ru-RU" sz="6000" dirty="0" smtClean="0">
                <a:ln w="0"/>
                <a:solidFill>
                  <a:schemeClr val="accent1"/>
                </a:solidFill>
                <a:effectLst>
                  <a:outerShdw blurRad="38100" dist="25400" dir="5400000" algn="ctr" rotWithShape="0">
                    <a:srgbClr val="6E747A">
                      <a:alpha val="43000"/>
                    </a:srgbClr>
                  </a:outerShdw>
                </a:effectLst>
                <a:sym typeface="Arial Narrow"/>
              </a:rPr>
              <a:t>фетиш</a:t>
            </a:r>
            <a:r>
              <a:rPr lang="ru-RU" sz="5400" dirty="0" smtClean="0">
                <a:ln w="0"/>
                <a:solidFill>
                  <a:schemeClr val="accent1"/>
                </a:solidFill>
                <a:effectLst>
                  <a:outerShdw blurRad="38100" dist="25400" dir="5400000" algn="ctr" rotWithShape="0">
                    <a:srgbClr val="6E747A">
                      <a:alpha val="43000"/>
                    </a:srgbClr>
                  </a:outerShdw>
                </a:effectLst>
                <a:sym typeface="Arial Narrow"/>
              </a:rPr>
              <a:t> </a:t>
            </a:r>
            <a:r>
              <a:rPr lang="ru-RU" sz="4400" dirty="0" smtClean="0">
                <a:ln w="0"/>
                <a:solidFill>
                  <a:schemeClr val="accent1"/>
                </a:solidFill>
                <a:effectLst>
                  <a:outerShdw blurRad="38100" dist="25400" dir="5400000" algn="ctr" rotWithShape="0">
                    <a:srgbClr val="6E747A">
                      <a:alpha val="43000"/>
                    </a:srgbClr>
                  </a:outerShdw>
                </a:effectLst>
                <a:sym typeface="Arial Narrow"/>
              </a:rPr>
              <a:t> </a:t>
            </a:r>
            <a:endParaRPr lang="ru-RU" sz="4400" b="1" cap="all" dirty="0" smtClean="0">
              <a:solidFill>
                <a:srgbClr val="253957"/>
              </a:solidFill>
              <a:sym typeface="Arial Narrow"/>
            </a:endParaRPr>
          </a:p>
          <a:p>
            <a:pPr algn="l"/>
            <a:endParaRPr lang="ru-RU" sz="4400" dirty="0" smtClean="0"/>
          </a:p>
          <a:p>
            <a:pPr algn="l"/>
            <a:r>
              <a:rPr lang="ru-RU" sz="4400" dirty="0" smtClean="0"/>
              <a:t>.  </a:t>
            </a:r>
          </a:p>
          <a:p>
            <a:pPr algn="l"/>
            <a:endParaRPr lang="ru-RU" sz="4400" b="1" cap="all" dirty="0">
              <a:solidFill>
                <a:srgbClr val="253957"/>
              </a:solidFill>
              <a:sym typeface="Arial Narrow"/>
            </a:endParaRPr>
          </a:p>
          <a:p>
            <a:pPr algn="l"/>
            <a:r>
              <a:rPr lang="ru-RU" sz="4400" b="1" cap="all" dirty="0" smtClean="0">
                <a:solidFill>
                  <a:srgbClr val="253957"/>
                </a:solidFill>
                <a:sym typeface="Arial Narrow"/>
              </a:rPr>
              <a:t>                                                              </a:t>
            </a:r>
            <a:endParaRPr lang="ru-RU" sz="4400" b="1" cap="all" dirty="0">
              <a:solidFill>
                <a:srgbClr val="253957"/>
              </a:solidFill>
              <a:sym typeface="Arial Narrow"/>
            </a:endParaRPr>
          </a:p>
          <a:p>
            <a:pPr algn="l"/>
            <a:endParaRPr lang="ru-RU" sz="4400" b="1" cap="all" dirty="0" smtClean="0">
              <a:solidFill>
                <a:srgbClr val="253957"/>
              </a:solidFill>
              <a:sym typeface="Arial Narrow"/>
            </a:endParaRPr>
          </a:p>
          <a:p>
            <a:pPr algn="l"/>
            <a:r>
              <a:rPr lang="ru-RU" sz="4400" b="1" cap="all" dirty="0" smtClean="0">
                <a:solidFill>
                  <a:srgbClr val="FF0000"/>
                </a:solidFill>
                <a:sym typeface="Arial Narrow"/>
              </a:rPr>
              <a:t>                                                                                  У какого автора мы уже </a:t>
            </a:r>
          </a:p>
          <a:p>
            <a:pPr algn="l"/>
            <a:r>
              <a:rPr lang="ru-RU" sz="4400" b="1" cap="all" dirty="0">
                <a:solidFill>
                  <a:srgbClr val="FF0000"/>
                </a:solidFill>
                <a:sym typeface="Arial Narrow"/>
              </a:rPr>
              <a:t> </a:t>
            </a:r>
            <a:r>
              <a:rPr lang="ru-RU" sz="4400" b="1" cap="all" dirty="0" smtClean="0">
                <a:solidFill>
                  <a:srgbClr val="FF0000"/>
                </a:solidFill>
                <a:sym typeface="Arial Narrow"/>
              </a:rPr>
              <a:t>                                                                           встречались с чем-то подобным?</a:t>
            </a:r>
            <a:endParaRPr lang="ru-RU" sz="4400" b="1" cap="all" dirty="0">
              <a:solidFill>
                <a:srgbClr val="253957"/>
              </a:solidFill>
              <a:sym typeface="Arial Narrow"/>
            </a:endParaRPr>
          </a:p>
          <a:p>
            <a:pPr algn="l"/>
            <a:r>
              <a:rPr lang="ru-RU" sz="4400" b="1" cap="all" dirty="0" smtClean="0">
                <a:solidFill>
                  <a:srgbClr val="253957"/>
                </a:solidFill>
                <a:sym typeface="Arial Narrow"/>
              </a:rPr>
              <a:t>  </a:t>
            </a:r>
            <a:endParaRPr lang="ru-RU" sz="4400" dirty="0"/>
          </a:p>
        </p:txBody>
      </p:sp>
      <p:pic>
        <p:nvPicPr>
          <p:cNvPr id="9" name="Рисунок 8" descr="Мужчина">
            <a:extLst>
              <a:ext uri="{FF2B5EF4-FFF2-40B4-BE49-F238E27FC236}">
                <a16:creationId xmlns:a16="http://schemas.microsoft.com/office/drawing/2014/main" id="{846EBA3C-2238-4463-A76A-E30283116B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662115" y="10333158"/>
            <a:ext cx="1665475" cy="1665475"/>
          </a:xfrm>
          <a:prstGeom prst="rect">
            <a:avLst/>
          </a:prstGeom>
        </p:spPr>
      </p:pic>
      <p:sp>
        <p:nvSpPr>
          <p:cNvPr id="10" name="Стрелка: вправо 21">
            <a:extLst>
              <a:ext uri="{FF2B5EF4-FFF2-40B4-BE49-F238E27FC236}">
                <a16:creationId xmlns:a16="http://schemas.microsoft.com/office/drawing/2014/main" id="{B4DB8135-BBD5-4E4B-A62B-BF18D7E3C07D}"/>
              </a:ext>
            </a:extLst>
          </p:cNvPr>
          <p:cNvSpPr/>
          <p:nvPr/>
        </p:nvSpPr>
        <p:spPr>
          <a:xfrm rot="20288697">
            <a:off x="5774461" y="10168219"/>
            <a:ext cx="1540986" cy="329874"/>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12" name="Рисунок 11" descr="Мужчина">
            <a:extLst>
              <a:ext uri="{FF2B5EF4-FFF2-40B4-BE49-F238E27FC236}">
                <a16:creationId xmlns:a16="http://schemas.microsoft.com/office/drawing/2014/main" id="{846EBA3C-2238-4463-A76A-E30283116B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864660" y="9266922"/>
            <a:ext cx="1665475" cy="1665475"/>
          </a:xfrm>
          <a:prstGeom prst="rect">
            <a:avLst/>
          </a:prstGeom>
        </p:spPr>
      </p:pic>
      <p:pic>
        <p:nvPicPr>
          <p:cNvPr id="13" name="Рисунок 12" descr="Мужчина">
            <a:extLst>
              <a:ext uri="{FF2B5EF4-FFF2-40B4-BE49-F238E27FC236}">
                <a16:creationId xmlns:a16="http://schemas.microsoft.com/office/drawing/2014/main" id="{846EBA3C-2238-4463-A76A-E30283116B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462275" y="9107588"/>
            <a:ext cx="1499871" cy="1665475"/>
          </a:xfrm>
          <a:prstGeom prst="rect">
            <a:avLst/>
          </a:prstGeom>
        </p:spPr>
      </p:pic>
      <p:sp>
        <p:nvSpPr>
          <p:cNvPr id="14" name="Стрелка: вправо 21">
            <a:extLst>
              <a:ext uri="{FF2B5EF4-FFF2-40B4-BE49-F238E27FC236}">
                <a16:creationId xmlns:a16="http://schemas.microsoft.com/office/drawing/2014/main" id="{B4DB8135-BBD5-4E4B-A62B-BF18D7E3C07D}"/>
              </a:ext>
            </a:extLst>
          </p:cNvPr>
          <p:cNvSpPr/>
          <p:nvPr/>
        </p:nvSpPr>
        <p:spPr>
          <a:xfrm>
            <a:off x="8193795" y="9483293"/>
            <a:ext cx="1540986" cy="329874"/>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15" name="Рисунок 14" descr="Мужчина">
            <a:extLst>
              <a:ext uri="{FF2B5EF4-FFF2-40B4-BE49-F238E27FC236}">
                <a16:creationId xmlns:a16="http://schemas.microsoft.com/office/drawing/2014/main" id="{846EBA3C-2238-4463-A76A-E30283116B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698684" y="10333158"/>
            <a:ext cx="1499871" cy="1665475"/>
          </a:xfrm>
          <a:prstGeom prst="rect">
            <a:avLst/>
          </a:prstGeom>
        </p:spPr>
      </p:pic>
      <p:pic>
        <p:nvPicPr>
          <p:cNvPr id="16" name="Рисунок 15" descr="Мужчина">
            <a:extLst>
              <a:ext uri="{FF2B5EF4-FFF2-40B4-BE49-F238E27FC236}">
                <a16:creationId xmlns:a16="http://schemas.microsoft.com/office/drawing/2014/main" id="{846EBA3C-2238-4463-A76A-E30283116B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496139" y="11929160"/>
            <a:ext cx="1499871" cy="1665475"/>
          </a:xfrm>
          <a:prstGeom prst="rect">
            <a:avLst/>
          </a:prstGeom>
        </p:spPr>
      </p:pic>
      <p:pic>
        <p:nvPicPr>
          <p:cNvPr id="17" name="Рисунок 16" descr="Мужчина">
            <a:extLst>
              <a:ext uri="{FF2B5EF4-FFF2-40B4-BE49-F238E27FC236}">
                <a16:creationId xmlns:a16="http://schemas.microsoft.com/office/drawing/2014/main" id="{846EBA3C-2238-4463-A76A-E30283116B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030264" y="11929160"/>
            <a:ext cx="1499871" cy="1665475"/>
          </a:xfrm>
          <a:prstGeom prst="rect">
            <a:avLst/>
          </a:prstGeom>
        </p:spPr>
      </p:pic>
      <p:sp>
        <p:nvSpPr>
          <p:cNvPr id="18" name="Стрелка: вправо 21">
            <a:extLst>
              <a:ext uri="{FF2B5EF4-FFF2-40B4-BE49-F238E27FC236}">
                <a16:creationId xmlns:a16="http://schemas.microsoft.com/office/drawing/2014/main" id="{B4DB8135-BBD5-4E4B-A62B-BF18D7E3C07D}"/>
              </a:ext>
            </a:extLst>
          </p:cNvPr>
          <p:cNvSpPr/>
          <p:nvPr/>
        </p:nvSpPr>
        <p:spPr>
          <a:xfrm rot="1688829">
            <a:off x="10713024" y="10099225"/>
            <a:ext cx="1540986" cy="329874"/>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9" name="Стрелка: вправо 21">
            <a:extLst>
              <a:ext uri="{FF2B5EF4-FFF2-40B4-BE49-F238E27FC236}">
                <a16:creationId xmlns:a16="http://schemas.microsoft.com/office/drawing/2014/main" id="{B4DB8135-BBD5-4E4B-A62B-BF18D7E3C07D}"/>
              </a:ext>
            </a:extLst>
          </p:cNvPr>
          <p:cNvSpPr/>
          <p:nvPr/>
        </p:nvSpPr>
        <p:spPr>
          <a:xfrm rot="12691007">
            <a:off x="5847140" y="11761980"/>
            <a:ext cx="1540986" cy="329874"/>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20" name="Стрелка: вправо 21">
            <a:extLst>
              <a:ext uri="{FF2B5EF4-FFF2-40B4-BE49-F238E27FC236}">
                <a16:creationId xmlns:a16="http://schemas.microsoft.com/office/drawing/2014/main" id="{B4DB8135-BBD5-4E4B-A62B-BF18D7E3C07D}"/>
              </a:ext>
            </a:extLst>
          </p:cNvPr>
          <p:cNvSpPr/>
          <p:nvPr/>
        </p:nvSpPr>
        <p:spPr>
          <a:xfrm rot="9003667">
            <a:off x="10569666" y="11777897"/>
            <a:ext cx="1540986" cy="329874"/>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21" name="Стрелка: вправо 21">
            <a:extLst>
              <a:ext uri="{FF2B5EF4-FFF2-40B4-BE49-F238E27FC236}">
                <a16:creationId xmlns:a16="http://schemas.microsoft.com/office/drawing/2014/main" id="{B4DB8135-BBD5-4E4B-A62B-BF18D7E3C07D}"/>
              </a:ext>
            </a:extLst>
          </p:cNvPr>
          <p:cNvSpPr/>
          <p:nvPr/>
        </p:nvSpPr>
        <p:spPr>
          <a:xfrm rot="10800000">
            <a:off x="8271731" y="12219716"/>
            <a:ext cx="1540986" cy="329874"/>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3" name="Багетная рамка 2"/>
          <p:cNvSpPr/>
          <p:nvPr/>
        </p:nvSpPr>
        <p:spPr>
          <a:xfrm>
            <a:off x="8410989" y="7480894"/>
            <a:ext cx="1042416" cy="1042416"/>
          </a:xfrm>
          <a:prstGeom prst="bevel">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4" name="Стрелка вверх 3"/>
          <p:cNvSpPr/>
          <p:nvPr/>
        </p:nvSpPr>
        <p:spPr>
          <a:xfrm>
            <a:off x="8725737" y="8612841"/>
            <a:ext cx="443384" cy="1989576"/>
          </a:xfrm>
          <a:prstGeom prst="upArrow">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5" name="Блок-схема: магнитный диск 4"/>
          <p:cNvSpPr/>
          <p:nvPr/>
        </p:nvSpPr>
        <p:spPr>
          <a:xfrm>
            <a:off x="8539005" y="10690718"/>
            <a:ext cx="914400" cy="612648"/>
          </a:xfrm>
          <a:prstGeom prst="flowChartMagneticDisk">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Tree>
    <p:extLst>
      <p:ext uri="{BB962C8B-B14F-4D97-AF65-F5344CB8AC3E}">
        <p14:creationId xmlns:p14="http://schemas.microsoft.com/office/powerpoint/2010/main" val="3154478112"/>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Экономическо-философские рукописи и конспект Милля</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2643366"/>
            <a:ext cx="21910610" cy="10153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r>
              <a:rPr lang="ru-RU" sz="4800" b="1" dirty="0" smtClean="0"/>
              <a:t>  </a:t>
            </a:r>
            <a:r>
              <a:rPr lang="ru-RU" sz="6000" b="1" dirty="0" smtClean="0">
                <a:solidFill>
                  <a:srgbClr val="FF0000"/>
                </a:solidFill>
              </a:rPr>
              <a:t>В чем проявляется отчуждение от человека? </a:t>
            </a:r>
          </a:p>
          <a:p>
            <a:pPr algn="l">
              <a:defRPr sz="2800">
                <a:solidFill>
                  <a:srgbClr val="253957"/>
                </a:solidFill>
                <a:latin typeface="+mn-lt"/>
                <a:ea typeface="+mn-ea"/>
                <a:cs typeface="+mn-cs"/>
                <a:sym typeface="Arial Narrow"/>
              </a:defRPr>
            </a:pPr>
            <a:endParaRPr lang="ru-RU" sz="6000" b="1" dirty="0">
              <a:solidFill>
                <a:srgbClr val="FF0000"/>
              </a:solidFill>
            </a:endParaRPr>
          </a:p>
          <a:p>
            <a:pPr algn="l">
              <a:defRPr sz="2800">
                <a:solidFill>
                  <a:srgbClr val="253957"/>
                </a:solidFill>
                <a:latin typeface="+mn-lt"/>
                <a:ea typeface="+mn-ea"/>
                <a:cs typeface="+mn-cs"/>
                <a:sym typeface="Arial Narrow"/>
              </a:defRPr>
            </a:pPr>
            <a:r>
              <a:rPr lang="ru-RU" sz="6000" b="1" dirty="0" smtClean="0">
                <a:solidFill>
                  <a:srgbClr val="FF0000"/>
                </a:solidFill>
              </a:rPr>
              <a:t> </a:t>
            </a:r>
            <a:r>
              <a:rPr lang="ru-RU" sz="6000" b="1" dirty="0" smtClean="0">
                <a:solidFill>
                  <a:schemeClr val="tx1"/>
                </a:solidFill>
              </a:rPr>
              <a:t>( «Конспект Милля»)</a:t>
            </a:r>
            <a:r>
              <a:rPr lang="ru-RU" sz="6000" b="1" dirty="0" smtClean="0">
                <a:solidFill>
                  <a:srgbClr val="FF0000"/>
                </a:solidFill>
              </a:rPr>
              <a:t> </a:t>
            </a:r>
          </a:p>
          <a:p>
            <a:pPr algn="l">
              <a:defRPr sz="2800">
                <a:solidFill>
                  <a:srgbClr val="253957"/>
                </a:solidFill>
                <a:latin typeface="+mn-lt"/>
                <a:ea typeface="+mn-ea"/>
                <a:cs typeface="+mn-cs"/>
                <a:sym typeface="Arial Narrow"/>
              </a:defRPr>
            </a:pPr>
            <a:endParaRPr lang="ru-RU" sz="6000" b="1" dirty="0" smtClean="0"/>
          </a:p>
          <a:p>
            <a:pPr algn="l">
              <a:defRPr sz="2800">
                <a:solidFill>
                  <a:srgbClr val="253957"/>
                </a:solidFill>
                <a:latin typeface="+mn-lt"/>
                <a:ea typeface="+mn-ea"/>
                <a:cs typeface="+mn-cs"/>
                <a:sym typeface="Arial Narrow"/>
              </a:defRPr>
            </a:pPr>
            <a:r>
              <a:rPr lang="ru-RU" sz="6000" b="1" dirty="0" smtClean="0"/>
              <a:t> </a:t>
            </a:r>
          </a:p>
          <a:p>
            <a:pPr algn="l">
              <a:defRPr sz="2800">
                <a:solidFill>
                  <a:srgbClr val="253957"/>
                </a:solidFill>
                <a:latin typeface="+mn-lt"/>
                <a:ea typeface="+mn-ea"/>
                <a:cs typeface="+mn-cs"/>
                <a:sym typeface="Arial Narrow"/>
              </a:defRPr>
            </a:pPr>
            <a:r>
              <a:rPr lang="ru-RU" sz="6000" b="1" dirty="0" smtClean="0"/>
              <a:t>   </a:t>
            </a:r>
            <a:endParaRPr lang="ru-RU" sz="6000" dirty="0"/>
          </a:p>
          <a:p>
            <a:pPr algn="l">
              <a:defRPr sz="2800">
                <a:solidFill>
                  <a:srgbClr val="253957"/>
                </a:solidFill>
                <a:latin typeface="+mn-lt"/>
                <a:ea typeface="+mn-ea"/>
                <a:cs typeface="+mn-cs"/>
                <a:sym typeface="Arial Narrow"/>
              </a:defRPr>
            </a:pPr>
            <a:endParaRPr lang="ru-RU" sz="60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Tree>
    <p:extLst>
      <p:ext uri="{BB962C8B-B14F-4D97-AF65-F5344CB8AC3E}">
        <p14:creationId xmlns:p14="http://schemas.microsoft.com/office/powerpoint/2010/main" val="4208727642"/>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Экономическо-философские рукописи и конспект Милля</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526704" y="2234560"/>
            <a:ext cx="23186576" cy="108881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Что такое неотчужденное состояние? </a:t>
            </a:r>
          </a:p>
          <a:p>
            <a:pPr algn="l">
              <a:defRPr sz="2800">
                <a:solidFill>
                  <a:srgbClr val="253957"/>
                </a:solidFill>
                <a:latin typeface="+mn-lt"/>
                <a:ea typeface="+mn-ea"/>
                <a:cs typeface="+mn-cs"/>
                <a:sym typeface="Arial Narrow"/>
              </a:defRPr>
            </a:pPr>
            <a:endParaRPr lang="ru-RU" sz="4800" b="1" dirty="0"/>
          </a:p>
          <a:p>
            <a:pPr algn="just"/>
            <a:r>
              <a:rPr lang="ru-RU" sz="3600" b="1" dirty="0" smtClean="0"/>
              <a:t> «</a:t>
            </a:r>
            <a:r>
              <a:rPr lang="ru-RU" sz="3600" dirty="0" smtClean="0"/>
              <a:t>Предположим</a:t>
            </a:r>
            <a:r>
              <a:rPr lang="ru-RU" sz="3600" dirty="0"/>
              <a:t>, что мы производили бы как люди</a:t>
            </a:r>
            <a:r>
              <a:rPr lang="ru-RU" sz="3600" dirty="0" smtClean="0"/>
              <a:t>. В таком случае каждый из нас   </a:t>
            </a:r>
            <a:r>
              <a:rPr lang="ru-RU" sz="3600" dirty="0"/>
              <a:t/>
            </a:r>
            <a:br>
              <a:rPr lang="ru-RU" sz="3600" dirty="0"/>
            </a:br>
            <a:r>
              <a:rPr lang="ru-RU" sz="3600" dirty="0" smtClean="0"/>
              <a:t>в </a:t>
            </a:r>
            <a:r>
              <a:rPr lang="ru-RU" sz="3600" dirty="0"/>
              <a:t>процессе своего производства </a:t>
            </a:r>
            <a:r>
              <a:rPr lang="ru-RU" sz="3600" i="1" dirty="0" smtClean="0"/>
              <a:t>двояким </a:t>
            </a:r>
            <a:r>
              <a:rPr lang="ru-RU" sz="3600" dirty="0" smtClean="0"/>
              <a:t> </a:t>
            </a:r>
            <a:r>
              <a:rPr lang="ru-RU" sz="3600" i="1" dirty="0" smtClean="0"/>
              <a:t>образом </a:t>
            </a:r>
            <a:r>
              <a:rPr lang="ru-RU" sz="3600" dirty="0"/>
              <a:t>утверждал бы и самого себя и другого: </a:t>
            </a:r>
            <a:endParaRPr lang="ru-RU" sz="3600" dirty="0" smtClean="0"/>
          </a:p>
          <a:p>
            <a:pPr algn="just"/>
            <a:endParaRPr lang="ru-RU" sz="2400" dirty="0"/>
          </a:p>
          <a:p>
            <a:pPr marL="457200" indent="-457200" algn="just">
              <a:buAutoNum type="arabicParenR"/>
            </a:pPr>
            <a:r>
              <a:rPr lang="ru-RU" sz="2800" dirty="0" smtClean="0"/>
              <a:t>Я </a:t>
            </a:r>
            <a:r>
              <a:rPr lang="ru-RU" sz="2800" dirty="0"/>
              <a:t>в моем </a:t>
            </a:r>
            <a:r>
              <a:rPr lang="ru-RU" sz="2800" i="1" dirty="0"/>
              <a:t>про­изводстве </a:t>
            </a:r>
            <a:r>
              <a:rPr lang="ru-RU" sz="2800" b="1" dirty="0" err="1"/>
              <a:t>опредмечивал</a:t>
            </a:r>
            <a:r>
              <a:rPr lang="ru-RU" sz="2800" dirty="0"/>
              <a:t> бы мою </a:t>
            </a:r>
            <a:r>
              <a:rPr lang="ru-RU" sz="2800" i="1" dirty="0"/>
              <a:t>индивидуальность, </a:t>
            </a:r>
            <a:r>
              <a:rPr lang="ru-RU" sz="2800" dirty="0"/>
              <a:t>ее </a:t>
            </a:r>
            <a:r>
              <a:rPr lang="ru-RU" sz="2800" i="1" dirty="0"/>
              <a:t>свое­образие, </a:t>
            </a:r>
            <a:r>
              <a:rPr lang="ru-RU" sz="2800" dirty="0"/>
              <a:t>и поэтому во время деятельности я наслаждался бы ин­дивидуальным </a:t>
            </a:r>
            <a:r>
              <a:rPr lang="ru-RU" sz="2800" i="1" dirty="0"/>
              <a:t>проявлением жизни, </a:t>
            </a:r>
            <a:r>
              <a:rPr lang="ru-RU" sz="2800" dirty="0"/>
              <a:t>а в созерцании от произ­веденного предмета испытывал бы индивидуальную радость от сознания того, что моя личность выступает как </a:t>
            </a:r>
            <a:r>
              <a:rPr lang="ru-RU" sz="2800" i="1" dirty="0"/>
              <a:t>предметная, чувственно созерцаемая </a:t>
            </a:r>
            <a:r>
              <a:rPr lang="ru-RU" sz="2800" dirty="0"/>
              <a:t>и потому </a:t>
            </a:r>
            <a:r>
              <a:rPr lang="ru-RU" sz="2800" i="1" dirty="0"/>
              <a:t>находящаяся вне всяких сом­нений </a:t>
            </a:r>
            <a:r>
              <a:rPr lang="ru-RU" sz="2800" dirty="0"/>
              <a:t>сила. </a:t>
            </a:r>
            <a:endParaRPr lang="ru-RU" sz="2800" dirty="0" smtClean="0"/>
          </a:p>
          <a:p>
            <a:pPr algn="just"/>
            <a:endParaRPr lang="ru-RU" sz="2400" dirty="0"/>
          </a:p>
          <a:p>
            <a:pPr algn="just"/>
            <a:r>
              <a:rPr lang="ru-RU" sz="2800" dirty="0" smtClean="0"/>
              <a:t>2</a:t>
            </a:r>
            <a:r>
              <a:rPr lang="ru-RU" sz="2800" dirty="0"/>
              <a:t>) В твоем пользовании моим продуктом или </a:t>
            </a:r>
            <a:r>
              <a:rPr lang="ru-RU" sz="2800" dirty="0">
                <a:solidFill>
                  <a:srgbClr val="C00000"/>
                </a:solidFill>
              </a:rPr>
              <a:t>твоем потреблении его </a:t>
            </a:r>
            <a:r>
              <a:rPr lang="ru-RU" sz="2800" dirty="0"/>
              <a:t>я бы </a:t>
            </a:r>
            <a:r>
              <a:rPr lang="ru-RU" sz="2800" i="1" dirty="0"/>
              <a:t>непосредственно </a:t>
            </a:r>
            <a:r>
              <a:rPr lang="ru-RU" sz="2800" dirty="0"/>
              <a:t>испытывал сознание то­го, что моим трудом </a:t>
            </a:r>
            <a:r>
              <a:rPr lang="ru-RU" sz="2800" b="1" dirty="0"/>
              <a:t>удовлетворена </a:t>
            </a:r>
            <a:r>
              <a:rPr lang="ru-RU" sz="2800" b="1" i="1" dirty="0"/>
              <a:t>человеческая </a:t>
            </a:r>
            <a:r>
              <a:rPr lang="ru-RU" sz="2800" b="1" dirty="0"/>
              <a:t>потребность</a:t>
            </a:r>
            <a:r>
              <a:rPr lang="ru-RU" sz="2800" dirty="0"/>
              <a:t>, следовательно, </a:t>
            </a:r>
            <a:r>
              <a:rPr lang="ru-RU" sz="2800" b="1" dirty="0" err="1">
                <a:solidFill>
                  <a:srgbClr val="C00000"/>
                </a:solidFill>
              </a:rPr>
              <a:t>опредмечена</a:t>
            </a:r>
            <a:r>
              <a:rPr lang="ru-RU" sz="2800" b="1" dirty="0">
                <a:solidFill>
                  <a:srgbClr val="C00000"/>
                </a:solidFill>
              </a:rPr>
              <a:t> </a:t>
            </a:r>
            <a:r>
              <a:rPr lang="ru-RU" sz="2800" b="1" i="1" dirty="0">
                <a:solidFill>
                  <a:srgbClr val="C00000"/>
                </a:solidFill>
              </a:rPr>
              <a:t>человеческая </a:t>
            </a:r>
            <a:r>
              <a:rPr lang="ru-RU" sz="2800" b="1" dirty="0">
                <a:solidFill>
                  <a:srgbClr val="C00000"/>
                </a:solidFill>
              </a:rPr>
              <a:t>сущность</a:t>
            </a:r>
            <a:r>
              <a:rPr lang="ru-RU" sz="2800" dirty="0"/>
              <a:t>, и что поэто­му </a:t>
            </a:r>
            <a:r>
              <a:rPr lang="ru-RU" sz="2800" b="1" dirty="0">
                <a:solidFill>
                  <a:srgbClr val="C00000"/>
                </a:solidFill>
              </a:rPr>
              <a:t>создан предмет</a:t>
            </a:r>
            <a:r>
              <a:rPr lang="ru-RU" sz="2800" dirty="0"/>
              <a:t>, соответствующий потребности другого </a:t>
            </a:r>
            <a:r>
              <a:rPr lang="ru-RU" sz="2800" i="1" dirty="0"/>
              <a:t>че­ловеческого </a:t>
            </a:r>
            <a:r>
              <a:rPr lang="ru-RU" sz="2800" dirty="0" smtClean="0"/>
              <a:t>существа»</a:t>
            </a:r>
          </a:p>
          <a:p>
            <a:pPr algn="just"/>
            <a:r>
              <a:rPr lang="ru-RU" sz="2400" dirty="0" smtClean="0"/>
              <a:t>. </a:t>
            </a:r>
          </a:p>
          <a:p>
            <a:pPr algn="just"/>
            <a:r>
              <a:rPr lang="ru-RU" sz="2800" dirty="0" smtClean="0"/>
              <a:t>3) Я </a:t>
            </a:r>
            <a:r>
              <a:rPr lang="ru-RU" sz="2800" dirty="0"/>
              <a:t>был бы для тебя </a:t>
            </a:r>
            <a:r>
              <a:rPr lang="ru-RU" sz="2800" i="1" dirty="0"/>
              <a:t>посредником </a:t>
            </a:r>
            <a:r>
              <a:rPr lang="ru-RU" sz="2800" dirty="0"/>
              <a:t>между тобою и родом и сознавался бы и воспринимался </a:t>
            </a:r>
            <a:endParaRPr lang="ru-RU" sz="2800" dirty="0" smtClean="0"/>
          </a:p>
          <a:p>
            <a:pPr algn="just"/>
            <a:r>
              <a:rPr lang="ru-RU" sz="2800" dirty="0" smtClean="0"/>
              <a:t>бы </a:t>
            </a:r>
            <a:r>
              <a:rPr lang="ru-RU" sz="2800" dirty="0"/>
              <a:t>тобою как </a:t>
            </a:r>
            <a:r>
              <a:rPr lang="ru-RU" sz="2800" b="1" dirty="0">
                <a:solidFill>
                  <a:srgbClr val="C00000"/>
                </a:solidFill>
              </a:rPr>
              <a:t>дополнение твоей собственной сущности</a:t>
            </a:r>
            <a:r>
              <a:rPr lang="ru-RU" sz="2800" dirty="0"/>
              <a:t>, как </a:t>
            </a:r>
            <a:r>
              <a:rPr lang="ru-RU" sz="2800" b="1" dirty="0">
                <a:solidFill>
                  <a:srgbClr val="C00000"/>
                </a:solidFill>
              </a:rPr>
              <a:t>неотъемлемая часть </a:t>
            </a:r>
            <a:r>
              <a:rPr lang="ru-RU" sz="2800" b="1" dirty="0" smtClean="0">
                <a:solidFill>
                  <a:srgbClr val="C00000"/>
                </a:solidFill>
              </a:rPr>
              <a:t>тебя самого</a:t>
            </a:r>
            <a:r>
              <a:rPr lang="ru-RU" sz="2800" dirty="0" smtClean="0"/>
              <a:t>, </a:t>
            </a:r>
          </a:p>
          <a:p>
            <a:pPr algn="just"/>
            <a:r>
              <a:rPr lang="ru-RU" sz="2800" dirty="0" smtClean="0"/>
              <a:t>и </a:t>
            </a:r>
            <a:r>
              <a:rPr lang="ru-RU" sz="2800" dirty="0"/>
              <a:t>тем самым я сознавал бы самого себя утверждаемым в твоем мышлении и в твоей любви</a:t>
            </a:r>
            <a:r>
              <a:rPr lang="ru-RU" sz="2400" dirty="0"/>
              <a:t>. </a:t>
            </a:r>
            <a:endParaRPr lang="ru-RU" sz="2400" dirty="0" smtClean="0"/>
          </a:p>
          <a:p>
            <a:pPr algn="just"/>
            <a:endParaRPr lang="ru-RU" sz="2400" dirty="0"/>
          </a:p>
          <a:p>
            <a:pPr algn="just"/>
            <a:endParaRPr lang="ru-RU" sz="2400" dirty="0"/>
          </a:p>
          <a:p>
            <a:pPr algn="just"/>
            <a:r>
              <a:rPr lang="ru-RU" sz="2800" dirty="0"/>
              <a:t>4) В моем </a:t>
            </a:r>
            <a:r>
              <a:rPr lang="ru-RU" sz="2800" b="1" dirty="0">
                <a:solidFill>
                  <a:srgbClr val="C00000"/>
                </a:solidFill>
              </a:rPr>
              <a:t>индивидуальном проявлении </a:t>
            </a:r>
            <a:r>
              <a:rPr lang="ru-RU" sz="2800" dirty="0"/>
              <a:t>жизни я непосредственно созда­вал </a:t>
            </a:r>
            <a:r>
              <a:rPr lang="ru-RU" sz="2800" b="1" dirty="0">
                <a:solidFill>
                  <a:srgbClr val="C00000"/>
                </a:solidFill>
              </a:rPr>
              <a:t>бы твое </a:t>
            </a:r>
            <a:r>
              <a:rPr lang="ru-RU" sz="2800" b="1" dirty="0" smtClean="0">
                <a:solidFill>
                  <a:srgbClr val="C00000"/>
                </a:solidFill>
              </a:rPr>
              <a:t>жизненное</a:t>
            </a:r>
          </a:p>
          <a:p>
            <a:pPr algn="just"/>
            <a:r>
              <a:rPr lang="ru-RU" sz="2800" b="1" dirty="0" smtClean="0">
                <a:solidFill>
                  <a:srgbClr val="C00000"/>
                </a:solidFill>
              </a:rPr>
              <a:t>проявление</a:t>
            </a:r>
            <a:r>
              <a:rPr lang="ru-RU" sz="2800" dirty="0"/>
              <a:t>, и, следовательно, в моей индивидуальной деятельности я непосредственно </a:t>
            </a:r>
            <a:endParaRPr lang="ru-RU" sz="2800" dirty="0" smtClean="0"/>
          </a:p>
          <a:p>
            <a:pPr algn="just"/>
            <a:r>
              <a:rPr lang="ru-RU" sz="2800" i="1" dirty="0" smtClean="0"/>
              <a:t>утверждал </a:t>
            </a:r>
            <a:r>
              <a:rPr lang="ru-RU" sz="2800" i="1" dirty="0"/>
              <a:t>бы </a:t>
            </a:r>
            <a:r>
              <a:rPr lang="ru-RU" sz="2800" dirty="0"/>
              <a:t>и </a:t>
            </a:r>
            <a:r>
              <a:rPr lang="ru-RU" sz="2800" i="1" dirty="0"/>
              <a:t>осуществлял бы </a:t>
            </a:r>
            <a:r>
              <a:rPr lang="ru-RU" sz="2800" dirty="0"/>
              <a:t>мою истинную сущность, </a:t>
            </a:r>
            <a:r>
              <a:rPr lang="ru-RU" sz="2800" b="1" dirty="0">
                <a:solidFill>
                  <a:srgbClr val="C00000"/>
                </a:solidFill>
              </a:rPr>
              <a:t>мою </a:t>
            </a:r>
            <a:r>
              <a:rPr lang="ru-RU" sz="2800" b="1" i="1" dirty="0">
                <a:solidFill>
                  <a:srgbClr val="C00000"/>
                </a:solidFill>
              </a:rPr>
              <a:t>человече­скую, </a:t>
            </a:r>
            <a:r>
              <a:rPr lang="ru-RU" sz="2800" b="1" dirty="0">
                <a:solidFill>
                  <a:srgbClr val="C00000"/>
                </a:solidFill>
              </a:rPr>
              <a:t>мою </a:t>
            </a:r>
            <a:r>
              <a:rPr lang="ru-RU" sz="2800" b="1" i="1" dirty="0">
                <a:solidFill>
                  <a:srgbClr val="C00000"/>
                </a:solidFill>
              </a:rPr>
              <a:t>общественную сущность</a:t>
            </a:r>
            <a:r>
              <a:rPr lang="ru-RU" sz="2800" i="1" dirty="0"/>
              <a:t>.</a:t>
            </a:r>
            <a:endParaRPr lang="ru-RU" sz="2800" dirty="0"/>
          </a:p>
          <a:p>
            <a:pPr algn="l">
              <a:defRPr sz="2800">
                <a:solidFill>
                  <a:srgbClr val="253957"/>
                </a:solidFill>
                <a:latin typeface="+mn-lt"/>
                <a:ea typeface="+mn-ea"/>
                <a:cs typeface="+mn-cs"/>
                <a:sym typeface="Arial Narrow"/>
              </a:defRPr>
            </a:pPr>
            <a:endParaRPr lang="ru-RU" sz="88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r>
              <a:rPr lang="ru-RU" sz="4800" b="1" dirty="0" smtClean="0"/>
              <a:t>  </a:t>
            </a:r>
            <a:endParaRPr lang="ru-RU" sz="6000" b="1" dirty="0" smtClean="0"/>
          </a:p>
          <a:p>
            <a:pPr algn="l">
              <a:defRPr sz="2800">
                <a:solidFill>
                  <a:srgbClr val="253957"/>
                </a:solidFill>
                <a:latin typeface="+mn-lt"/>
                <a:ea typeface="+mn-ea"/>
                <a:cs typeface="+mn-cs"/>
                <a:sym typeface="Arial Narrow"/>
              </a:defRPr>
            </a:pPr>
            <a:endParaRPr lang="ru-RU" sz="6000" b="1" dirty="0" smtClean="0"/>
          </a:p>
          <a:p>
            <a:pPr algn="l">
              <a:defRPr sz="2800">
                <a:solidFill>
                  <a:srgbClr val="253957"/>
                </a:solidFill>
                <a:latin typeface="+mn-lt"/>
                <a:ea typeface="+mn-ea"/>
                <a:cs typeface="+mn-cs"/>
                <a:sym typeface="Arial Narrow"/>
              </a:defRPr>
            </a:pPr>
            <a:r>
              <a:rPr lang="ru-RU" sz="6000" b="1" dirty="0" smtClean="0"/>
              <a:t> </a:t>
            </a:r>
          </a:p>
          <a:p>
            <a:pPr algn="l">
              <a:defRPr sz="2800">
                <a:solidFill>
                  <a:srgbClr val="253957"/>
                </a:solidFill>
                <a:latin typeface="+mn-lt"/>
                <a:ea typeface="+mn-ea"/>
                <a:cs typeface="+mn-cs"/>
                <a:sym typeface="Arial Narrow"/>
              </a:defRPr>
            </a:pPr>
            <a:r>
              <a:rPr lang="ru-RU" sz="6000" b="1" dirty="0" smtClean="0"/>
              <a:t>   </a:t>
            </a:r>
            <a:endParaRPr lang="ru-RU" sz="6000" dirty="0"/>
          </a:p>
          <a:p>
            <a:pPr algn="l">
              <a:defRPr sz="2800">
                <a:solidFill>
                  <a:srgbClr val="253957"/>
                </a:solidFill>
                <a:latin typeface="+mn-lt"/>
                <a:ea typeface="+mn-ea"/>
                <a:cs typeface="+mn-cs"/>
                <a:sym typeface="Arial Narrow"/>
              </a:defRPr>
            </a:pPr>
            <a:endParaRPr lang="ru-RU" sz="60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pic>
        <p:nvPicPr>
          <p:cNvPr id="6" name="Рисунок 5" descr="Мужчина">
            <a:extLst>
              <a:ext uri="{FF2B5EF4-FFF2-40B4-BE49-F238E27FC236}">
                <a16:creationId xmlns:a16="http://schemas.microsoft.com/office/drawing/2014/main" id="{07DB4203-4447-4555-94EC-8C08F73FD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6996327" y="9507724"/>
            <a:ext cx="2160240" cy="2160240"/>
          </a:xfrm>
          <a:prstGeom prst="rect">
            <a:avLst/>
          </a:prstGeom>
        </p:spPr>
      </p:pic>
      <p:sp>
        <p:nvSpPr>
          <p:cNvPr id="7" name="Выгнутая влево стрелка 6"/>
          <p:cNvSpPr/>
          <p:nvPr/>
        </p:nvSpPr>
        <p:spPr>
          <a:xfrm rot="5400000">
            <a:off x="19758513" y="7205577"/>
            <a:ext cx="1376857" cy="4032448"/>
          </a:xfrm>
          <a:prstGeom prst="curvedRightArrow">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8" name="Выгнутая влево стрелка 7"/>
          <p:cNvSpPr/>
          <p:nvPr/>
        </p:nvSpPr>
        <p:spPr>
          <a:xfrm rot="16200000">
            <a:off x="19925229" y="8622130"/>
            <a:ext cx="1427824" cy="4032448"/>
          </a:xfrm>
          <a:prstGeom prst="curvedRightArrow">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9" name="Прямоугольник 8"/>
          <p:cNvSpPr/>
          <p:nvPr/>
        </p:nvSpPr>
        <p:spPr>
          <a:xfrm>
            <a:off x="20104984" y="8243291"/>
            <a:ext cx="938394" cy="709171"/>
          </a:xfrm>
          <a:prstGeom prst="rect">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0" name="Прямоугольник 9"/>
          <p:cNvSpPr/>
          <p:nvPr/>
        </p:nvSpPr>
        <p:spPr>
          <a:xfrm>
            <a:off x="20179685" y="10958793"/>
            <a:ext cx="938394" cy="709171"/>
          </a:xfrm>
          <a:prstGeom prst="rect">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11" name="Рисунок 10" descr="Мужчина">
            <a:extLst>
              <a:ext uri="{FF2B5EF4-FFF2-40B4-BE49-F238E27FC236}">
                <a16:creationId xmlns:a16="http://schemas.microsoft.com/office/drawing/2014/main" id="{07DB4203-4447-4555-94EC-8C08F73FD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1937437" y="9495638"/>
            <a:ext cx="2160240" cy="2160240"/>
          </a:xfrm>
          <a:prstGeom prst="rect">
            <a:avLst/>
          </a:prstGeom>
        </p:spPr>
      </p:pic>
    </p:spTree>
    <p:extLst>
      <p:ext uri="{BB962C8B-B14F-4D97-AF65-F5344CB8AC3E}">
        <p14:creationId xmlns:p14="http://schemas.microsoft.com/office/powerpoint/2010/main" val="324225626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Монотеизм</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753544"/>
            <a:ext cx="22826536" cy="1054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4400" dirty="0" smtClean="0">
              <a:sym typeface="Arial Narrow"/>
            </a:endParaRPr>
          </a:p>
          <a:p>
            <a:pPr algn="just">
              <a:defRPr sz="2800">
                <a:solidFill>
                  <a:srgbClr val="253957"/>
                </a:solidFill>
                <a:latin typeface="+mn-lt"/>
                <a:ea typeface="+mn-ea"/>
                <a:cs typeface="+mn-cs"/>
                <a:sym typeface="Arial Narrow"/>
              </a:defRPr>
            </a:pPr>
            <a:endParaRPr lang="ru-RU" sz="4400" dirty="0" smtClean="0">
              <a:sym typeface="Arial Narrow"/>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graphicFrame>
        <p:nvGraphicFramePr>
          <p:cNvPr id="2" name="Таблица 1"/>
          <p:cNvGraphicFramePr>
            <a:graphicFrameLocks noGrp="1"/>
          </p:cNvGraphicFramePr>
          <p:nvPr>
            <p:extLst>
              <p:ext uri="{D42A27DB-BD31-4B8C-83A1-F6EECF244321}">
                <p14:modId xmlns:p14="http://schemas.microsoft.com/office/powerpoint/2010/main" val="430964192"/>
              </p:ext>
            </p:extLst>
          </p:nvPr>
        </p:nvGraphicFramePr>
        <p:xfrm>
          <a:off x="3335015" y="3041577"/>
          <a:ext cx="17641961" cy="9361038"/>
        </p:xfrm>
        <a:graphic>
          <a:graphicData uri="http://schemas.openxmlformats.org/drawingml/2006/table">
            <a:tbl>
              <a:tblPr firstRow="1" firstCol="1" bandRow="1">
                <a:tableStyleId>{5940675A-B579-460E-94D1-54222C63F5DA}</a:tableStyleId>
              </a:tblPr>
              <a:tblGrid>
                <a:gridCol w="3330110">
                  <a:extLst>
                    <a:ext uri="{9D8B030D-6E8A-4147-A177-3AD203B41FA5}">
                      <a16:colId xmlns:a16="http://schemas.microsoft.com/office/drawing/2014/main" val="20000"/>
                    </a:ext>
                  </a:extLst>
                </a:gridCol>
                <a:gridCol w="4907237">
                  <a:extLst>
                    <a:ext uri="{9D8B030D-6E8A-4147-A177-3AD203B41FA5}">
                      <a16:colId xmlns:a16="http://schemas.microsoft.com/office/drawing/2014/main" val="20001"/>
                    </a:ext>
                  </a:extLst>
                </a:gridCol>
                <a:gridCol w="4702307">
                  <a:extLst>
                    <a:ext uri="{9D8B030D-6E8A-4147-A177-3AD203B41FA5}">
                      <a16:colId xmlns:a16="http://schemas.microsoft.com/office/drawing/2014/main" val="20002"/>
                    </a:ext>
                  </a:extLst>
                </a:gridCol>
                <a:gridCol w="4702307">
                  <a:extLst>
                    <a:ext uri="{9D8B030D-6E8A-4147-A177-3AD203B41FA5}">
                      <a16:colId xmlns:a16="http://schemas.microsoft.com/office/drawing/2014/main" val="20003"/>
                    </a:ext>
                  </a:extLst>
                </a:gridCol>
              </a:tblGrid>
              <a:tr h="3125192">
                <a:tc>
                  <a:txBody>
                    <a:bodyPr/>
                    <a:lstStyle/>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Отношение к природе</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Природа </a:t>
                      </a:r>
                      <a:r>
                        <a:rPr lang="ru-RU" sz="2000">
                          <a:effectLst/>
                          <a:highlight>
                            <a:srgbClr val="FFFF00"/>
                          </a:highlight>
                          <a:latin typeface="Times New Roman" panose="02020603050405020304" pitchFamily="18" charset="0"/>
                          <a:cs typeface="Times New Roman" panose="02020603050405020304" pitchFamily="18" charset="0"/>
                        </a:rPr>
                        <a:t>сотворена</a:t>
                      </a:r>
                      <a:r>
                        <a:rPr lang="ru-RU" sz="2000">
                          <a:effectLst/>
                          <a:latin typeface="Times New Roman" panose="02020603050405020304" pitchFamily="18" charset="0"/>
                          <a:cs typeface="Times New Roman" panose="02020603050405020304" pitchFamily="18" charset="0"/>
                        </a:rPr>
                        <a:t> Единым</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983472">
                <a:tc>
                  <a:txBody>
                    <a:bodyPr/>
                    <a:lstStyle/>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Необходимость</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В мире господствует закон, необходимость, всеобщая </a:t>
                      </a:r>
                      <a:r>
                        <a:rPr lang="ru-RU" sz="2000" dirty="0">
                          <a:effectLst/>
                          <a:highlight>
                            <a:srgbClr val="FFFF00"/>
                          </a:highlight>
                          <a:latin typeface="Times New Roman" panose="02020603050405020304" pitchFamily="18" charset="0"/>
                          <a:cs typeface="Times New Roman" panose="02020603050405020304" pitchFamily="18" charset="0"/>
                        </a:rPr>
                        <a:t>связь</a:t>
                      </a:r>
                      <a:r>
                        <a:rPr lang="ru-RU" sz="2000" dirty="0">
                          <a:effectLst/>
                          <a:latin typeface="Times New Roman" panose="02020603050405020304" pitchFamily="18" charset="0"/>
                          <a:cs typeface="Times New Roman" panose="02020603050405020304" pitchFamily="18" charset="0"/>
                        </a:rPr>
                        <a:t> явлений. Бог творит мир из себя, он не </a:t>
                      </a:r>
                      <a:r>
                        <a:rPr lang="ru-RU" sz="2000" dirty="0" err="1">
                          <a:effectLst/>
                          <a:highlight>
                            <a:srgbClr val="FFFF00"/>
                          </a:highlight>
                          <a:latin typeface="Times New Roman" panose="02020603050405020304" pitchFamily="18" charset="0"/>
                          <a:cs typeface="Times New Roman" panose="02020603050405020304" pitchFamily="18" charset="0"/>
                        </a:rPr>
                        <a:t>внешен</a:t>
                      </a:r>
                      <a:r>
                        <a:rPr lang="ru-RU" sz="2000" dirty="0">
                          <a:effectLst/>
                          <a:latin typeface="Times New Roman" panose="02020603050405020304" pitchFamily="18" charset="0"/>
                          <a:cs typeface="Times New Roman" panose="02020603050405020304" pitchFamily="18" charset="0"/>
                        </a:rPr>
                        <a:t> ему по природе.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Социальный мир представ-</a:t>
                      </a:r>
                      <a:r>
                        <a:rPr lang="ru-RU" sz="2000" dirty="0" err="1">
                          <a:effectLst/>
                          <a:latin typeface="Times New Roman" panose="02020603050405020304" pitchFamily="18" charset="0"/>
                          <a:cs typeface="Times New Roman" panose="02020603050405020304" pitchFamily="18" charset="0"/>
                        </a:rPr>
                        <a:t>ляет</a:t>
                      </a:r>
                      <a:r>
                        <a:rPr lang="ru-RU" sz="2000" dirty="0">
                          <a:effectLst/>
                          <a:latin typeface="Times New Roman" panose="02020603050405020304" pitchFamily="18" charset="0"/>
                          <a:cs typeface="Times New Roman" panose="02020603050405020304" pitchFamily="18" charset="0"/>
                        </a:rPr>
                        <a:t> собой объективную реальность, подчиненную </a:t>
                      </a:r>
                      <a:r>
                        <a:rPr lang="ru-RU" sz="2000" dirty="0">
                          <a:effectLst/>
                          <a:highlight>
                            <a:srgbClr val="FFFF00"/>
                          </a:highlight>
                          <a:latin typeface="Times New Roman" panose="02020603050405020304" pitchFamily="18" charset="0"/>
                          <a:cs typeface="Times New Roman" panose="02020603050405020304" pitchFamily="18" charset="0"/>
                        </a:rPr>
                        <a:t>закону</a:t>
                      </a:r>
                      <a:r>
                        <a:rPr lang="ru-RU" sz="2000" dirty="0">
                          <a:effectLst/>
                          <a:latin typeface="Times New Roman" panose="02020603050405020304" pitchFamily="18" charset="0"/>
                          <a:cs typeface="Times New Roman" panose="02020603050405020304" pitchFamily="18" charset="0"/>
                        </a:rPr>
                        <a:t>, «соц. факты надо рассматривать как вещи». «</a:t>
                      </a:r>
                      <a:r>
                        <a:rPr lang="ru-RU" sz="2000" dirty="0">
                          <a:effectLst/>
                          <a:highlight>
                            <a:srgbClr val="FFFF00"/>
                          </a:highlight>
                          <a:latin typeface="Times New Roman" panose="02020603050405020304" pitchFamily="18" charset="0"/>
                          <a:cs typeface="Times New Roman" panose="02020603050405020304" pitchFamily="18" charset="0"/>
                        </a:rPr>
                        <a:t>Социальное объяснять социальным</a:t>
                      </a:r>
                      <a:r>
                        <a:rPr lang="ru-RU" sz="2000" dirty="0">
                          <a:effectLst/>
                          <a:latin typeface="Times New Roman" panose="02020603050405020304" pitchFamily="18" charset="0"/>
                          <a:cs typeface="Times New Roman" panose="02020603050405020304" pitchFamily="18" charset="0"/>
                        </a:rPr>
                        <a:t>», а не чем-то внешним.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983472">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Необходимость внешняя, </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Внешняя случайна (камень упал случайно на человека);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Общество как внешняя человеку реальность, принуждающая его извне – </a:t>
                      </a:r>
                      <a:r>
                        <a:rPr lang="ru-RU" sz="2000" dirty="0">
                          <a:effectLst/>
                          <a:highlight>
                            <a:srgbClr val="FFFF00"/>
                          </a:highlight>
                          <a:latin typeface="Times New Roman" panose="02020603050405020304" pitchFamily="18" charset="0"/>
                          <a:cs typeface="Times New Roman" panose="02020603050405020304" pitchFamily="18" charset="0"/>
                        </a:rPr>
                        <a:t>внешняя</a:t>
                      </a:r>
                      <a:r>
                        <a:rPr lang="ru-RU" sz="2000" dirty="0">
                          <a:effectLst/>
                          <a:latin typeface="Times New Roman" panose="02020603050405020304" pitchFamily="18" charset="0"/>
                          <a:cs typeface="Times New Roman" panose="02020603050405020304" pitchFamily="18" charset="0"/>
                        </a:rPr>
                        <a:t> необходимость;.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268902">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Необходимость внутренняя</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Внутренняя: вся система подчинена закону, она сама </a:t>
                      </a:r>
                      <a:r>
                        <a:rPr lang="ru-RU" sz="2000">
                          <a:effectLst/>
                          <a:highlight>
                            <a:srgbClr val="FFFF00"/>
                          </a:highlight>
                          <a:latin typeface="Times New Roman" panose="02020603050405020304" pitchFamily="18" charset="0"/>
                          <a:cs typeface="Times New Roman" panose="02020603050405020304" pitchFamily="18" charset="0"/>
                        </a:rPr>
                        <a:t>полагает условия</a:t>
                      </a:r>
                      <a:r>
                        <a:rPr lang="ru-RU" sz="2000">
                          <a:effectLst/>
                          <a:latin typeface="Times New Roman" panose="02020603050405020304" pitchFamily="18" charset="0"/>
                          <a:cs typeface="Times New Roman" panose="02020603050405020304" pitchFamily="18" charset="0"/>
                        </a:rPr>
                        <a:t>, как в живом организме (падение камня вытекает из общего закона, нет места магии в понимании ее Иониным)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«прорастающая в нем» в процессе социализации («люди сами хотят делать то, что должны») – </a:t>
                      </a:r>
                      <a:r>
                        <a:rPr lang="ru-RU" sz="2000" dirty="0">
                          <a:effectLst/>
                          <a:highlight>
                            <a:srgbClr val="FFFF00"/>
                          </a:highlight>
                          <a:latin typeface="Times New Roman" panose="02020603050405020304" pitchFamily="18" charset="0"/>
                          <a:cs typeface="Times New Roman" panose="02020603050405020304" pitchFamily="18" charset="0"/>
                        </a:rPr>
                        <a:t>внутренняя</a:t>
                      </a:r>
                      <a:r>
                        <a:rPr lang="ru-RU" sz="2000" dirty="0">
                          <a:effectLst/>
                          <a:latin typeface="Times New Roman" panose="02020603050405020304" pitchFamily="18" charset="0"/>
                          <a:cs typeface="Times New Roman" panose="02020603050405020304" pitchFamily="18" charset="0"/>
                        </a:rPr>
                        <a:t> необходимость. У Д она </a:t>
                      </a:r>
                      <a:r>
                        <a:rPr lang="ru-RU" sz="2000" dirty="0">
                          <a:effectLst/>
                          <a:highlight>
                            <a:srgbClr val="FFFF00"/>
                          </a:highlight>
                          <a:latin typeface="Times New Roman" panose="02020603050405020304" pitchFamily="18" charset="0"/>
                          <a:cs typeface="Times New Roman" panose="02020603050405020304" pitchFamily="18" charset="0"/>
                        </a:rPr>
                        <a:t>не полная</a:t>
                      </a:r>
                      <a:r>
                        <a:rPr lang="ru-RU" sz="2000" dirty="0">
                          <a:effectLst/>
                          <a:latin typeface="Times New Roman" panose="02020603050405020304" pitchFamily="18" charset="0"/>
                          <a:cs typeface="Times New Roman" panose="02020603050405020304" pitchFamily="18" charset="0"/>
                        </a:rPr>
                        <a:t>: в ней остается место не определенной этой связью деятельности человека</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28788236"/>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Экономическо-философские рукописи и конспект Милля</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2643366"/>
            <a:ext cx="21910610" cy="10153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r>
              <a:rPr lang="ru-RU" sz="6000" b="1" dirty="0" smtClean="0"/>
              <a:t>Отчуждение от человека проявляется в том, что: </a:t>
            </a:r>
          </a:p>
          <a:p>
            <a:pPr algn="l">
              <a:defRPr sz="2800">
                <a:solidFill>
                  <a:srgbClr val="253957"/>
                </a:solidFill>
                <a:latin typeface="+mn-lt"/>
                <a:ea typeface="+mn-ea"/>
                <a:cs typeface="+mn-cs"/>
                <a:sym typeface="Arial Narrow"/>
              </a:defRPr>
            </a:pPr>
            <a:endParaRPr lang="ru-RU" sz="6000" b="1" dirty="0" smtClean="0"/>
          </a:p>
          <a:p>
            <a:pPr marL="685800" indent="-685800" algn="l">
              <a:buFontTx/>
              <a:buChar char="-"/>
              <a:defRPr sz="2800">
                <a:solidFill>
                  <a:srgbClr val="253957"/>
                </a:solidFill>
                <a:latin typeface="+mn-lt"/>
                <a:ea typeface="+mn-ea"/>
                <a:cs typeface="+mn-cs"/>
                <a:sym typeface="Arial Narrow"/>
              </a:defRPr>
            </a:pPr>
            <a:r>
              <a:rPr lang="ru-RU" sz="4400" dirty="0" smtClean="0">
                <a:sym typeface="Arial Narrow"/>
              </a:rPr>
              <a:t>«Наша </a:t>
            </a:r>
            <a:r>
              <a:rPr lang="ru-RU" sz="4400" i="1" dirty="0">
                <a:sym typeface="Arial Narrow"/>
              </a:rPr>
              <a:t>взаимная </a:t>
            </a:r>
            <a:r>
              <a:rPr lang="ru-RU" sz="4400" dirty="0">
                <a:sym typeface="Arial Narrow"/>
              </a:rPr>
              <a:t>ценность есть для нас </a:t>
            </a:r>
            <a:r>
              <a:rPr lang="ru-RU" sz="4400" i="1" dirty="0">
                <a:sym typeface="Arial Narrow"/>
              </a:rPr>
              <a:t>стоимость </a:t>
            </a:r>
            <a:r>
              <a:rPr lang="ru-RU" sz="4400" dirty="0">
                <a:sym typeface="Arial Narrow"/>
              </a:rPr>
              <a:t>имеющихся у каждого из нас предметов. </a:t>
            </a:r>
            <a:r>
              <a:rPr lang="ru-RU" sz="4400" b="1" dirty="0">
                <a:solidFill>
                  <a:srgbClr val="C00000"/>
                </a:solidFill>
                <a:sym typeface="Arial Narrow"/>
              </a:rPr>
              <a:t>Следовательно, сам человек у нас представляет для другого человека нечто </a:t>
            </a:r>
            <a:r>
              <a:rPr lang="ru-RU" sz="4400" b="1" i="1" dirty="0">
                <a:solidFill>
                  <a:srgbClr val="C00000"/>
                </a:solidFill>
                <a:sym typeface="Arial Narrow"/>
              </a:rPr>
              <a:t>лишенное </a:t>
            </a:r>
            <a:r>
              <a:rPr lang="ru-RU" sz="4400" b="1" i="1" dirty="0" smtClean="0">
                <a:solidFill>
                  <a:srgbClr val="C00000"/>
                </a:solidFill>
                <a:sym typeface="Arial Narrow"/>
              </a:rPr>
              <a:t>ценности</a:t>
            </a:r>
            <a:r>
              <a:rPr lang="ru-RU" sz="4400" i="1" dirty="0" smtClean="0">
                <a:solidFill>
                  <a:srgbClr val="C00000"/>
                </a:solidFill>
                <a:sym typeface="Arial Narrow"/>
              </a:rPr>
              <a:t>»</a:t>
            </a:r>
          </a:p>
          <a:p>
            <a:pPr algn="l">
              <a:defRPr sz="2800">
                <a:solidFill>
                  <a:srgbClr val="253957"/>
                </a:solidFill>
                <a:latin typeface="+mn-lt"/>
                <a:ea typeface="+mn-ea"/>
                <a:cs typeface="+mn-cs"/>
                <a:sym typeface="Arial Narrow"/>
              </a:defRPr>
            </a:pPr>
            <a:endParaRPr lang="ru-RU" sz="4400" i="1" dirty="0" smtClean="0">
              <a:solidFill>
                <a:srgbClr val="C00000"/>
              </a:solidFill>
              <a:sym typeface="Arial Narrow"/>
            </a:endParaRPr>
          </a:p>
          <a:p>
            <a:pPr marL="685800" indent="-685800" algn="l">
              <a:buFontTx/>
              <a:buChar char="-"/>
              <a:defRPr sz="2800">
                <a:solidFill>
                  <a:srgbClr val="253957"/>
                </a:solidFill>
                <a:latin typeface="+mn-lt"/>
                <a:ea typeface="+mn-ea"/>
                <a:cs typeface="+mn-cs"/>
                <a:sym typeface="Arial Narrow"/>
              </a:defRPr>
            </a:pPr>
            <a:r>
              <a:rPr lang="ru-RU" sz="4400" dirty="0">
                <a:sym typeface="Arial Narrow"/>
              </a:rPr>
              <a:t>Единственно понятный язык, на котором мы говорим друг с другом, — </a:t>
            </a:r>
            <a:r>
              <a:rPr lang="ru-RU" sz="4400" b="1" dirty="0">
                <a:solidFill>
                  <a:srgbClr val="C00000"/>
                </a:solidFill>
                <a:sym typeface="Arial Narrow"/>
              </a:rPr>
              <a:t>это наши предметы в их отношениях друг к другу</a:t>
            </a:r>
            <a:r>
              <a:rPr lang="ru-RU" sz="4400" dirty="0">
                <a:sym typeface="Arial Narrow"/>
              </a:rPr>
              <a:t>. </a:t>
            </a:r>
            <a:r>
              <a:rPr lang="ru-RU" sz="4400" dirty="0">
                <a:solidFill>
                  <a:srgbClr val="C00000"/>
                </a:solidFill>
                <a:sym typeface="Arial Narrow"/>
              </a:rPr>
              <a:t>Человеческого языка </a:t>
            </a:r>
            <a:r>
              <a:rPr lang="ru-RU" sz="4400" dirty="0">
                <a:sym typeface="Arial Narrow"/>
              </a:rPr>
              <a:t>мы не поняли бы, и он остался бы недей­ственным; одной стороной он ощущался бы и сознавался бы как </a:t>
            </a:r>
            <a:r>
              <a:rPr lang="ru-RU" sz="4400" dirty="0">
                <a:solidFill>
                  <a:srgbClr val="FF0000"/>
                </a:solidFill>
                <a:sym typeface="Arial Narrow"/>
              </a:rPr>
              <a:t>просьба, как мольба </a:t>
            </a:r>
            <a:endParaRPr lang="ru-RU" sz="4400" i="1" dirty="0" smtClean="0">
              <a:solidFill>
                <a:srgbClr val="FF0000"/>
              </a:solidFill>
              <a:sym typeface="Arial Narrow"/>
            </a:endParaRPr>
          </a:p>
          <a:p>
            <a:pPr marL="685800" indent="-685800" algn="l">
              <a:buFontTx/>
              <a:buChar char="-"/>
              <a:defRPr sz="2800">
                <a:solidFill>
                  <a:srgbClr val="253957"/>
                </a:solidFill>
                <a:latin typeface="+mn-lt"/>
                <a:ea typeface="+mn-ea"/>
                <a:cs typeface="+mn-cs"/>
                <a:sym typeface="Arial Narrow"/>
              </a:defRPr>
            </a:pPr>
            <a:endParaRPr lang="ru-RU" sz="4400" b="1" dirty="0" smtClean="0"/>
          </a:p>
          <a:p>
            <a:pPr marL="685800" indent="-685800" algn="just">
              <a:buFontTx/>
              <a:buChar char="-"/>
              <a:defRPr sz="2800">
                <a:solidFill>
                  <a:srgbClr val="253957"/>
                </a:solidFill>
                <a:latin typeface="+mn-lt"/>
                <a:ea typeface="+mn-ea"/>
                <a:cs typeface="+mn-cs"/>
                <a:sym typeface="Arial Narrow"/>
              </a:defRPr>
            </a:pPr>
            <a:r>
              <a:rPr lang="ru-RU" sz="4400" dirty="0">
                <a:sym typeface="Arial Narrow"/>
              </a:rPr>
              <a:t>Если тебя рассматривать просто как человека, без этого орудия обмена, то твой спрос есть неудовлетворенное стремление с твоей стороны, а для меня </a:t>
            </a:r>
            <a:r>
              <a:rPr lang="ru-RU" sz="4400" b="1" dirty="0">
                <a:solidFill>
                  <a:srgbClr val="C00000"/>
                </a:solidFill>
                <a:sym typeface="Arial Narrow"/>
              </a:rPr>
              <a:t>пустая фантазия</a:t>
            </a:r>
            <a:r>
              <a:rPr lang="ru-RU" sz="4400" dirty="0">
                <a:sym typeface="Arial Narrow"/>
              </a:rPr>
              <a:t>. Следовательно, в качестве человека ты не находишься ни в каком отношении к моему предмету, так как и </a:t>
            </a:r>
            <a:r>
              <a:rPr lang="ru-RU" sz="4400" i="1" dirty="0">
                <a:sym typeface="Arial Narrow"/>
              </a:rPr>
              <a:t>я сам </a:t>
            </a:r>
            <a:r>
              <a:rPr lang="ru-RU" sz="4400" dirty="0">
                <a:sym typeface="Arial Narrow"/>
              </a:rPr>
              <a:t>не имею к нему никакого человеческого отношения</a:t>
            </a:r>
            <a:endParaRPr lang="ru-RU" sz="4400" b="1" dirty="0" smtClean="0"/>
          </a:p>
          <a:p>
            <a:pPr algn="l">
              <a:defRPr sz="2800">
                <a:solidFill>
                  <a:srgbClr val="253957"/>
                </a:solidFill>
                <a:latin typeface="+mn-lt"/>
                <a:ea typeface="+mn-ea"/>
                <a:cs typeface="+mn-cs"/>
                <a:sym typeface="Arial Narrow"/>
              </a:defRPr>
            </a:pPr>
            <a:endParaRPr lang="ru-RU" sz="60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Tree>
    <p:extLst>
      <p:ext uri="{BB962C8B-B14F-4D97-AF65-F5344CB8AC3E}">
        <p14:creationId xmlns:p14="http://schemas.microsoft.com/office/powerpoint/2010/main" val="2816058585"/>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Экономическо-философские рукописи и конспект Милля</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2643366"/>
            <a:ext cx="21910610" cy="10153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r>
              <a:rPr lang="ru-RU" sz="4800" b="1" dirty="0" smtClean="0"/>
              <a:t> </a:t>
            </a:r>
            <a:r>
              <a:rPr lang="ru-RU" sz="6000" b="1" dirty="0" smtClean="0"/>
              <a:t>Отчуждение – главное понятие «раннего Маркса»</a:t>
            </a:r>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r>
              <a:rPr lang="ru-RU" sz="6000" b="1" dirty="0" smtClean="0">
                <a:solidFill>
                  <a:srgbClr val="C00000"/>
                </a:solidFill>
              </a:rPr>
              <a:t>От чего, по Марксу, отчужден человек в современном ему обществе?   </a:t>
            </a:r>
            <a:endParaRPr lang="ru-RU" sz="6000" dirty="0">
              <a:solidFill>
                <a:srgbClr val="C00000"/>
              </a:solidFill>
            </a:endParaRPr>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Tree>
    <p:extLst>
      <p:ext uri="{BB962C8B-B14F-4D97-AF65-F5344CB8AC3E}">
        <p14:creationId xmlns:p14="http://schemas.microsoft.com/office/powerpoint/2010/main" val="410304833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Экономическо-философские рукописи и конспект Милля</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2643366"/>
            <a:ext cx="21910610" cy="10153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r>
              <a:rPr lang="ru-RU" sz="4800" b="1" dirty="0"/>
              <a:t> </a:t>
            </a:r>
            <a:r>
              <a:rPr lang="ru-RU" sz="4800" b="1" dirty="0" smtClean="0"/>
              <a:t> </a:t>
            </a:r>
            <a:r>
              <a:rPr lang="ru-RU" sz="6000" b="1" dirty="0" smtClean="0"/>
              <a:t>Человек отчужден от: </a:t>
            </a:r>
          </a:p>
          <a:p>
            <a:pPr algn="l">
              <a:defRPr sz="2800">
                <a:solidFill>
                  <a:srgbClr val="253957"/>
                </a:solidFill>
                <a:latin typeface="+mn-lt"/>
                <a:ea typeface="+mn-ea"/>
                <a:cs typeface="+mn-cs"/>
                <a:sym typeface="Arial Narrow"/>
              </a:defRPr>
            </a:pPr>
            <a:endParaRPr lang="ru-RU" sz="6000" b="1" dirty="0" smtClean="0"/>
          </a:p>
          <a:p>
            <a:pPr marL="685800" indent="-685800" algn="l">
              <a:buFontTx/>
              <a:buChar char="-"/>
              <a:defRPr sz="2800">
                <a:solidFill>
                  <a:srgbClr val="253957"/>
                </a:solidFill>
                <a:latin typeface="+mn-lt"/>
                <a:ea typeface="+mn-ea"/>
                <a:cs typeface="+mn-cs"/>
                <a:sym typeface="Arial Narrow"/>
              </a:defRPr>
            </a:pPr>
            <a:r>
              <a:rPr lang="ru-RU" sz="6000" b="1" dirty="0" smtClean="0"/>
              <a:t>от человека; </a:t>
            </a:r>
          </a:p>
          <a:p>
            <a:pPr marL="685800" indent="-685800" algn="l">
              <a:buFontTx/>
              <a:buChar char="-"/>
              <a:defRPr sz="2800">
                <a:solidFill>
                  <a:srgbClr val="253957"/>
                </a:solidFill>
                <a:latin typeface="+mn-lt"/>
                <a:ea typeface="+mn-ea"/>
                <a:cs typeface="+mn-cs"/>
                <a:sym typeface="Arial Narrow"/>
              </a:defRPr>
            </a:pPr>
            <a:r>
              <a:rPr lang="ru-RU" sz="6000" b="1" dirty="0" smtClean="0"/>
              <a:t>от общества; </a:t>
            </a:r>
          </a:p>
          <a:p>
            <a:pPr marL="685800" indent="-685800" algn="l">
              <a:buFontTx/>
              <a:buChar char="-"/>
              <a:defRPr sz="2800">
                <a:solidFill>
                  <a:srgbClr val="253957"/>
                </a:solidFill>
                <a:latin typeface="+mn-lt"/>
                <a:ea typeface="+mn-ea"/>
                <a:cs typeface="+mn-cs"/>
                <a:sym typeface="Arial Narrow"/>
              </a:defRPr>
            </a:pPr>
            <a:r>
              <a:rPr lang="ru-RU" sz="6000" b="1" dirty="0" smtClean="0"/>
              <a:t>от природы </a:t>
            </a:r>
          </a:p>
          <a:p>
            <a:pPr marL="685800" indent="-685800" algn="l">
              <a:buFontTx/>
              <a:buChar char="-"/>
              <a:defRPr sz="2800">
                <a:solidFill>
                  <a:srgbClr val="253957"/>
                </a:solidFill>
                <a:latin typeface="+mn-lt"/>
                <a:ea typeface="+mn-ea"/>
                <a:cs typeface="+mn-cs"/>
                <a:sym typeface="Arial Narrow"/>
              </a:defRPr>
            </a:pPr>
            <a:r>
              <a:rPr lang="ru-RU" sz="6000" b="1" dirty="0" smtClean="0"/>
              <a:t>от самого себя   </a:t>
            </a:r>
            <a:endParaRPr lang="ru-RU" sz="6000" dirty="0"/>
          </a:p>
          <a:p>
            <a:pPr algn="l">
              <a:defRPr sz="2800">
                <a:solidFill>
                  <a:srgbClr val="253957"/>
                </a:solidFill>
                <a:latin typeface="+mn-lt"/>
                <a:ea typeface="+mn-ea"/>
                <a:cs typeface="+mn-cs"/>
                <a:sym typeface="Arial Narrow"/>
              </a:defRPr>
            </a:pPr>
            <a:endParaRPr lang="ru-RU" sz="60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Tree>
    <p:extLst>
      <p:ext uri="{BB962C8B-B14F-4D97-AF65-F5344CB8AC3E}">
        <p14:creationId xmlns:p14="http://schemas.microsoft.com/office/powerpoint/2010/main" val="3971946627"/>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Экономическо-философские рукописи и конспект Милля</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2643366"/>
            <a:ext cx="21910610" cy="10153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r>
              <a:rPr lang="ru-RU" sz="4800" b="1" dirty="0" smtClean="0"/>
              <a:t>  </a:t>
            </a:r>
            <a:r>
              <a:rPr lang="ru-RU" sz="6000" b="1" dirty="0" smtClean="0"/>
              <a:t>В чем проявляется отчуждение от человека?  </a:t>
            </a:r>
          </a:p>
          <a:p>
            <a:pPr algn="l">
              <a:defRPr sz="2800">
                <a:solidFill>
                  <a:srgbClr val="253957"/>
                </a:solidFill>
                <a:latin typeface="+mn-lt"/>
                <a:ea typeface="+mn-ea"/>
                <a:cs typeface="+mn-cs"/>
                <a:sym typeface="Arial Narrow"/>
              </a:defRPr>
            </a:pPr>
            <a:endParaRPr lang="ru-RU" sz="6000" b="1" dirty="0" smtClean="0"/>
          </a:p>
          <a:p>
            <a:pPr algn="l">
              <a:defRPr sz="2800">
                <a:solidFill>
                  <a:srgbClr val="253957"/>
                </a:solidFill>
                <a:latin typeface="+mn-lt"/>
                <a:ea typeface="+mn-ea"/>
                <a:cs typeface="+mn-cs"/>
                <a:sym typeface="Arial Narrow"/>
              </a:defRPr>
            </a:pPr>
            <a:r>
              <a:rPr lang="ru-RU" sz="6000" b="1" dirty="0" smtClean="0"/>
              <a:t> </a:t>
            </a:r>
          </a:p>
          <a:p>
            <a:pPr algn="l">
              <a:defRPr sz="2800">
                <a:solidFill>
                  <a:srgbClr val="253957"/>
                </a:solidFill>
                <a:latin typeface="+mn-lt"/>
                <a:ea typeface="+mn-ea"/>
                <a:cs typeface="+mn-cs"/>
                <a:sym typeface="Arial Narrow"/>
              </a:defRPr>
            </a:pPr>
            <a:r>
              <a:rPr lang="ru-RU" sz="6000" b="1" dirty="0" smtClean="0"/>
              <a:t>   </a:t>
            </a:r>
            <a:endParaRPr lang="ru-RU" sz="6000" dirty="0"/>
          </a:p>
          <a:p>
            <a:pPr algn="l">
              <a:defRPr sz="2800">
                <a:solidFill>
                  <a:srgbClr val="253957"/>
                </a:solidFill>
                <a:latin typeface="+mn-lt"/>
                <a:ea typeface="+mn-ea"/>
                <a:cs typeface="+mn-cs"/>
                <a:sym typeface="Arial Narrow"/>
              </a:defRPr>
            </a:pPr>
            <a:endParaRPr lang="ru-RU" sz="60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Tree>
    <p:extLst>
      <p:ext uri="{BB962C8B-B14F-4D97-AF65-F5344CB8AC3E}">
        <p14:creationId xmlns:p14="http://schemas.microsoft.com/office/powerpoint/2010/main" val="3749296316"/>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Экономическо-философские рукописи и конспект Милля</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526704" y="2234560"/>
            <a:ext cx="23186576" cy="108881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Что такое неотчужденное состояние? </a:t>
            </a:r>
          </a:p>
          <a:p>
            <a:pPr algn="l">
              <a:defRPr sz="2800">
                <a:solidFill>
                  <a:srgbClr val="253957"/>
                </a:solidFill>
                <a:latin typeface="+mn-lt"/>
                <a:ea typeface="+mn-ea"/>
                <a:cs typeface="+mn-cs"/>
                <a:sym typeface="Arial Narrow"/>
              </a:defRPr>
            </a:pPr>
            <a:endParaRPr lang="ru-RU" sz="4800" b="1" dirty="0"/>
          </a:p>
          <a:p>
            <a:pPr algn="just"/>
            <a:r>
              <a:rPr lang="ru-RU" sz="3600" b="1" dirty="0" smtClean="0"/>
              <a:t> «</a:t>
            </a:r>
            <a:r>
              <a:rPr lang="ru-RU" sz="3600" dirty="0" smtClean="0"/>
              <a:t>Предположим</a:t>
            </a:r>
            <a:r>
              <a:rPr lang="ru-RU" sz="3600" dirty="0"/>
              <a:t>, что мы производили бы как люди</a:t>
            </a:r>
            <a:r>
              <a:rPr lang="ru-RU" sz="3600" dirty="0" smtClean="0"/>
              <a:t>. В таком случае каждый из нас   </a:t>
            </a:r>
            <a:r>
              <a:rPr lang="ru-RU" sz="3600" dirty="0"/>
              <a:t/>
            </a:r>
            <a:br>
              <a:rPr lang="ru-RU" sz="3600" dirty="0"/>
            </a:br>
            <a:r>
              <a:rPr lang="ru-RU" sz="3600" dirty="0" smtClean="0"/>
              <a:t>в </a:t>
            </a:r>
            <a:r>
              <a:rPr lang="ru-RU" sz="3600" dirty="0"/>
              <a:t>процессе своего производства </a:t>
            </a:r>
            <a:r>
              <a:rPr lang="ru-RU" sz="3600" i="1" dirty="0" smtClean="0"/>
              <a:t>двояким </a:t>
            </a:r>
            <a:r>
              <a:rPr lang="ru-RU" sz="3600" dirty="0" smtClean="0"/>
              <a:t> </a:t>
            </a:r>
            <a:r>
              <a:rPr lang="ru-RU" sz="3600" i="1" dirty="0" smtClean="0"/>
              <a:t>образом </a:t>
            </a:r>
            <a:r>
              <a:rPr lang="ru-RU" sz="3600" dirty="0"/>
              <a:t>утверждал бы и самого себя и другого: </a:t>
            </a:r>
            <a:endParaRPr lang="ru-RU" sz="3600" dirty="0" smtClean="0"/>
          </a:p>
          <a:p>
            <a:pPr algn="just"/>
            <a:endParaRPr lang="ru-RU" sz="2400" dirty="0"/>
          </a:p>
          <a:p>
            <a:pPr marL="457200" indent="-457200" algn="just">
              <a:buAutoNum type="arabicParenR"/>
            </a:pPr>
            <a:r>
              <a:rPr lang="ru-RU" sz="2800" dirty="0" smtClean="0"/>
              <a:t>Я </a:t>
            </a:r>
            <a:r>
              <a:rPr lang="ru-RU" sz="2800" dirty="0"/>
              <a:t>в моем </a:t>
            </a:r>
            <a:r>
              <a:rPr lang="ru-RU" sz="2800" i="1" dirty="0"/>
              <a:t>про­изводстве </a:t>
            </a:r>
            <a:r>
              <a:rPr lang="ru-RU" sz="2800" b="1" dirty="0" err="1"/>
              <a:t>опредмечивал</a:t>
            </a:r>
            <a:r>
              <a:rPr lang="ru-RU" sz="2800" dirty="0"/>
              <a:t> бы мою </a:t>
            </a:r>
            <a:r>
              <a:rPr lang="ru-RU" sz="2800" i="1" dirty="0"/>
              <a:t>индивидуальность, </a:t>
            </a:r>
            <a:r>
              <a:rPr lang="ru-RU" sz="2800" dirty="0"/>
              <a:t>ее </a:t>
            </a:r>
            <a:r>
              <a:rPr lang="ru-RU" sz="2800" i="1" dirty="0"/>
              <a:t>свое­образие, </a:t>
            </a:r>
            <a:r>
              <a:rPr lang="ru-RU" sz="2800" dirty="0"/>
              <a:t>и поэтому во время деятельности я наслаждался бы ин­дивидуальным </a:t>
            </a:r>
            <a:r>
              <a:rPr lang="ru-RU" sz="2800" i="1" dirty="0"/>
              <a:t>проявлением жизни, </a:t>
            </a:r>
            <a:r>
              <a:rPr lang="ru-RU" sz="2800" dirty="0"/>
              <a:t>а в созерцании от произ­веденного предмета испытывал бы индивидуальную радость от сознания того, что моя личность выступает как </a:t>
            </a:r>
            <a:r>
              <a:rPr lang="ru-RU" sz="2800" i="1" dirty="0"/>
              <a:t>предметная, чувственно созерцаемая </a:t>
            </a:r>
            <a:r>
              <a:rPr lang="ru-RU" sz="2800" dirty="0"/>
              <a:t>и потому </a:t>
            </a:r>
            <a:r>
              <a:rPr lang="ru-RU" sz="2800" i="1" dirty="0"/>
              <a:t>находящаяся вне всяких сом­нений </a:t>
            </a:r>
            <a:r>
              <a:rPr lang="ru-RU" sz="2800" dirty="0"/>
              <a:t>сила. </a:t>
            </a:r>
            <a:endParaRPr lang="ru-RU" sz="2800" dirty="0" smtClean="0"/>
          </a:p>
          <a:p>
            <a:pPr algn="just"/>
            <a:endParaRPr lang="ru-RU" sz="2400" dirty="0"/>
          </a:p>
          <a:p>
            <a:pPr algn="just"/>
            <a:r>
              <a:rPr lang="ru-RU" sz="2800" dirty="0" smtClean="0"/>
              <a:t>2</a:t>
            </a:r>
            <a:r>
              <a:rPr lang="ru-RU" sz="2800" dirty="0"/>
              <a:t>) В твоем пользовании моим продуктом или </a:t>
            </a:r>
            <a:r>
              <a:rPr lang="ru-RU" sz="2800" dirty="0">
                <a:solidFill>
                  <a:srgbClr val="C00000"/>
                </a:solidFill>
              </a:rPr>
              <a:t>твоем потреблении его </a:t>
            </a:r>
            <a:r>
              <a:rPr lang="ru-RU" sz="2800" dirty="0"/>
              <a:t>я бы </a:t>
            </a:r>
            <a:r>
              <a:rPr lang="ru-RU" sz="2800" i="1" dirty="0"/>
              <a:t>непосредственно </a:t>
            </a:r>
            <a:r>
              <a:rPr lang="ru-RU" sz="2800" dirty="0"/>
              <a:t>испытывал сознание то­го, что моим трудом </a:t>
            </a:r>
            <a:r>
              <a:rPr lang="ru-RU" sz="2800" b="1" dirty="0"/>
              <a:t>удовлетворена </a:t>
            </a:r>
            <a:r>
              <a:rPr lang="ru-RU" sz="2800" b="1" i="1" dirty="0"/>
              <a:t>человеческая </a:t>
            </a:r>
            <a:r>
              <a:rPr lang="ru-RU" sz="2800" b="1" dirty="0"/>
              <a:t>потребность</a:t>
            </a:r>
            <a:r>
              <a:rPr lang="ru-RU" sz="2800" dirty="0"/>
              <a:t>, следовательно, </a:t>
            </a:r>
            <a:r>
              <a:rPr lang="ru-RU" sz="2800" b="1" dirty="0" err="1">
                <a:solidFill>
                  <a:srgbClr val="C00000"/>
                </a:solidFill>
              </a:rPr>
              <a:t>опредмечена</a:t>
            </a:r>
            <a:r>
              <a:rPr lang="ru-RU" sz="2800" b="1" dirty="0">
                <a:solidFill>
                  <a:srgbClr val="C00000"/>
                </a:solidFill>
              </a:rPr>
              <a:t> </a:t>
            </a:r>
            <a:r>
              <a:rPr lang="ru-RU" sz="2800" b="1" i="1" dirty="0">
                <a:solidFill>
                  <a:srgbClr val="C00000"/>
                </a:solidFill>
              </a:rPr>
              <a:t>человеческая </a:t>
            </a:r>
            <a:r>
              <a:rPr lang="ru-RU" sz="2800" b="1" dirty="0">
                <a:solidFill>
                  <a:srgbClr val="C00000"/>
                </a:solidFill>
              </a:rPr>
              <a:t>сущность</a:t>
            </a:r>
            <a:r>
              <a:rPr lang="ru-RU" sz="2800" dirty="0"/>
              <a:t>, и что поэто­му </a:t>
            </a:r>
            <a:r>
              <a:rPr lang="ru-RU" sz="2800" b="1" dirty="0">
                <a:solidFill>
                  <a:srgbClr val="C00000"/>
                </a:solidFill>
              </a:rPr>
              <a:t>создан предмет</a:t>
            </a:r>
            <a:r>
              <a:rPr lang="ru-RU" sz="2800" dirty="0"/>
              <a:t>, соответствующий потребности другого </a:t>
            </a:r>
            <a:r>
              <a:rPr lang="ru-RU" sz="2800" i="1" dirty="0"/>
              <a:t>че­ловеческого </a:t>
            </a:r>
            <a:r>
              <a:rPr lang="ru-RU" sz="2800" dirty="0" smtClean="0"/>
              <a:t>существа»</a:t>
            </a:r>
          </a:p>
          <a:p>
            <a:pPr algn="just"/>
            <a:r>
              <a:rPr lang="ru-RU" sz="2400" dirty="0" smtClean="0"/>
              <a:t>. </a:t>
            </a:r>
          </a:p>
          <a:p>
            <a:pPr algn="just"/>
            <a:r>
              <a:rPr lang="ru-RU" sz="2800" dirty="0" smtClean="0"/>
              <a:t>3) Я </a:t>
            </a:r>
            <a:r>
              <a:rPr lang="ru-RU" sz="2800" dirty="0"/>
              <a:t>был бы для тебя </a:t>
            </a:r>
            <a:r>
              <a:rPr lang="ru-RU" sz="2800" i="1" dirty="0"/>
              <a:t>посредником </a:t>
            </a:r>
            <a:r>
              <a:rPr lang="ru-RU" sz="2800" dirty="0"/>
              <a:t>между тобою и родом и сознавался бы и воспринимался </a:t>
            </a:r>
            <a:endParaRPr lang="ru-RU" sz="2800" dirty="0" smtClean="0"/>
          </a:p>
          <a:p>
            <a:pPr algn="just"/>
            <a:r>
              <a:rPr lang="ru-RU" sz="2800" dirty="0" smtClean="0"/>
              <a:t>бы </a:t>
            </a:r>
            <a:r>
              <a:rPr lang="ru-RU" sz="2800" dirty="0"/>
              <a:t>тобою как </a:t>
            </a:r>
            <a:r>
              <a:rPr lang="ru-RU" sz="2800" b="1" dirty="0">
                <a:solidFill>
                  <a:srgbClr val="C00000"/>
                </a:solidFill>
              </a:rPr>
              <a:t>дополнение твоей собственной сущности</a:t>
            </a:r>
            <a:r>
              <a:rPr lang="ru-RU" sz="2800" dirty="0"/>
              <a:t>, как </a:t>
            </a:r>
            <a:r>
              <a:rPr lang="ru-RU" sz="2800" b="1" dirty="0">
                <a:solidFill>
                  <a:srgbClr val="C00000"/>
                </a:solidFill>
              </a:rPr>
              <a:t>неотъемлемая часть </a:t>
            </a:r>
            <a:r>
              <a:rPr lang="ru-RU" sz="2800" b="1" dirty="0" smtClean="0">
                <a:solidFill>
                  <a:srgbClr val="C00000"/>
                </a:solidFill>
              </a:rPr>
              <a:t>тебя самого</a:t>
            </a:r>
            <a:r>
              <a:rPr lang="ru-RU" sz="2800" dirty="0" smtClean="0"/>
              <a:t>, </a:t>
            </a:r>
          </a:p>
          <a:p>
            <a:pPr algn="just"/>
            <a:r>
              <a:rPr lang="ru-RU" sz="2800" dirty="0" smtClean="0"/>
              <a:t>и </a:t>
            </a:r>
            <a:r>
              <a:rPr lang="ru-RU" sz="2800" dirty="0"/>
              <a:t>тем самым я сознавал бы самого себя утверждаемым в твоем мышлении и в твоей любви</a:t>
            </a:r>
            <a:r>
              <a:rPr lang="ru-RU" sz="2400" dirty="0"/>
              <a:t>. </a:t>
            </a:r>
            <a:endParaRPr lang="ru-RU" sz="2400" dirty="0" smtClean="0"/>
          </a:p>
          <a:p>
            <a:pPr algn="just"/>
            <a:endParaRPr lang="ru-RU" sz="2400" dirty="0"/>
          </a:p>
          <a:p>
            <a:pPr algn="just"/>
            <a:endParaRPr lang="ru-RU" sz="2400" dirty="0"/>
          </a:p>
          <a:p>
            <a:pPr algn="just"/>
            <a:r>
              <a:rPr lang="ru-RU" sz="2800" dirty="0"/>
              <a:t>4) В моем </a:t>
            </a:r>
            <a:r>
              <a:rPr lang="ru-RU" sz="2800" b="1" dirty="0">
                <a:solidFill>
                  <a:srgbClr val="C00000"/>
                </a:solidFill>
              </a:rPr>
              <a:t>индивидуальном проявлении </a:t>
            </a:r>
            <a:r>
              <a:rPr lang="ru-RU" sz="2800" dirty="0"/>
              <a:t>жизни я непосредственно созда­вал </a:t>
            </a:r>
            <a:r>
              <a:rPr lang="ru-RU" sz="2800" b="1" dirty="0">
                <a:solidFill>
                  <a:srgbClr val="C00000"/>
                </a:solidFill>
              </a:rPr>
              <a:t>бы твое </a:t>
            </a:r>
            <a:r>
              <a:rPr lang="ru-RU" sz="2800" b="1" dirty="0" smtClean="0">
                <a:solidFill>
                  <a:srgbClr val="C00000"/>
                </a:solidFill>
              </a:rPr>
              <a:t>жизненное</a:t>
            </a:r>
          </a:p>
          <a:p>
            <a:pPr algn="just"/>
            <a:r>
              <a:rPr lang="ru-RU" sz="2800" b="1" dirty="0" smtClean="0">
                <a:solidFill>
                  <a:srgbClr val="C00000"/>
                </a:solidFill>
              </a:rPr>
              <a:t>проявление</a:t>
            </a:r>
            <a:r>
              <a:rPr lang="ru-RU" sz="2800" dirty="0"/>
              <a:t>, и, следовательно, в моей индивидуальной деятельности я непосредственно </a:t>
            </a:r>
            <a:endParaRPr lang="ru-RU" sz="2800" dirty="0" smtClean="0"/>
          </a:p>
          <a:p>
            <a:pPr algn="just"/>
            <a:r>
              <a:rPr lang="ru-RU" sz="2800" i="1" dirty="0" smtClean="0"/>
              <a:t>утверждал </a:t>
            </a:r>
            <a:r>
              <a:rPr lang="ru-RU" sz="2800" i="1" dirty="0"/>
              <a:t>бы </a:t>
            </a:r>
            <a:r>
              <a:rPr lang="ru-RU" sz="2800" dirty="0"/>
              <a:t>и </a:t>
            </a:r>
            <a:r>
              <a:rPr lang="ru-RU" sz="2800" i="1" dirty="0"/>
              <a:t>осуществлял бы </a:t>
            </a:r>
            <a:r>
              <a:rPr lang="ru-RU" sz="2800" dirty="0"/>
              <a:t>мою истинную сущность, </a:t>
            </a:r>
            <a:r>
              <a:rPr lang="ru-RU" sz="2800" b="1" dirty="0">
                <a:solidFill>
                  <a:srgbClr val="C00000"/>
                </a:solidFill>
              </a:rPr>
              <a:t>мою </a:t>
            </a:r>
            <a:r>
              <a:rPr lang="ru-RU" sz="2800" b="1" i="1" dirty="0">
                <a:solidFill>
                  <a:srgbClr val="C00000"/>
                </a:solidFill>
              </a:rPr>
              <a:t>человече­скую, </a:t>
            </a:r>
            <a:r>
              <a:rPr lang="ru-RU" sz="2800" b="1" dirty="0">
                <a:solidFill>
                  <a:srgbClr val="C00000"/>
                </a:solidFill>
              </a:rPr>
              <a:t>мою </a:t>
            </a:r>
            <a:r>
              <a:rPr lang="ru-RU" sz="2800" b="1" i="1" dirty="0">
                <a:solidFill>
                  <a:srgbClr val="C00000"/>
                </a:solidFill>
              </a:rPr>
              <a:t>общественную сущность</a:t>
            </a:r>
            <a:r>
              <a:rPr lang="ru-RU" sz="2800" i="1" dirty="0"/>
              <a:t>.</a:t>
            </a:r>
            <a:endParaRPr lang="ru-RU" sz="2800" dirty="0"/>
          </a:p>
          <a:p>
            <a:pPr algn="l">
              <a:defRPr sz="2800">
                <a:solidFill>
                  <a:srgbClr val="253957"/>
                </a:solidFill>
                <a:latin typeface="+mn-lt"/>
                <a:ea typeface="+mn-ea"/>
                <a:cs typeface="+mn-cs"/>
                <a:sym typeface="Arial Narrow"/>
              </a:defRPr>
            </a:pPr>
            <a:endParaRPr lang="ru-RU" sz="88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r>
              <a:rPr lang="ru-RU" sz="4800" b="1" dirty="0" smtClean="0"/>
              <a:t>  </a:t>
            </a:r>
            <a:endParaRPr lang="ru-RU" sz="6000" b="1" dirty="0" smtClean="0"/>
          </a:p>
          <a:p>
            <a:pPr algn="l">
              <a:defRPr sz="2800">
                <a:solidFill>
                  <a:srgbClr val="253957"/>
                </a:solidFill>
                <a:latin typeface="+mn-lt"/>
                <a:ea typeface="+mn-ea"/>
                <a:cs typeface="+mn-cs"/>
                <a:sym typeface="Arial Narrow"/>
              </a:defRPr>
            </a:pPr>
            <a:endParaRPr lang="ru-RU" sz="6000" b="1" dirty="0" smtClean="0"/>
          </a:p>
          <a:p>
            <a:pPr algn="l">
              <a:defRPr sz="2800">
                <a:solidFill>
                  <a:srgbClr val="253957"/>
                </a:solidFill>
                <a:latin typeface="+mn-lt"/>
                <a:ea typeface="+mn-ea"/>
                <a:cs typeface="+mn-cs"/>
                <a:sym typeface="Arial Narrow"/>
              </a:defRPr>
            </a:pPr>
            <a:r>
              <a:rPr lang="ru-RU" sz="6000" b="1" dirty="0" smtClean="0"/>
              <a:t> </a:t>
            </a:r>
          </a:p>
          <a:p>
            <a:pPr algn="l">
              <a:defRPr sz="2800">
                <a:solidFill>
                  <a:srgbClr val="253957"/>
                </a:solidFill>
                <a:latin typeface="+mn-lt"/>
                <a:ea typeface="+mn-ea"/>
                <a:cs typeface="+mn-cs"/>
                <a:sym typeface="Arial Narrow"/>
              </a:defRPr>
            </a:pPr>
            <a:r>
              <a:rPr lang="ru-RU" sz="6000" b="1" dirty="0" smtClean="0"/>
              <a:t>   </a:t>
            </a:r>
            <a:endParaRPr lang="ru-RU" sz="6000" dirty="0"/>
          </a:p>
          <a:p>
            <a:pPr algn="l">
              <a:defRPr sz="2800">
                <a:solidFill>
                  <a:srgbClr val="253957"/>
                </a:solidFill>
                <a:latin typeface="+mn-lt"/>
                <a:ea typeface="+mn-ea"/>
                <a:cs typeface="+mn-cs"/>
                <a:sym typeface="Arial Narrow"/>
              </a:defRPr>
            </a:pPr>
            <a:endParaRPr lang="ru-RU" sz="60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pic>
        <p:nvPicPr>
          <p:cNvPr id="6" name="Рисунок 5" descr="Мужчина">
            <a:extLst>
              <a:ext uri="{FF2B5EF4-FFF2-40B4-BE49-F238E27FC236}">
                <a16:creationId xmlns:a16="http://schemas.microsoft.com/office/drawing/2014/main" id="{07DB4203-4447-4555-94EC-8C08F73FD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6996327" y="9507724"/>
            <a:ext cx="2160240" cy="2160240"/>
          </a:xfrm>
          <a:prstGeom prst="rect">
            <a:avLst/>
          </a:prstGeom>
        </p:spPr>
      </p:pic>
      <p:sp>
        <p:nvSpPr>
          <p:cNvPr id="7" name="Выгнутая влево стрелка 6"/>
          <p:cNvSpPr/>
          <p:nvPr/>
        </p:nvSpPr>
        <p:spPr>
          <a:xfrm rot="5400000">
            <a:off x="19758513" y="7205577"/>
            <a:ext cx="1376857" cy="4032448"/>
          </a:xfrm>
          <a:prstGeom prst="curvedRightArrow">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8" name="Выгнутая влево стрелка 7"/>
          <p:cNvSpPr/>
          <p:nvPr/>
        </p:nvSpPr>
        <p:spPr>
          <a:xfrm rot="16200000">
            <a:off x="19925229" y="8622130"/>
            <a:ext cx="1427824" cy="4032448"/>
          </a:xfrm>
          <a:prstGeom prst="curvedRightArrow">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9" name="Прямоугольник 8"/>
          <p:cNvSpPr/>
          <p:nvPr/>
        </p:nvSpPr>
        <p:spPr>
          <a:xfrm>
            <a:off x="20104984" y="8243291"/>
            <a:ext cx="938394" cy="709171"/>
          </a:xfrm>
          <a:prstGeom prst="rect">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0" name="Прямоугольник 9"/>
          <p:cNvSpPr/>
          <p:nvPr/>
        </p:nvSpPr>
        <p:spPr>
          <a:xfrm>
            <a:off x="20179685" y="10958793"/>
            <a:ext cx="938394" cy="709171"/>
          </a:xfrm>
          <a:prstGeom prst="rect">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11" name="Рисунок 10" descr="Мужчина">
            <a:extLst>
              <a:ext uri="{FF2B5EF4-FFF2-40B4-BE49-F238E27FC236}">
                <a16:creationId xmlns:a16="http://schemas.microsoft.com/office/drawing/2014/main" id="{07DB4203-4447-4555-94EC-8C08F73FD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1937437" y="9495638"/>
            <a:ext cx="2160240" cy="2160240"/>
          </a:xfrm>
          <a:prstGeom prst="rect">
            <a:avLst/>
          </a:prstGeom>
        </p:spPr>
      </p:pic>
    </p:spTree>
    <p:extLst>
      <p:ext uri="{BB962C8B-B14F-4D97-AF65-F5344CB8AC3E}">
        <p14:creationId xmlns:p14="http://schemas.microsoft.com/office/powerpoint/2010/main" val="3240979766"/>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Экономическо-философские рукописи и конспект Милля</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2643366"/>
            <a:ext cx="21910610" cy="10153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r>
              <a:rPr lang="ru-RU" sz="6000" b="1" dirty="0" smtClean="0"/>
              <a:t>Отчуждение от человека проявляется в том, что: </a:t>
            </a:r>
          </a:p>
          <a:p>
            <a:pPr algn="l">
              <a:defRPr sz="2800">
                <a:solidFill>
                  <a:srgbClr val="253957"/>
                </a:solidFill>
                <a:latin typeface="+mn-lt"/>
                <a:ea typeface="+mn-ea"/>
                <a:cs typeface="+mn-cs"/>
                <a:sym typeface="Arial Narrow"/>
              </a:defRPr>
            </a:pPr>
            <a:endParaRPr lang="ru-RU" sz="6000" b="1" dirty="0" smtClean="0"/>
          </a:p>
          <a:p>
            <a:pPr marL="685800" indent="-685800" algn="l">
              <a:buFontTx/>
              <a:buChar char="-"/>
              <a:defRPr sz="2800">
                <a:solidFill>
                  <a:srgbClr val="253957"/>
                </a:solidFill>
                <a:latin typeface="+mn-lt"/>
                <a:ea typeface="+mn-ea"/>
                <a:cs typeface="+mn-cs"/>
                <a:sym typeface="Arial Narrow"/>
              </a:defRPr>
            </a:pPr>
            <a:r>
              <a:rPr lang="ru-RU" sz="4400" dirty="0" smtClean="0">
                <a:sym typeface="Arial Narrow"/>
              </a:rPr>
              <a:t>«Наша </a:t>
            </a:r>
            <a:r>
              <a:rPr lang="ru-RU" sz="4400" i="1" dirty="0">
                <a:sym typeface="Arial Narrow"/>
              </a:rPr>
              <a:t>взаимная </a:t>
            </a:r>
            <a:r>
              <a:rPr lang="ru-RU" sz="4400" dirty="0">
                <a:sym typeface="Arial Narrow"/>
              </a:rPr>
              <a:t>ценность есть для нас </a:t>
            </a:r>
            <a:r>
              <a:rPr lang="ru-RU" sz="4400" i="1" dirty="0">
                <a:sym typeface="Arial Narrow"/>
              </a:rPr>
              <a:t>стоимость </a:t>
            </a:r>
            <a:r>
              <a:rPr lang="ru-RU" sz="4400" dirty="0">
                <a:sym typeface="Arial Narrow"/>
              </a:rPr>
              <a:t>имеющихся у каждого из нас предметов. </a:t>
            </a:r>
            <a:r>
              <a:rPr lang="ru-RU" sz="4400" b="1" dirty="0">
                <a:solidFill>
                  <a:srgbClr val="C00000"/>
                </a:solidFill>
                <a:sym typeface="Arial Narrow"/>
              </a:rPr>
              <a:t>Следовательно, сам человек у нас представляет для другого человека нечто </a:t>
            </a:r>
            <a:r>
              <a:rPr lang="ru-RU" sz="4400" b="1" i="1" dirty="0">
                <a:solidFill>
                  <a:srgbClr val="C00000"/>
                </a:solidFill>
                <a:sym typeface="Arial Narrow"/>
              </a:rPr>
              <a:t>лишенное </a:t>
            </a:r>
            <a:r>
              <a:rPr lang="ru-RU" sz="4400" b="1" i="1" dirty="0" smtClean="0">
                <a:solidFill>
                  <a:srgbClr val="C00000"/>
                </a:solidFill>
                <a:sym typeface="Arial Narrow"/>
              </a:rPr>
              <a:t>ценности</a:t>
            </a:r>
            <a:r>
              <a:rPr lang="ru-RU" sz="4400" i="1" dirty="0" smtClean="0">
                <a:solidFill>
                  <a:srgbClr val="C00000"/>
                </a:solidFill>
                <a:sym typeface="Arial Narrow"/>
              </a:rPr>
              <a:t>»</a:t>
            </a:r>
          </a:p>
          <a:p>
            <a:pPr algn="l">
              <a:defRPr sz="2800">
                <a:solidFill>
                  <a:srgbClr val="253957"/>
                </a:solidFill>
                <a:latin typeface="+mn-lt"/>
                <a:ea typeface="+mn-ea"/>
                <a:cs typeface="+mn-cs"/>
                <a:sym typeface="Arial Narrow"/>
              </a:defRPr>
            </a:pPr>
            <a:endParaRPr lang="ru-RU" sz="4400" i="1" dirty="0" smtClean="0">
              <a:solidFill>
                <a:srgbClr val="C00000"/>
              </a:solidFill>
              <a:sym typeface="Arial Narrow"/>
            </a:endParaRPr>
          </a:p>
          <a:p>
            <a:pPr marL="685800" indent="-685800" algn="l">
              <a:buFontTx/>
              <a:buChar char="-"/>
              <a:defRPr sz="2800">
                <a:solidFill>
                  <a:srgbClr val="253957"/>
                </a:solidFill>
                <a:latin typeface="+mn-lt"/>
                <a:ea typeface="+mn-ea"/>
                <a:cs typeface="+mn-cs"/>
                <a:sym typeface="Arial Narrow"/>
              </a:defRPr>
            </a:pPr>
            <a:r>
              <a:rPr lang="ru-RU" sz="4400" dirty="0">
                <a:sym typeface="Arial Narrow"/>
              </a:rPr>
              <a:t>Единственно понятный язык, на котором мы говорим друг с другом, — </a:t>
            </a:r>
            <a:r>
              <a:rPr lang="ru-RU" sz="4400" b="1" dirty="0">
                <a:solidFill>
                  <a:srgbClr val="C00000"/>
                </a:solidFill>
                <a:sym typeface="Arial Narrow"/>
              </a:rPr>
              <a:t>это наши предметы в их отношениях друг к другу</a:t>
            </a:r>
            <a:r>
              <a:rPr lang="ru-RU" sz="4400" dirty="0">
                <a:sym typeface="Arial Narrow"/>
              </a:rPr>
              <a:t>. </a:t>
            </a:r>
            <a:r>
              <a:rPr lang="ru-RU" sz="4400" dirty="0">
                <a:solidFill>
                  <a:srgbClr val="C00000"/>
                </a:solidFill>
                <a:sym typeface="Arial Narrow"/>
              </a:rPr>
              <a:t>Человеческого языка </a:t>
            </a:r>
            <a:r>
              <a:rPr lang="ru-RU" sz="4400" dirty="0">
                <a:sym typeface="Arial Narrow"/>
              </a:rPr>
              <a:t>мы не поняли бы, и он остался бы недей­ственным; одной стороной он ощущался бы и сознавался бы как </a:t>
            </a:r>
            <a:r>
              <a:rPr lang="ru-RU" sz="4400" dirty="0">
                <a:solidFill>
                  <a:srgbClr val="FF0000"/>
                </a:solidFill>
                <a:sym typeface="Arial Narrow"/>
              </a:rPr>
              <a:t>просьба, как мольба </a:t>
            </a:r>
            <a:endParaRPr lang="ru-RU" sz="4400" i="1" dirty="0" smtClean="0">
              <a:solidFill>
                <a:srgbClr val="FF0000"/>
              </a:solidFill>
              <a:sym typeface="Arial Narrow"/>
            </a:endParaRPr>
          </a:p>
          <a:p>
            <a:pPr marL="685800" indent="-685800" algn="l">
              <a:buFontTx/>
              <a:buChar char="-"/>
              <a:defRPr sz="2800">
                <a:solidFill>
                  <a:srgbClr val="253957"/>
                </a:solidFill>
                <a:latin typeface="+mn-lt"/>
                <a:ea typeface="+mn-ea"/>
                <a:cs typeface="+mn-cs"/>
                <a:sym typeface="Arial Narrow"/>
              </a:defRPr>
            </a:pPr>
            <a:endParaRPr lang="ru-RU" sz="4400" b="1" dirty="0" smtClean="0"/>
          </a:p>
          <a:p>
            <a:pPr marL="685800" indent="-685800" algn="just">
              <a:buFontTx/>
              <a:buChar char="-"/>
              <a:defRPr sz="2800">
                <a:solidFill>
                  <a:srgbClr val="253957"/>
                </a:solidFill>
                <a:latin typeface="+mn-lt"/>
                <a:ea typeface="+mn-ea"/>
                <a:cs typeface="+mn-cs"/>
                <a:sym typeface="Arial Narrow"/>
              </a:defRPr>
            </a:pPr>
            <a:r>
              <a:rPr lang="ru-RU" sz="4400" dirty="0">
                <a:sym typeface="Arial Narrow"/>
              </a:rPr>
              <a:t>Если тебя рассматривать просто как человека, без этого орудия обмена, то твой спрос есть неудовлетворенное стремление с твоей стороны, а для меня </a:t>
            </a:r>
            <a:r>
              <a:rPr lang="ru-RU" sz="4400" b="1" dirty="0">
                <a:solidFill>
                  <a:srgbClr val="C00000"/>
                </a:solidFill>
                <a:sym typeface="Arial Narrow"/>
              </a:rPr>
              <a:t>пустая фантазия</a:t>
            </a:r>
            <a:r>
              <a:rPr lang="ru-RU" sz="4400" dirty="0">
                <a:sym typeface="Arial Narrow"/>
              </a:rPr>
              <a:t>. Следовательно, в качестве человека ты не находишься ни в каком отношении к моему предмету, так как и </a:t>
            </a:r>
            <a:r>
              <a:rPr lang="ru-RU" sz="4400" i="1" dirty="0">
                <a:sym typeface="Arial Narrow"/>
              </a:rPr>
              <a:t>я сам </a:t>
            </a:r>
            <a:r>
              <a:rPr lang="ru-RU" sz="4400" dirty="0">
                <a:sym typeface="Arial Narrow"/>
              </a:rPr>
              <a:t>не имею к нему никакого человеческого отношения</a:t>
            </a:r>
            <a:endParaRPr lang="ru-RU" sz="4400" b="1" dirty="0" smtClean="0"/>
          </a:p>
          <a:p>
            <a:pPr algn="l">
              <a:defRPr sz="2800">
                <a:solidFill>
                  <a:srgbClr val="253957"/>
                </a:solidFill>
                <a:latin typeface="+mn-lt"/>
                <a:ea typeface="+mn-ea"/>
                <a:cs typeface="+mn-cs"/>
                <a:sym typeface="Arial Narrow"/>
              </a:defRPr>
            </a:pPr>
            <a:endParaRPr lang="ru-RU" sz="60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Tree>
    <p:extLst>
      <p:ext uri="{BB962C8B-B14F-4D97-AF65-F5344CB8AC3E}">
        <p14:creationId xmlns:p14="http://schemas.microsoft.com/office/powerpoint/2010/main" val="312928723"/>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Экономическо-философские рукописи и конспект Милля</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643366"/>
            <a:ext cx="22080915" cy="10623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r>
              <a:rPr lang="ru-RU" sz="6000" b="1" dirty="0" smtClean="0"/>
              <a:t>Отчуждение от человека проявляется в том, что: </a:t>
            </a:r>
          </a:p>
          <a:p>
            <a:pPr algn="l">
              <a:defRPr sz="2800">
                <a:solidFill>
                  <a:srgbClr val="253957"/>
                </a:solidFill>
                <a:latin typeface="+mn-lt"/>
                <a:ea typeface="+mn-ea"/>
                <a:cs typeface="+mn-cs"/>
                <a:sym typeface="Arial Narrow"/>
              </a:defRPr>
            </a:pPr>
            <a:endParaRPr lang="ru-RU" sz="6000" b="1" dirty="0" smtClean="0"/>
          </a:p>
          <a:p>
            <a:pPr marL="742950" indent="-742950" algn="l">
              <a:buAutoNum type="arabicParenR"/>
              <a:defRPr sz="2800">
                <a:solidFill>
                  <a:srgbClr val="253957"/>
                </a:solidFill>
                <a:latin typeface="+mn-lt"/>
                <a:ea typeface="+mn-ea"/>
                <a:cs typeface="+mn-cs"/>
                <a:sym typeface="Arial Narrow"/>
              </a:defRPr>
            </a:pPr>
            <a:r>
              <a:rPr lang="ru-RU" sz="4000" b="1" dirty="0" smtClean="0">
                <a:solidFill>
                  <a:schemeClr val="tx1"/>
                </a:solidFill>
                <a:sym typeface="Arial Narrow"/>
              </a:rPr>
              <a:t>предмет</a:t>
            </a:r>
            <a:r>
              <a:rPr lang="ru-RU" sz="4000" b="1" dirty="0">
                <a:solidFill>
                  <a:schemeClr val="tx1"/>
                </a:solidFill>
                <a:sym typeface="Arial Narrow"/>
              </a:rPr>
              <a:t>, производи­мый трудом, его продукт, противостоит труду как некое </a:t>
            </a:r>
            <a:r>
              <a:rPr lang="ru-RU" sz="4000" b="1" i="1" dirty="0">
                <a:solidFill>
                  <a:schemeClr val="tx1"/>
                </a:solidFill>
                <a:sym typeface="Arial Narrow"/>
              </a:rPr>
              <a:t>чуждое существо, </a:t>
            </a:r>
            <a:r>
              <a:rPr lang="ru-RU" sz="4000" b="1" dirty="0">
                <a:solidFill>
                  <a:schemeClr val="tx1"/>
                </a:solidFill>
                <a:sym typeface="Arial Narrow"/>
              </a:rPr>
              <a:t>как </a:t>
            </a:r>
            <a:r>
              <a:rPr lang="ru-RU" sz="4000" b="1" i="1" dirty="0">
                <a:solidFill>
                  <a:schemeClr val="tx1"/>
                </a:solidFill>
                <a:sym typeface="Arial Narrow"/>
              </a:rPr>
              <a:t>сила, не зависящая </a:t>
            </a:r>
            <a:r>
              <a:rPr lang="ru-RU" sz="4000" b="1" dirty="0">
                <a:solidFill>
                  <a:schemeClr val="tx1"/>
                </a:solidFill>
                <a:sym typeface="Arial Narrow"/>
              </a:rPr>
              <a:t>от </a:t>
            </a:r>
            <a:r>
              <a:rPr lang="ru-RU" sz="4000" b="1" dirty="0" smtClean="0">
                <a:solidFill>
                  <a:schemeClr val="tx1"/>
                </a:solidFill>
                <a:sym typeface="Arial Narrow"/>
              </a:rPr>
              <a:t>производителя</a:t>
            </a:r>
          </a:p>
          <a:p>
            <a:pPr marL="742950" indent="-742950" algn="l">
              <a:buAutoNum type="arabicParenR"/>
              <a:defRPr sz="2800">
                <a:solidFill>
                  <a:srgbClr val="253957"/>
                </a:solidFill>
                <a:latin typeface="+mn-lt"/>
                <a:ea typeface="+mn-ea"/>
                <a:cs typeface="+mn-cs"/>
                <a:sym typeface="Arial Narrow"/>
              </a:defRPr>
            </a:pPr>
            <a:endParaRPr lang="ru-RU" sz="4000" b="1" dirty="0">
              <a:solidFill>
                <a:schemeClr val="tx1"/>
              </a:solidFill>
              <a:sym typeface="Arial Narrow"/>
            </a:endParaRPr>
          </a:p>
          <a:p>
            <a:pPr marL="742950" indent="-742950" algn="l">
              <a:buAutoNum type="arabicParenR"/>
              <a:defRPr sz="2800">
                <a:solidFill>
                  <a:srgbClr val="253957"/>
                </a:solidFill>
                <a:latin typeface="+mn-lt"/>
                <a:ea typeface="+mn-ea"/>
                <a:cs typeface="+mn-cs"/>
                <a:sym typeface="Arial Narrow"/>
              </a:defRPr>
            </a:pPr>
            <a:r>
              <a:rPr lang="ru-RU" sz="4000" b="1" dirty="0">
                <a:sym typeface="Arial Narrow"/>
              </a:rPr>
              <a:t>чем больше рабочий выматывает себя на работе, </a:t>
            </a:r>
            <a:r>
              <a:rPr lang="ru-RU" sz="4000" b="1" dirty="0">
                <a:solidFill>
                  <a:srgbClr val="FF0000"/>
                </a:solidFill>
                <a:sym typeface="Arial Narrow"/>
              </a:rPr>
              <a:t>тем могущественнее становится чужой для него предметный мир</a:t>
            </a:r>
            <a:r>
              <a:rPr lang="ru-RU" sz="4000" b="1" dirty="0">
                <a:sym typeface="Arial Narrow"/>
              </a:rPr>
              <a:t>, создаваемый им самим против самого себя, тем беднее становится он сам, его внутренний мир, тем меньшее имущество ему принадлежит. Точно так же обстоит дело и в </a:t>
            </a:r>
            <a:r>
              <a:rPr lang="ru-RU" sz="4000" b="1" dirty="0">
                <a:solidFill>
                  <a:srgbClr val="FF0000"/>
                </a:solidFill>
                <a:sym typeface="Arial Narrow"/>
              </a:rPr>
              <a:t>религии</a:t>
            </a:r>
            <a:r>
              <a:rPr lang="ru-RU" sz="4000" b="1" dirty="0">
                <a:sym typeface="Arial Narrow"/>
              </a:rPr>
              <a:t>. </a:t>
            </a:r>
            <a:r>
              <a:rPr lang="ru-RU" sz="4000" b="1" dirty="0">
                <a:solidFill>
                  <a:srgbClr val="FF0000"/>
                </a:solidFill>
                <a:sym typeface="Arial Narrow"/>
              </a:rPr>
              <a:t>Чем больше вкладывает человек в бога, тем меньше остается в нем </a:t>
            </a:r>
            <a:r>
              <a:rPr lang="ru-RU" sz="4000" b="1" dirty="0" smtClean="0">
                <a:solidFill>
                  <a:srgbClr val="FF0000"/>
                </a:solidFill>
                <a:sym typeface="Arial Narrow"/>
              </a:rPr>
              <a:t>самом.</a:t>
            </a:r>
          </a:p>
          <a:p>
            <a:pPr marL="742950" indent="-742950" algn="l">
              <a:buAutoNum type="arabicParenR"/>
              <a:defRPr sz="2800">
                <a:solidFill>
                  <a:srgbClr val="253957"/>
                </a:solidFill>
                <a:latin typeface="+mn-lt"/>
                <a:ea typeface="+mn-ea"/>
                <a:cs typeface="+mn-cs"/>
                <a:sym typeface="Arial Narrow"/>
              </a:defRPr>
            </a:pPr>
            <a:endParaRPr lang="ru-RU" sz="4000" b="1" dirty="0">
              <a:solidFill>
                <a:srgbClr val="FF0000"/>
              </a:solidFill>
              <a:sym typeface="Arial Narrow"/>
            </a:endParaRPr>
          </a:p>
          <a:p>
            <a:pPr marL="742950" indent="-742950" algn="l">
              <a:buAutoNum type="arabicParenR"/>
              <a:defRPr sz="2800">
                <a:solidFill>
                  <a:srgbClr val="253957"/>
                </a:solidFill>
                <a:latin typeface="+mn-lt"/>
                <a:ea typeface="+mn-ea"/>
                <a:cs typeface="+mn-cs"/>
                <a:sym typeface="Arial Narrow"/>
              </a:defRPr>
            </a:pPr>
            <a:r>
              <a:rPr lang="ru-RU" sz="4000" b="1" dirty="0" smtClean="0">
                <a:solidFill>
                  <a:schemeClr val="tx1"/>
                </a:solidFill>
              </a:rPr>
              <a:t> </a:t>
            </a:r>
            <a:r>
              <a:rPr lang="ru-RU" sz="4000" b="1" dirty="0"/>
              <a:t>труд существует </a:t>
            </a:r>
            <a:r>
              <a:rPr lang="ru-RU" sz="4000" b="1" i="1" dirty="0"/>
              <a:t>вне его, </a:t>
            </a:r>
            <a:r>
              <a:rPr lang="ru-RU" sz="4000" b="1" dirty="0"/>
              <a:t>независимо от него, как </a:t>
            </a:r>
            <a:r>
              <a:rPr lang="ru-RU" sz="4000" b="1" dirty="0" smtClean="0"/>
              <a:t>нечто чужое </a:t>
            </a:r>
            <a:r>
              <a:rPr lang="ru-RU" sz="4000" b="1" dirty="0"/>
              <a:t>для него, и что этот труд становится </a:t>
            </a:r>
            <a:r>
              <a:rPr lang="ru-RU" sz="4000" b="1" dirty="0">
                <a:solidFill>
                  <a:srgbClr val="FF0000"/>
                </a:solidFill>
              </a:rPr>
              <a:t>противостоящей ему самостоятельной силой</a:t>
            </a:r>
            <a:r>
              <a:rPr lang="ru-RU" sz="4000" b="1" dirty="0"/>
              <a:t>; что жизнь, сообщенная им предмету, выступает </a:t>
            </a:r>
            <a:r>
              <a:rPr lang="ru-RU" sz="4000" b="1" dirty="0">
                <a:solidFill>
                  <a:srgbClr val="FF0000"/>
                </a:solidFill>
              </a:rPr>
              <a:t>против него как враждебная и </a:t>
            </a:r>
            <a:r>
              <a:rPr lang="ru-RU" sz="4000" b="1" dirty="0" smtClean="0">
                <a:solidFill>
                  <a:srgbClr val="FF0000"/>
                </a:solidFill>
              </a:rPr>
              <a:t>чуждая</a:t>
            </a:r>
          </a:p>
          <a:p>
            <a:pPr marL="742950" indent="-742950" algn="l">
              <a:buAutoNum type="arabicParenR"/>
              <a:defRPr sz="2800">
                <a:solidFill>
                  <a:srgbClr val="253957"/>
                </a:solidFill>
                <a:latin typeface="+mn-lt"/>
                <a:ea typeface="+mn-ea"/>
                <a:cs typeface="+mn-cs"/>
                <a:sym typeface="Arial Narrow"/>
              </a:defRPr>
            </a:pPr>
            <a:r>
              <a:rPr lang="ru-RU" sz="4000" dirty="0">
                <a:sym typeface="Arial Narrow"/>
              </a:rPr>
              <a:t>Непосредственным следствием того, что человек отчуж­ден от продукта своего труда, от своей жизнедеятельности, от своей родовой сущности, является </a:t>
            </a:r>
            <a:r>
              <a:rPr lang="ru-RU" sz="4000" i="1" dirty="0">
                <a:sym typeface="Arial Narrow"/>
              </a:rPr>
              <a:t>отчуждение человека </a:t>
            </a:r>
            <a:r>
              <a:rPr lang="ru-RU" sz="4000" dirty="0">
                <a:sym typeface="Arial Narrow"/>
              </a:rPr>
              <a:t>от </a:t>
            </a:r>
            <a:r>
              <a:rPr lang="ru-RU" sz="4000" i="1" dirty="0">
                <a:sym typeface="Arial Narrow"/>
              </a:rPr>
              <a:t>чело­века. </a:t>
            </a:r>
            <a:r>
              <a:rPr lang="ru-RU" sz="4000" dirty="0">
                <a:sym typeface="Arial Narrow"/>
              </a:rPr>
              <a:t>Когда человек противостоит самому себе, то ему противо­стоит </a:t>
            </a:r>
            <a:r>
              <a:rPr lang="ru-RU" sz="4000" i="1" dirty="0" err="1">
                <a:sym typeface="Arial Narrow"/>
              </a:rPr>
              <a:t>другай</a:t>
            </a:r>
            <a:r>
              <a:rPr lang="ru-RU" sz="4000" i="1" dirty="0">
                <a:sym typeface="Arial Narrow"/>
              </a:rPr>
              <a:t> </a:t>
            </a:r>
            <a:r>
              <a:rPr lang="ru-RU" sz="4000" dirty="0">
                <a:sym typeface="Arial Narrow"/>
              </a:rPr>
              <a:t>человек.</a:t>
            </a:r>
            <a:endParaRPr lang="ru-RU" sz="4000" b="1" dirty="0">
              <a:solidFill>
                <a:srgbClr val="FF0000"/>
              </a:solidFill>
            </a:endParaRP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Tree>
    <p:extLst>
      <p:ext uri="{BB962C8B-B14F-4D97-AF65-F5344CB8AC3E}">
        <p14:creationId xmlns:p14="http://schemas.microsoft.com/office/powerpoint/2010/main" val="2827249365"/>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Экономическо-философские рукописи и конспект Милля</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643366"/>
            <a:ext cx="22080915" cy="10623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r>
              <a:rPr lang="ru-RU" sz="6000" b="1" dirty="0" smtClean="0"/>
              <a:t>Отчуждение от человека проявляется в том, что: </a:t>
            </a:r>
          </a:p>
          <a:p>
            <a:pPr algn="l">
              <a:defRPr sz="2800">
                <a:solidFill>
                  <a:srgbClr val="253957"/>
                </a:solidFill>
                <a:latin typeface="+mn-lt"/>
                <a:ea typeface="+mn-ea"/>
                <a:cs typeface="+mn-cs"/>
                <a:sym typeface="Arial Narrow"/>
              </a:defRPr>
            </a:pPr>
            <a:endParaRPr lang="ru-RU" sz="6000" b="1" dirty="0" smtClean="0"/>
          </a:p>
          <a:p>
            <a:pPr marL="742950" indent="-742950" algn="l">
              <a:buAutoNum type="arabicParenR"/>
              <a:defRPr sz="2800">
                <a:solidFill>
                  <a:srgbClr val="253957"/>
                </a:solidFill>
                <a:latin typeface="+mn-lt"/>
                <a:ea typeface="+mn-ea"/>
                <a:cs typeface="+mn-cs"/>
                <a:sym typeface="Arial Narrow"/>
              </a:defRPr>
            </a:pPr>
            <a:r>
              <a:rPr lang="ru-RU" sz="4000" b="1" dirty="0" smtClean="0">
                <a:solidFill>
                  <a:schemeClr val="tx1"/>
                </a:solidFill>
                <a:sym typeface="Arial Narrow"/>
              </a:rPr>
              <a:t>предмет</a:t>
            </a:r>
            <a:r>
              <a:rPr lang="ru-RU" sz="4000" b="1" dirty="0">
                <a:solidFill>
                  <a:schemeClr val="tx1"/>
                </a:solidFill>
                <a:sym typeface="Arial Narrow"/>
              </a:rPr>
              <a:t>, производи­мый трудом, его продукт, противостоит труду как некое </a:t>
            </a:r>
            <a:r>
              <a:rPr lang="ru-RU" sz="4000" b="1" i="1" dirty="0">
                <a:solidFill>
                  <a:schemeClr val="tx1"/>
                </a:solidFill>
                <a:sym typeface="Arial Narrow"/>
              </a:rPr>
              <a:t>чуждое существо, </a:t>
            </a:r>
            <a:r>
              <a:rPr lang="ru-RU" sz="4000" b="1" dirty="0">
                <a:solidFill>
                  <a:schemeClr val="tx1"/>
                </a:solidFill>
                <a:sym typeface="Arial Narrow"/>
              </a:rPr>
              <a:t>как </a:t>
            </a:r>
            <a:r>
              <a:rPr lang="ru-RU" sz="4000" b="1" i="1" dirty="0">
                <a:solidFill>
                  <a:schemeClr val="tx1"/>
                </a:solidFill>
                <a:sym typeface="Arial Narrow"/>
              </a:rPr>
              <a:t>сила, не зависящая </a:t>
            </a:r>
            <a:r>
              <a:rPr lang="ru-RU" sz="4000" b="1" dirty="0">
                <a:solidFill>
                  <a:schemeClr val="tx1"/>
                </a:solidFill>
                <a:sym typeface="Arial Narrow"/>
              </a:rPr>
              <a:t>от </a:t>
            </a:r>
            <a:r>
              <a:rPr lang="ru-RU" sz="4000" b="1" dirty="0" smtClean="0">
                <a:solidFill>
                  <a:schemeClr val="tx1"/>
                </a:solidFill>
                <a:sym typeface="Arial Narrow"/>
              </a:rPr>
              <a:t>производителя</a:t>
            </a:r>
          </a:p>
          <a:p>
            <a:pPr marL="742950" indent="-742950" algn="l">
              <a:buAutoNum type="arabicParenR"/>
              <a:defRPr sz="2800">
                <a:solidFill>
                  <a:srgbClr val="253957"/>
                </a:solidFill>
                <a:latin typeface="+mn-lt"/>
                <a:ea typeface="+mn-ea"/>
                <a:cs typeface="+mn-cs"/>
                <a:sym typeface="Arial Narrow"/>
              </a:defRPr>
            </a:pPr>
            <a:endParaRPr lang="ru-RU" sz="4000" b="1" dirty="0">
              <a:solidFill>
                <a:schemeClr val="tx1"/>
              </a:solidFill>
              <a:sym typeface="Arial Narrow"/>
            </a:endParaRPr>
          </a:p>
          <a:p>
            <a:pPr algn="l">
              <a:defRPr sz="2800">
                <a:solidFill>
                  <a:srgbClr val="253957"/>
                </a:solidFill>
                <a:latin typeface="+mn-lt"/>
                <a:ea typeface="+mn-ea"/>
                <a:cs typeface="+mn-cs"/>
                <a:sym typeface="Arial Narrow"/>
              </a:defRPr>
            </a:pPr>
            <a:r>
              <a:rPr lang="ru-RU" sz="4000" b="1" dirty="0" smtClean="0">
                <a:solidFill>
                  <a:schemeClr val="tx1"/>
                </a:solidFill>
              </a:rPr>
              <a:t>3) </a:t>
            </a:r>
            <a:r>
              <a:rPr lang="ru-RU" sz="4000" b="1" dirty="0"/>
              <a:t>труд существует </a:t>
            </a:r>
            <a:r>
              <a:rPr lang="ru-RU" sz="4000" b="1" i="1" dirty="0"/>
              <a:t>вне его, </a:t>
            </a:r>
            <a:r>
              <a:rPr lang="ru-RU" sz="4000" b="1" dirty="0"/>
              <a:t>независимо от него, как </a:t>
            </a:r>
            <a:r>
              <a:rPr lang="ru-RU" sz="4000" b="1" dirty="0" smtClean="0"/>
              <a:t>нечто чужое </a:t>
            </a:r>
            <a:r>
              <a:rPr lang="ru-RU" sz="4000" b="1" dirty="0"/>
              <a:t>для </a:t>
            </a:r>
            <a:r>
              <a:rPr lang="ru-RU" sz="4000" b="1" dirty="0" smtClean="0"/>
              <a:t>него</a:t>
            </a:r>
            <a:r>
              <a:rPr lang="ru-RU" sz="4000" b="1" dirty="0"/>
              <a:t>, и что этот труд становится </a:t>
            </a:r>
            <a:r>
              <a:rPr lang="ru-RU" sz="4000" b="1" dirty="0">
                <a:solidFill>
                  <a:srgbClr val="FF0000"/>
                </a:solidFill>
              </a:rPr>
              <a:t>противостоящей ему самостоятельной силой</a:t>
            </a:r>
            <a:r>
              <a:rPr lang="ru-RU" sz="4000" b="1" dirty="0"/>
              <a:t>; </a:t>
            </a:r>
            <a:r>
              <a:rPr lang="ru-RU" sz="4000" b="1" dirty="0" smtClean="0"/>
              <a:t>что </a:t>
            </a:r>
            <a:r>
              <a:rPr lang="ru-RU" sz="4000" b="1" dirty="0"/>
              <a:t>жизнь, </a:t>
            </a:r>
            <a:endParaRPr lang="ru-RU" sz="4000" b="1" dirty="0" smtClean="0"/>
          </a:p>
          <a:p>
            <a:pPr algn="l">
              <a:defRPr sz="2800">
                <a:solidFill>
                  <a:srgbClr val="253957"/>
                </a:solidFill>
                <a:latin typeface="+mn-lt"/>
                <a:ea typeface="+mn-ea"/>
                <a:cs typeface="+mn-cs"/>
                <a:sym typeface="Arial Narrow"/>
              </a:defRPr>
            </a:pPr>
            <a:r>
              <a:rPr lang="ru-RU" sz="4000" b="1" dirty="0" smtClean="0"/>
              <a:t>сообщенная </a:t>
            </a:r>
            <a:r>
              <a:rPr lang="ru-RU" sz="4000" b="1" dirty="0"/>
              <a:t>им предмету, выступает </a:t>
            </a:r>
            <a:r>
              <a:rPr lang="ru-RU" sz="4000" b="1" dirty="0">
                <a:solidFill>
                  <a:srgbClr val="FF0000"/>
                </a:solidFill>
              </a:rPr>
              <a:t>против него как враждебная и </a:t>
            </a:r>
            <a:r>
              <a:rPr lang="ru-RU" sz="4000" b="1" dirty="0" smtClean="0">
                <a:solidFill>
                  <a:srgbClr val="FF0000"/>
                </a:solidFill>
              </a:rPr>
              <a:t>чуждая</a:t>
            </a:r>
          </a:p>
          <a:p>
            <a:pPr algn="l">
              <a:defRPr sz="2800">
                <a:solidFill>
                  <a:srgbClr val="253957"/>
                </a:solidFill>
                <a:latin typeface="+mn-lt"/>
                <a:ea typeface="+mn-ea"/>
                <a:cs typeface="+mn-cs"/>
                <a:sym typeface="Arial Narrow"/>
              </a:defRPr>
            </a:pPr>
            <a:endParaRPr lang="ru-RU" sz="4000" dirty="0" smtClean="0">
              <a:sym typeface="Arial Narrow"/>
            </a:endParaRPr>
          </a:p>
          <a:p>
            <a:pPr algn="l">
              <a:defRPr sz="2800">
                <a:solidFill>
                  <a:srgbClr val="253957"/>
                </a:solidFill>
                <a:latin typeface="+mn-lt"/>
                <a:ea typeface="+mn-ea"/>
                <a:cs typeface="+mn-cs"/>
                <a:sym typeface="Arial Narrow"/>
              </a:defRPr>
            </a:pPr>
            <a:r>
              <a:rPr lang="ru-RU" sz="4000" dirty="0" smtClean="0">
                <a:sym typeface="Arial Narrow"/>
              </a:rPr>
              <a:t>4</a:t>
            </a:r>
            <a:r>
              <a:rPr lang="ru-RU" sz="4000" b="1" dirty="0" smtClean="0">
                <a:sym typeface="Arial Narrow"/>
              </a:rPr>
              <a:t>) Непосредственным </a:t>
            </a:r>
            <a:r>
              <a:rPr lang="ru-RU" sz="4000" b="1" dirty="0">
                <a:sym typeface="Arial Narrow"/>
              </a:rPr>
              <a:t>следствием того, что человек отчуж­ден от продукта </a:t>
            </a:r>
            <a:endParaRPr lang="ru-RU" sz="4000" b="1" dirty="0" smtClean="0">
              <a:sym typeface="Arial Narrow"/>
            </a:endParaRPr>
          </a:p>
          <a:p>
            <a:pPr algn="l">
              <a:defRPr sz="2800">
                <a:solidFill>
                  <a:srgbClr val="253957"/>
                </a:solidFill>
                <a:latin typeface="+mn-lt"/>
                <a:ea typeface="+mn-ea"/>
                <a:cs typeface="+mn-cs"/>
                <a:sym typeface="Arial Narrow"/>
              </a:defRPr>
            </a:pPr>
            <a:r>
              <a:rPr lang="ru-RU" sz="4000" b="1" dirty="0" smtClean="0">
                <a:sym typeface="Arial Narrow"/>
              </a:rPr>
              <a:t>своего </a:t>
            </a:r>
            <a:r>
              <a:rPr lang="ru-RU" sz="4000" b="1" dirty="0">
                <a:sym typeface="Arial Narrow"/>
              </a:rPr>
              <a:t>труда, от своей жизнедеятельности, от своей родовой сущности, </a:t>
            </a:r>
            <a:endParaRPr lang="ru-RU" sz="4000" b="1" dirty="0" smtClean="0">
              <a:sym typeface="Arial Narrow"/>
            </a:endParaRPr>
          </a:p>
          <a:p>
            <a:pPr algn="l">
              <a:defRPr sz="2800">
                <a:solidFill>
                  <a:srgbClr val="253957"/>
                </a:solidFill>
                <a:latin typeface="+mn-lt"/>
                <a:ea typeface="+mn-ea"/>
                <a:cs typeface="+mn-cs"/>
                <a:sym typeface="Arial Narrow"/>
              </a:defRPr>
            </a:pPr>
            <a:r>
              <a:rPr lang="ru-RU" sz="4000" b="1" dirty="0" smtClean="0">
                <a:sym typeface="Arial Narrow"/>
              </a:rPr>
              <a:t>является </a:t>
            </a:r>
            <a:r>
              <a:rPr lang="ru-RU" sz="4000" b="1" i="1" dirty="0">
                <a:solidFill>
                  <a:srgbClr val="FF0000"/>
                </a:solidFill>
                <a:sym typeface="Arial Narrow"/>
              </a:rPr>
              <a:t>отчуждение человека </a:t>
            </a:r>
            <a:r>
              <a:rPr lang="ru-RU" sz="4000" b="1" dirty="0">
                <a:solidFill>
                  <a:srgbClr val="FF0000"/>
                </a:solidFill>
                <a:sym typeface="Arial Narrow"/>
              </a:rPr>
              <a:t>от </a:t>
            </a:r>
            <a:r>
              <a:rPr lang="ru-RU" sz="4000" b="1" i="1" dirty="0">
                <a:solidFill>
                  <a:srgbClr val="FF0000"/>
                </a:solidFill>
                <a:sym typeface="Arial Narrow"/>
              </a:rPr>
              <a:t>чело­века</a:t>
            </a:r>
            <a:r>
              <a:rPr lang="ru-RU" sz="4000" b="1" i="1" dirty="0">
                <a:sym typeface="Arial Narrow"/>
              </a:rPr>
              <a:t>. </a:t>
            </a:r>
            <a:r>
              <a:rPr lang="ru-RU" sz="4000" b="1" dirty="0">
                <a:sym typeface="Arial Narrow"/>
              </a:rPr>
              <a:t>Когда человек противостоит </a:t>
            </a:r>
            <a:endParaRPr lang="ru-RU" sz="4000" b="1" dirty="0" smtClean="0">
              <a:sym typeface="Arial Narrow"/>
            </a:endParaRPr>
          </a:p>
          <a:p>
            <a:pPr algn="l">
              <a:defRPr sz="2800">
                <a:solidFill>
                  <a:srgbClr val="253957"/>
                </a:solidFill>
                <a:latin typeface="+mn-lt"/>
                <a:ea typeface="+mn-ea"/>
                <a:cs typeface="+mn-cs"/>
                <a:sym typeface="Arial Narrow"/>
              </a:defRPr>
            </a:pPr>
            <a:r>
              <a:rPr lang="ru-RU" sz="4000" b="1" dirty="0" smtClean="0">
                <a:sym typeface="Arial Narrow"/>
              </a:rPr>
              <a:t>самому </a:t>
            </a:r>
            <a:r>
              <a:rPr lang="ru-RU" sz="4000" b="1" dirty="0">
                <a:sym typeface="Arial Narrow"/>
              </a:rPr>
              <a:t>себе, то ему противо­стоит </a:t>
            </a:r>
            <a:r>
              <a:rPr lang="ru-RU" sz="4000" b="1" i="1" dirty="0" smtClean="0">
                <a:sym typeface="Arial Narrow"/>
              </a:rPr>
              <a:t>другой </a:t>
            </a:r>
            <a:r>
              <a:rPr lang="ru-RU" sz="4000" b="1" dirty="0">
                <a:sym typeface="Arial Narrow"/>
              </a:rPr>
              <a:t>человек</a:t>
            </a:r>
            <a:r>
              <a:rPr lang="ru-RU" sz="4000" dirty="0">
                <a:sym typeface="Arial Narrow"/>
              </a:rPr>
              <a:t>.</a:t>
            </a:r>
            <a:endParaRPr lang="ru-RU" sz="4000" b="1" dirty="0">
              <a:solidFill>
                <a:srgbClr val="FF0000"/>
              </a:solidFill>
            </a:endParaRP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pic>
        <p:nvPicPr>
          <p:cNvPr id="6" name="Рисунок 5" descr="Мужчина">
            <a:extLst>
              <a:ext uri="{FF2B5EF4-FFF2-40B4-BE49-F238E27FC236}">
                <a16:creationId xmlns:a16="http://schemas.microsoft.com/office/drawing/2014/main" id="{07DB4203-4447-4555-94EC-8C08F73FD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6184477" y="9294169"/>
            <a:ext cx="2160240" cy="2160240"/>
          </a:xfrm>
          <a:prstGeom prst="rect">
            <a:avLst/>
          </a:prstGeom>
        </p:spPr>
      </p:pic>
      <p:sp>
        <p:nvSpPr>
          <p:cNvPr id="7" name="Выгнутая влево стрелка 6"/>
          <p:cNvSpPr/>
          <p:nvPr/>
        </p:nvSpPr>
        <p:spPr>
          <a:xfrm rot="5400000">
            <a:off x="18679618" y="6654864"/>
            <a:ext cx="1376857" cy="4032448"/>
          </a:xfrm>
          <a:prstGeom prst="curvedRightArrow">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8" name="Рисунок 7" descr="Мужчина">
            <a:extLst>
              <a:ext uri="{FF2B5EF4-FFF2-40B4-BE49-F238E27FC236}">
                <a16:creationId xmlns:a16="http://schemas.microsoft.com/office/drawing/2014/main" id="{07DB4203-4447-4555-94EC-8C08F73FD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0735017" y="9323894"/>
            <a:ext cx="2160240" cy="2160240"/>
          </a:xfrm>
          <a:prstGeom prst="rect">
            <a:avLst/>
          </a:prstGeom>
        </p:spPr>
      </p:pic>
      <p:sp>
        <p:nvSpPr>
          <p:cNvPr id="9" name="Прямоугольник 8"/>
          <p:cNvSpPr/>
          <p:nvPr/>
        </p:nvSpPr>
        <p:spPr>
          <a:xfrm>
            <a:off x="18784289" y="7614215"/>
            <a:ext cx="938394" cy="709171"/>
          </a:xfrm>
          <a:prstGeom prst="rect">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0" name="Прямоугольник 9"/>
          <p:cNvSpPr/>
          <p:nvPr/>
        </p:nvSpPr>
        <p:spPr>
          <a:xfrm>
            <a:off x="18784289" y="10626588"/>
            <a:ext cx="938394" cy="709171"/>
          </a:xfrm>
          <a:prstGeom prst="rect">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1" name="Выгнутая влево стрелка 10"/>
          <p:cNvSpPr/>
          <p:nvPr/>
        </p:nvSpPr>
        <p:spPr>
          <a:xfrm rot="16200000">
            <a:off x="18866645" y="8234582"/>
            <a:ext cx="1460734" cy="4032448"/>
          </a:xfrm>
          <a:prstGeom prst="curvedRightArrow">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6" name="Минус 15"/>
          <p:cNvSpPr/>
          <p:nvPr/>
        </p:nvSpPr>
        <p:spPr>
          <a:xfrm rot="16200000">
            <a:off x="18156088" y="9063238"/>
            <a:ext cx="4725023" cy="914400"/>
          </a:xfrm>
          <a:prstGeom prst="mathMinus">
            <a:avLst/>
          </a:prstGeom>
          <a:solidFill>
            <a:srgbClr val="FF0000"/>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Tree>
    <p:extLst>
      <p:ext uri="{BB962C8B-B14F-4D97-AF65-F5344CB8AC3E}">
        <p14:creationId xmlns:p14="http://schemas.microsoft.com/office/powerpoint/2010/main" val="700564665"/>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ТОВАРНОЕ ПРОИЗВОДСТВО. Капитал</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643366"/>
            <a:ext cx="22080915" cy="10623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r>
              <a:rPr lang="ru-RU" sz="6000" b="1" dirty="0" smtClean="0"/>
              <a:t>Отчуждение от человека проявляется в том, что: </a:t>
            </a:r>
          </a:p>
          <a:p>
            <a:pPr algn="l">
              <a:defRPr sz="2800">
                <a:solidFill>
                  <a:srgbClr val="253957"/>
                </a:solidFill>
                <a:latin typeface="+mn-lt"/>
                <a:ea typeface="+mn-ea"/>
                <a:cs typeface="+mn-cs"/>
                <a:sym typeface="Arial Narrow"/>
              </a:defRPr>
            </a:pPr>
            <a:r>
              <a:rPr lang="ru-RU" sz="6000" b="1" dirty="0" smtClean="0"/>
              <a:t>другой человек рассматривается как </a:t>
            </a:r>
            <a:r>
              <a:rPr lang="ru-RU" sz="6000" b="1" dirty="0" smtClean="0">
                <a:solidFill>
                  <a:srgbClr val="FF0000"/>
                </a:solidFill>
              </a:rPr>
              <a:t>внешняя</a:t>
            </a:r>
            <a:r>
              <a:rPr lang="ru-RU" sz="6000" b="1" dirty="0" smtClean="0"/>
              <a:t> </a:t>
            </a:r>
            <a:r>
              <a:rPr lang="ru-RU" sz="6000" b="1" dirty="0" smtClean="0">
                <a:solidFill>
                  <a:srgbClr val="FF0000"/>
                </a:solidFill>
              </a:rPr>
              <a:t>реальность</a:t>
            </a:r>
            <a:r>
              <a:rPr lang="ru-RU" sz="6000" b="1" dirty="0" smtClean="0"/>
              <a:t>. </a:t>
            </a:r>
          </a:p>
          <a:p>
            <a:pPr algn="l">
              <a:defRPr sz="2800">
                <a:solidFill>
                  <a:srgbClr val="253957"/>
                </a:solidFill>
                <a:latin typeface="+mn-lt"/>
                <a:ea typeface="+mn-ea"/>
                <a:cs typeface="+mn-cs"/>
                <a:sym typeface="Arial Narrow"/>
              </a:defRPr>
            </a:pPr>
            <a:endParaRPr lang="ru-RU" sz="6000" b="1" dirty="0" smtClean="0"/>
          </a:p>
          <a:p>
            <a:pPr algn="l">
              <a:defRPr sz="2800">
                <a:solidFill>
                  <a:srgbClr val="253957"/>
                </a:solidFill>
                <a:latin typeface="+mn-lt"/>
                <a:ea typeface="+mn-ea"/>
                <a:cs typeface="+mn-cs"/>
                <a:sym typeface="Arial Narrow"/>
              </a:defRPr>
            </a:pPr>
            <a:r>
              <a:rPr lang="ru-RU" sz="6000" b="1" dirty="0" smtClean="0"/>
              <a:t>Отношения людей приобретают форму </a:t>
            </a:r>
            <a:r>
              <a:rPr lang="ru-RU" sz="6000" b="1" dirty="0" smtClean="0">
                <a:solidFill>
                  <a:srgbClr val="FF0000"/>
                </a:solidFill>
              </a:rPr>
              <a:t>отношений вещей, </a:t>
            </a:r>
          </a:p>
          <a:p>
            <a:pPr algn="l">
              <a:defRPr sz="2800">
                <a:solidFill>
                  <a:srgbClr val="253957"/>
                </a:solidFill>
                <a:latin typeface="+mn-lt"/>
                <a:ea typeface="+mn-ea"/>
                <a:cs typeface="+mn-cs"/>
                <a:sym typeface="Arial Narrow"/>
              </a:defRPr>
            </a:pPr>
            <a:r>
              <a:rPr lang="ru-RU" sz="6000" b="1" dirty="0" smtClean="0">
                <a:solidFill>
                  <a:schemeClr val="tx1"/>
                </a:solidFill>
              </a:rPr>
              <a:t>что наделяет вещи </a:t>
            </a:r>
            <a:r>
              <a:rPr lang="ru-RU" sz="6000" b="1" dirty="0" smtClean="0">
                <a:solidFill>
                  <a:srgbClr val="FF0000"/>
                </a:solidFill>
              </a:rPr>
              <a:t>мистическими свойствами.</a:t>
            </a:r>
          </a:p>
          <a:p>
            <a:pPr algn="l">
              <a:defRPr sz="2800">
                <a:solidFill>
                  <a:srgbClr val="253957"/>
                </a:solidFill>
                <a:latin typeface="+mn-lt"/>
                <a:ea typeface="+mn-ea"/>
                <a:cs typeface="+mn-cs"/>
                <a:sym typeface="Arial Narrow"/>
              </a:defRPr>
            </a:pPr>
            <a:endParaRPr lang="ru-RU" sz="6000" b="1" dirty="0">
              <a:solidFill>
                <a:srgbClr val="FF0000"/>
              </a:solidFill>
            </a:endParaRPr>
          </a:p>
          <a:p>
            <a:pPr algn="l">
              <a:defRPr sz="2800">
                <a:solidFill>
                  <a:srgbClr val="253957"/>
                </a:solidFill>
                <a:latin typeface="+mn-lt"/>
                <a:ea typeface="+mn-ea"/>
                <a:cs typeface="+mn-cs"/>
                <a:sym typeface="Arial Narrow"/>
              </a:defRPr>
            </a:pPr>
            <a:r>
              <a:rPr lang="ru-RU" sz="6000" b="1" dirty="0" smtClean="0">
                <a:solidFill>
                  <a:schemeClr val="tx1"/>
                </a:solidFill>
              </a:rPr>
              <a:t>Так возникает </a:t>
            </a:r>
            <a:r>
              <a:rPr lang="ru-RU" sz="6000" b="1" dirty="0" smtClean="0">
                <a:solidFill>
                  <a:srgbClr val="FF0000"/>
                </a:solidFill>
              </a:rPr>
              <a:t>товарный фетишизм </a:t>
            </a:r>
            <a:r>
              <a:rPr lang="ru-RU" sz="6000" b="1" dirty="0" smtClean="0">
                <a:solidFill>
                  <a:schemeClr val="tx1"/>
                </a:solidFill>
              </a:rPr>
              <a:t>и все </a:t>
            </a:r>
          </a:p>
          <a:p>
            <a:pPr algn="l">
              <a:defRPr sz="2800">
                <a:solidFill>
                  <a:srgbClr val="253957"/>
                </a:solidFill>
                <a:latin typeface="+mn-lt"/>
                <a:ea typeface="+mn-ea"/>
                <a:cs typeface="+mn-cs"/>
                <a:sym typeface="Arial Narrow"/>
              </a:defRPr>
            </a:pPr>
            <a:r>
              <a:rPr lang="ru-RU" sz="6000" b="1" dirty="0" smtClean="0">
                <a:solidFill>
                  <a:schemeClr val="tx1"/>
                </a:solidFill>
              </a:rPr>
              <a:t>прочие формы </a:t>
            </a:r>
            <a:r>
              <a:rPr lang="ru-RU" sz="6000" b="1" dirty="0" smtClean="0">
                <a:solidFill>
                  <a:srgbClr val="FF0000"/>
                </a:solidFill>
              </a:rPr>
              <a:t>экономического фетишизма</a:t>
            </a:r>
            <a:endParaRPr lang="ru-RU" sz="6000" b="1" dirty="0" smtClean="0">
              <a:solidFill>
                <a:schemeClr val="tx1"/>
              </a:solidFill>
            </a:endParaRPr>
          </a:p>
          <a:p>
            <a:pPr algn="l">
              <a:defRPr sz="2800">
                <a:solidFill>
                  <a:srgbClr val="253957"/>
                </a:solidFill>
                <a:latin typeface="+mn-lt"/>
                <a:ea typeface="+mn-ea"/>
                <a:cs typeface="+mn-cs"/>
                <a:sym typeface="Arial Narrow"/>
              </a:defRPr>
            </a:pPr>
            <a:r>
              <a:rPr lang="ru-RU" sz="4800" dirty="0" smtClean="0"/>
              <a:t>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pic>
        <p:nvPicPr>
          <p:cNvPr id="6" name="Рисунок 5" descr="Мужчина">
            <a:extLst>
              <a:ext uri="{FF2B5EF4-FFF2-40B4-BE49-F238E27FC236}">
                <a16:creationId xmlns:a16="http://schemas.microsoft.com/office/drawing/2014/main" id="{07DB4203-4447-4555-94EC-8C08F73FD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6184477" y="9294169"/>
            <a:ext cx="2160240" cy="2160240"/>
          </a:xfrm>
          <a:prstGeom prst="rect">
            <a:avLst/>
          </a:prstGeom>
        </p:spPr>
      </p:pic>
      <p:sp>
        <p:nvSpPr>
          <p:cNvPr id="7" name="Выгнутая влево стрелка 6"/>
          <p:cNvSpPr/>
          <p:nvPr/>
        </p:nvSpPr>
        <p:spPr>
          <a:xfrm rot="5400000">
            <a:off x="18679618" y="6654864"/>
            <a:ext cx="1376857" cy="4032448"/>
          </a:xfrm>
          <a:prstGeom prst="curvedRightArrow">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8" name="Рисунок 7" descr="Мужчина">
            <a:extLst>
              <a:ext uri="{FF2B5EF4-FFF2-40B4-BE49-F238E27FC236}">
                <a16:creationId xmlns:a16="http://schemas.microsoft.com/office/drawing/2014/main" id="{07DB4203-4447-4555-94EC-8C08F73FD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0735017" y="9323894"/>
            <a:ext cx="2160240" cy="2160240"/>
          </a:xfrm>
          <a:prstGeom prst="rect">
            <a:avLst/>
          </a:prstGeom>
        </p:spPr>
      </p:pic>
      <p:sp>
        <p:nvSpPr>
          <p:cNvPr id="9" name="Прямоугольник 8"/>
          <p:cNvSpPr/>
          <p:nvPr/>
        </p:nvSpPr>
        <p:spPr>
          <a:xfrm>
            <a:off x="18784289" y="7614215"/>
            <a:ext cx="938394" cy="709171"/>
          </a:xfrm>
          <a:prstGeom prst="rect">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0" name="Прямоугольник 9"/>
          <p:cNvSpPr/>
          <p:nvPr/>
        </p:nvSpPr>
        <p:spPr>
          <a:xfrm>
            <a:off x="18784289" y="10626588"/>
            <a:ext cx="938394" cy="709171"/>
          </a:xfrm>
          <a:prstGeom prst="rect">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1" name="Выгнутая влево стрелка 10"/>
          <p:cNvSpPr/>
          <p:nvPr/>
        </p:nvSpPr>
        <p:spPr>
          <a:xfrm rot="16200000">
            <a:off x="18866645" y="8234582"/>
            <a:ext cx="1460734" cy="4032448"/>
          </a:xfrm>
          <a:prstGeom prst="curvedRightArrow">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6" name="Минус 15"/>
          <p:cNvSpPr/>
          <p:nvPr/>
        </p:nvSpPr>
        <p:spPr>
          <a:xfrm rot="16200000">
            <a:off x="18156088" y="9063238"/>
            <a:ext cx="4725023" cy="914400"/>
          </a:xfrm>
          <a:prstGeom prst="mathMinus">
            <a:avLst/>
          </a:prstGeom>
          <a:solidFill>
            <a:srgbClr val="FF0000"/>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2" name="Двойная стрелка вверх/вниз 1"/>
          <p:cNvSpPr/>
          <p:nvPr/>
        </p:nvSpPr>
        <p:spPr>
          <a:xfrm>
            <a:off x="19007613" y="8323386"/>
            <a:ext cx="581787" cy="2413205"/>
          </a:xfrm>
          <a:prstGeom prst="upDownArrow">
            <a:avLst/>
          </a:prstGeom>
          <a:solidFill>
            <a:srgbClr val="92D050"/>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Tree>
    <p:extLst>
      <p:ext uri="{BB962C8B-B14F-4D97-AF65-F5344CB8AC3E}">
        <p14:creationId xmlns:p14="http://schemas.microsoft.com/office/powerpoint/2010/main" val="1560195278"/>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Товарное производство. капитал</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742728" y="2643366"/>
            <a:ext cx="22368947" cy="110726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6000" b="1" dirty="0" smtClean="0">
                <a:solidFill>
                  <a:schemeClr val="tx1"/>
                </a:solidFill>
              </a:rPr>
              <a:t>Формы </a:t>
            </a:r>
            <a:r>
              <a:rPr lang="ru-RU" sz="6000" b="1" dirty="0" smtClean="0">
                <a:solidFill>
                  <a:srgbClr val="FF0000"/>
                </a:solidFill>
              </a:rPr>
              <a:t>экономического фетишизма</a:t>
            </a:r>
            <a:endParaRPr lang="ru-RU" sz="6000" b="1" dirty="0" smtClean="0">
              <a:solidFill>
                <a:schemeClr val="tx1"/>
              </a:solidFill>
            </a:endParaRPr>
          </a:p>
          <a:p>
            <a:pPr algn="l">
              <a:defRPr sz="2800">
                <a:solidFill>
                  <a:srgbClr val="253957"/>
                </a:solidFill>
                <a:latin typeface="+mn-lt"/>
                <a:ea typeface="+mn-ea"/>
                <a:cs typeface="+mn-cs"/>
                <a:sym typeface="Arial Narrow"/>
              </a:defRPr>
            </a:pPr>
            <a:r>
              <a:rPr lang="ru-RU" sz="4800" dirty="0" smtClean="0"/>
              <a:t>  </a:t>
            </a:r>
          </a:p>
          <a:p>
            <a:pPr algn="l">
              <a:defRPr sz="2800">
                <a:solidFill>
                  <a:srgbClr val="253957"/>
                </a:solidFill>
                <a:latin typeface="+mn-lt"/>
                <a:ea typeface="+mn-ea"/>
                <a:cs typeface="+mn-cs"/>
                <a:sym typeface="Arial Narrow"/>
              </a:defRPr>
            </a:pPr>
            <a:r>
              <a:rPr lang="ru-RU" sz="4800" dirty="0" smtClean="0"/>
              <a:t>1) </a:t>
            </a:r>
            <a:r>
              <a:rPr lang="ru-RU" sz="4800" b="1" dirty="0" smtClean="0"/>
              <a:t>Товарный фетишизм</a:t>
            </a:r>
            <a:r>
              <a:rPr lang="ru-RU" sz="4800" dirty="0" smtClean="0"/>
              <a:t>. Материальный предмет приобретает общественные свойства быть </a:t>
            </a:r>
            <a:r>
              <a:rPr lang="ru-RU" sz="4800" dirty="0" smtClean="0">
                <a:solidFill>
                  <a:srgbClr val="FF0000"/>
                </a:solidFill>
              </a:rPr>
              <a:t>обмениваемым</a:t>
            </a:r>
            <a:r>
              <a:rPr lang="ru-RU" sz="4800" dirty="0" smtClean="0"/>
              <a:t> на другой товар. Стоимость срастается с его материей</a:t>
            </a:r>
          </a:p>
          <a:p>
            <a:pPr algn="l">
              <a:defRPr sz="2800">
                <a:solidFill>
                  <a:srgbClr val="253957"/>
                </a:solidFill>
                <a:latin typeface="+mn-lt"/>
                <a:ea typeface="+mn-ea"/>
                <a:cs typeface="+mn-cs"/>
                <a:sym typeface="Arial Narrow"/>
              </a:defRPr>
            </a:pPr>
            <a:r>
              <a:rPr lang="ru-RU" sz="4800" dirty="0" smtClean="0"/>
              <a:t>  </a:t>
            </a:r>
            <a:r>
              <a:rPr lang="ru-RU" sz="4800" b="1" dirty="0" smtClean="0"/>
              <a:t>                                           </a:t>
            </a:r>
            <a:r>
              <a:rPr lang="ru-RU" sz="6600" b="1" dirty="0" smtClean="0"/>
              <a:t>Т</a:t>
            </a:r>
            <a:r>
              <a:rPr lang="ru-RU" sz="2800" b="1" dirty="0" smtClean="0"/>
              <a:t>1</a:t>
            </a:r>
            <a:r>
              <a:rPr lang="ru-RU" sz="4800" b="1" dirty="0" smtClean="0"/>
              <a:t> – </a:t>
            </a:r>
            <a:r>
              <a:rPr lang="ru-RU" sz="6600" b="1" dirty="0" smtClean="0"/>
              <a:t>Т</a:t>
            </a:r>
            <a:r>
              <a:rPr lang="ru-RU" sz="2800" b="1" dirty="0" smtClean="0"/>
              <a:t>2</a:t>
            </a:r>
            <a:endParaRPr lang="ru-RU" sz="4800" b="1"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smtClean="0"/>
              <a:t>2) </a:t>
            </a:r>
            <a:r>
              <a:rPr lang="ru-RU" sz="4800" b="1" dirty="0" smtClean="0"/>
              <a:t>Денежный фетишизм</a:t>
            </a:r>
            <a:r>
              <a:rPr lang="ru-RU" sz="4800" dirty="0" smtClean="0"/>
              <a:t>. Один вид товаров – золото – </a:t>
            </a:r>
            <a:r>
              <a:rPr lang="ru-RU" sz="4800" dirty="0" err="1" smtClean="0"/>
              <a:t>приоб</a:t>
            </a:r>
            <a:r>
              <a:rPr lang="ru-RU" sz="4800" dirty="0" smtClean="0"/>
              <a:t>-</a:t>
            </a:r>
          </a:p>
          <a:p>
            <a:pPr algn="l">
              <a:defRPr sz="2800">
                <a:solidFill>
                  <a:srgbClr val="253957"/>
                </a:solidFill>
                <a:latin typeface="+mn-lt"/>
                <a:ea typeface="+mn-ea"/>
                <a:cs typeface="+mn-cs"/>
                <a:sym typeface="Arial Narrow"/>
              </a:defRPr>
            </a:pPr>
            <a:r>
              <a:rPr lang="ru-RU" sz="4800" dirty="0" err="1" smtClean="0"/>
              <a:t>ретает</a:t>
            </a:r>
            <a:r>
              <a:rPr lang="ru-RU" sz="4800" dirty="0" smtClean="0"/>
              <a:t> </a:t>
            </a:r>
            <a:r>
              <a:rPr lang="ru-RU" sz="4800" dirty="0" err="1" smtClean="0"/>
              <a:t>спобность</a:t>
            </a:r>
            <a:r>
              <a:rPr lang="ru-RU" sz="4800" dirty="0" smtClean="0"/>
              <a:t> </a:t>
            </a:r>
            <a:r>
              <a:rPr lang="ru-RU" sz="4800" dirty="0" err="1" smtClean="0"/>
              <a:t>обмниваться</a:t>
            </a:r>
            <a:r>
              <a:rPr lang="ru-RU" sz="4800" dirty="0" smtClean="0"/>
              <a:t> на любой другой, тем самым </a:t>
            </a:r>
          </a:p>
          <a:p>
            <a:pPr algn="l">
              <a:defRPr sz="2800">
                <a:solidFill>
                  <a:srgbClr val="253957"/>
                </a:solidFill>
                <a:latin typeface="+mn-lt"/>
                <a:ea typeface="+mn-ea"/>
                <a:cs typeface="+mn-cs"/>
                <a:sym typeface="Arial Narrow"/>
              </a:defRPr>
            </a:pPr>
            <a:r>
              <a:rPr lang="ru-RU" sz="4800" dirty="0" smtClean="0"/>
              <a:t>становясь мерой </a:t>
            </a:r>
            <a:r>
              <a:rPr lang="ru-RU" sz="4800" dirty="0" smtClean="0">
                <a:solidFill>
                  <a:srgbClr val="FF0000"/>
                </a:solidFill>
              </a:rPr>
              <a:t>богатства, его воплощением. </a:t>
            </a:r>
          </a:p>
          <a:p>
            <a:pPr algn="l">
              <a:defRPr sz="2800">
                <a:solidFill>
                  <a:srgbClr val="253957"/>
                </a:solidFill>
                <a:latin typeface="+mn-lt"/>
                <a:ea typeface="+mn-ea"/>
                <a:cs typeface="+mn-cs"/>
                <a:sym typeface="Arial Narrow"/>
              </a:defRPr>
            </a:pPr>
            <a:r>
              <a:rPr lang="ru-RU" sz="6600" b="1" dirty="0" smtClean="0">
                <a:solidFill>
                  <a:srgbClr val="253957"/>
                </a:solidFill>
                <a:sym typeface="Arial Narrow"/>
              </a:rPr>
              <a:t>                                Т</a:t>
            </a:r>
            <a:r>
              <a:rPr lang="ru-RU" sz="2800" b="1" dirty="0" smtClean="0">
                <a:solidFill>
                  <a:srgbClr val="253957"/>
                </a:solidFill>
                <a:sym typeface="Arial Narrow"/>
              </a:rPr>
              <a:t>1</a:t>
            </a:r>
            <a:r>
              <a:rPr lang="ru-RU" sz="4800" b="1" dirty="0">
                <a:solidFill>
                  <a:srgbClr val="253957"/>
                </a:solidFill>
                <a:sym typeface="Arial Narrow"/>
              </a:rPr>
              <a:t> –</a:t>
            </a:r>
            <a:r>
              <a:rPr lang="ru-RU" sz="4800" b="1" dirty="0" smtClean="0">
                <a:solidFill>
                  <a:srgbClr val="253957"/>
                </a:solidFill>
                <a:sym typeface="Arial Narrow"/>
              </a:rPr>
              <a:t> </a:t>
            </a:r>
            <a:r>
              <a:rPr lang="ru-RU" sz="6600" b="1" dirty="0" smtClean="0">
                <a:solidFill>
                  <a:srgbClr val="253957"/>
                </a:solidFill>
                <a:sym typeface="Arial Narrow"/>
              </a:rPr>
              <a:t>Д –</a:t>
            </a:r>
            <a:r>
              <a:rPr lang="ru-RU" sz="4800" b="1" dirty="0" smtClean="0">
                <a:solidFill>
                  <a:srgbClr val="253957"/>
                </a:solidFill>
                <a:sym typeface="Arial Narrow"/>
              </a:rPr>
              <a:t> </a:t>
            </a:r>
            <a:r>
              <a:rPr lang="ru-RU" sz="6600" b="1" dirty="0">
                <a:solidFill>
                  <a:srgbClr val="253957"/>
                </a:solidFill>
                <a:sym typeface="Arial Narrow"/>
              </a:rPr>
              <a:t>Т</a:t>
            </a:r>
            <a:r>
              <a:rPr lang="ru-RU" sz="2800" b="1" dirty="0">
                <a:solidFill>
                  <a:srgbClr val="253957"/>
                </a:solidFill>
                <a:sym typeface="Arial Narrow"/>
              </a:rPr>
              <a:t>2</a:t>
            </a:r>
            <a:endParaRPr lang="ru-RU" sz="48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smtClean="0"/>
              <a:t>Разоблачил А. Смит, показавший, что </a:t>
            </a:r>
            <a:r>
              <a:rPr lang="ru-RU" sz="4800" b="1" dirty="0" smtClean="0"/>
              <a:t>золото не богатство</a:t>
            </a:r>
            <a:r>
              <a:rPr lang="ru-RU" sz="4800" dirty="0" smtClean="0"/>
              <a:t>, а его знак.</a:t>
            </a:r>
          </a:p>
          <a:p>
            <a:pPr algn="l">
              <a:defRPr sz="2800">
                <a:solidFill>
                  <a:srgbClr val="253957"/>
                </a:solidFill>
                <a:latin typeface="+mn-lt"/>
                <a:ea typeface="+mn-ea"/>
                <a:cs typeface="+mn-cs"/>
                <a:sym typeface="Arial Narrow"/>
              </a:defRPr>
            </a:pPr>
            <a:r>
              <a:rPr lang="ru-RU" sz="4800" dirty="0" smtClean="0"/>
              <a:t>«…И почему не нужно золота ему</a:t>
            </a:r>
          </a:p>
          <a:p>
            <a:pPr algn="l">
              <a:defRPr sz="2800">
                <a:solidFill>
                  <a:srgbClr val="253957"/>
                </a:solidFill>
                <a:latin typeface="+mn-lt"/>
                <a:ea typeface="+mn-ea"/>
                <a:cs typeface="+mn-cs"/>
                <a:sym typeface="Arial Narrow"/>
              </a:defRPr>
            </a:pPr>
            <a:r>
              <a:rPr lang="ru-RU" sz="4800" dirty="0" smtClean="0"/>
              <a:t>     Когда простой продукт имеет»  (А.С. Пушкин)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pic>
        <p:nvPicPr>
          <p:cNvPr id="6" name="Рисунок 5" descr="Мужчина">
            <a:extLst>
              <a:ext uri="{FF2B5EF4-FFF2-40B4-BE49-F238E27FC236}">
                <a16:creationId xmlns:a16="http://schemas.microsoft.com/office/drawing/2014/main" id="{07DB4203-4447-4555-94EC-8C08F73FD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6184477" y="9294169"/>
            <a:ext cx="2160240" cy="2160240"/>
          </a:xfrm>
          <a:prstGeom prst="rect">
            <a:avLst/>
          </a:prstGeom>
        </p:spPr>
      </p:pic>
      <p:sp>
        <p:nvSpPr>
          <p:cNvPr id="7" name="Выгнутая влево стрелка 6"/>
          <p:cNvSpPr/>
          <p:nvPr/>
        </p:nvSpPr>
        <p:spPr>
          <a:xfrm rot="5400000">
            <a:off x="18679618" y="6654864"/>
            <a:ext cx="1376857" cy="4032448"/>
          </a:xfrm>
          <a:prstGeom prst="curvedRightArrow">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8" name="Рисунок 7" descr="Мужчина">
            <a:extLst>
              <a:ext uri="{FF2B5EF4-FFF2-40B4-BE49-F238E27FC236}">
                <a16:creationId xmlns:a16="http://schemas.microsoft.com/office/drawing/2014/main" id="{07DB4203-4447-4555-94EC-8C08F73FD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0735017" y="9323894"/>
            <a:ext cx="2160240" cy="2160240"/>
          </a:xfrm>
          <a:prstGeom prst="rect">
            <a:avLst/>
          </a:prstGeom>
        </p:spPr>
      </p:pic>
      <p:sp>
        <p:nvSpPr>
          <p:cNvPr id="9" name="Прямоугольник 8"/>
          <p:cNvSpPr/>
          <p:nvPr/>
        </p:nvSpPr>
        <p:spPr>
          <a:xfrm>
            <a:off x="18784289" y="7614215"/>
            <a:ext cx="938394" cy="709171"/>
          </a:xfrm>
          <a:prstGeom prst="rect">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0" name="Прямоугольник 9"/>
          <p:cNvSpPr/>
          <p:nvPr/>
        </p:nvSpPr>
        <p:spPr>
          <a:xfrm>
            <a:off x="18784289" y="10626588"/>
            <a:ext cx="938394" cy="709171"/>
          </a:xfrm>
          <a:prstGeom prst="rect">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1" name="Выгнутая влево стрелка 10"/>
          <p:cNvSpPr/>
          <p:nvPr/>
        </p:nvSpPr>
        <p:spPr>
          <a:xfrm rot="16200000">
            <a:off x="18866645" y="8234582"/>
            <a:ext cx="1460734" cy="4032448"/>
          </a:xfrm>
          <a:prstGeom prst="curvedRightArrow">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6" name="Минус 15"/>
          <p:cNvSpPr/>
          <p:nvPr/>
        </p:nvSpPr>
        <p:spPr>
          <a:xfrm rot="16200000">
            <a:off x="18156088" y="9063238"/>
            <a:ext cx="4725023" cy="914400"/>
          </a:xfrm>
          <a:prstGeom prst="mathMinus">
            <a:avLst/>
          </a:prstGeom>
          <a:solidFill>
            <a:srgbClr val="FF0000"/>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2" name="Двойная стрелка вверх/вниз 1"/>
          <p:cNvSpPr/>
          <p:nvPr/>
        </p:nvSpPr>
        <p:spPr>
          <a:xfrm>
            <a:off x="19007613" y="8323386"/>
            <a:ext cx="581787" cy="2413205"/>
          </a:xfrm>
          <a:prstGeom prst="upDownArrow">
            <a:avLst/>
          </a:prstGeom>
          <a:solidFill>
            <a:srgbClr val="92D050"/>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Tree>
    <p:extLst>
      <p:ext uri="{BB962C8B-B14F-4D97-AF65-F5344CB8AC3E}">
        <p14:creationId xmlns:p14="http://schemas.microsoft.com/office/powerpoint/2010/main" val="47627501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Монотеизм</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753544"/>
            <a:ext cx="22826536" cy="1054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4400" dirty="0" smtClean="0">
              <a:sym typeface="Arial Narrow"/>
            </a:endParaRPr>
          </a:p>
          <a:p>
            <a:pPr algn="just">
              <a:defRPr sz="2800">
                <a:solidFill>
                  <a:srgbClr val="253957"/>
                </a:solidFill>
                <a:latin typeface="+mn-lt"/>
                <a:ea typeface="+mn-ea"/>
                <a:cs typeface="+mn-cs"/>
                <a:sym typeface="Arial Narrow"/>
              </a:defRPr>
            </a:pPr>
            <a:endParaRPr lang="ru-RU" sz="4400" dirty="0" smtClean="0">
              <a:sym typeface="Arial Narrow"/>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graphicFrame>
        <p:nvGraphicFramePr>
          <p:cNvPr id="2" name="Таблица 1"/>
          <p:cNvGraphicFramePr>
            <a:graphicFrameLocks noGrp="1"/>
          </p:cNvGraphicFramePr>
          <p:nvPr>
            <p:extLst>
              <p:ext uri="{D42A27DB-BD31-4B8C-83A1-F6EECF244321}">
                <p14:modId xmlns:p14="http://schemas.microsoft.com/office/powerpoint/2010/main" val="4210608972"/>
              </p:ext>
            </p:extLst>
          </p:nvPr>
        </p:nvGraphicFramePr>
        <p:xfrm>
          <a:off x="3335015" y="3041577"/>
          <a:ext cx="17641961" cy="9361038"/>
        </p:xfrm>
        <a:graphic>
          <a:graphicData uri="http://schemas.openxmlformats.org/drawingml/2006/table">
            <a:tbl>
              <a:tblPr firstRow="1" firstCol="1" bandRow="1">
                <a:tableStyleId>{5940675A-B579-460E-94D1-54222C63F5DA}</a:tableStyleId>
              </a:tblPr>
              <a:tblGrid>
                <a:gridCol w="3330110">
                  <a:extLst>
                    <a:ext uri="{9D8B030D-6E8A-4147-A177-3AD203B41FA5}">
                      <a16:colId xmlns:a16="http://schemas.microsoft.com/office/drawing/2014/main" val="20000"/>
                    </a:ext>
                  </a:extLst>
                </a:gridCol>
                <a:gridCol w="4907237">
                  <a:extLst>
                    <a:ext uri="{9D8B030D-6E8A-4147-A177-3AD203B41FA5}">
                      <a16:colId xmlns:a16="http://schemas.microsoft.com/office/drawing/2014/main" val="20001"/>
                    </a:ext>
                  </a:extLst>
                </a:gridCol>
                <a:gridCol w="4702307">
                  <a:extLst>
                    <a:ext uri="{9D8B030D-6E8A-4147-A177-3AD203B41FA5}">
                      <a16:colId xmlns:a16="http://schemas.microsoft.com/office/drawing/2014/main" val="20002"/>
                    </a:ext>
                  </a:extLst>
                </a:gridCol>
                <a:gridCol w="4702307">
                  <a:extLst>
                    <a:ext uri="{9D8B030D-6E8A-4147-A177-3AD203B41FA5}">
                      <a16:colId xmlns:a16="http://schemas.microsoft.com/office/drawing/2014/main" val="20003"/>
                    </a:ext>
                  </a:extLst>
                </a:gridCol>
              </a:tblGrid>
              <a:tr h="3125192">
                <a:tc>
                  <a:txBody>
                    <a:bodyPr/>
                    <a:lstStyle/>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Отношение к природе</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Природа </a:t>
                      </a:r>
                      <a:r>
                        <a:rPr lang="ru-RU" sz="2000">
                          <a:effectLst/>
                          <a:highlight>
                            <a:srgbClr val="FFFF00"/>
                          </a:highlight>
                          <a:latin typeface="Times New Roman" panose="02020603050405020304" pitchFamily="18" charset="0"/>
                          <a:cs typeface="Times New Roman" panose="02020603050405020304" pitchFamily="18" charset="0"/>
                        </a:rPr>
                        <a:t>сотворена</a:t>
                      </a:r>
                      <a:r>
                        <a:rPr lang="ru-RU" sz="2000">
                          <a:effectLst/>
                          <a:latin typeface="Times New Roman" panose="02020603050405020304" pitchFamily="18" charset="0"/>
                          <a:cs typeface="Times New Roman" panose="02020603050405020304" pitchFamily="18" charset="0"/>
                        </a:rPr>
                        <a:t> Единым</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Природные силы побеждены духовными богами. Главное у олимпийцев – то, что они победили природу. </a:t>
                      </a:r>
                    </a:p>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Исходный путь – </a:t>
                      </a:r>
                      <a:r>
                        <a:rPr lang="ru-RU" sz="2000">
                          <a:effectLst/>
                          <a:highlight>
                            <a:srgbClr val="FFFF00"/>
                          </a:highlight>
                          <a:latin typeface="Times New Roman" panose="02020603050405020304" pitchFamily="18" charset="0"/>
                          <a:cs typeface="Times New Roman" panose="02020603050405020304" pitchFamily="18" charset="0"/>
                        </a:rPr>
                        <a:t>природа</a:t>
                      </a:r>
                      <a:r>
                        <a:rPr lang="ru-RU" sz="2000">
                          <a:effectLst/>
                          <a:latin typeface="Times New Roman" panose="02020603050405020304" pitchFamily="18" charset="0"/>
                          <a:cs typeface="Times New Roman" panose="02020603050405020304" pitchFamily="18" charset="0"/>
                        </a:rPr>
                        <a:t>, которая НЕ МОЖЕТ выступать как сотворенная Единым. Хаос – это чисто природное единство. </a:t>
                      </a:r>
                      <a:r>
                        <a:rPr lang="ru-RU" sz="2000">
                          <a:effectLst/>
                          <a:highlight>
                            <a:srgbClr val="FFFF00"/>
                          </a:highlight>
                          <a:latin typeface="Times New Roman" panose="02020603050405020304" pitchFamily="18" charset="0"/>
                          <a:cs typeface="Times New Roman" panose="02020603050405020304" pitchFamily="18" charset="0"/>
                        </a:rPr>
                        <a:t>Олимпийцы двойственны: природное и духовное</a:t>
                      </a:r>
                      <a:r>
                        <a:rPr lang="ru-RU" sz="2000">
                          <a:effectLst/>
                          <a:latin typeface="Times New Roman" panose="02020603050405020304" pitchFamily="18" charset="0"/>
                          <a:cs typeface="Times New Roman" panose="02020603050405020304" pitchFamily="18" charset="0"/>
                        </a:rPr>
                        <a:t>. Но природного недостаточно</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983472">
                <a:tc>
                  <a:txBody>
                    <a:bodyPr/>
                    <a:lstStyle/>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Необходимость</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В мире господствует закон, необходимость, всеобщая </a:t>
                      </a:r>
                      <a:r>
                        <a:rPr lang="ru-RU" sz="2000" dirty="0">
                          <a:effectLst/>
                          <a:highlight>
                            <a:srgbClr val="FFFF00"/>
                          </a:highlight>
                          <a:latin typeface="Times New Roman" panose="02020603050405020304" pitchFamily="18" charset="0"/>
                          <a:cs typeface="Times New Roman" panose="02020603050405020304" pitchFamily="18" charset="0"/>
                        </a:rPr>
                        <a:t>связь</a:t>
                      </a:r>
                      <a:r>
                        <a:rPr lang="ru-RU" sz="2000" dirty="0">
                          <a:effectLst/>
                          <a:latin typeface="Times New Roman" panose="02020603050405020304" pitchFamily="18" charset="0"/>
                          <a:cs typeface="Times New Roman" panose="02020603050405020304" pitchFamily="18" charset="0"/>
                        </a:rPr>
                        <a:t> явлений. Бог творит мир из себя, он не </a:t>
                      </a:r>
                      <a:r>
                        <a:rPr lang="ru-RU" sz="2000" dirty="0" err="1">
                          <a:effectLst/>
                          <a:highlight>
                            <a:srgbClr val="FFFF00"/>
                          </a:highlight>
                          <a:latin typeface="Times New Roman" panose="02020603050405020304" pitchFamily="18" charset="0"/>
                          <a:cs typeface="Times New Roman" panose="02020603050405020304" pitchFamily="18" charset="0"/>
                        </a:rPr>
                        <a:t>внешен</a:t>
                      </a:r>
                      <a:r>
                        <a:rPr lang="ru-RU" sz="2000" dirty="0">
                          <a:effectLst/>
                          <a:latin typeface="Times New Roman" panose="02020603050405020304" pitchFamily="18" charset="0"/>
                          <a:cs typeface="Times New Roman" panose="02020603050405020304" pitchFamily="18" charset="0"/>
                        </a:rPr>
                        <a:t> ему по природе.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Социальный мир представ-</a:t>
                      </a:r>
                      <a:r>
                        <a:rPr lang="ru-RU" sz="2000" dirty="0" err="1">
                          <a:effectLst/>
                          <a:latin typeface="Times New Roman" panose="02020603050405020304" pitchFamily="18" charset="0"/>
                          <a:cs typeface="Times New Roman" panose="02020603050405020304" pitchFamily="18" charset="0"/>
                        </a:rPr>
                        <a:t>ляет</a:t>
                      </a:r>
                      <a:r>
                        <a:rPr lang="ru-RU" sz="2000" dirty="0">
                          <a:effectLst/>
                          <a:latin typeface="Times New Roman" panose="02020603050405020304" pitchFamily="18" charset="0"/>
                          <a:cs typeface="Times New Roman" panose="02020603050405020304" pitchFamily="18" charset="0"/>
                        </a:rPr>
                        <a:t> собой объективную реальность, подчиненную </a:t>
                      </a:r>
                      <a:r>
                        <a:rPr lang="ru-RU" sz="2000" dirty="0">
                          <a:effectLst/>
                          <a:highlight>
                            <a:srgbClr val="FFFF00"/>
                          </a:highlight>
                          <a:latin typeface="Times New Roman" panose="02020603050405020304" pitchFamily="18" charset="0"/>
                          <a:cs typeface="Times New Roman" panose="02020603050405020304" pitchFamily="18" charset="0"/>
                        </a:rPr>
                        <a:t>закону</a:t>
                      </a:r>
                      <a:r>
                        <a:rPr lang="ru-RU" sz="2000" dirty="0">
                          <a:effectLst/>
                          <a:latin typeface="Times New Roman" panose="02020603050405020304" pitchFamily="18" charset="0"/>
                          <a:cs typeface="Times New Roman" panose="02020603050405020304" pitchFamily="18" charset="0"/>
                        </a:rPr>
                        <a:t>, «соц. факты надо рассматривать как вещи». «</a:t>
                      </a:r>
                      <a:r>
                        <a:rPr lang="ru-RU" sz="2000" dirty="0">
                          <a:effectLst/>
                          <a:highlight>
                            <a:srgbClr val="FFFF00"/>
                          </a:highlight>
                          <a:latin typeface="Times New Roman" panose="02020603050405020304" pitchFamily="18" charset="0"/>
                          <a:cs typeface="Times New Roman" panose="02020603050405020304" pitchFamily="18" charset="0"/>
                        </a:rPr>
                        <a:t>Социальное объяснять социальным</a:t>
                      </a:r>
                      <a:r>
                        <a:rPr lang="ru-RU" sz="2000" dirty="0">
                          <a:effectLst/>
                          <a:latin typeface="Times New Roman" panose="02020603050405020304" pitchFamily="18" charset="0"/>
                          <a:cs typeface="Times New Roman" panose="02020603050405020304" pitchFamily="18" charset="0"/>
                        </a:rPr>
                        <a:t>», а не чем-то внешним.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a:effectLst/>
                          <a:latin typeface="Times New Roman" panose="02020603050405020304" pitchFamily="18" charset="0"/>
                          <a:cs typeface="Times New Roman" panose="02020603050405020304" pitchFamily="18" charset="0"/>
                        </a:rPr>
                        <a:t>СВОБОДА единичной субъективности</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983472">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Необходимость внешняя, </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Внешняя случайна (камень упал случайно на человека);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Общество как внешняя человеку реальность, принуждающая его извне – </a:t>
                      </a:r>
                      <a:r>
                        <a:rPr lang="ru-RU" sz="2000" dirty="0">
                          <a:effectLst/>
                          <a:highlight>
                            <a:srgbClr val="FFFF00"/>
                          </a:highlight>
                          <a:latin typeface="Times New Roman" panose="02020603050405020304" pitchFamily="18" charset="0"/>
                          <a:cs typeface="Times New Roman" panose="02020603050405020304" pitchFamily="18" charset="0"/>
                        </a:rPr>
                        <a:t>внешняя</a:t>
                      </a:r>
                      <a:r>
                        <a:rPr lang="ru-RU" sz="2000" dirty="0">
                          <a:effectLst/>
                          <a:latin typeface="Times New Roman" panose="02020603050405020304" pitchFamily="18" charset="0"/>
                          <a:cs typeface="Times New Roman" panose="02020603050405020304" pitchFamily="18" charset="0"/>
                        </a:rPr>
                        <a:t> необходимость;.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a:effectLst/>
                          <a:latin typeface="Times New Roman" panose="02020603050405020304" pitchFamily="18" charset="0"/>
                          <a:cs typeface="Times New Roman" panose="02020603050405020304" pitchFamily="18" charset="0"/>
                        </a:rPr>
                        <a:t>Случайность образов богов. Они должны быть моментами единой системы, но здесь они «самостоятельны»  (отчужде-ние). Против необходимости восстают </a:t>
                      </a:r>
                      <a:r>
                        <a:rPr lang="ru-RU" sz="2000">
                          <a:effectLst/>
                          <a:highlight>
                            <a:srgbClr val="00FF00"/>
                          </a:highlight>
                          <a:latin typeface="Times New Roman" panose="02020603050405020304" pitchFamily="18" charset="0"/>
                          <a:cs typeface="Times New Roman" panose="02020603050405020304" pitchFamily="18" charset="0"/>
                        </a:rPr>
                        <a:t>герои</a:t>
                      </a:r>
                      <a:r>
                        <a:rPr lang="ru-RU" sz="2000">
                          <a:effectLst/>
                          <a:latin typeface="Times New Roman" panose="02020603050405020304" pitchFamily="18" charset="0"/>
                          <a:cs typeface="Times New Roman" panose="02020603050405020304" pitchFamily="18" charset="0"/>
                        </a:rPr>
                        <a:t> (личность в обществе, ср Вебер «Пророк»)</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268902">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Необходимость внутренняя</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Внутренняя: вся система подчинена закону, она сама </a:t>
                      </a:r>
                      <a:r>
                        <a:rPr lang="ru-RU" sz="2000">
                          <a:effectLst/>
                          <a:highlight>
                            <a:srgbClr val="FFFF00"/>
                          </a:highlight>
                          <a:latin typeface="Times New Roman" panose="02020603050405020304" pitchFamily="18" charset="0"/>
                          <a:cs typeface="Times New Roman" panose="02020603050405020304" pitchFamily="18" charset="0"/>
                        </a:rPr>
                        <a:t>полагает условия</a:t>
                      </a:r>
                      <a:r>
                        <a:rPr lang="ru-RU" sz="2000">
                          <a:effectLst/>
                          <a:latin typeface="Times New Roman" panose="02020603050405020304" pitchFamily="18" charset="0"/>
                          <a:cs typeface="Times New Roman" panose="02020603050405020304" pitchFamily="18" charset="0"/>
                        </a:rPr>
                        <a:t>, как в живом организме (падение камня вытекает из общего закона, нет места магии в понимании ее Иониным)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«прорастающая в нем» в процессе социализации («люди сами хотят делать то, что должны») – </a:t>
                      </a:r>
                      <a:r>
                        <a:rPr lang="ru-RU" sz="2000" dirty="0">
                          <a:effectLst/>
                          <a:highlight>
                            <a:srgbClr val="FFFF00"/>
                          </a:highlight>
                          <a:latin typeface="Times New Roman" panose="02020603050405020304" pitchFamily="18" charset="0"/>
                          <a:cs typeface="Times New Roman" panose="02020603050405020304" pitchFamily="18" charset="0"/>
                        </a:rPr>
                        <a:t>внутренняя</a:t>
                      </a:r>
                      <a:r>
                        <a:rPr lang="ru-RU" sz="2000" dirty="0">
                          <a:effectLst/>
                          <a:latin typeface="Times New Roman" panose="02020603050405020304" pitchFamily="18" charset="0"/>
                          <a:cs typeface="Times New Roman" panose="02020603050405020304" pitchFamily="18" charset="0"/>
                        </a:rPr>
                        <a:t> необходимость. У Д она </a:t>
                      </a:r>
                      <a:r>
                        <a:rPr lang="ru-RU" sz="2000" dirty="0">
                          <a:effectLst/>
                          <a:highlight>
                            <a:srgbClr val="FFFF00"/>
                          </a:highlight>
                          <a:latin typeface="Times New Roman" panose="02020603050405020304" pitchFamily="18" charset="0"/>
                          <a:cs typeface="Times New Roman" panose="02020603050405020304" pitchFamily="18" charset="0"/>
                        </a:rPr>
                        <a:t>не полная</a:t>
                      </a:r>
                      <a:r>
                        <a:rPr lang="ru-RU" sz="2000" dirty="0">
                          <a:effectLst/>
                          <a:latin typeface="Times New Roman" panose="02020603050405020304" pitchFamily="18" charset="0"/>
                          <a:cs typeface="Times New Roman" panose="02020603050405020304" pitchFamily="18" charset="0"/>
                        </a:rPr>
                        <a:t>: в ней остается место не определенной этой связью деятельности человека</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dirty="0">
                          <a:effectLst/>
                          <a:highlight>
                            <a:srgbClr val="FFFF00"/>
                          </a:highlight>
                          <a:latin typeface="Times New Roman" panose="02020603050405020304" pitchFamily="18" charset="0"/>
                          <a:cs typeface="Times New Roman" panose="02020603050405020304" pitchFamily="18" charset="0"/>
                        </a:rPr>
                        <a:t>Господство Зевса</a:t>
                      </a:r>
                      <a:r>
                        <a:rPr lang="ru-RU" sz="2000" dirty="0">
                          <a:effectLst/>
                          <a:latin typeface="Times New Roman" panose="02020603050405020304" pitchFamily="18" charset="0"/>
                          <a:cs typeface="Times New Roman" panose="02020603050405020304" pitchFamily="18" charset="0"/>
                        </a:rPr>
                        <a:t> не серьезно, высшее господство – судьба, простая необходимость. (с. 131-33). </a:t>
                      </a:r>
                    </a:p>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Судьба слепа, </a:t>
                      </a:r>
                      <a:r>
                        <a:rPr lang="ru-RU" sz="2000" dirty="0" err="1">
                          <a:effectLst/>
                          <a:latin typeface="Times New Roman" panose="02020603050405020304" pitchFamily="18" charset="0"/>
                          <a:cs typeface="Times New Roman" panose="02020603050405020304" pitchFamily="18" charset="0"/>
                        </a:rPr>
                        <a:t>необходи-мость</a:t>
                      </a:r>
                      <a:r>
                        <a:rPr lang="ru-RU" sz="2000" dirty="0">
                          <a:effectLst/>
                          <a:latin typeface="Times New Roman" panose="02020603050405020304" pitchFamily="18" charset="0"/>
                          <a:cs typeface="Times New Roman" panose="02020603050405020304" pitchFamily="18" charset="0"/>
                        </a:rPr>
                        <a:t> справедлива (155)</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49684031"/>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Товарное производство. капитал</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742728" y="2643366"/>
            <a:ext cx="22368947" cy="110726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6000" b="1" dirty="0" smtClean="0">
                <a:solidFill>
                  <a:schemeClr val="tx1"/>
                </a:solidFill>
              </a:rPr>
              <a:t>Формы </a:t>
            </a:r>
            <a:r>
              <a:rPr lang="ru-RU" sz="6000" b="1" dirty="0" smtClean="0">
                <a:solidFill>
                  <a:srgbClr val="FF0000"/>
                </a:solidFill>
              </a:rPr>
              <a:t>экономического фетишизма</a:t>
            </a:r>
            <a:endParaRPr lang="ru-RU" sz="6000" b="1" dirty="0" smtClean="0">
              <a:solidFill>
                <a:schemeClr val="tx1"/>
              </a:solidFill>
            </a:endParaRPr>
          </a:p>
          <a:p>
            <a:pPr algn="l">
              <a:defRPr sz="2800">
                <a:solidFill>
                  <a:srgbClr val="253957"/>
                </a:solidFill>
                <a:latin typeface="+mn-lt"/>
                <a:ea typeface="+mn-ea"/>
                <a:cs typeface="+mn-cs"/>
                <a:sym typeface="Arial Narrow"/>
              </a:defRPr>
            </a:pPr>
            <a:r>
              <a:rPr lang="ru-RU" sz="4800" dirty="0" smtClean="0"/>
              <a:t>  </a:t>
            </a:r>
          </a:p>
          <a:p>
            <a:pPr algn="l">
              <a:defRPr sz="2800">
                <a:solidFill>
                  <a:srgbClr val="253957"/>
                </a:solidFill>
                <a:latin typeface="+mn-lt"/>
                <a:ea typeface="+mn-ea"/>
                <a:cs typeface="+mn-cs"/>
                <a:sym typeface="Arial Narrow"/>
              </a:defRPr>
            </a:pPr>
            <a:r>
              <a:rPr lang="ru-RU" sz="4800" dirty="0" smtClean="0"/>
              <a:t>1) </a:t>
            </a:r>
            <a:r>
              <a:rPr lang="ru-RU" sz="4800" b="1" dirty="0" smtClean="0"/>
              <a:t>Товарный фетишизм:</a:t>
            </a:r>
            <a:r>
              <a:rPr lang="ru-RU" sz="4800" dirty="0" smtClean="0"/>
              <a:t> </a:t>
            </a:r>
            <a:r>
              <a:rPr lang="ru-RU" sz="4800" b="1" dirty="0" smtClean="0"/>
              <a:t>   </a:t>
            </a:r>
            <a:r>
              <a:rPr lang="ru-RU" sz="6600" b="1" dirty="0" smtClean="0"/>
              <a:t>Т</a:t>
            </a:r>
            <a:r>
              <a:rPr lang="ru-RU" sz="2800" b="1" dirty="0" smtClean="0"/>
              <a:t>1</a:t>
            </a:r>
            <a:r>
              <a:rPr lang="ru-RU" sz="4800" b="1" dirty="0" smtClean="0"/>
              <a:t> – </a:t>
            </a:r>
            <a:r>
              <a:rPr lang="ru-RU" sz="6600" b="1" dirty="0" smtClean="0"/>
              <a:t>Т</a:t>
            </a:r>
            <a:r>
              <a:rPr lang="ru-RU" sz="2800" b="1" dirty="0" smtClean="0"/>
              <a:t>2</a:t>
            </a:r>
            <a:endParaRPr lang="ru-RU" sz="4800" b="1"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smtClean="0"/>
              <a:t>2) </a:t>
            </a:r>
            <a:r>
              <a:rPr lang="ru-RU" sz="4800" b="1" dirty="0" smtClean="0"/>
              <a:t>Денежный фетишизм:</a:t>
            </a:r>
            <a:r>
              <a:rPr lang="ru-RU" sz="6600" b="1" dirty="0" smtClean="0">
                <a:solidFill>
                  <a:srgbClr val="253957"/>
                </a:solidFill>
                <a:sym typeface="Arial Narrow"/>
              </a:rPr>
              <a:t>  Т</a:t>
            </a:r>
            <a:r>
              <a:rPr lang="ru-RU" sz="2800" b="1" dirty="0" smtClean="0">
                <a:solidFill>
                  <a:srgbClr val="253957"/>
                </a:solidFill>
                <a:sym typeface="Arial Narrow"/>
              </a:rPr>
              <a:t>1</a:t>
            </a:r>
            <a:r>
              <a:rPr lang="ru-RU" sz="4800" b="1" dirty="0">
                <a:solidFill>
                  <a:srgbClr val="253957"/>
                </a:solidFill>
                <a:sym typeface="Arial Narrow"/>
              </a:rPr>
              <a:t> –</a:t>
            </a:r>
            <a:r>
              <a:rPr lang="ru-RU" sz="4800" b="1" dirty="0" smtClean="0">
                <a:solidFill>
                  <a:srgbClr val="253957"/>
                </a:solidFill>
                <a:sym typeface="Arial Narrow"/>
              </a:rPr>
              <a:t> </a:t>
            </a:r>
            <a:r>
              <a:rPr lang="ru-RU" sz="6600" b="1" dirty="0" smtClean="0">
                <a:solidFill>
                  <a:srgbClr val="253957"/>
                </a:solidFill>
                <a:sym typeface="Arial Narrow"/>
              </a:rPr>
              <a:t>Д –</a:t>
            </a:r>
            <a:r>
              <a:rPr lang="ru-RU" sz="4800" b="1" dirty="0" smtClean="0">
                <a:solidFill>
                  <a:srgbClr val="253957"/>
                </a:solidFill>
                <a:sym typeface="Arial Narrow"/>
              </a:rPr>
              <a:t> </a:t>
            </a:r>
            <a:r>
              <a:rPr lang="ru-RU" sz="6600" b="1" dirty="0">
                <a:solidFill>
                  <a:srgbClr val="253957"/>
                </a:solidFill>
                <a:sym typeface="Arial Narrow"/>
              </a:rPr>
              <a:t>Т</a:t>
            </a:r>
            <a:r>
              <a:rPr lang="ru-RU" sz="2800" b="1" dirty="0">
                <a:solidFill>
                  <a:srgbClr val="253957"/>
                </a:solidFill>
                <a:sym typeface="Arial Narrow"/>
              </a:rPr>
              <a:t>2</a:t>
            </a:r>
            <a:endParaRPr lang="ru-RU" sz="48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4800" dirty="0" smtClean="0"/>
          </a:p>
          <a:p>
            <a:pPr algn="l">
              <a:defRPr sz="2800">
                <a:solidFill>
                  <a:srgbClr val="253957"/>
                </a:solidFill>
                <a:latin typeface="+mn-lt"/>
                <a:ea typeface="+mn-ea"/>
                <a:cs typeface="+mn-cs"/>
                <a:sym typeface="Arial Narrow"/>
              </a:defRPr>
            </a:pPr>
            <a:r>
              <a:rPr lang="ru-RU" sz="4800" dirty="0" smtClean="0"/>
              <a:t>3) </a:t>
            </a:r>
            <a:r>
              <a:rPr lang="ru-RU" sz="4800" b="1" dirty="0" smtClean="0">
                <a:solidFill>
                  <a:srgbClr val="FF0000"/>
                </a:solidFill>
              </a:rPr>
              <a:t>Капитал-фетиш</a:t>
            </a:r>
            <a:r>
              <a:rPr lang="ru-RU" sz="4800" b="1" dirty="0" smtClean="0"/>
              <a:t>:</a:t>
            </a:r>
            <a:r>
              <a:rPr lang="ru-RU" sz="6600" b="1" dirty="0" smtClean="0">
                <a:solidFill>
                  <a:srgbClr val="253957"/>
                </a:solidFill>
                <a:sym typeface="Arial Narrow"/>
              </a:rPr>
              <a:t>  Д - Т - Д′ </a:t>
            </a:r>
            <a:r>
              <a:rPr lang="ru-RU" sz="6600" dirty="0" smtClean="0">
                <a:solidFill>
                  <a:srgbClr val="253957"/>
                </a:solidFill>
                <a:sym typeface="Arial Narrow"/>
              </a:rPr>
              <a:t>(100р – Т – 110р)</a:t>
            </a:r>
            <a:endParaRPr lang="en-US" sz="6600" dirty="0" smtClean="0">
              <a:solidFill>
                <a:srgbClr val="253957"/>
              </a:solidFill>
              <a:sym typeface="Arial Narrow"/>
            </a:endParaRPr>
          </a:p>
          <a:p>
            <a:pPr algn="l">
              <a:defRPr sz="2800">
                <a:solidFill>
                  <a:srgbClr val="253957"/>
                </a:solidFill>
                <a:latin typeface="+mn-lt"/>
                <a:ea typeface="+mn-ea"/>
                <a:cs typeface="+mn-cs"/>
                <a:sym typeface="Arial Narrow"/>
              </a:defRPr>
            </a:pPr>
            <a:endParaRPr lang="en-US" sz="6600" b="1" dirty="0">
              <a:solidFill>
                <a:srgbClr val="253957"/>
              </a:solidFill>
              <a:sym typeface="Arial Narrow"/>
            </a:endParaRPr>
          </a:p>
          <a:p>
            <a:pPr algn="l">
              <a:defRPr sz="2800">
                <a:solidFill>
                  <a:srgbClr val="253957"/>
                </a:solidFill>
                <a:latin typeface="+mn-lt"/>
                <a:ea typeface="+mn-ea"/>
                <a:cs typeface="+mn-cs"/>
                <a:sym typeface="Arial Narrow"/>
              </a:defRPr>
            </a:pPr>
            <a:r>
              <a:rPr lang="en-US" sz="4800" b="1" dirty="0" smtClean="0">
                <a:solidFill>
                  <a:srgbClr val="253957"/>
                </a:solidFill>
                <a:sym typeface="Arial Narrow"/>
              </a:rPr>
              <a:t> 4</a:t>
            </a:r>
            <a:r>
              <a:rPr lang="ru-RU" sz="4800" dirty="0" smtClean="0">
                <a:solidFill>
                  <a:srgbClr val="253957"/>
                </a:solidFill>
                <a:sym typeface="Arial Narrow"/>
              </a:rPr>
              <a:t>) </a:t>
            </a:r>
            <a:r>
              <a:rPr lang="ru-RU" sz="4800" b="1" dirty="0" smtClean="0">
                <a:solidFill>
                  <a:srgbClr val="FF0000"/>
                </a:solidFill>
                <a:sym typeface="Arial Narrow"/>
              </a:rPr>
              <a:t>Фетишизм финансового капитала: </a:t>
            </a:r>
            <a:r>
              <a:rPr lang="ru-RU" sz="6600" b="1" dirty="0" smtClean="0">
                <a:solidFill>
                  <a:srgbClr val="FF0000"/>
                </a:solidFill>
                <a:sym typeface="Arial Narrow"/>
              </a:rPr>
              <a:t>Д – Д′ </a:t>
            </a:r>
            <a:r>
              <a:rPr lang="ru-RU" sz="6600" dirty="0" smtClean="0">
                <a:solidFill>
                  <a:srgbClr val="FF0000"/>
                </a:solidFill>
                <a:sym typeface="Arial Narrow"/>
              </a:rPr>
              <a:t>(100р – 110р</a:t>
            </a:r>
            <a:r>
              <a:rPr lang="ru-RU" sz="6600" dirty="0" smtClean="0">
                <a:solidFill>
                  <a:srgbClr val="253957"/>
                </a:solidFill>
                <a:sym typeface="Arial Narrow"/>
              </a:rPr>
              <a:t>)</a:t>
            </a:r>
          </a:p>
          <a:p>
            <a:pPr algn="l">
              <a:defRPr sz="2800">
                <a:solidFill>
                  <a:srgbClr val="253957"/>
                </a:solidFill>
                <a:latin typeface="+mn-lt"/>
                <a:ea typeface="+mn-ea"/>
                <a:cs typeface="+mn-cs"/>
                <a:sym typeface="Arial Narrow"/>
              </a:defRPr>
            </a:pPr>
            <a:r>
              <a:rPr lang="ru-RU" sz="4800" dirty="0" smtClean="0">
                <a:solidFill>
                  <a:srgbClr val="253957"/>
                </a:solidFill>
                <a:sym typeface="Arial Narrow"/>
              </a:rPr>
              <a:t> </a:t>
            </a:r>
          </a:p>
          <a:p>
            <a:pPr algn="l">
              <a:defRPr sz="2800">
                <a:solidFill>
                  <a:srgbClr val="253957"/>
                </a:solidFill>
                <a:latin typeface="+mn-lt"/>
                <a:ea typeface="+mn-ea"/>
                <a:cs typeface="+mn-cs"/>
                <a:sym typeface="Arial Narrow"/>
              </a:defRPr>
            </a:pPr>
            <a:r>
              <a:rPr lang="ru-RU" sz="4800" dirty="0" smtClean="0">
                <a:solidFill>
                  <a:srgbClr val="253957"/>
                </a:solidFill>
                <a:sym typeface="Arial Narrow"/>
              </a:rPr>
              <a:t>«Деньги приобретают мистическую способность творить деньги </a:t>
            </a:r>
          </a:p>
          <a:p>
            <a:pPr algn="l">
              <a:defRPr sz="2800">
                <a:solidFill>
                  <a:srgbClr val="253957"/>
                </a:solidFill>
                <a:latin typeface="+mn-lt"/>
                <a:ea typeface="+mn-ea"/>
                <a:cs typeface="+mn-cs"/>
                <a:sym typeface="Arial Narrow"/>
              </a:defRPr>
            </a:pPr>
            <a:r>
              <a:rPr lang="ru-RU" sz="4800" dirty="0" smtClean="0">
                <a:solidFill>
                  <a:srgbClr val="253957"/>
                </a:solidFill>
                <a:sym typeface="Arial Narrow"/>
              </a:rPr>
              <a:t>из самих себя. Они превращаются в курицу, несущую золотые яйца»</a:t>
            </a:r>
            <a:r>
              <a:rPr lang="en-US" sz="4800" dirty="0" smtClean="0">
                <a:solidFill>
                  <a:srgbClr val="253957"/>
                </a:solidFill>
                <a:sym typeface="Arial Narrow"/>
              </a:rPr>
              <a:t>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pic>
        <p:nvPicPr>
          <p:cNvPr id="6" name="Рисунок 5" descr="Мужчина">
            <a:extLst>
              <a:ext uri="{FF2B5EF4-FFF2-40B4-BE49-F238E27FC236}">
                <a16:creationId xmlns:a16="http://schemas.microsoft.com/office/drawing/2014/main" id="{07DB4203-4447-4555-94EC-8C08F73FD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6184477" y="9294169"/>
            <a:ext cx="2160240" cy="2160240"/>
          </a:xfrm>
          <a:prstGeom prst="rect">
            <a:avLst/>
          </a:prstGeom>
        </p:spPr>
      </p:pic>
      <p:sp>
        <p:nvSpPr>
          <p:cNvPr id="7" name="Выгнутая влево стрелка 6"/>
          <p:cNvSpPr/>
          <p:nvPr/>
        </p:nvSpPr>
        <p:spPr>
          <a:xfrm rot="5400000">
            <a:off x="18679618" y="6654864"/>
            <a:ext cx="1376857" cy="4032448"/>
          </a:xfrm>
          <a:prstGeom prst="curvedRightArrow">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8" name="Рисунок 7" descr="Мужчина">
            <a:extLst>
              <a:ext uri="{FF2B5EF4-FFF2-40B4-BE49-F238E27FC236}">
                <a16:creationId xmlns:a16="http://schemas.microsoft.com/office/drawing/2014/main" id="{07DB4203-4447-4555-94EC-8C08F73FD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0735017" y="9323894"/>
            <a:ext cx="2160240" cy="2160240"/>
          </a:xfrm>
          <a:prstGeom prst="rect">
            <a:avLst/>
          </a:prstGeom>
        </p:spPr>
      </p:pic>
      <p:sp>
        <p:nvSpPr>
          <p:cNvPr id="9" name="Прямоугольник 8"/>
          <p:cNvSpPr/>
          <p:nvPr/>
        </p:nvSpPr>
        <p:spPr>
          <a:xfrm>
            <a:off x="18784289" y="7614215"/>
            <a:ext cx="938394" cy="709171"/>
          </a:xfrm>
          <a:prstGeom prst="rect">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0" name="Прямоугольник 9"/>
          <p:cNvSpPr/>
          <p:nvPr/>
        </p:nvSpPr>
        <p:spPr>
          <a:xfrm>
            <a:off x="18784289" y="10626588"/>
            <a:ext cx="938394" cy="709171"/>
          </a:xfrm>
          <a:prstGeom prst="rect">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1" name="Выгнутая влево стрелка 10"/>
          <p:cNvSpPr/>
          <p:nvPr/>
        </p:nvSpPr>
        <p:spPr>
          <a:xfrm rot="16200000">
            <a:off x="18866645" y="8234582"/>
            <a:ext cx="1460734" cy="4032448"/>
          </a:xfrm>
          <a:prstGeom prst="curvedRightArrow">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6" name="Минус 15"/>
          <p:cNvSpPr/>
          <p:nvPr/>
        </p:nvSpPr>
        <p:spPr>
          <a:xfrm rot="16200000">
            <a:off x="18156088" y="9063238"/>
            <a:ext cx="4725023" cy="914400"/>
          </a:xfrm>
          <a:prstGeom prst="mathMinus">
            <a:avLst/>
          </a:prstGeom>
          <a:solidFill>
            <a:srgbClr val="FF0000"/>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2" name="Двойная стрелка вверх/вниз 1"/>
          <p:cNvSpPr/>
          <p:nvPr/>
        </p:nvSpPr>
        <p:spPr>
          <a:xfrm>
            <a:off x="19007613" y="8323386"/>
            <a:ext cx="581787" cy="2413205"/>
          </a:xfrm>
          <a:prstGeom prst="upDownArrow">
            <a:avLst/>
          </a:prstGeom>
          <a:solidFill>
            <a:srgbClr val="92D050"/>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Tree>
    <p:extLst>
      <p:ext uri="{BB962C8B-B14F-4D97-AF65-F5344CB8AC3E}">
        <p14:creationId xmlns:p14="http://schemas.microsoft.com/office/powerpoint/2010/main" val="4107819803"/>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Саморазоблачение экономического фетишизма</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2643366"/>
            <a:ext cx="21910610" cy="10153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r>
              <a:rPr lang="ru-RU" sz="6000" b="1" dirty="0" smtClean="0"/>
              <a:t>  Как показал Кант, </a:t>
            </a:r>
            <a:r>
              <a:rPr lang="ru-RU" sz="6000" b="1" dirty="0" smtClean="0">
                <a:solidFill>
                  <a:srgbClr val="FF0000"/>
                </a:solidFill>
              </a:rPr>
              <a:t>иллюзия</a:t>
            </a:r>
            <a:r>
              <a:rPr lang="ru-RU" sz="6000" b="1" dirty="0" smtClean="0"/>
              <a:t> должна себя в чем-то </a:t>
            </a:r>
            <a:r>
              <a:rPr lang="ru-RU" sz="6000" b="1" dirty="0" smtClean="0">
                <a:solidFill>
                  <a:srgbClr val="FF0000"/>
                </a:solidFill>
              </a:rPr>
              <a:t>разоблачать</a:t>
            </a:r>
            <a:r>
              <a:rPr lang="ru-RU" sz="6000" b="1" dirty="0" smtClean="0"/>
              <a:t>, например, в антиномиях.</a:t>
            </a:r>
          </a:p>
          <a:p>
            <a:pPr algn="l">
              <a:defRPr sz="2800">
                <a:solidFill>
                  <a:srgbClr val="253957"/>
                </a:solidFill>
                <a:latin typeface="+mn-lt"/>
                <a:ea typeface="+mn-ea"/>
                <a:cs typeface="+mn-cs"/>
                <a:sym typeface="Arial Narrow"/>
              </a:defRPr>
            </a:pPr>
            <a:endParaRPr lang="ru-RU" sz="6000" b="1" dirty="0"/>
          </a:p>
          <a:p>
            <a:pPr algn="l">
              <a:defRPr sz="2800">
                <a:solidFill>
                  <a:srgbClr val="253957"/>
                </a:solidFill>
                <a:latin typeface="+mn-lt"/>
                <a:ea typeface="+mn-ea"/>
                <a:cs typeface="+mn-cs"/>
                <a:sym typeface="Arial Narrow"/>
              </a:defRPr>
            </a:pPr>
            <a:r>
              <a:rPr lang="ru-RU" sz="6000" b="1" dirty="0" smtClean="0"/>
              <a:t>  Как же разоблачает себя экономический </a:t>
            </a:r>
            <a:r>
              <a:rPr lang="ru-RU" sz="6000" b="1" dirty="0" smtClean="0">
                <a:solidFill>
                  <a:srgbClr val="FF0000"/>
                </a:solidFill>
              </a:rPr>
              <a:t>фетишизм</a:t>
            </a:r>
            <a:r>
              <a:rPr lang="ru-RU" sz="6000" b="1" dirty="0" smtClean="0"/>
              <a:t>? </a:t>
            </a:r>
          </a:p>
          <a:p>
            <a:pPr algn="l">
              <a:defRPr sz="2800">
                <a:solidFill>
                  <a:srgbClr val="253957"/>
                </a:solidFill>
                <a:latin typeface="+mn-lt"/>
                <a:ea typeface="+mn-ea"/>
                <a:cs typeface="+mn-cs"/>
                <a:sym typeface="Arial Narrow"/>
              </a:defRPr>
            </a:pPr>
            <a:endParaRPr lang="ru-RU" sz="6000" b="1" dirty="0"/>
          </a:p>
          <a:p>
            <a:pPr algn="l">
              <a:defRPr sz="2800">
                <a:solidFill>
                  <a:srgbClr val="253957"/>
                </a:solidFill>
                <a:latin typeface="+mn-lt"/>
                <a:ea typeface="+mn-ea"/>
                <a:cs typeface="+mn-cs"/>
                <a:sym typeface="Arial Narrow"/>
              </a:defRPr>
            </a:pPr>
            <a:r>
              <a:rPr lang="ru-RU" sz="6000" b="1" dirty="0" smtClean="0"/>
              <a:t>  И почему капитализм – мир постоянных </a:t>
            </a:r>
            <a:r>
              <a:rPr lang="ru-RU" sz="6000" b="1" dirty="0" smtClean="0">
                <a:solidFill>
                  <a:srgbClr val="FF0000"/>
                </a:solidFill>
              </a:rPr>
              <a:t>конфликтов</a:t>
            </a:r>
            <a:r>
              <a:rPr lang="ru-RU" sz="6000" b="1" dirty="0" smtClean="0"/>
              <a:t> и кризисов?</a:t>
            </a:r>
            <a:endParaRPr lang="ru-RU" sz="60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Tree>
    <p:extLst>
      <p:ext uri="{BB962C8B-B14F-4D97-AF65-F5344CB8AC3E}">
        <p14:creationId xmlns:p14="http://schemas.microsoft.com/office/powerpoint/2010/main" val="2150575936"/>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Саморазоблачение экономического фетишизма</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2643366"/>
            <a:ext cx="21910610" cy="10153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Почему </a:t>
            </a:r>
            <a:r>
              <a:rPr lang="ru-RU" sz="4800" b="1" dirty="0"/>
              <a:t>капитализм – это мир постоянных </a:t>
            </a:r>
            <a:r>
              <a:rPr lang="ru-RU" sz="4800" b="1" dirty="0" smtClean="0"/>
              <a:t>конфликтов и кризисов? </a:t>
            </a:r>
            <a:endParaRPr lang="ru-RU" sz="4800" b="1" dirty="0"/>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r>
              <a:rPr lang="ru-RU" sz="4800" b="1" dirty="0"/>
              <a:t>Пример Маркса: </a:t>
            </a:r>
            <a:r>
              <a:rPr lang="ru-RU" sz="4800" dirty="0"/>
              <a:t>какое наследство получит человек, для которого его предок в день</a:t>
            </a:r>
          </a:p>
          <a:p>
            <a:pPr algn="l">
              <a:defRPr sz="2800">
                <a:solidFill>
                  <a:srgbClr val="253957"/>
                </a:solidFill>
                <a:latin typeface="+mn-lt"/>
                <a:ea typeface="+mn-ea"/>
                <a:cs typeface="+mn-cs"/>
                <a:sym typeface="Arial Narrow"/>
              </a:defRPr>
            </a:pPr>
            <a:r>
              <a:rPr lang="ru-RU" sz="4800" dirty="0"/>
              <a:t>рождения  Христа положил монету весом в 1г золота под 6% годовых? </a:t>
            </a:r>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t>Примерный расчет</a:t>
            </a:r>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t>1. Если принять 7% годовых, то при сложных процентах это будет </a:t>
            </a:r>
            <a:r>
              <a:rPr lang="ru-RU" sz="4800" dirty="0">
                <a:solidFill>
                  <a:srgbClr val="FF0000"/>
                </a:solidFill>
              </a:rPr>
              <a:t>удвоение каждые 10 лет.</a:t>
            </a:r>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t>2. За 2000 лет будет 200 удвоений, то есть  </a:t>
            </a:r>
            <a:r>
              <a:rPr lang="ru-RU" sz="4800" dirty="0">
                <a:sym typeface="Arial Narrow"/>
              </a:rPr>
              <a:t>2</a:t>
            </a:r>
            <a:r>
              <a:rPr lang="ru-RU" sz="4800" baseline="30000" dirty="0">
                <a:sym typeface="Arial Narrow"/>
              </a:rPr>
              <a:t>200</a:t>
            </a:r>
            <a:r>
              <a:rPr lang="ru-RU" sz="4800" dirty="0">
                <a:sym typeface="Arial Narrow"/>
              </a:rPr>
              <a:t> = </a:t>
            </a:r>
            <a:r>
              <a:rPr lang="ru-RU" sz="4800" b="1" dirty="0">
                <a:solidFill>
                  <a:srgbClr val="253957"/>
                </a:solidFill>
                <a:sym typeface="Arial Narrow"/>
              </a:rPr>
              <a:t>10</a:t>
            </a:r>
            <a:r>
              <a:rPr lang="ru-RU" sz="4800" b="1" baseline="30000" dirty="0">
                <a:solidFill>
                  <a:srgbClr val="253957"/>
                </a:solidFill>
                <a:sym typeface="Arial Narrow"/>
              </a:rPr>
              <a:t>60</a:t>
            </a:r>
            <a:r>
              <a:rPr lang="ru-RU" sz="4800" b="1" dirty="0">
                <a:sym typeface="Arial Narrow"/>
              </a:rPr>
              <a:t> г. </a:t>
            </a:r>
            <a:r>
              <a:rPr lang="ru-RU" sz="4800" b="1" dirty="0" smtClean="0">
                <a:sym typeface="Arial Narrow"/>
              </a:rPr>
              <a:t>золота =</a:t>
            </a:r>
            <a:r>
              <a:rPr lang="ru-RU" sz="4800" b="1" dirty="0">
                <a:solidFill>
                  <a:srgbClr val="253957"/>
                </a:solidFill>
                <a:sym typeface="Arial Narrow"/>
              </a:rPr>
              <a:t> </a:t>
            </a:r>
            <a:r>
              <a:rPr lang="ru-RU" sz="4800" b="1" dirty="0" smtClean="0">
                <a:solidFill>
                  <a:srgbClr val="253957"/>
                </a:solidFill>
                <a:sym typeface="Arial Narrow"/>
              </a:rPr>
              <a:t>10</a:t>
            </a:r>
            <a:r>
              <a:rPr lang="ru-RU" sz="4800" b="1" baseline="30000" dirty="0" smtClean="0">
                <a:solidFill>
                  <a:srgbClr val="253957"/>
                </a:solidFill>
                <a:sym typeface="Arial Narrow"/>
              </a:rPr>
              <a:t>54 </a:t>
            </a:r>
            <a:r>
              <a:rPr lang="ru-RU" sz="4800" b="1" dirty="0" smtClean="0">
                <a:solidFill>
                  <a:srgbClr val="253957"/>
                </a:solidFill>
                <a:sym typeface="Arial Narrow"/>
              </a:rPr>
              <a:t>тонны золота</a:t>
            </a:r>
            <a:r>
              <a:rPr lang="ru-RU" sz="4800" b="1" dirty="0" smtClean="0">
                <a:sym typeface="Arial Narrow"/>
              </a:rPr>
              <a:t> </a:t>
            </a:r>
            <a:endParaRPr lang="ru-RU" sz="4800" b="1" dirty="0">
              <a:sym typeface="Arial Narrow"/>
            </a:endParaRPr>
          </a:p>
          <a:p>
            <a:pPr algn="l">
              <a:defRPr sz="2800">
                <a:solidFill>
                  <a:srgbClr val="253957"/>
                </a:solidFill>
                <a:latin typeface="+mn-lt"/>
                <a:ea typeface="+mn-ea"/>
                <a:cs typeface="+mn-cs"/>
                <a:sym typeface="Arial Narrow"/>
              </a:defRPr>
            </a:pPr>
            <a:endParaRPr lang="ru-RU" sz="4800" dirty="0">
              <a:sym typeface="Arial Narrow"/>
            </a:endParaRPr>
          </a:p>
          <a:p>
            <a:pPr algn="l">
              <a:defRPr sz="2800">
                <a:solidFill>
                  <a:srgbClr val="253957"/>
                </a:solidFill>
                <a:latin typeface="+mn-lt"/>
                <a:ea typeface="+mn-ea"/>
                <a:cs typeface="+mn-cs"/>
                <a:sym typeface="Arial Narrow"/>
              </a:defRPr>
            </a:pPr>
            <a:r>
              <a:rPr lang="ru-RU" sz="4800" dirty="0">
                <a:sym typeface="Arial Narrow"/>
              </a:rPr>
              <a:t>3. </a:t>
            </a:r>
            <a:r>
              <a:rPr lang="ru-RU" sz="4800" dirty="0">
                <a:solidFill>
                  <a:srgbClr val="FF0000"/>
                </a:solidFill>
                <a:sym typeface="Arial Narrow"/>
              </a:rPr>
              <a:t>Масса Земли 10</a:t>
            </a:r>
            <a:r>
              <a:rPr lang="ru-RU" sz="4800" baseline="30000" dirty="0">
                <a:solidFill>
                  <a:srgbClr val="FF0000"/>
                </a:solidFill>
                <a:sym typeface="Arial Narrow"/>
              </a:rPr>
              <a:t>27 </a:t>
            </a:r>
            <a:r>
              <a:rPr lang="ru-RU" sz="4800" dirty="0">
                <a:solidFill>
                  <a:srgbClr val="FF0000"/>
                </a:solidFill>
                <a:sym typeface="Arial Narrow"/>
              </a:rPr>
              <a:t>г, </a:t>
            </a:r>
            <a:r>
              <a:rPr lang="ru-RU" sz="4800" dirty="0">
                <a:solidFill>
                  <a:srgbClr val="253957"/>
                </a:solidFill>
                <a:sym typeface="Arial Narrow"/>
              </a:rPr>
              <a:t>то есть это будет </a:t>
            </a:r>
            <a:r>
              <a:rPr lang="ru-RU" sz="4800" b="1" dirty="0">
                <a:solidFill>
                  <a:srgbClr val="FF0000"/>
                </a:solidFill>
                <a:sym typeface="Arial Narrow"/>
              </a:rPr>
              <a:t>10</a:t>
            </a:r>
            <a:r>
              <a:rPr lang="ru-RU" sz="4800" b="1" baseline="30000" dirty="0">
                <a:solidFill>
                  <a:srgbClr val="FF0000"/>
                </a:solidFill>
                <a:sym typeface="Arial Narrow"/>
              </a:rPr>
              <a:t>33</a:t>
            </a:r>
            <a:r>
              <a:rPr lang="ru-RU" sz="4800" b="1" baseline="30000" dirty="0">
                <a:solidFill>
                  <a:srgbClr val="253957"/>
                </a:solidFill>
                <a:sym typeface="Arial Narrow"/>
              </a:rPr>
              <a:t>  </a:t>
            </a:r>
            <a:r>
              <a:rPr lang="ru-RU" sz="4800" b="1" dirty="0">
                <a:solidFill>
                  <a:srgbClr val="FF0000"/>
                </a:solidFill>
                <a:sym typeface="Arial Narrow"/>
              </a:rPr>
              <a:t>земных шаров </a:t>
            </a:r>
            <a:r>
              <a:rPr lang="ru-RU" sz="4800" b="1" dirty="0">
                <a:solidFill>
                  <a:srgbClr val="253957"/>
                </a:solidFill>
                <a:sym typeface="Arial Narrow"/>
              </a:rPr>
              <a:t>из чистого золота</a:t>
            </a:r>
            <a:endParaRPr lang="ru-RU" sz="4800" b="1" dirty="0">
              <a:sym typeface="Arial Narrow"/>
            </a:endParaRPr>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Tree>
    <p:extLst>
      <p:ext uri="{BB962C8B-B14F-4D97-AF65-F5344CB8AC3E}">
        <p14:creationId xmlns:p14="http://schemas.microsoft.com/office/powerpoint/2010/main" val="1697338965"/>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Саморазоблачение экономического фетишизма</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814736" y="2643366"/>
            <a:ext cx="23042560" cy="108393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Почему </a:t>
            </a:r>
            <a:r>
              <a:rPr lang="ru-RU" sz="4800" b="1" dirty="0"/>
              <a:t>капитализм – это мир постоянных </a:t>
            </a:r>
            <a:r>
              <a:rPr lang="ru-RU" sz="4800" b="1" dirty="0" smtClean="0"/>
              <a:t>конфликтов и кризисов? </a:t>
            </a:r>
            <a:endParaRPr lang="ru-RU" sz="4800" b="1" dirty="0"/>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r>
              <a:rPr lang="ru-RU" sz="4800" b="1" dirty="0"/>
              <a:t>Пример Маркса: </a:t>
            </a:r>
            <a:r>
              <a:rPr lang="ru-RU" sz="4800" dirty="0"/>
              <a:t>какое наследство получит человек, для которого его предок в день</a:t>
            </a:r>
          </a:p>
          <a:p>
            <a:pPr algn="l">
              <a:defRPr sz="2800">
                <a:solidFill>
                  <a:srgbClr val="253957"/>
                </a:solidFill>
                <a:latin typeface="+mn-lt"/>
                <a:ea typeface="+mn-ea"/>
                <a:cs typeface="+mn-cs"/>
                <a:sym typeface="Arial Narrow"/>
              </a:defRPr>
            </a:pPr>
            <a:r>
              <a:rPr lang="ru-RU" sz="4800" dirty="0"/>
              <a:t>рождения  Христа положил монету весом в 1г золота под 6% годовых? </a:t>
            </a:r>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endParaRPr lang="ru-RU" sz="4800" dirty="0" smtClean="0">
              <a:solidFill>
                <a:srgbClr val="253957"/>
              </a:solidFill>
              <a:sym typeface="Arial Narrow"/>
            </a:endParaRPr>
          </a:p>
          <a:p>
            <a:pPr algn="l">
              <a:defRPr sz="2800">
                <a:solidFill>
                  <a:srgbClr val="253957"/>
                </a:solidFill>
                <a:latin typeface="+mn-lt"/>
                <a:ea typeface="+mn-ea"/>
                <a:cs typeface="+mn-cs"/>
                <a:sym typeface="Arial Narrow"/>
              </a:defRPr>
            </a:pPr>
            <a:r>
              <a:rPr lang="ru-RU" sz="4800" dirty="0" smtClean="0">
                <a:solidFill>
                  <a:srgbClr val="253957"/>
                </a:solidFill>
                <a:sym typeface="Arial Narrow"/>
              </a:rPr>
              <a:t>Наследство будет равно </a:t>
            </a:r>
            <a:r>
              <a:rPr lang="ru-RU" sz="4800" b="1" dirty="0">
                <a:solidFill>
                  <a:srgbClr val="FF0000"/>
                </a:solidFill>
                <a:sym typeface="Arial Narrow"/>
              </a:rPr>
              <a:t>10</a:t>
            </a:r>
            <a:r>
              <a:rPr lang="ru-RU" sz="4800" b="1" baseline="30000" dirty="0">
                <a:solidFill>
                  <a:srgbClr val="FF0000"/>
                </a:solidFill>
                <a:sym typeface="Arial Narrow"/>
              </a:rPr>
              <a:t>33</a:t>
            </a:r>
            <a:r>
              <a:rPr lang="ru-RU" sz="4800" b="1" baseline="30000" dirty="0">
                <a:solidFill>
                  <a:srgbClr val="253957"/>
                </a:solidFill>
                <a:sym typeface="Arial Narrow"/>
              </a:rPr>
              <a:t>  </a:t>
            </a:r>
            <a:r>
              <a:rPr lang="ru-RU" sz="4800" b="1" dirty="0">
                <a:solidFill>
                  <a:srgbClr val="FF0000"/>
                </a:solidFill>
                <a:sym typeface="Arial Narrow"/>
              </a:rPr>
              <a:t>земных шаров </a:t>
            </a:r>
            <a:r>
              <a:rPr lang="ru-RU" sz="4800" b="1" dirty="0">
                <a:solidFill>
                  <a:srgbClr val="253957"/>
                </a:solidFill>
                <a:sym typeface="Arial Narrow"/>
              </a:rPr>
              <a:t>из чистого золота</a:t>
            </a:r>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r>
              <a:rPr lang="ru-RU" sz="4800" dirty="0" smtClean="0"/>
              <a:t> </a:t>
            </a:r>
          </a:p>
          <a:p>
            <a:pPr algn="l">
              <a:defRPr sz="2800">
                <a:solidFill>
                  <a:srgbClr val="253957"/>
                </a:solidFill>
                <a:latin typeface="+mn-lt"/>
                <a:ea typeface="+mn-ea"/>
                <a:cs typeface="+mn-cs"/>
                <a:sym typeface="Arial Narrow"/>
              </a:defRPr>
            </a:pPr>
            <a:r>
              <a:rPr lang="ru-RU" sz="5400" dirty="0" smtClean="0"/>
              <a:t>Или же это будет </a:t>
            </a:r>
            <a:r>
              <a:rPr lang="ru-RU" sz="5400" b="1" dirty="0" smtClean="0"/>
              <a:t>небесное </a:t>
            </a:r>
            <a:r>
              <a:rPr lang="ru-RU" sz="5400" b="1" dirty="0"/>
              <a:t>тело</a:t>
            </a:r>
            <a:r>
              <a:rPr lang="ru-RU" sz="5400" dirty="0"/>
              <a:t>, занимающее всю </a:t>
            </a:r>
            <a:endParaRPr lang="ru-RU" sz="5400" dirty="0" smtClean="0"/>
          </a:p>
          <a:p>
            <a:pPr algn="l">
              <a:defRPr sz="2800">
                <a:solidFill>
                  <a:srgbClr val="253957"/>
                </a:solidFill>
                <a:latin typeface="+mn-lt"/>
                <a:ea typeface="+mn-ea"/>
                <a:cs typeface="+mn-cs"/>
                <a:sym typeface="Arial Narrow"/>
              </a:defRPr>
            </a:pPr>
            <a:r>
              <a:rPr lang="ru-RU" sz="5400" b="1" dirty="0" smtClean="0">
                <a:solidFill>
                  <a:srgbClr val="FF0000"/>
                </a:solidFill>
              </a:rPr>
              <a:t>Солнечную </a:t>
            </a:r>
            <a:r>
              <a:rPr lang="ru-RU" sz="5400" b="1" dirty="0">
                <a:solidFill>
                  <a:srgbClr val="FF0000"/>
                </a:solidFill>
              </a:rPr>
              <a:t>систему (до орбиты Сатурна</a:t>
            </a:r>
            <a:r>
              <a:rPr lang="ru-RU" sz="5400" b="1" dirty="0"/>
              <a:t>) </a:t>
            </a:r>
            <a:endParaRPr lang="ru-RU" sz="5400" b="1" dirty="0" smtClean="0"/>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r>
              <a:rPr lang="ru-RU" sz="4800" b="1" dirty="0"/>
              <a:t> </a:t>
            </a:r>
            <a:r>
              <a:rPr lang="ru-RU" sz="4800" b="1" dirty="0" smtClean="0"/>
              <a:t>   </a:t>
            </a:r>
            <a:endParaRPr lang="ru-RU" sz="4800" b="1"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pic>
        <p:nvPicPr>
          <p:cNvPr id="1030" name="Picture 6" descr="https://ae01.alicdn.com/kf/HLB1jOUUbjnuK1RkSmFPq6AuzFXa5/9.jpg_q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0432" y="7790858"/>
            <a:ext cx="6843030" cy="554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435377"/>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С</a:t>
            </a:r>
            <a:r>
              <a:rPr lang="ru-RU" sz="6000" b="1" cap="all" dirty="0" smtClean="0">
                <a:solidFill>
                  <a:srgbClr val="253957"/>
                </a:solidFill>
                <a:sym typeface="Arial Narrow"/>
              </a:rPr>
              <a:t>аморазоблачение </a:t>
            </a:r>
            <a:r>
              <a:rPr lang="ru-RU" sz="6000" b="1" cap="all" dirty="0">
                <a:solidFill>
                  <a:srgbClr val="253957"/>
                </a:solidFill>
                <a:sym typeface="Arial Narrow"/>
              </a:rPr>
              <a:t>экономического фетишизма</a:t>
            </a:r>
          </a:p>
          <a:p>
            <a:pPr algn="l">
              <a:defRPr sz="7000" b="1" cap="all">
                <a:solidFill>
                  <a:srgbClr val="253957"/>
                </a:solidFill>
                <a:latin typeface="+mn-lt"/>
                <a:ea typeface="+mn-ea"/>
                <a:cs typeface="+mn-cs"/>
                <a:sym typeface="Arial Narrow"/>
              </a:defRPr>
            </a:pP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670720" y="2214562"/>
            <a:ext cx="22826536" cy="10548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dirty="0">
                <a:solidFill>
                  <a:srgbClr val="253957"/>
                </a:solidFill>
                <a:sym typeface="Arial Narrow"/>
              </a:rPr>
              <a:t>Масса Земли 10</a:t>
            </a:r>
            <a:r>
              <a:rPr lang="ru-RU" sz="4800" baseline="30000" dirty="0">
                <a:solidFill>
                  <a:srgbClr val="253957"/>
                </a:solidFill>
                <a:sym typeface="Arial Narrow"/>
              </a:rPr>
              <a:t>27 </a:t>
            </a:r>
            <a:r>
              <a:rPr lang="ru-RU" sz="4800" dirty="0">
                <a:solidFill>
                  <a:srgbClr val="253957"/>
                </a:solidFill>
                <a:sym typeface="Arial Narrow"/>
              </a:rPr>
              <a:t>г, то есть это будет </a:t>
            </a:r>
            <a:r>
              <a:rPr lang="ru-RU" sz="4800" b="1" dirty="0">
                <a:solidFill>
                  <a:srgbClr val="253957"/>
                </a:solidFill>
                <a:sym typeface="Arial Narrow"/>
              </a:rPr>
              <a:t>10</a:t>
            </a:r>
            <a:r>
              <a:rPr lang="ru-RU" sz="4800" b="1" baseline="30000" dirty="0">
                <a:solidFill>
                  <a:srgbClr val="253957"/>
                </a:solidFill>
                <a:sym typeface="Arial Narrow"/>
              </a:rPr>
              <a:t>33  </a:t>
            </a:r>
            <a:r>
              <a:rPr lang="ru-RU" sz="4800" b="1" dirty="0">
                <a:solidFill>
                  <a:srgbClr val="253957"/>
                </a:solidFill>
                <a:sym typeface="Arial Narrow"/>
              </a:rPr>
              <a:t>земных шаров из чистого золота</a:t>
            </a:r>
            <a:endParaRPr lang="ru-RU" sz="4800" b="1" dirty="0"/>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r>
              <a:rPr lang="ru-RU" sz="4800" b="1" dirty="0"/>
              <a:t> Выводы</a:t>
            </a:r>
          </a:p>
          <a:p>
            <a:pPr algn="l">
              <a:defRPr sz="2800">
                <a:solidFill>
                  <a:srgbClr val="253957"/>
                </a:solidFill>
                <a:latin typeface="+mn-lt"/>
                <a:ea typeface="+mn-ea"/>
                <a:cs typeface="+mn-cs"/>
                <a:sym typeface="Arial Narrow"/>
              </a:defRPr>
            </a:pPr>
            <a:r>
              <a:rPr lang="ru-RU" sz="4800" dirty="0"/>
              <a:t>1. Ни один банк не сможет выполнить такие обязательства             неизбежное разорение</a:t>
            </a:r>
          </a:p>
          <a:p>
            <a:pPr algn="l">
              <a:defRPr sz="2800">
                <a:solidFill>
                  <a:srgbClr val="253957"/>
                </a:solidFill>
                <a:latin typeface="+mn-lt"/>
                <a:ea typeface="+mn-ea"/>
                <a:cs typeface="+mn-cs"/>
                <a:sym typeface="Arial Narrow"/>
              </a:defRPr>
            </a:pPr>
            <a:endParaRPr lang="ru-RU" sz="4800" dirty="0" smtClean="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t>2. </a:t>
            </a:r>
            <a:r>
              <a:rPr lang="ru-RU" sz="4800" smtClean="0"/>
              <a:t>Капиталистическая </a:t>
            </a:r>
            <a:r>
              <a:rPr lang="ru-RU" sz="4800" dirty="0"/>
              <a:t>система не может выполнить </a:t>
            </a:r>
            <a:endParaRPr lang="ru-RU" sz="4800" dirty="0" smtClean="0"/>
          </a:p>
          <a:p>
            <a:pPr algn="l">
              <a:defRPr sz="2800">
                <a:solidFill>
                  <a:srgbClr val="253957"/>
                </a:solidFill>
                <a:latin typeface="+mn-lt"/>
                <a:ea typeface="+mn-ea"/>
                <a:cs typeface="+mn-cs"/>
                <a:sym typeface="Arial Narrow"/>
              </a:defRPr>
            </a:pPr>
            <a:r>
              <a:rPr lang="ru-RU" sz="4800" dirty="0" smtClean="0"/>
              <a:t>обязательства</a:t>
            </a:r>
            <a:r>
              <a:rPr lang="ru-RU" sz="4800" dirty="0"/>
              <a:t>, которые на себя </a:t>
            </a:r>
            <a:r>
              <a:rPr lang="ru-RU" sz="4800" dirty="0" smtClean="0"/>
              <a:t>берет             </a:t>
            </a:r>
          </a:p>
          <a:p>
            <a:pPr algn="l">
              <a:defRPr sz="2800">
                <a:solidFill>
                  <a:srgbClr val="253957"/>
                </a:solidFill>
                <a:latin typeface="+mn-lt"/>
                <a:ea typeface="+mn-ea"/>
                <a:cs typeface="+mn-cs"/>
                <a:sym typeface="Arial Narrow"/>
              </a:defRPr>
            </a:pPr>
            <a:r>
              <a:rPr lang="ru-RU" sz="4800" dirty="0" smtClean="0"/>
              <a:t>             частные разорения, </a:t>
            </a:r>
            <a:r>
              <a:rPr lang="ru-RU" sz="4800" dirty="0" smtClean="0">
                <a:solidFill>
                  <a:srgbClr val="FF0000"/>
                </a:solidFill>
              </a:rPr>
              <a:t>кризисы </a:t>
            </a:r>
          </a:p>
          <a:p>
            <a:pPr algn="l">
              <a:defRPr sz="2800">
                <a:solidFill>
                  <a:srgbClr val="253957"/>
                </a:solidFill>
                <a:latin typeface="+mn-lt"/>
                <a:ea typeface="+mn-ea"/>
                <a:cs typeface="+mn-cs"/>
                <a:sym typeface="Arial Narrow"/>
              </a:defRPr>
            </a:pPr>
            <a:r>
              <a:rPr lang="ru-RU" sz="4800" dirty="0" smtClean="0">
                <a:solidFill>
                  <a:srgbClr val="FF0000"/>
                </a:solidFill>
              </a:rPr>
              <a:t>государственных экономик и мировых экономики </a:t>
            </a:r>
            <a:endParaRPr lang="ru-RU" sz="4800" dirty="0">
              <a:solidFill>
                <a:srgbClr val="FF0000"/>
              </a:solidFill>
            </a:endParaRPr>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2" name="Стрелка вправо 1"/>
          <p:cNvSpPr/>
          <p:nvPr/>
        </p:nvSpPr>
        <p:spPr>
          <a:xfrm>
            <a:off x="14928304" y="4697760"/>
            <a:ext cx="1296144" cy="484632"/>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7" name="Стрелка вправо 6"/>
          <p:cNvSpPr/>
          <p:nvPr/>
        </p:nvSpPr>
        <p:spPr>
          <a:xfrm>
            <a:off x="10031760" y="8298160"/>
            <a:ext cx="1296144" cy="484632"/>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pic>
        <p:nvPicPr>
          <p:cNvPr id="1026" name="Picture 2" descr="https://cdn.news-front.info/uploads/2020/04/1111nf999-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0152" y="5542097"/>
            <a:ext cx="9147287" cy="6890956"/>
          </a:xfrm>
          <a:prstGeom prst="rect">
            <a:avLst/>
          </a:prstGeom>
          <a:noFill/>
          <a:extLst>
            <a:ext uri="{909E8E84-426E-40DD-AFC4-6F175D3DCCD1}">
              <a14:hiddenFill xmlns:a14="http://schemas.microsoft.com/office/drawing/2010/main">
                <a:solidFill>
                  <a:srgbClr val="FFFFFF"/>
                </a:solidFill>
              </a14:hiddenFill>
            </a:ext>
          </a:extLst>
        </p:spPr>
      </p:pic>
      <p:sp>
        <p:nvSpPr>
          <p:cNvPr id="10" name="Стрелка вправо 9"/>
          <p:cNvSpPr/>
          <p:nvPr/>
        </p:nvSpPr>
        <p:spPr>
          <a:xfrm>
            <a:off x="1130041" y="8279094"/>
            <a:ext cx="1296144" cy="484632"/>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dirty="0">
              <a:ln>
                <a:noFill/>
              </a:ln>
              <a:solidFill>
                <a:srgbClr val="FFFFFF"/>
              </a:solidFill>
              <a:effectLst/>
              <a:uFillTx/>
              <a:latin typeface="+mj-lt"/>
              <a:ea typeface="+mj-ea"/>
              <a:cs typeface="+mj-cs"/>
              <a:sym typeface="Helvetica Light"/>
            </a:endParaRPr>
          </a:p>
        </p:txBody>
      </p:sp>
    </p:spTree>
    <p:extLst>
      <p:ext uri="{BB962C8B-B14F-4D97-AF65-F5344CB8AC3E}">
        <p14:creationId xmlns:p14="http://schemas.microsoft.com/office/powerpoint/2010/main" val="3677331114"/>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С</a:t>
            </a:r>
            <a:r>
              <a:rPr lang="ru-RU" sz="6000" b="1" cap="all" dirty="0" smtClean="0">
                <a:solidFill>
                  <a:srgbClr val="253957"/>
                </a:solidFill>
                <a:sym typeface="Arial Narrow"/>
              </a:rPr>
              <a:t>аморазоблачение </a:t>
            </a:r>
            <a:r>
              <a:rPr lang="ru-RU" sz="6000" b="1" cap="all" dirty="0">
                <a:solidFill>
                  <a:srgbClr val="253957"/>
                </a:solidFill>
                <a:sym typeface="Arial Narrow"/>
              </a:rPr>
              <a:t>экономического фетишизма</a:t>
            </a:r>
          </a:p>
          <a:p>
            <a:pPr algn="l">
              <a:defRPr sz="7000" b="1" cap="all">
                <a:solidFill>
                  <a:srgbClr val="253957"/>
                </a:solidFill>
                <a:latin typeface="+mn-lt"/>
                <a:ea typeface="+mn-ea"/>
                <a:cs typeface="+mn-cs"/>
                <a:sym typeface="Arial Narrow"/>
              </a:defRPr>
            </a:pP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214562"/>
            <a:ext cx="21878796" cy="10908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Выводы:</a:t>
            </a:r>
            <a:endParaRPr lang="ru-RU" sz="4800" b="1"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t>3. Золота недостаточно для обеспечения подобного роста процентов            переход к  бумажным деньгам, инфляция. </a:t>
            </a:r>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t>4. </a:t>
            </a:r>
            <a:r>
              <a:rPr lang="ru-RU" sz="4800" dirty="0" err="1"/>
              <a:t>Бодрийяр</a:t>
            </a:r>
            <a:r>
              <a:rPr lang="ru-RU" sz="4800" dirty="0"/>
              <a:t>: деньги превращаются в «знак без означающего», в </a:t>
            </a:r>
            <a:r>
              <a:rPr lang="ru-RU" sz="4800" b="1" dirty="0"/>
              <a:t>симулякр</a:t>
            </a:r>
            <a:r>
              <a:rPr lang="ru-RU" sz="4800" dirty="0"/>
              <a:t>. </a:t>
            </a:r>
            <a:endParaRPr lang="ru-RU" sz="4800" dirty="0" smtClean="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smtClean="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t> </a:t>
            </a:r>
            <a:r>
              <a:rPr lang="ru-RU" sz="4800" dirty="0" smtClean="0"/>
              <a:t>                                                                        </a:t>
            </a:r>
            <a:r>
              <a:rPr lang="ru-RU" sz="9600" dirty="0" smtClean="0"/>
              <a:t>=  </a:t>
            </a:r>
            <a:endParaRPr lang="ru-RU" sz="96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pic>
        <p:nvPicPr>
          <p:cNvPr id="2052" name="Picture 4" descr="https://omlook.com/wp-content/uploads/2019/04/zol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944" y="7290048"/>
            <a:ext cx="7920880" cy="52832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1.1zoom.ru/big0/376/Money_Banknotes_Dollars_100_532595_1280x8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4954" y="7290048"/>
            <a:ext cx="7707472" cy="5136308"/>
          </a:xfrm>
          <a:prstGeom prst="rect">
            <a:avLst/>
          </a:prstGeom>
          <a:noFill/>
          <a:extLst>
            <a:ext uri="{909E8E84-426E-40DD-AFC4-6F175D3DCCD1}">
              <a14:hiddenFill xmlns:a14="http://schemas.microsoft.com/office/drawing/2010/main">
                <a:solidFill>
                  <a:srgbClr val="FFFFFF"/>
                </a:solidFill>
              </a14:hiddenFill>
            </a:ext>
          </a:extLst>
        </p:spPr>
      </p:pic>
      <p:sp>
        <p:nvSpPr>
          <p:cNvPr id="12" name="Стрелка вправо 11"/>
          <p:cNvSpPr/>
          <p:nvPr/>
        </p:nvSpPr>
        <p:spPr>
          <a:xfrm>
            <a:off x="17592600" y="3990914"/>
            <a:ext cx="1296144" cy="484632"/>
          </a:xfrm>
          <a:prstGeom prst="rightArrow">
            <a:avLst/>
          </a:prstGeom>
          <a:solidFill>
            <a:srgbClr val="253957"/>
          </a:solidFill>
          <a:ln w="12700" cap="flat">
            <a:solidFill>
              <a:srgbClr val="25395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Tree>
    <p:extLst>
      <p:ext uri="{BB962C8B-B14F-4D97-AF65-F5344CB8AC3E}">
        <p14:creationId xmlns:p14="http://schemas.microsoft.com/office/powerpoint/2010/main" val="795302591"/>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13067186" y="9261194"/>
            <a:ext cx="17567916" cy="884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454696" y="2643366"/>
            <a:ext cx="22656979" cy="10767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just">
              <a:defRPr sz="2800">
                <a:solidFill>
                  <a:srgbClr val="253957"/>
                </a:solidFill>
                <a:latin typeface="+mn-lt"/>
                <a:ea typeface="+mn-ea"/>
                <a:cs typeface="+mn-cs"/>
                <a:sym typeface="Arial Narrow"/>
              </a:defRPr>
            </a:pPr>
            <a:r>
              <a:rPr lang="ru-RU" sz="4800" b="1" dirty="0" smtClean="0"/>
              <a:t>Один из старейших способов выхода из кризиса – уничтожение товаров. </a:t>
            </a:r>
          </a:p>
          <a:p>
            <a:pPr algn="just">
              <a:defRPr sz="2800">
                <a:solidFill>
                  <a:srgbClr val="253957"/>
                </a:solidFill>
                <a:latin typeface="+mn-lt"/>
                <a:ea typeface="+mn-ea"/>
                <a:cs typeface="+mn-cs"/>
                <a:sym typeface="Arial Narrow"/>
              </a:defRPr>
            </a:pPr>
            <a:r>
              <a:rPr lang="ru-RU" sz="4800" b="1" dirty="0" smtClean="0"/>
              <a:t>Ж.Б. Сей: «Чем больше </a:t>
            </a:r>
            <a:r>
              <a:rPr lang="ru-RU" sz="4800" b="1" dirty="0" smtClean="0">
                <a:solidFill>
                  <a:srgbClr val="FF0000"/>
                </a:solidFill>
              </a:rPr>
              <a:t>разобьем бутылок</a:t>
            </a:r>
            <a:r>
              <a:rPr lang="ru-RU" sz="4800" b="1" dirty="0" smtClean="0"/>
              <a:t>, тем наше общество станет богаче»</a:t>
            </a:r>
          </a:p>
          <a:p>
            <a:pPr algn="just">
              <a:defRPr sz="2800">
                <a:solidFill>
                  <a:srgbClr val="253957"/>
                </a:solidFill>
                <a:latin typeface="+mn-lt"/>
                <a:ea typeface="+mn-ea"/>
                <a:cs typeface="+mn-cs"/>
                <a:sym typeface="Arial Narrow"/>
              </a:defRPr>
            </a:pPr>
            <a:endParaRPr lang="ru-RU" sz="4800" b="1" dirty="0" smtClean="0"/>
          </a:p>
          <a:p>
            <a:pPr algn="just">
              <a:defRPr sz="2800">
                <a:solidFill>
                  <a:srgbClr val="253957"/>
                </a:solidFill>
                <a:latin typeface="+mn-lt"/>
                <a:ea typeface="+mn-ea"/>
                <a:cs typeface="+mn-cs"/>
                <a:sym typeface="Arial Narrow"/>
              </a:defRPr>
            </a:pPr>
            <a:r>
              <a:rPr lang="ru-RU" sz="4800" b="1" dirty="0" smtClean="0"/>
              <a:t>Таким образом, чтобы </a:t>
            </a:r>
            <a:r>
              <a:rPr lang="ru-RU" sz="4800" b="1" dirty="0" smtClean="0">
                <a:solidFill>
                  <a:srgbClr val="FF0000"/>
                </a:solidFill>
              </a:rPr>
              <a:t>сохранить</a:t>
            </a:r>
            <a:r>
              <a:rPr lang="ru-RU" sz="4800" b="1" dirty="0" smtClean="0"/>
              <a:t> и преумножить богатство, надо </a:t>
            </a:r>
            <a:r>
              <a:rPr lang="ru-RU" sz="4800" b="1" dirty="0" smtClean="0">
                <a:solidFill>
                  <a:srgbClr val="FF0000"/>
                </a:solidFill>
              </a:rPr>
              <a:t>уничтожить</a:t>
            </a:r>
            <a:r>
              <a:rPr lang="ru-RU" sz="4800" b="1" dirty="0" smtClean="0"/>
              <a:t> его часть. Это похоже на гигантское </a:t>
            </a:r>
            <a:r>
              <a:rPr lang="ru-RU" sz="4800" b="1" dirty="0" smtClean="0">
                <a:solidFill>
                  <a:srgbClr val="FF0000"/>
                </a:solidFill>
              </a:rPr>
              <a:t>жертвоприношение</a:t>
            </a:r>
            <a:r>
              <a:rPr lang="ru-RU" sz="4800" b="1" dirty="0" smtClean="0"/>
              <a:t>. </a:t>
            </a:r>
          </a:p>
          <a:p>
            <a:pPr algn="just">
              <a:defRPr sz="2800">
                <a:solidFill>
                  <a:srgbClr val="253957"/>
                </a:solidFill>
                <a:latin typeface="+mn-lt"/>
                <a:ea typeface="+mn-ea"/>
                <a:cs typeface="+mn-cs"/>
                <a:sym typeface="Arial Narrow"/>
              </a:defRPr>
            </a:pPr>
            <a:endParaRPr lang="ru-RU" sz="4800" b="1" dirty="0"/>
          </a:p>
          <a:p>
            <a:pPr algn="just">
              <a:defRPr sz="2800">
                <a:solidFill>
                  <a:srgbClr val="253957"/>
                </a:solidFill>
                <a:latin typeface="+mn-lt"/>
                <a:ea typeface="+mn-ea"/>
                <a:cs typeface="+mn-cs"/>
                <a:sym typeface="Arial Narrow"/>
              </a:defRPr>
            </a:pPr>
            <a:endParaRPr lang="ru-RU" sz="4800" b="1" dirty="0" smtClean="0"/>
          </a:p>
          <a:p>
            <a:pPr algn="just">
              <a:defRPr sz="2800">
                <a:solidFill>
                  <a:srgbClr val="253957"/>
                </a:solidFill>
                <a:latin typeface="+mn-lt"/>
                <a:ea typeface="+mn-ea"/>
                <a:cs typeface="+mn-cs"/>
                <a:sym typeface="Arial Narrow"/>
              </a:defRPr>
            </a:pPr>
            <a:endParaRPr lang="ru-RU" sz="4800" b="1" dirty="0"/>
          </a:p>
          <a:p>
            <a:pPr algn="just">
              <a:defRPr sz="2800">
                <a:solidFill>
                  <a:srgbClr val="253957"/>
                </a:solidFill>
                <a:latin typeface="+mn-lt"/>
                <a:ea typeface="+mn-ea"/>
                <a:cs typeface="+mn-cs"/>
                <a:sym typeface="Arial Narrow"/>
              </a:defRPr>
            </a:pPr>
            <a:endParaRPr lang="ru-RU" sz="4800" b="1" dirty="0" smtClean="0"/>
          </a:p>
          <a:p>
            <a:pPr algn="just">
              <a:defRPr sz="2800">
                <a:solidFill>
                  <a:srgbClr val="253957"/>
                </a:solidFill>
                <a:latin typeface="+mn-lt"/>
                <a:ea typeface="+mn-ea"/>
                <a:cs typeface="+mn-cs"/>
                <a:sym typeface="Arial Narrow"/>
              </a:defRPr>
            </a:pPr>
            <a:endParaRPr lang="ru-RU" sz="4800" b="1" dirty="0"/>
          </a:p>
          <a:p>
            <a:pPr algn="just">
              <a:defRPr sz="2800">
                <a:solidFill>
                  <a:srgbClr val="253957"/>
                </a:solidFill>
                <a:latin typeface="+mn-lt"/>
                <a:ea typeface="+mn-ea"/>
                <a:cs typeface="+mn-cs"/>
                <a:sym typeface="Arial Narrow"/>
              </a:defRPr>
            </a:pPr>
            <a:endParaRPr lang="ru-RU" sz="4800" b="1" dirty="0" smtClean="0"/>
          </a:p>
          <a:p>
            <a:pPr algn="just">
              <a:defRPr sz="2800">
                <a:solidFill>
                  <a:srgbClr val="253957"/>
                </a:solidFill>
                <a:latin typeface="+mn-lt"/>
                <a:ea typeface="+mn-ea"/>
                <a:cs typeface="+mn-cs"/>
                <a:sym typeface="Arial Narrow"/>
              </a:defRPr>
            </a:pPr>
            <a:endParaRPr lang="ru-RU" sz="4800" b="1" dirty="0"/>
          </a:p>
          <a:p>
            <a:pPr algn="just">
              <a:defRPr sz="2800">
                <a:solidFill>
                  <a:srgbClr val="253957"/>
                </a:solidFill>
                <a:latin typeface="+mn-lt"/>
                <a:ea typeface="+mn-ea"/>
                <a:cs typeface="+mn-cs"/>
                <a:sym typeface="Arial Narrow"/>
              </a:defRPr>
            </a:pPr>
            <a:endParaRPr lang="ru-RU" sz="4800" b="1" dirty="0" smtClean="0"/>
          </a:p>
          <a:p>
            <a:pPr algn="just">
              <a:defRPr sz="2800">
                <a:solidFill>
                  <a:srgbClr val="253957"/>
                </a:solidFill>
                <a:latin typeface="+mn-lt"/>
                <a:ea typeface="+mn-ea"/>
                <a:cs typeface="+mn-cs"/>
                <a:sym typeface="Arial Narrow"/>
              </a:defRPr>
            </a:pPr>
            <a:r>
              <a:rPr lang="ru-RU" sz="4800" b="1" dirty="0" smtClean="0"/>
              <a:t>   Но более эффективный способ уничтожения – это </a:t>
            </a:r>
            <a:r>
              <a:rPr lang="ru-RU" sz="4800" b="1" dirty="0" smtClean="0">
                <a:solidFill>
                  <a:srgbClr val="FF0000"/>
                </a:solidFill>
              </a:rPr>
              <a:t>война, особенно мировая</a:t>
            </a:r>
            <a:endParaRPr lang="ru-RU" sz="4800" b="1" dirty="0">
              <a:solidFill>
                <a:srgbClr val="FF0000"/>
              </a:solidFill>
            </a:endParaRP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pic>
        <p:nvPicPr>
          <p:cNvPr id="3076" name="Picture 4" descr="https://cdn.fishki.net/upload/post/201407/19/1286428/7ec9f861ff2dd616d896fc44ac3fa1a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803" y="6658195"/>
            <a:ext cx="7056784" cy="508584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avatars.mds.yandex.net/get-pdb/2308976/081906a3-0d9d-4a51-95f1-aae921e1a100/s1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1424" y="6658195"/>
            <a:ext cx="8712968" cy="520599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767064" y="586180"/>
            <a:ext cx="16561840" cy="923330"/>
          </a:xfrm>
          <a:prstGeom prst="rect">
            <a:avLst/>
          </a:prstGeom>
        </p:spPr>
        <p:txBody>
          <a:bodyPr wrap="square">
            <a:spAutoFit/>
          </a:bodyPr>
          <a:lstStyle/>
          <a:p>
            <a:pPr algn="l">
              <a:defRPr sz="7000" b="1" cap="all">
                <a:solidFill>
                  <a:srgbClr val="253957"/>
                </a:solidFill>
                <a:latin typeface="+mn-lt"/>
                <a:ea typeface="+mn-ea"/>
                <a:cs typeface="+mn-cs"/>
                <a:sym typeface="Arial Narrow"/>
              </a:defRPr>
            </a:pPr>
            <a:r>
              <a:rPr lang="ru-RU" sz="5400" b="1" cap="all" dirty="0">
                <a:solidFill>
                  <a:srgbClr val="253957"/>
                </a:solidFill>
                <a:sym typeface="Arial Narrow"/>
              </a:rPr>
              <a:t>Саморазоблачение экономического фетишизма</a:t>
            </a:r>
          </a:p>
        </p:txBody>
      </p:sp>
    </p:spTree>
    <p:extLst>
      <p:ext uri="{BB962C8B-B14F-4D97-AF65-F5344CB8AC3E}">
        <p14:creationId xmlns:p14="http://schemas.microsoft.com/office/powerpoint/2010/main" val="3562874017"/>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Саморазоблачение экономического фетишизма</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814736" y="2643366"/>
            <a:ext cx="23042560" cy="108393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Почему Маркс за отправной пункт взял рождение Христа? </a:t>
            </a:r>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r>
              <a:rPr lang="ru-RU" sz="4800" b="1" dirty="0" smtClean="0"/>
              <a:t>Какое наследство должен получить человек, если бы деньги были отданы под проценты в день рождения </a:t>
            </a:r>
            <a:r>
              <a:rPr lang="ru-RU" sz="4800" b="1" dirty="0" err="1" smtClean="0"/>
              <a:t>Арисотеля</a:t>
            </a:r>
            <a:r>
              <a:rPr lang="ru-RU" sz="4800" b="1" dirty="0" smtClean="0"/>
              <a:t> в 384 г до н.э. </a:t>
            </a:r>
            <a:endParaRPr lang="ru-RU" sz="4800" b="1" dirty="0"/>
          </a:p>
          <a:p>
            <a:pPr algn="l">
              <a:defRPr sz="2800">
                <a:solidFill>
                  <a:srgbClr val="253957"/>
                </a:solidFill>
                <a:latin typeface="+mn-lt"/>
                <a:ea typeface="+mn-ea"/>
                <a:cs typeface="+mn-cs"/>
                <a:sym typeface="Arial Narrow"/>
              </a:defRPr>
            </a:pPr>
            <a:endParaRPr lang="ru-RU" sz="4800" dirty="0" smtClean="0">
              <a:solidFill>
                <a:srgbClr val="253957"/>
              </a:solidFill>
              <a:sym typeface="Arial Narrow"/>
            </a:endParaRPr>
          </a:p>
          <a:p>
            <a:pPr algn="l">
              <a:defRPr sz="2800">
                <a:solidFill>
                  <a:srgbClr val="253957"/>
                </a:solidFill>
                <a:latin typeface="+mn-lt"/>
                <a:ea typeface="+mn-ea"/>
                <a:cs typeface="+mn-cs"/>
                <a:sym typeface="Arial Narrow"/>
              </a:defRPr>
            </a:pPr>
            <a:r>
              <a:rPr lang="ru-RU" sz="4800" dirty="0" smtClean="0">
                <a:solidFill>
                  <a:srgbClr val="253957"/>
                </a:solidFill>
                <a:sym typeface="Arial Narrow"/>
              </a:rPr>
              <a:t>За 380 лет </a:t>
            </a:r>
            <a:r>
              <a:rPr lang="ru-RU" sz="4800" dirty="0">
                <a:solidFill>
                  <a:srgbClr val="253957"/>
                </a:solidFill>
                <a:sym typeface="Arial Narrow"/>
              </a:rPr>
              <a:t>лет будет </a:t>
            </a:r>
            <a:r>
              <a:rPr lang="ru-RU" sz="4800" dirty="0" smtClean="0">
                <a:solidFill>
                  <a:srgbClr val="253957"/>
                </a:solidFill>
                <a:sym typeface="Arial Narrow"/>
              </a:rPr>
              <a:t>38 </a:t>
            </a:r>
            <a:r>
              <a:rPr lang="ru-RU" sz="4800" dirty="0">
                <a:solidFill>
                  <a:srgbClr val="253957"/>
                </a:solidFill>
                <a:sym typeface="Arial Narrow"/>
              </a:rPr>
              <a:t>удвоений, то есть  </a:t>
            </a:r>
            <a:r>
              <a:rPr lang="ru-RU" sz="4800" dirty="0" smtClean="0">
                <a:solidFill>
                  <a:srgbClr val="253957"/>
                </a:solidFill>
                <a:sym typeface="Arial Narrow"/>
              </a:rPr>
              <a:t>2</a:t>
            </a:r>
            <a:r>
              <a:rPr lang="ru-RU" sz="4800" baseline="30000" dirty="0" smtClean="0">
                <a:solidFill>
                  <a:srgbClr val="253957"/>
                </a:solidFill>
                <a:sym typeface="Arial Narrow"/>
              </a:rPr>
              <a:t>38</a:t>
            </a:r>
            <a:r>
              <a:rPr lang="ru-RU" sz="4800" dirty="0" smtClean="0">
                <a:solidFill>
                  <a:srgbClr val="253957"/>
                </a:solidFill>
                <a:sym typeface="Arial Narrow"/>
              </a:rPr>
              <a:t> </a:t>
            </a:r>
            <a:r>
              <a:rPr lang="ru-RU" sz="4800" dirty="0">
                <a:solidFill>
                  <a:srgbClr val="253957"/>
                </a:solidFill>
                <a:sym typeface="Arial Narrow"/>
              </a:rPr>
              <a:t>= </a:t>
            </a:r>
            <a:r>
              <a:rPr lang="ru-RU" sz="4800" b="1" dirty="0" smtClean="0">
                <a:solidFill>
                  <a:srgbClr val="253957"/>
                </a:solidFill>
                <a:sym typeface="Arial Narrow"/>
              </a:rPr>
              <a:t>10</a:t>
            </a:r>
            <a:r>
              <a:rPr lang="ru-RU" sz="4800" b="1" baseline="30000" dirty="0" smtClean="0">
                <a:solidFill>
                  <a:srgbClr val="253957"/>
                </a:solidFill>
                <a:sym typeface="Arial Narrow"/>
              </a:rPr>
              <a:t>12</a:t>
            </a:r>
            <a:r>
              <a:rPr lang="ru-RU" sz="4800" b="1" dirty="0" smtClean="0">
                <a:solidFill>
                  <a:srgbClr val="253957"/>
                </a:solidFill>
                <a:sym typeface="Arial Narrow"/>
              </a:rPr>
              <a:t> «Солнечных систем» по весу </a:t>
            </a:r>
          </a:p>
          <a:p>
            <a:pPr algn="l">
              <a:defRPr sz="2800">
                <a:solidFill>
                  <a:srgbClr val="253957"/>
                </a:solidFill>
                <a:latin typeface="+mn-lt"/>
                <a:ea typeface="+mn-ea"/>
                <a:cs typeface="+mn-cs"/>
                <a:sym typeface="Arial Narrow"/>
              </a:defRPr>
            </a:pPr>
            <a:r>
              <a:rPr lang="ru-RU" sz="4800" dirty="0" smtClean="0">
                <a:solidFill>
                  <a:srgbClr val="253957"/>
                </a:solidFill>
                <a:sym typeface="Arial Narrow"/>
              </a:rPr>
              <a:t>или </a:t>
            </a:r>
            <a:r>
              <a:rPr lang="ru-RU" sz="4800" b="1" dirty="0" smtClean="0">
                <a:solidFill>
                  <a:srgbClr val="FF0000"/>
                </a:solidFill>
                <a:sym typeface="Arial Narrow"/>
              </a:rPr>
              <a:t>10</a:t>
            </a:r>
            <a:r>
              <a:rPr lang="ru-RU" sz="4800" b="1" baseline="30000" dirty="0" smtClean="0">
                <a:solidFill>
                  <a:srgbClr val="FF0000"/>
                </a:solidFill>
                <a:sym typeface="Arial Narrow"/>
              </a:rPr>
              <a:t>4 </a:t>
            </a:r>
            <a:r>
              <a:rPr lang="ru-RU" sz="4800" b="1" dirty="0" smtClean="0">
                <a:solidFill>
                  <a:srgbClr val="FF0000"/>
                </a:solidFill>
                <a:sym typeface="Arial Narrow"/>
              </a:rPr>
              <a:t>Солнечных систем по диаметру.</a:t>
            </a:r>
          </a:p>
          <a:p>
            <a:pPr algn="l">
              <a:defRPr sz="2800">
                <a:solidFill>
                  <a:srgbClr val="253957"/>
                </a:solidFill>
                <a:latin typeface="+mn-lt"/>
                <a:ea typeface="+mn-ea"/>
                <a:cs typeface="+mn-cs"/>
                <a:sym typeface="Arial Narrow"/>
              </a:defRPr>
            </a:pPr>
            <a:endParaRPr lang="ru-RU" sz="4800" b="1" dirty="0">
              <a:solidFill>
                <a:srgbClr val="FF0000"/>
              </a:solidFill>
              <a:sym typeface="Arial Narrow"/>
            </a:endParaRPr>
          </a:p>
          <a:p>
            <a:pPr algn="l">
              <a:defRPr sz="2800">
                <a:solidFill>
                  <a:srgbClr val="253957"/>
                </a:solidFill>
                <a:latin typeface="+mn-lt"/>
                <a:ea typeface="+mn-ea"/>
                <a:cs typeface="+mn-cs"/>
                <a:sym typeface="Arial Narrow"/>
              </a:defRPr>
            </a:pPr>
            <a:r>
              <a:rPr lang="ru-RU" sz="4800" dirty="0" smtClean="0">
                <a:solidFill>
                  <a:srgbClr val="253957"/>
                </a:solidFill>
                <a:sym typeface="Arial Narrow"/>
              </a:rPr>
              <a:t>Расстояние до Сатурна </a:t>
            </a:r>
            <a:r>
              <a:rPr lang="ru-RU" sz="4800" dirty="0" err="1" smtClean="0">
                <a:solidFill>
                  <a:srgbClr val="253957"/>
                </a:solidFill>
                <a:sym typeface="Arial Narrow"/>
              </a:rPr>
              <a:t>ок</a:t>
            </a:r>
            <a:r>
              <a:rPr lang="ru-RU" sz="4800" dirty="0" smtClean="0">
                <a:solidFill>
                  <a:srgbClr val="253957"/>
                </a:solidFill>
                <a:sym typeface="Arial Narrow"/>
              </a:rPr>
              <a:t> 1,4х </a:t>
            </a:r>
            <a:r>
              <a:rPr lang="ru-RU" sz="4800" b="1" dirty="0" smtClean="0">
                <a:solidFill>
                  <a:srgbClr val="253957"/>
                </a:solidFill>
                <a:sym typeface="Arial Narrow"/>
              </a:rPr>
              <a:t>10</a:t>
            </a:r>
            <a:r>
              <a:rPr lang="ru-RU" sz="4800" b="1" baseline="30000" dirty="0" smtClean="0">
                <a:solidFill>
                  <a:srgbClr val="253957"/>
                </a:solidFill>
                <a:sym typeface="Arial Narrow"/>
              </a:rPr>
              <a:t>9 </a:t>
            </a:r>
            <a:r>
              <a:rPr lang="ru-RU" sz="4800" dirty="0" smtClean="0">
                <a:solidFill>
                  <a:srgbClr val="253957"/>
                </a:solidFill>
                <a:sym typeface="Arial Narrow"/>
              </a:rPr>
              <a:t>км, следовательно, </a:t>
            </a:r>
          </a:p>
          <a:p>
            <a:pPr algn="l">
              <a:defRPr sz="2800">
                <a:solidFill>
                  <a:srgbClr val="253957"/>
                </a:solidFill>
                <a:latin typeface="+mn-lt"/>
                <a:ea typeface="+mn-ea"/>
                <a:cs typeface="+mn-cs"/>
                <a:sym typeface="Arial Narrow"/>
              </a:defRPr>
            </a:pPr>
            <a:r>
              <a:rPr lang="ru-RU" sz="4800" dirty="0" smtClean="0">
                <a:solidFill>
                  <a:srgbClr val="253957"/>
                </a:solidFill>
                <a:sym typeface="Arial Narrow"/>
              </a:rPr>
              <a:t>данное звездное тело будет иметь размер</a:t>
            </a:r>
            <a:r>
              <a:rPr lang="ru-RU" sz="4800" dirty="0">
                <a:solidFill>
                  <a:srgbClr val="253957"/>
                </a:solidFill>
                <a:sym typeface="Arial Narrow"/>
              </a:rPr>
              <a:t> </a:t>
            </a:r>
            <a:endParaRPr lang="ru-RU" sz="4800" dirty="0" smtClean="0">
              <a:solidFill>
                <a:srgbClr val="253957"/>
              </a:solidFill>
              <a:sym typeface="Arial Narrow"/>
            </a:endParaRPr>
          </a:p>
          <a:p>
            <a:pPr algn="l">
              <a:defRPr sz="2800">
                <a:solidFill>
                  <a:srgbClr val="253957"/>
                </a:solidFill>
                <a:latin typeface="+mn-lt"/>
                <a:ea typeface="+mn-ea"/>
                <a:cs typeface="+mn-cs"/>
                <a:sym typeface="Arial Narrow"/>
              </a:defRPr>
            </a:pPr>
            <a:r>
              <a:rPr lang="ru-RU" sz="4800" dirty="0" smtClean="0">
                <a:solidFill>
                  <a:srgbClr val="253957"/>
                </a:solidFill>
                <a:sym typeface="Arial Narrow"/>
              </a:rPr>
              <a:t>1,4х </a:t>
            </a:r>
            <a:r>
              <a:rPr lang="ru-RU" sz="4800" b="1" dirty="0" smtClean="0">
                <a:solidFill>
                  <a:srgbClr val="253957"/>
                </a:solidFill>
                <a:sym typeface="Arial Narrow"/>
              </a:rPr>
              <a:t>10</a:t>
            </a:r>
            <a:r>
              <a:rPr lang="ru-RU" sz="4800" b="1" baseline="30000" dirty="0" smtClean="0">
                <a:solidFill>
                  <a:srgbClr val="253957"/>
                </a:solidFill>
                <a:sym typeface="Arial Narrow"/>
              </a:rPr>
              <a:t>9  </a:t>
            </a:r>
            <a:r>
              <a:rPr lang="ru-RU" sz="4800" dirty="0" smtClean="0">
                <a:solidFill>
                  <a:srgbClr val="253957"/>
                </a:solidFill>
                <a:sym typeface="Arial Narrow"/>
              </a:rPr>
              <a:t>х </a:t>
            </a:r>
            <a:r>
              <a:rPr lang="ru-RU" sz="4800" b="1" dirty="0" smtClean="0">
                <a:solidFill>
                  <a:srgbClr val="253957"/>
                </a:solidFill>
                <a:sym typeface="Arial Narrow"/>
              </a:rPr>
              <a:t>10</a:t>
            </a:r>
            <a:r>
              <a:rPr lang="ru-RU" sz="4800" b="1" baseline="30000" dirty="0" smtClean="0">
                <a:solidFill>
                  <a:srgbClr val="253957"/>
                </a:solidFill>
                <a:sym typeface="Arial Narrow"/>
              </a:rPr>
              <a:t>4 </a:t>
            </a:r>
            <a:r>
              <a:rPr lang="ru-RU" sz="4800" dirty="0" smtClean="0">
                <a:solidFill>
                  <a:srgbClr val="253957"/>
                </a:solidFill>
                <a:sym typeface="Arial Narrow"/>
              </a:rPr>
              <a:t>= </a:t>
            </a:r>
            <a:r>
              <a:rPr lang="ru-RU" sz="4800" b="1" dirty="0" smtClean="0">
                <a:solidFill>
                  <a:srgbClr val="253957"/>
                </a:solidFill>
                <a:sym typeface="Arial Narrow"/>
              </a:rPr>
              <a:t>10</a:t>
            </a:r>
            <a:r>
              <a:rPr lang="ru-RU" sz="4800" b="1" baseline="30000" dirty="0" smtClean="0">
                <a:solidFill>
                  <a:srgbClr val="253957"/>
                </a:solidFill>
                <a:sym typeface="Arial Narrow"/>
              </a:rPr>
              <a:t>13 км</a:t>
            </a:r>
            <a:endParaRPr lang="ru-RU" sz="4800" dirty="0" smtClean="0">
              <a:solidFill>
                <a:srgbClr val="253957"/>
              </a:solidFill>
              <a:sym typeface="Arial Narrow"/>
            </a:endParaRPr>
          </a:p>
          <a:p>
            <a:pPr algn="l">
              <a:defRPr sz="2800">
                <a:solidFill>
                  <a:srgbClr val="253957"/>
                </a:solidFill>
                <a:latin typeface="+mn-lt"/>
                <a:ea typeface="+mn-ea"/>
                <a:cs typeface="+mn-cs"/>
                <a:sym typeface="Arial Narrow"/>
              </a:defRPr>
            </a:pPr>
            <a:r>
              <a:rPr lang="ru-RU" sz="4800" dirty="0" smtClean="0">
                <a:solidFill>
                  <a:srgbClr val="253957"/>
                </a:solidFill>
                <a:sym typeface="Arial Narrow"/>
              </a:rPr>
              <a:t>то есть примерно равное </a:t>
            </a:r>
            <a:r>
              <a:rPr lang="ru-RU" sz="4800" b="1" dirty="0" smtClean="0">
                <a:solidFill>
                  <a:srgbClr val="FF0000"/>
                </a:solidFill>
                <a:sym typeface="Arial Narrow"/>
              </a:rPr>
              <a:t>ОДНОМУ СВЕТОВОМУ ГОДУ</a:t>
            </a:r>
          </a:p>
          <a:p>
            <a:pPr algn="l">
              <a:defRPr sz="2800">
                <a:solidFill>
                  <a:srgbClr val="253957"/>
                </a:solidFill>
                <a:latin typeface="+mn-lt"/>
                <a:ea typeface="+mn-ea"/>
                <a:cs typeface="+mn-cs"/>
                <a:sym typeface="Arial Narrow"/>
              </a:defRPr>
            </a:pPr>
            <a:endParaRPr lang="ru-RU" sz="48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4800"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r>
              <a:rPr lang="ru-RU" sz="4800" dirty="0" smtClean="0"/>
              <a:t> </a:t>
            </a:r>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r>
              <a:rPr lang="ru-RU" sz="4800" b="1" dirty="0"/>
              <a:t> </a:t>
            </a:r>
            <a:r>
              <a:rPr lang="ru-RU" sz="4800" b="1" dirty="0" smtClean="0"/>
              <a:t>   </a:t>
            </a:r>
            <a:endParaRPr lang="ru-RU" sz="4800" b="1"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pic>
        <p:nvPicPr>
          <p:cNvPr id="4098" name="Picture 2" descr="https://avatars.mds.yandex.net/get-zen_doc/1704910/pub_5cdef62300ad2100b3939950_5cdefa120f23c200b3a462ef/scale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8464" y="7301909"/>
            <a:ext cx="4104456" cy="6180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991598"/>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Саморазоблачение экономического фетишизма</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814736" y="2643366"/>
            <a:ext cx="23042560" cy="108393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Почему Маркс за отправной пункт взял рождение Христа? </a:t>
            </a:r>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r>
              <a:rPr lang="ru-RU" sz="4800" b="1" dirty="0" smtClean="0">
                <a:sym typeface="Arial Narrow"/>
              </a:rPr>
              <a:t>Первые монеты появились при лидийском царе </a:t>
            </a:r>
            <a:r>
              <a:rPr lang="ru-RU" sz="4800" b="1" dirty="0" err="1">
                <a:sym typeface="Arial Narrow"/>
              </a:rPr>
              <a:t>Ардисе</a:t>
            </a:r>
            <a:r>
              <a:rPr lang="ru-RU" sz="4800" b="1" dirty="0">
                <a:sym typeface="Arial Narrow"/>
              </a:rPr>
              <a:t>, </a:t>
            </a:r>
            <a:r>
              <a:rPr lang="ru-RU" sz="4800" b="1" dirty="0" smtClean="0">
                <a:sym typeface="Arial Narrow"/>
              </a:rPr>
              <a:t>рожденном в 685 </a:t>
            </a:r>
            <a:r>
              <a:rPr lang="ru-RU" sz="4800" b="1" dirty="0">
                <a:sym typeface="Arial Narrow"/>
              </a:rPr>
              <a:t>году до н. э. </a:t>
            </a:r>
            <a:endParaRPr lang="ru-RU" sz="48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4800" dirty="0" smtClean="0">
              <a:solidFill>
                <a:srgbClr val="253957"/>
              </a:solidFill>
              <a:sym typeface="Arial Narrow"/>
            </a:endParaRPr>
          </a:p>
          <a:p>
            <a:pPr algn="l">
              <a:defRPr sz="2800">
                <a:solidFill>
                  <a:srgbClr val="253957"/>
                </a:solidFill>
                <a:latin typeface="+mn-lt"/>
                <a:ea typeface="+mn-ea"/>
                <a:cs typeface="+mn-cs"/>
                <a:sym typeface="Arial Narrow"/>
              </a:defRPr>
            </a:pPr>
            <a:r>
              <a:rPr lang="ru-RU" sz="4800" b="1" dirty="0" smtClean="0">
                <a:solidFill>
                  <a:srgbClr val="253957"/>
                </a:solidFill>
                <a:sym typeface="Arial Narrow"/>
              </a:rPr>
              <a:t> Какого размера достиг бы золотой шар за 27 веков роста? </a:t>
            </a:r>
          </a:p>
          <a:p>
            <a:pPr algn="l">
              <a:defRPr sz="2800">
                <a:solidFill>
                  <a:srgbClr val="253957"/>
                </a:solidFill>
                <a:latin typeface="+mn-lt"/>
                <a:ea typeface="+mn-ea"/>
                <a:cs typeface="+mn-cs"/>
                <a:sym typeface="Arial Narrow"/>
              </a:defRPr>
            </a:pPr>
            <a:endParaRPr lang="ru-RU" sz="48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4800"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r>
              <a:rPr lang="ru-RU" sz="4800" dirty="0" smtClean="0"/>
              <a:t> </a:t>
            </a:r>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r>
              <a:rPr lang="ru-RU" sz="4800" b="1" dirty="0"/>
              <a:t> </a:t>
            </a:r>
            <a:r>
              <a:rPr lang="ru-RU" sz="4800" b="1" dirty="0" smtClean="0"/>
              <a:t>   </a:t>
            </a:r>
            <a:endParaRPr lang="ru-RU" sz="4800" b="1"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pic>
        <p:nvPicPr>
          <p:cNvPr id="5122" name="Picture 2" descr="https://avatars.mds.yandex.net/get-pdb/1487061/8d36bfff-11c3-44d3-abbf-1f525970cef3/s1200?webp=fal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736" y="7002016"/>
            <a:ext cx="7170439" cy="6154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257240"/>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Саморазоблачение экономического фетишизма</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814736" y="2643366"/>
            <a:ext cx="23042560" cy="108393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Почему Маркс за отправной пункт взял рождение Христа? </a:t>
            </a:r>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r>
              <a:rPr lang="ru-RU" sz="4800" b="1" dirty="0" smtClean="0">
                <a:sym typeface="Arial Narrow"/>
              </a:rPr>
              <a:t>Первые монеты появились при лидийском царе </a:t>
            </a:r>
            <a:r>
              <a:rPr lang="ru-RU" sz="4800" b="1" dirty="0" err="1">
                <a:sym typeface="Arial Narrow"/>
              </a:rPr>
              <a:t>Ардисе</a:t>
            </a:r>
            <a:r>
              <a:rPr lang="ru-RU" sz="4800" b="1" dirty="0">
                <a:sym typeface="Arial Narrow"/>
              </a:rPr>
              <a:t>, </a:t>
            </a:r>
            <a:r>
              <a:rPr lang="ru-RU" sz="4800" b="1" dirty="0" smtClean="0">
                <a:sym typeface="Arial Narrow"/>
              </a:rPr>
              <a:t>рожденном в 685 </a:t>
            </a:r>
            <a:r>
              <a:rPr lang="ru-RU" sz="4800" b="1" dirty="0">
                <a:sym typeface="Arial Narrow"/>
              </a:rPr>
              <a:t>году до н. э. </a:t>
            </a:r>
            <a:endParaRPr lang="ru-RU" sz="48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4800" dirty="0" smtClean="0">
              <a:solidFill>
                <a:srgbClr val="253957"/>
              </a:solidFill>
              <a:sym typeface="Arial Narrow"/>
            </a:endParaRPr>
          </a:p>
          <a:p>
            <a:pPr algn="l">
              <a:defRPr sz="2800">
                <a:solidFill>
                  <a:srgbClr val="253957"/>
                </a:solidFill>
                <a:latin typeface="+mn-lt"/>
                <a:ea typeface="+mn-ea"/>
                <a:cs typeface="+mn-cs"/>
                <a:sym typeface="Arial Narrow"/>
              </a:defRPr>
            </a:pPr>
            <a:r>
              <a:rPr lang="ru-RU" sz="4800" b="1" dirty="0" smtClean="0">
                <a:solidFill>
                  <a:srgbClr val="253957"/>
                </a:solidFill>
                <a:sym typeface="Arial Narrow"/>
              </a:rPr>
              <a:t>За 26 веков роста размер золотого шара приблизился бы к </a:t>
            </a:r>
            <a:r>
              <a:rPr lang="ru-RU" sz="4800" b="1" dirty="0" smtClean="0">
                <a:solidFill>
                  <a:srgbClr val="FF0000"/>
                </a:solidFill>
                <a:sym typeface="Arial Narrow"/>
              </a:rPr>
              <a:t>Центру Галактики</a:t>
            </a:r>
            <a:r>
              <a:rPr lang="ru-RU" sz="4800" b="1" dirty="0" smtClean="0">
                <a:solidFill>
                  <a:srgbClr val="253957"/>
                </a:solidFill>
                <a:sym typeface="Arial Narrow"/>
              </a:rPr>
              <a:t>, то есть 27000 </a:t>
            </a:r>
            <a:r>
              <a:rPr lang="ru-RU" sz="4800" b="1" dirty="0" err="1" smtClean="0">
                <a:solidFill>
                  <a:srgbClr val="253957"/>
                </a:solidFill>
                <a:sym typeface="Arial Narrow"/>
              </a:rPr>
              <a:t>св.лет</a:t>
            </a:r>
            <a:endParaRPr lang="ru-RU" sz="4800" b="1"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4800" b="1" dirty="0">
              <a:solidFill>
                <a:srgbClr val="253957"/>
              </a:solidFill>
              <a:sym typeface="Arial Narrow"/>
            </a:endParaRPr>
          </a:p>
          <a:p>
            <a:pPr algn="l">
              <a:defRPr sz="2800">
                <a:solidFill>
                  <a:srgbClr val="253957"/>
                </a:solidFill>
                <a:latin typeface="+mn-lt"/>
                <a:ea typeface="+mn-ea"/>
                <a:cs typeface="+mn-cs"/>
                <a:sym typeface="Arial Narrow"/>
              </a:defRPr>
            </a:pPr>
            <a:endParaRPr lang="ru-RU" sz="4800" dirty="0" smtClean="0">
              <a:solidFill>
                <a:srgbClr val="253957"/>
              </a:solidFill>
              <a:sym typeface="Arial Narrow"/>
            </a:endParaRPr>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r>
              <a:rPr lang="ru-RU" sz="4800" dirty="0" smtClean="0"/>
              <a:t> </a:t>
            </a:r>
          </a:p>
          <a:p>
            <a:pPr algn="l">
              <a:defRPr sz="2800">
                <a:solidFill>
                  <a:srgbClr val="253957"/>
                </a:solidFill>
                <a:latin typeface="+mn-lt"/>
                <a:ea typeface="+mn-ea"/>
                <a:cs typeface="+mn-cs"/>
                <a:sym typeface="Arial Narrow"/>
              </a:defRPr>
            </a:pPr>
            <a:endParaRPr lang="ru-RU" sz="4800" b="1" dirty="0"/>
          </a:p>
          <a:p>
            <a:pPr algn="l">
              <a:defRPr sz="2800">
                <a:solidFill>
                  <a:srgbClr val="253957"/>
                </a:solidFill>
                <a:latin typeface="+mn-lt"/>
                <a:ea typeface="+mn-ea"/>
                <a:cs typeface="+mn-cs"/>
                <a:sym typeface="Arial Narrow"/>
              </a:defRPr>
            </a:pPr>
            <a:endParaRPr lang="ru-RU" sz="4800" b="1" dirty="0" smtClean="0"/>
          </a:p>
          <a:p>
            <a:pPr algn="l">
              <a:defRPr sz="2800">
                <a:solidFill>
                  <a:srgbClr val="253957"/>
                </a:solidFill>
                <a:latin typeface="+mn-lt"/>
                <a:ea typeface="+mn-ea"/>
                <a:cs typeface="+mn-cs"/>
                <a:sym typeface="Arial Narrow"/>
              </a:defRPr>
            </a:pPr>
            <a:r>
              <a:rPr lang="ru-RU" sz="4800" b="1" dirty="0"/>
              <a:t> </a:t>
            </a:r>
            <a:r>
              <a:rPr lang="ru-RU" sz="4800" b="1" dirty="0" smtClean="0"/>
              <a:t>   </a:t>
            </a:r>
            <a:endParaRPr lang="ru-RU" sz="4800" b="1"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pic>
        <p:nvPicPr>
          <p:cNvPr id="5122" name="Picture 2" descr="https://avatars.mds.yandex.net/get-pdb/1487061/8d36bfff-11c3-44d3-abbf-1f525970cef3/s1200?webp=fal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849" y="7326693"/>
            <a:ext cx="7170439" cy="61546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avatars.mds.yandex.net/get-zen_doc/1107063/pub_5afb424400b3dd6d5aedde5e_5afb42dc48c85e806b5f1b50/scale_1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0" y="7334569"/>
            <a:ext cx="9497708" cy="5817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18821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Гегель: Монотеизм</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030760" y="2753544"/>
            <a:ext cx="22826536" cy="1054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just">
              <a:defRPr sz="2800">
                <a:solidFill>
                  <a:srgbClr val="253957"/>
                </a:solidFill>
                <a:latin typeface="+mn-lt"/>
                <a:ea typeface="+mn-ea"/>
                <a:cs typeface="+mn-cs"/>
                <a:sym typeface="Arial Narrow"/>
              </a:defRPr>
            </a:pPr>
            <a:endParaRPr lang="ru-RU" sz="4400" dirty="0" smtClean="0">
              <a:sym typeface="Arial Narrow"/>
            </a:endParaRPr>
          </a:p>
          <a:p>
            <a:pPr algn="just">
              <a:defRPr sz="2800">
                <a:solidFill>
                  <a:srgbClr val="253957"/>
                </a:solidFill>
                <a:latin typeface="+mn-lt"/>
                <a:ea typeface="+mn-ea"/>
                <a:cs typeface="+mn-cs"/>
                <a:sym typeface="Arial Narrow"/>
              </a:defRPr>
            </a:pPr>
            <a:endParaRPr lang="ru-RU" sz="4400" dirty="0" smtClean="0">
              <a:sym typeface="Arial Narrow"/>
            </a:endParaRPr>
          </a:p>
        </p:txBody>
      </p:sp>
      <p:pic>
        <p:nvPicPr>
          <p:cNvPr id="63" name="Изображение" descr="Изображение"/>
          <p:cNvPicPr>
            <a:picLocks noChangeAspect="1"/>
          </p:cNvPicPr>
          <p:nvPr/>
        </p:nvPicPr>
        <p:blipFill>
          <a:blip r:embed="rId3"/>
          <a:stretch>
            <a:fillRect/>
          </a:stretch>
        </p:blipFill>
        <p:spPr>
          <a:xfrm>
            <a:off x="1226606" y="586180"/>
            <a:ext cx="1199579" cy="1199579"/>
          </a:xfrm>
          <a:prstGeom prst="rect">
            <a:avLst/>
          </a:prstGeom>
          <a:ln w="12700">
            <a:miter lim="400000"/>
          </a:ln>
        </p:spPr>
      </p:pic>
      <p:graphicFrame>
        <p:nvGraphicFramePr>
          <p:cNvPr id="2" name="Таблица 1"/>
          <p:cNvGraphicFramePr>
            <a:graphicFrameLocks noGrp="1"/>
          </p:cNvGraphicFramePr>
          <p:nvPr>
            <p:extLst>
              <p:ext uri="{D42A27DB-BD31-4B8C-83A1-F6EECF244321}">
                <p14:modId xmlns:p14="http://schemas.microsoft.com/office/powerpoint/2010/main" val="4140636034"/>
              </p:ext>
            </p:extLst>
          </p:nvPr>
        </p:nvGraphicFramePr>
        <p:xfrm>
          <a:off x="4127104" y="2643366"/>
          <a:ext cx="16273809" cy="10414841"/>
        </p:xfrm>
        <a:graphic>
          <a:graphicData uri="http://schemas.openxmlformats.org/drawingml/2006/table">
            <a:tbl>
              <a:tblPr firstRow="1" firstCol="1" bandRow="1">
                <a:tableStyleId>{5940675A-B579-460E-94D1-54222C63F5DA}</a:tableStyleId>
              </a:tblPr>
              <a:tblGrid>
                <a:gridCol w="3071857">
                  <a:extLst>
                    <a:ext uri="{9D8B030D-6E8A-4147-A177-3AD203B41FA5}">
                      <a16:colId xmlns:a16="http://schemas.microsoft.com/office/drawing/2014/main" val="20000"/>
                    </a:ext>
                  </a:extLst>
                </a:gridCol>
                <a:gridCol w="4526674">
                  <a:extLst>
                    <a:ext uri="{9D8B030D-6E8A-4147-A177-3AD203B41FA5}">
                      <a16:colId xmlns:a16="http://schemas.microsoft.com/office/drawing/2014/main" val="20001"/>
                    </a:ext>
                  </a:extLst>
                </a:gridCol>
                <a:gridCol w="4337639">
                  <a:extLst>
                    <a:ext uri="{9D8B030D-6E8A-4147-A177-3AD203B41FA5}">
                      <a16:colId xmlns:a16="http://schemas.microsoft.com/office/drawing/2014/main" val="20002"/>
                    </a:ext>
                  </a:extLst>
                </a:gridCol>
                <a:gridCol w="4337639">
                  <a:extLst>
                    <a:ext uri="{9D8B030D-6E8A-4147-A177-3AD203B41FA5}">
                      <a16:colId xmlns:a16="http://schemas.microsoft.com/office/drawing/2014/main" val="20003"/>
                    </a:ext>
                  </a:extLst>
                </a:gridCol>
              </a:tblGrid>
              <a:tr h="3074562">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Необходимость абсолютная</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Система определяется исключительно собой, нет ничего внешнего. </a:t>
                      </a:r>
                    </a:p>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a:effectLst/>
                          <a:latin typeface="Times New Roman" panose="02020603050405020304" pitchFamily="18" charset="0"/>
                          <a:cs typeface="Times New Roman" panose="02020603050405020304" pitchFamily="18" charset="0"/>
                        </a:rPr>
                        <a:t>У Дюркгейма нет а</a:t>
                      </a:r>
                      <a:r>
                        <a:rPr lang="ru-RU" sz="2000">
                          <a:effectLst/>
                          <a:highlight>
                            <a:srgbClr val="FFFF00"/>
                          </a:highlight>
                          <a:latin typeface="Times New Roman" panose="02020603050405020304" pitchFamily="18" charset="0"/>
                          <a:cs typeface="Times New Roman" panose="02020603050405020304" pitchFamily="18" charset="0"/>
                        </a:rPr>
                        <a:t>бсолютной</a:t>
                      </a:r>
                      <a:r>
                        <a:rPr lang="ru-RU" sz="2000">
                          <a:effectLst/>
                          <a:latin typeface="Times New Roman" panose="02020603050405020304" pitchFamily="18" charset="0"/>
                          <a:cs typeface="Times New Roman" panose="02020603050405020304" pitchFamily="18" charset="0"/>
                        </a:rPr>
                        <a:t> необходимости: отсутствует обращение к </a:t>
                      </a:r>
                      <a:r>
                        <a:rPr lang="ru-RU" sz="2000">
                          <a:effectLst/>
                          <a:highlight>
                            <a:srgbClr val="FFFF00"/>
                          </a:highlight>
                          <a:latin typeface="Times New Roman" panose="02020603050405020304" pitchFamily="18" charset="0"/>
                          <a:cs typeface="Times New Roman" panose="02020603050405020304" pitchFamily="18" charset="0"/>
                        </a:rPr>
                        <a:t>антропогенезу</a:t>
                      </a:r>
                      <a:r>
                        <a:rPr lang="ru-RU" sz="2000">
                          <a:effectLst/>
                          <a:latin typeface="Times New Roman" panose="02020603050405020304" pitchFamily="18" charset="0"/>
                          <a:cs typeface="Times New Roman" panose="02020603050405020304" pitchFamily="18" charset="0"/>
                        </a:rPr>
                        <a:t>, к началу общества и началу институтов («религия как любой институт не возникает нигде»)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456501">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Ограниченность </a:t>
                      </a:r>
                    </a:p>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позиции </a:t>
                      </a:r>
                      <a:r>
                        <a:rPr lang="ru-RU" sz="2400" b="1" dirty="0" err="1">
                          <a:effectLst/>
                          <a:latin typeface="Times New Roman" panose="02020603050405020304" pitchFamily="18" charset="0"/>
                          <a:cs typeface="Times New Roman" panose="02020603050405020304" pitchFamily="18" charset="0"/>
                        </a:rPr>
                        <a:t>необходи-мость</a:t>
                      </a:r>
                      <a:r>
                        <a:rPr lang="ru-RU" sz="2400" b="1" dirty="0">
                          <a:effectLst/>
                          <a:latin typeface="Times New Roman" panose="02020603050405020304" pitchFamily="18" charset="0"/>
                          <a:cs typeface="Times New Roman" panose="02020603050405020304" pitchFamily="18" charset="0"/>
                        </a:rPr>
                        <a:t> и Абсолютная необходимость в частности</a:t>
                      </a:r>
                    </a:p>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Слабость: «Бог творит мир, но </a:t>
                      </a:r>
                      <a:r>
                        <a:rPr lang="ru-RU" sz="2000" dirty="0">
                          <a:effectLst/>
                          <a:highlight>
                            <a:srgbClr val="FFFF00"/>
                          </a:highlight>
                          <a:latin typeface="Times New Roman" panose="02020603050405020304" pitchFamily="18" charset="0"/>
                          <a:cs typeface="Times New Roman" panose="02020603050405020304" pitchFamily="18" charset="0"/>
                        </a:rPr>
                        <a:t>не самого себя</a:t>
                      </a:r>
                      <a:r>
                        <a:rPr lang="ru-RU" sz="2000" dirty="0">
                          <a:effectLst/>
                          <a:latin typeface="Times New Roman" panose="02020603050405020304" pitchFamily="18" charset="0"/>
                          <a:cs typeface="Times New Roman" panose="02020603050405020304" pitchFamily="18" charset="0"/>
                        </a:rPr>
                        <a:t>» (в монотеизме нет «возвращения Бога в себя через рождение Сына)</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a:effectLst/>
                          <a:latin typeface="Times New Roman" panose="02020603050405020304" pitchFamily="18" charset="0"/>
                          <a:cs typeface="Times New Roman" panose="02020603050405020304" pitchFamily="18" charset="0"/>
                        </a:rPr>
                        <a:t>Общество творит человека, но человек </a:t>
                      </a:r>
                      <a:r>
                        <a:rPr lang="ru-RU" sz="2000">
                          <a:effectLst/>
                          <a:highlight>
                            <a:srgbClr val="FFFF00"/>
                          </a:highlight>
                          <a:latin typeface="Times New Roman" panose="02020603050405020304" pitchFamily="18" charset="0"/>
                          <a:cs typeface="Times New Roman" panose="02020603050405020304" pitchFamily="18" charset="0"/>
                        </a:rPr>
                        <a:t>не творит общество</a:t>
                      </a:r>
                      <a:r>
                        <a:rPr lang="ru-RU" sz="2000">
                          <a:effectLst/>
                          <a:latin typeface="Times New Roman" panose="02020603050405020304" pitchFamily="18" charset="0"/>
                          <a:cs typeface="Times New Roman" panose="02020603050405020304" pitchFamily="18" charset="0"/>
                        </a:rPr>
                        <a:t>: его законы неподконтрольны человеку, он не может менять. Он </a:t>
                      </a:r>
                      <a:r>
                        <a:rPr lang="ru-RU" sz="2000">
                          <a:effectLst/>
                          <a:highlight>
                            <a:srgbClr val="FFFF00"/>
                          </a:highlight>
                          <a:latin typeface="Times New Roman" panose="02020603050405020304" pitchFamily="18" charset="0"/>
                          <a:cs typeface="Times New Roman" panose="02020603050405020304" pitchFamily="18" charset="0"/>
                        </a:rPr>
                        <a:t>воспроизводит</a:t>
                      </a:r>
                      <a:r>
                        <a:rPr lang="ru-RU" sz="2000">
                          <a:effectLst/>
                          <a:latin typeface="Times New Roman" panose="02020603050405020304" pitchFamily="18" charset="0"/>
                          <a:cs typeface="Times New Roman" panose="02020603050405020304" pitchFamily="18" charset="0"/>
                        </a:rPr>
                        <a:t>, но не </a:t>
                      </a:r>
                      <a:r>
                        <a:rPr lang="ru-RU" sz="2000">
                          <a:effectLst/>
                          <a:highlight>
                            <a:srgbClr val="FFFF00"/>
                          </a:highlight>
                          <a:latin typeface="Times New Roman" panose="02020603050405020304" pitchFamily="18" charset="0"/>
                          <a:cs typeface="Times New Roman" panose="02020603050405020304" pitchFamily="18" charset="0"/>
                        </a:rPr>
                        <a:t>производит</a:t>
                      </a:r>
                      <a:r>
                        <a:rPr lang="ru-RU" sz="2000">
                          <a:effectLst/>
                          <a:latin typeface="Times New Roman" panose="02020603050405020304" pitchFamily="18" charset="0"/>
                          <a:cs typeface="Times New Roman" panose="02020603050405020304" pitchFamily="18" charset="0"/>
                        </a:rPr>
                        <a:t> общество (Маркс).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93287">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a:effectLst/>
                          <a:latin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383590">
                <a:tc>
                  <a:txBody>
                    <a:bodyPr/>
                    <a:lstStyle/>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Целесообразность</a:t>
                      </a:r>
                    </a:p>
                    <a:p>
                      <a:pPr algn="ctr">
                        <a:lnSpc>
                          <a:spcPct val="107000"/>
                        </a:lnSpc>
                        <a:spcAft>
                          <a:spcPts val="0"/>
                        </a:spcAft>
                      </a:pPr>
                      <a:r>
                        <a:rPr lang="ru-RU" sz="2400" b="1" dirty="0">
                          <a:effectLst/>
                          <a:latin typeface="Times New Roman" panose="02020603050405020304" pitchFamily="18" charset="0"/>
                          <a:cs typeface="Times New Roman" panose="02020603050405020304" pitchFamily="18" charset="0"/>
                        </a:rPr>
                        <a:t> </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Абсолютная необходимость переходит в свободу, монотеистический Бог Свободен, а значит Целесообразен. </a:t>
                      </a:r>
                    </a:p>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Господствует не просто закон, а закон </a:t>
                      </a:r>
                      <a:r>
                        <a:rPr lang="ru-RU" sz="2000" dirty="0">
                          <a:effectLst/>
                          <a:highlight>
                            <a:srgbClr val="FFFF00"/>
                          </a:highlight>
                          <a:latin typeface="Times New Roman" panose="02020603050405020304" pitchFamily="18" charset="0"/>
                          <a:cs typeface="Times New Roman" panose="02020603050405020304" pitchFamily="18" charset="0"/>
                        </a:rPr>
                        <a:t>разумный</a:t>
                      </a:r>
                      <a:r>
                        <a:rPr lang="ru-RU" sz="2000" dirty="0">
                          <a:effectLst/>
                          <a:latin typeface="Times New Roman" panose="02020603050405020304" pitchFamily="18" charset="0"/>
                          <a:cs typeface="Times New Roman" panose="02020603050405020304" pitchFamily="18" charset="0"/>
                        </a:rPr>
                        <a:t>, все подчинено </a:t>
                      </a:r>
                      <a:r>
                        <a:rPr lang="ru-RU" sz="2000" dirty="0">
                          <a:effectLst/>
                          <a:highlight>
                            <a:srgbClr val="FFFF00"/>
                          </a:highlight>
                          <a:latin typeface="Times New Roman" panose="02020603050405020304" pitchFamily="18" charset="0"/>
                          <a:cs typeface="Times New Roman" panose="02020603050405020304" pitchFamily="18" charset="0"/>
                        </a:rPr>
                        <a:t>цели</a:t>
                      </a:r>
                      <a:r>
                        <a:rPr lang="ru-RU" sz="2000" dirty="0">
                          <a:effectLst/>
                          <a:latin typeface="Times New Roman" panose="02020603050405020304" pitchFamily="18" charset="0"/>
                          <a:cs typeface="Times New Roman" panose="02020603050405020304" pitchFamily="18" charset="0"/>
                        </a:rPr>
                        <a:t>, поскольку Бог мудр</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Основы </a:t>
                      </a:r>
                      <a:r>
                        <a:rPr lang="ru-RU" sz="2000" dirty="0">
                          <a:effectLst/>
                          <a:highlight>
                            <a:srgbClr val="FFFF00"/>
                          </a:highlight>
                          <a:latin typeface="Times New Roman" panose="02020603050405020304" pitchFamily="18" charset="0"/>
                          <a:cs typeface="Times New Roman" panose="02020603050405020304" pitchFamily="18" charset="0"/>
                        </a:rPr>
                        <a:t>функционализма</a:t>
                      </a:r>
                      <a:r>
                        <a:rPr lang="ru-RU" sz="2000" dirty="0">
                          <a:effectLst/>
                          <a:latin typeface="Times New Roman" panose="02020603050405020304" pitchFamily="18" charset="0"/>
                          <a:cs typeface="Times New Roman" panose="02020603050405020304" pitchFamily="18" charset="0"/>
                        </a:rPr>
                        <a:t>: каждый институт выполняет определенные </a:t>
                      </a:r>
                      <a:r>
                        <a:rPr lang="ru-RU" sz="2000" dirty="0">
                          <a:effectLst/>
                          <a:highlight>
                            <a:srgbClr val="FFFF00"/>
                          </a:highlight>
                          <a:latin typeface="Times New Roman" panose="02020603050405020304" pitchFamily="18" charset="0"/>
                          <a:cs typeface="Times New Roman" panose="02020603050405020304" pitchFamily="18" charset="0"/>
                        </a:rPr>
                        <a:t>функции</a:t>
                      </a: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911349">
                <a:tc>
                  <a:txBody>
                    <a:bodyPr/>
                    <a:lstStyle/>
                    <a:p>
                      <a:pPr algn="just">
                        <a:lnSpc>
                          <a:spcPct val="107000"/>
                        </a:lnSpc>
                        <a:spcAft>
                          <a:spcPts val="0"/>
                        </a:spcAft>
                      </a:pPr>
                      <a:r>
                        <a:rPr lang="ru-RU" sz="2400" b="1" dirty="0">
                          <a:effectLst/>
                          <a:latin typeface="Times New Roman" panose="02020603050405020304" pitchFamily="18" charset="0"/>
                          <a:cs typeface="Times New Roman" panose="02020603050405020304" pitchFamily="18" charset="0"/>
                        </a:rPr>
                        <a:t>Внешняя целесообразность</a:t>
                      </a:r>
                    </a:p>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a:effectLst/>
                          <a:latin typeface="Times New Roman" panose="02020603050405020304" pitchFamily="18" charset="0"/>
                          <a:cs typeface="Times New Roman" panose="02020603050405020304" pitchFamily="18" charset="0"/>
                        </a:rPr>
                        <a:t>Субъект конечен, его средства </a:t>
                      </a:r>
                      <a:r>
                        <a:rPr lang="ru-RU" sz="2000">
                          <a:effectLst/>
                          <a:highlight>
                            <a:srgbClr val="FFFF00"/>
                          </a:highlight>
                          <a:latin typeface="Times New Roman" panose="02020603050405020304" pitchFamily="18" charset="0"/>
                          <a:cs typeface="Times New Roman" panose="02020603050405020304" pitchFamily="18" charset="0"/>
                        </a:rPr>
                        <a:t>внешни</a:t>
                      </a:r>
                      <a:r>
                        <a:rPr lang="ru-RU" sz="2000">
                          <a:effectLst/>
                          <a:latin typeface="Times New Roman" panose="02020603050405020304" pitchFamily="18" charset="0"/>
                          <a:cs typeface="Times New Roman" panose="02020603050405020304" pitchFamily="18" charset="0"/>
                        </a:rPr>
                        <a:t> объекту (ремесленник ваяет из глины статую)</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36460852"/>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Саморазоблачение экономического фетишизма</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2643366"/>
            <a:ext cx="21910610" cy="10153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r>
              <a:rPr lang="ru-RU" sz="6000" b="1" dirty="0" smtClean="0"/>
              <a:t>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pic>
        <p:nvPicPr>
          <p:cNvPr id="6150" name="Picture 6" descr="https://avatars.mds.yandex.net/get-pdb/27625/0ce1598d-66cf-43c1-92ef-1291a2bffb6e/s1200?webp=fal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606" y="6047256"/>
            <a:ext cx="8609782" cy="621134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g2.dcdn.lt/images/pix/mihail-boyarskij-639122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2160" y="5832178"/>
            <a:ext cx="7905378" cy="642642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98712" y="3072170"/>
            <a:ext cx="22754528" cy="9325630"/>
          </a:xfrm>
          <a:prstGeom prst="rect">
            <a:avLst/>
          </a:prstGeom>
        </p:spPr>
        <p:txBody>
          <a:bodyPr wrap="square">
            <a:spAutoFit/>
          </a:bodyPr>
          <a:lstStyle/>
          <a:p>
            <a:pPr algn="just"/>
            <a:r>
              <a:rPr lang="ru-RU" dirty="0" smtClean="0"/>
              <a:t>По версии Дюма </a:t>
            </a:r>
            <a:r>
              <a:rPr lang="ru-RU" dirty="0" err="1" smtClean="0"/>
              <a:t>Дартаньян</a:t>
            </a:r>
            <a:r>
              <a:rPr lang="ru-RU" dirty="0" smtClean="0"/>
              <a:t> в 1660 г разбогател и купил доходный дом</a:t>
            </a:r>
          </a:p>
          <a:p>
            <a:pPr algn="just"/>
            <a:r>
              <a:rPr lang="ru-RU" dirty="0" smtClean="0"/>
              <a:t>Сколько домов было бы сегодня у его потомков?  </a:t>
            </a:r>
          </a:p>
          <a:p>
            <a:pPr algn="just"/>
            <a:endParaRPr lang="ru-RU" dirty="0"/>
          </a:p>
          <a:p>
            <a:pPr algn="just"/>
            <a:endParaRPr lang="ru-RU" dirty="0" smtClean="0"/>
          </a:p>
          <a:p>
            <a:pPr algn="just"/>
            <a:endParaRPr lang="ru-RU" dirty="0"/>
          </a:p>
          <a:p>
            <a:pPr algn="just"/>
            <a:endParaRPr lang="ru-RU" dirty="0" smtClean="0"/>
          </a:p>
          <a:p>
            <a:pPr algn="just"/>
            <a:endParaRPr lang="ru-RU" dirty="0"/>
          </a:p>
          <a:p>
            <a:pPr algn="just"/>
            <a:endParaRPr lang="ru-RU" dirty="0" smtClean="0"/>
          </a:p>
          <a:p>
            <a:pPr algn="just"/>
            <a:endParaRPr lang="ru-RU" dirty="0"/>
          </a:p>
          <a:p>
            <a:pPr algn="just"/>
            <a:endParaRPr lang="ru-RU" dirty="0" smtClean="0"/>
          </a:p>
          <a:p>
            <a:pPr algn="just"/>
            <a:endParaRPr lang="ru-RU" dirty="0"/>
          </a:p>
          <a:p>
            <a:pPr algn="just"/>
            <a:endParaRPr lang="ru-RU" dirty="0" smtClean="0"/>
          </a:p>
        </p:txBody>
      </p:sp>
    </p:spTree>
    <p:extLst>
      <p:ext uri="{BB962C8B-B14F-4D97-AF65-F5344CB8AC3E}">
        <p14:creationId xmlns:p14="http://schemas.microsoft.com/office/powerpoint/2010/main" val="4122551954"/>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Саморазоблачение экономического фетишизма</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2643366"/>
            <a:ext cx="21910610" cy="10153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b="1" dirty="0" smtClean="0"/>
              <a:t>    </a:t>
            </a:r>
          </a:p>
          <a:p>
            <a:pPr algn="l">
              <a:defRPr sz="2800">
                <a:solidFill>
                  <a:srgbClr val="253957"/>
                </a:solidFill>
                <a:latin typeface="+mn-lt"/>
                <a:ea typeface="+mn-ea"/>
                <a:cs typeface="+mn-cs"/>
                <a:sym typeface="Arial Narrow"/>
              </a:defRPr>
            </a:pPr>
            <a:r>
              <a:rPr lang="ru-RU" sz="6000" b="1" dirty="0" smtClean="0"/>
              <a:t>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pic>
        <p:nvPicPr>
          <p:cNvPr id="6150" name="Picture 6" descr="https://avatars.mds.yandex.net/get-pdb/27625/0ce1598d-66cf-43c1-92ef-1291a2bffb6e/s1200?webp=fal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606" y="6047256"/>
            <a:ext cx="8609782" cy="621134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g2.dcdn.lt/images/pix/mihail-boyarskij-639122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2160" y="5832178"/>
            <a:ext cx="7905378" cy="642642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76987" y="2226067"/>
            <a:ext cx="22754528" cy="10864513"/>
          </a:xfrm>
          <a:prstGeom prst="rect">
            <a:avLst/>
          </a:prstGeom>
        </p:spPr>
        <p:txBody>
          <a:bodyPr wrap="square">
            <a:spAutoFit/>
          </a:bodyPr>
          <a:lstStyle/>
          <a:p>
            <a:pPr algn="just"/>
            <a:r>
              <a:rPr lang="ru-RU" dirty="0" smtClean="0"/>
              <a:t>По версии Дюма </a:t>
            </a:r>
            <a:r>
              <a:rPr lang="ru-RU" dirty="0" err="1" smtClean="0"/>
              <a:t>Дартаньян</a:t>
            </a:r>
            <a:r>
              <a:rPr lang="ru-RU" dirty="0" smtClean="0"/>
              <a:t> в 1660 г разбогател и купил доходный дом</a:t>
            </a:r>
          </a:p>
          <a:p>
            <a:pPr algn="just"/>
            <a:r>
              <a:rPr lang="ru-RU" dirty="0" smtClean="0"/>
              <a:t>Сколько домов было бы сегодня у его потомков?</a:t>
            </a:r>
          </a:p>
          <a:p>
            <a:pPr algn="just"/>
            <a:endParaRPr lang="ru-RU" dirty="0"/>
          </a:p>
          <a:p>
            <a:pPr algn="just"/>
            <a:r>
              <a:rPr lang="ru-RU" b="1" dirty="0" smtClean="0">
                <a:solidFill>
                  <a:srgbClr val="FF0000"/>
                </a:solidFill>
              </a:rPr>
              <a:t>У них было бы 100.000 городов размером с современную Москву   </a:t>
            </a:r>
          </a:p>
          <a:p>
            <a:pPr algn="just"/>
            <a:endParaRPr lang="ru-RU" dirty="0"/>
          </a:p>
          <a:p>
            <a:pPr algn="just"/>
            <a:endParaRPr lang="ru-RU" dirty="0" smtClean="0"/>
          </a:p>
          <a:p>
            <a:pPr algn="just"/>
            <a:endParaRPr lang="ru-RU" dirty="0"/>
          </a:p>
          <a:p>
            <a:pPr algn="just"/>
            <a:endParaRPr lang="ru-RU" dirty="0" smtClean="0"/>
          </a:p>
          <a:p>
            <a:pPr algn="just"/>
            <a:endParaRPr lang="ru-RU" dirty="0"/>
          </a:p>
          <a:p>
            <a:pPr algn="just"/>
            <a:endParaRPr lang="ru-RU" dirty="0" smtClean="0"/>
          </a:p>
          <a:p>
            <a:pPr algn="just"/>
            <a:endParaRPr lang="ru-RU" dirty="0"/>
          </a:p>
          <a:p>
            <a:pPr algn="just"/>
            <a:endParaRPr lang="ru-RU" dirty="0" smtClean="0"/>
          </a:p>
          <a:p>
            <a:pPr algn="just"/>
            <a:endParaRPr lang="ru-RU" dirty="0"/>
          </a:p>
          <a:p>
            <a:pPr algn="just"/>
            <a:endParaRPr lang="ru-RU" dirty="0" smtClean="0"/>
          </a:p>
        </p:txBody>
      </p:sp>
    </p:spTree>
    <p:extLst>
      <p:ext uri="{BB962C8B-B14F-4D97-AF65-F5344CB8AC3E}">
        <p14:creationId xmlns:p14="http://schemas.microsoft.com/office/powerpoint/2010/main" val="659030252"/>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smtClean="0"/>
              <a:t>Товарное производство. капитал</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742728" y="2643366"/>
            <a:ext cx="22368947" cy="110726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6000" b="1" dirty="0" smtClean="0">
                <a:solidFill>
                  <a:schemeClr val="tx1"/>
                </a:solidFill>
              </a:rPr>
              <a:t>Так в чем же состоит загадка </a:t>
            </a:r>
            <a:r>
              <a:rPr lang="ru-RU" sz="6000" b="1" dirty="0" smtClean="0">
                <a:solidFill>
                  <a:srgbClr val="FF0000"/>
                </a:solidFill>
              </a:rPr>
              <a:t>товарного фетишизма?</a:t>
            </a:r>
            <a:endParaRPr lang="ru-RU" sz="6000" b="1" dirty="0" smtClean="0">
              <a:solidFill>
                <a:schemeClr val="tx1"/>
              </a:solidFill>
            </a:endParaRPr>
          </a:p>
          <a:p>
            <a:pPr algn="l">
              <a:defRPr sz="2800">
                <a:solidFill>
                  <a:srgbClr val="253957"/>
                </a:solidFill>
                <a:latin typeface="+mn-lt"/>
                <a:ea typeface="+mn-ea"/>
                <a:cs typeface="+mn-cs"/>
                <a:sym typeface="Arial Narrow"/>
              </a:defRPr>
            </a:pPr>
            <a:r>
              <a:rPr lang="ru-RU" sz="4800" dirty="0" smtClean="0"/>
              <a:t>  </a:t>
            </a:r>
          </a:p>
          <a:p>
            <a:pPr algn="l">
              <a:defRPr sz="2800">
                <a:solidFill>
                  <a:srgbClr val="253957"/>
                </a:solidFill>
                <a:latin typeface="+mn-lt"/>
                <a:ea typeface="+mn-ea"/>
                <a:cs typeface="+mn-cs"/>
                <a:sym typeface="Arial Narrow"/>
              </a:defRPr>
            </a:pPr>
            <a:r>
              <a:rPr lang="ru-RU" sz="4800" b="1" dirty="0" smtClean="0"/>
              <a:t>Товарный фетишизм</a:t>
            </a:r>
            <a:r>
              <a:rPr lang="ru-RU" sz="4800" dirty="0" smtClean="0"/>
              <a:t>. Материальный предмет приобретает общественные свойства быть </a:t>
            </a:r>
            <a:r>
              <a:rPr lang="ru-RU" sz="4800" dirty="0" smtClean="0">
                <a:solidFill>
                  <a:srgbClr val="FF0000"/>
                </a:solidFill>
              </a:rPr>
              <a:t>обмениваемым</a:t>
            </a:r>
            <a:r>
              <a:rPr lang="ru-RU" sz="4800" dirty="0" smtClean="0"/>
              <a:t> на другой товар. Стоимость срастается с его материей</a:t>
            </a:r>
          </a:p>
          <a:p>
            <a:pPr algn="l">
              <a:defRPr sz="2800">
                <a:solidFill>
                  <a:srgbClr val="253957"/>
                </a:solidFill>
                <a:latin typeface="+mn-lt"/>
                <a:ea typeface="+mn-ea"/>
                <a:cs typeface="+mn-cs"/>
                <a:sym typeface="Arial Narrow"/>
              </a:defRPr>
            </a:pPr>
            <a:endParaRPr lang="ru-RU" sz="4800" dirty="0" smtClean="0"/>
          </a:p>
          <a:p>
            <a:pPr algn="l">
              <a:defRPr sz="2800">
                <a:solidFill>
                  <a:srgbClr val="253957"/>
                </a:solidFill>
                <a:latin typeface="+mn-lt"/>
                <a:ea typeface="+mn-ea"/>
                <a:cs typeface="+mn-cs"/>
                <a:sym typeface="Arial Narrow"/>
              </a:defRPr>
            </a:pPr>
            <a:r>
              <a:rPr lang="ru-RU" sz="4800" dirty="0" smtClean="0"/>
              <a:t>  </a:t>
            </a:r>
            <a:r>
              <a:rPr lang="ru-RU" sz="4800" b="1" dirty="0" smtClean="0"/>
              <a:t>                                           </a:t>
            </a:r>
            <a:r>
              <a:rPr lang="ru-RU" sz="6600" b="1" dirty="0" smtClean="0"/>
              <a:t>Т</a:t>
            </a:r>
            <a:r>
              <a:rPr lang="ru-RU" sz="2800" b="1" dirty="0" smtClean="0"/>
              <a:t>1</a:t>
            </a:r>
            <a:r>
              <a:rPr lang="ru-RU" sz="4800" b="1" dirty="0" smtClean="0"/>
              <a:t> – </a:t>
            </a:r>
            <a:r>
              <a:rPr lang="ru-RU" sz="6600" b="1" dirty="0" smtClean="0"/>
              <a:t>Т</a:t>
            </a:r>
            <a:r>
              <a:rPr lang="ru-RU" sz="2800" b="1" dirty="0" smtClean="0"/>
              <a:t>2</a:t>
            </a:r>
            <a:endParaRPr lang="ru-RU" sz="4800" b="1" dirty="0"/>
          </a:p>
          <a:p>
            <a:pPr algn="l">
              <a:defRPr sz="2800">
                <a:solidFill>
                  <a:srgbClr val="253957"/>
                </a:solidFill>
                <a:latin typeface="+mn-lt"/>
                <a:ea typeface="+mn-ea"/>
                <a:cs typeface="+mn-cs"/>
                <a:sym typeface="Arial Narrow"/>
              </a:defRPr>
            </a:pPr>
            <a:r>
              <a:rPr lang="ru-RU" sz="4800" dirty="0" smtClean="0"/>
              <a:t> Что означает фраза: «Тайна, раскрываемая путем анализа (</a:t>
            </a:r>
            <a:r>
              <a:rPr lang="ru-RU" sz="4800" dirty="0" err="1" smtClean="0"/>
              <a:t>марксова</a:t>
            </a:r>
            <a:r>
              <a:rPr lang="ru-RU" sz="4800" dirty="0" smtClean="0"/>
              <a:t> </a:t>
            </a:r>
          </a:p>
          <a:p>
            <a:pPr algn="l">
              <a:defRPr sz="2800">
                <a:solidFill>
                  <a:srgbClr val="253957"/>
                </a:solidFill>
                <a:latin typeface="+mn-lt"/>
                <a:ea typeface="+mn-ea"/>
                <a:cs typeface="+mn-cs"/>
                <a:sym typeface="Arial Narrow"/>
              </a:defRPr>
            </a:pPr>
            <a:r>
              <a:rPr lang="ru-RU" sz="4800" dirty="0" smtClean="0"/>
              <a:t>Или </a:t>
            </a:r>
            <a:r>
              <a:rPr lang="ru-RU" sz="4800" dirty="0" err="1" smtClean="0"/>
              <a:t>фрейдовского</a:t>
            </a:r>
            <a:r>
              <a:rPr lang="ru-RU" sz="4800" dirty="0" smtClean="0"/>
              <a:t>) – </a:t>
            </a:r>
            <a:r>
              <a:rPr lang="ru-RU" sz="4800" b="1" dirty="0" smtClean="0"/>
              <a:t>это не содержание, скрытое за формой </a:t>
            </a:r>
          </a:p>
          <a:p>
            <a:pPr algn="l">
              <a:defRPr sz="2800">
                <a:solidFill>
                  <a:srgbClr val="253957"/>
                </a:solidFill>
                <a:latin typeface="+mn-lt"/>
                <a:ea typeface="+mn-ea"/>
                <a:cs typeface="+mn-cs"/>
                <a:sym typeface="Arial Narrow"/>
              </a:defRPr>
            </a:pPr>
            <a:r>
              <a:rPr lang="ru-RU" sz="4800" dirty="0" smtClean="0"/>
              <a:t>(формой товара, формой сновидения), но, напротив, </a:t>
            </a:r>
          </a:p>
          <a:p>
            <a:pPr algn="l">
              <a:defRPr sz="2800">
                <a:solidFill>
                  <a:srgbClr val="253957"/>
                </a:solidFill>
                <a:latin typeface="+mn-lt"/>
                <a:ea typeface="+mn-ea"/>
                <a:cs typeface="+mn-cs"/>
                <a:sym typeface="Arial Narrow"/>
              </a:defRPr>
            </a:pPr>
            <a:r>
              <a:rPr lang="ru-RU" sz="4800" b="1" dirty="0" smtClean="0"/>
              <a:t>тайна данной формы самой по себе</a:t>
            </a:r>
            <a:r>
              <a:rPr lang="ru-RU" sz="4800" dirty="0" smtClean="0"/>
              <a:t>»</a:t>
            </a:r>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smtClean="0"/>
              <a:t>Что общего между формой товара и формой сновидения у Фрейда?</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pic>
        <p:nvPicPr>
          <p:cNvPr id="6" name="Рисунок 5" descr="Мужчина">
            <a:extLst>
              <a:ext uri="{FF2B5EF4-FFF2-40B4-BE49-F238E27FC236}">
                <a16:creationId xmlns:a16="http://schemas.microsoft.com/office/drawing/2014/main" id="{07DB4203-4447-4555-94EC-8C08F73FD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6184477" y="9294169"/>
            <a:ext cx="2160240" cy="2160240"/>
          </a:xfrm>
          <a:prstGeom prst="rect">
            <a:avLst/>
          </a:prstGeom>
        </p:spPr>
      </p:pic>
      <p:sp>
        <p:nvSpPr>
          <p:cNvPr id="7" name="Выгнутая влево стрелка 6"/>
          <p:cNvSpPr/>
          <p:nvPr/>
        </p:nvSpPr>
        <p:spPr>
          <a:xfrm rot="5400000">
            <a:off x="18679618" y="6654864"/>
            <a:ext cx="1376857" cy="4032448"/>
          </a:xfrm>
          <a:prstGeom prst="curvedRightArrow">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8" name="Рисунок 7" descr="Мужчина">
            <a:extLst>
              <a:ext uri="{FF2B5EF4-FFF2-40B4-BE49-F238E27FC236}">
                <a16:creationId xmlns:a16="http://schemas.microsoft.com/office/drawing/2014/main" id="{07DB4203-4447-4555-94EC-8C08F73FD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0735017" y="9323894"/>
            <a:ext cx="2160240" cy="2160240"/>
          </a:xfrm>
          <a:prstGeom prst="rect">
            <a:avLst/>
          </a:prstGeom>
        </p:spPr>
      </p:pic>
      <p:sp>
        <p:nvSpPr>
          <p:cNvPr id="9" name="Прямоугольник 8"/>
          <p:cNvSpPr/>
          <p:nvPr/>
        </p:nvSpPr>
        <p:spPr>
          <a:xfrm>
            <a:off x="18784289" y="7614215"/>
            <a:ext cx="938394" cy="709171"/>
          </a:xfrm>
          <a:prstGeom prst="rect">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0" name="Прямоугольник 9"/>
          <p:cNvSpPr/>
          <p:nvPr/>
        </p:nvSpPr>
        <p:spPr>
          <a:xfrm>
            <a:off x="18784289" y="10626588"/>
            <a:ext cx="938394" cy="709171"/>
          </a:xfrm>
          <a:prstGeom prst="rect">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1" name="Выгнутая влево стрелка 10"/>
          <p:cNvSpPr/>
          <p:nvPr/>
        </p:nvSpPr>
        <p:spPr>
          <a:xfrm rot="16200000">
            <a:off x="18866645" y="8234582"/>
            <a:ext cx="1460734" cy="4032448"/>
          </a:xfrm>
          <a:prstGeom prst="curvedRightArrow">
            <a:avLst/>
          </a:prstGeom>
          <a:blipFill rotWithShape="1">
            <a:blip r:embed="rId6"/>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6" name="Минус 15"/>
          <p:cNvSpPr/>
          <p:nvPr/>
        </p:nvSpPr>
        <p:spPr>
          <a:xfrm rot="16200000">
            <a:off x="18156088" y="9063238"/>
            <a:ext cx="4725023" cy="914400"/>
          </a:xfrm>
          <a:prstGeom prst="mathMinus">
            <a:avLst/>
          </a:prstGeom>
          <a:solidFill>
            <a:srgbClr val="FF0000"/>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2" name="Двойная стрелка вверх/вниз 1"/>
          <p:cNvSpPr/>
          <p:nvPr/>
        </p:nvSpPr>
        <p:spPr>
          <a:xfrm>
            <a:off x="19007613" y="8323386"/>
            <a:ext cx="581787" cy="2413205"/>
          </a:xfrm>
          <a:prstGeom prst="upDownArrow">
            <a:avLst/>
          </a:prstGeom>
          <a:solidFill>
            <a:srgbClr val="92D050"/>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Tree>
    <p:extLst>
      <p:ext uri="{BB962C8B-B14F-4D97-AF65-F5344CB8AC3E}">
        <p14:creationId xmlns:p14="http://schemas.microsoft.com/office/powerpoint/2010/main" val="3950530888"/>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a:t>«Мышление и речь» Л.С. Выготского</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958752" y="2465512"/>
            <a:ext cx="22152923" cy="10513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l">
              <a:defRPr sz="2800">
                <a:solidFill>
                  <a:srgbClr val="253957"/>
                </a:solidFill>
                <a:latin typeface="+mn-lt"/>
                <a:ea typeface="+mn-ea"/>
                <a:cs typeface="+mn-cs"/>
                <a:sym typeface="Arial Narrow"/>
              </a:defRPr>
            </a:pPr>
            <a:r>
              <a:rPr lang="ru-RU" sz="4800" dirty="0"/>
              <a:t>В работе рассматривается частный вариант фундаментальной проблемы соотношения </a:t>
            </a:r>
            <a:r>
              <a:rPr lang="ru-RU" sz="4800" b="1" dirty="0"/>
              <a:t>индивидуального</a:t>
            </a:r>
            <a:r>
              <a:rPr lang="ru-RU" sz="4800" dirty="0"/>
              <a:t> и </a:t>
            </a:r>
            <a:r>
              <a:rPr lang="ru-RU" sz="4800" b="1" dirty="0" smtClean="0"/>
              <a:t>социального. Мышление – индивидуально, речь – социальна </a:t>
            </a:r>
            <a:endParaRPr lang="ru-RU" sz="4800" dirty="0"/>
          </a:p>
          <a:p>
            <a:pPr algn="l">
              <a:defRPr sz="2800">
                <a:solidFill>
                  <a:srgbClr val="253957"/>
                </a:solidFill>
                <a:latin typeface="+mn-lt"/>
                <a:ea typeface="+mn-ea"/>
                <a:cs typeface="+mn-cs"/>
                <a:sym typeface="Arial Narrow"/>
              </a:defRPr>
            </a:pPr>
            <a:endParaRPr lang="ru-RU" sz="4800" dirty="0" smtClean="0"/>
          </a:p>
          <a:p>
            <a:pPr algn="l">
              <a:defRPr sz="2800">
                <a:solidFill>
                  <a:srgbClr val="253957"/>
                </a:solidFill>
                <a:latin typeface="+mn-lt"/>
                <a:ea typeface="+mn-ea"/>
                <a:cs typeface="+mn-cs"/>
                <a:sym typeface="Arial Narrow"/>
              </a:defRPr>
            </a:pPr>
            <a:r>
              <a:rPr lang="ru-RU" sz="4800" dirty="0" smtClean="0"/>
              <a:t>Обыденные представления о связи мышления и речи: </a:t>
            </a:r>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smtClean="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smtClean="0"/>
          </a:p>
          <a:p>
            <a:pPr algn="l">
              <a:defRPr sz="2800">
                <a:solidFill>
                  <a:srgbClr val="253957"/>
                </a:solidFill>
                <a:latin typeface="+mn-lt"/>
                <a:ea typeface="+mn-ea"/>
                <a:cs typeface="+mn-cs"/>
                <a:sym typeface="Arial Narrow"/>
              </a:defRPr>
            </a:pPr>
            <a:r>
              <a:rPr lang="ru-RU" sz="4800" dirty="0" smtClean="0"/>
              <a:t>                                                 </a:t>
            </a:r>
            <a:endParaRPr lang="ru-RU" sz="4800" dirty="0"/>
          </a:p>
          <a:p>
            <a:pPr algn="l">
              <a:defRPr sz="2800">
                <a:solidFill>
                  <a:srgbClr val="253957"/>
                </a:solidFill>
                <a:latin typeface="+mn-lt"/>
                <a:ea typeface="+mn-ea"/>
                <a:cs typeface="+mn-cs"/>
                <a:sym typeface="Arial Narrow"/>
              </a:defRPr>
            </a:pPr>
            <a:endParaRPr lang="ru-RU" sz="4800" dirty="0" smtClean="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smtClean="0"/>
              <a:t>  Подобные представления </a:t>
            </a:r>
            <a:r>
              <a:rPr lang="ru-RU" sz="4800" dirty="0"/>
              <a:t>нередко приводят к </a:t>
            </a:r>
            <a:r>
              <a:rPr lang="ru-RU" sz="4800" b="1" dirty="0"/>
              <a:t>скептицизму</a:t>
            </a:r>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a:solidFill>
                  <a:srgbClr val="FF0000"/>
                </a:solidFill>
              </a:rPr>
              <a:t>«Мысль изреченная есть ложь» (Тютчев Ф.И. )</a:t>
            </a:r>
          </a:p>
          <a:p>
            <a:pPr algn="l">
              <a:defRPr sz="2800">
                <a:solidFill>
                  <a:srgbClr val="253957"/>
                </a:solidFill>
                <a:latin typeface="+mn-lt"/>
                <a:ea typeface="+mn-ea"/>
                <a:cs typeface="+mn-cs"/>
                <a:sym typeface="Arial Narrow"/>
              </a:defRPr>
            </a:pPr>
            <a:r>
              <a:rPr lang="ru-RU" sz="4800" dirty="0"/>
              <a:t>                               </a:t>
            </a:r>
          </a:p>
          <a:p>
            <a:pPr algn="l">
              <a:defRPr sz="2800">
                <a:solidFill>
                  <a:srgbClr val="253957"/>
                </a:solidFill>
                <a:latin typeface="+mn-lt"/>
                <a:ea typeface="+mn-ea"/>
                <a:cs typeface="+mn-cs"/>
                <a:sym typeface="Arial Narrow"/>
              </a:defRPr>
            </a:pPr>
            <a:r>
              <a:rPr lang="ru-RU" sz="4800" dirty="0"/>
              <a:t>                                         </a:t>
            </a:r>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
        <p:nvSpPr>
          <p:cNvPr id="6" name="Прямоугольник 5"/>
          <p:cNvSpPr/>
          <p:nvPr/>
        </p:nvSpPr>
        <p:spPr>
          <a:xfrm>
            <a:off x="2182888" y="6168117"/>
            <a:ext cx="4553998" cy="1129154"/>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smtClean="0">
                <a:ln>
                  <a:noFill/>
                </a:ln>
                <a:solidFill>
                  <a:srgbClr val="FFFFFF"/>
                </a:solidFill>
                <a:effectLst/>
                <a:uFillTx/>
                <a:latin typeface="+mj-lt"/>
                <a:ea typeface="+mj-ea"/>
                <a:cs typeface="+mj-cs"/>
                <a:sym typeface="Helvetica Light"/>
              </a:rPr>
              <a:t>Мышление </a:t>
            </a:r>
            <a:r>
              <a:rPr kumimoji="0" lang="ru-RU" sz="3200" b="0" i="0" u="none" strike="noStrike" cap="none" spc="0" normalizeH="0" dirty="0" smtClean="0">
                <a:ln>
                  <a:noFill/>
                </a:ln>
                <a:solidFill>
                  <a:srgbClr val="FFFFFF"/>
                </a:solidFill>
                <a:effectLst/>
                <a:uFillTx/>
                <a:latin typeface="+mj-lt"/>
                <a:ea typeface="+mj-ea"/>
                <a:cs typeface="+mj-cs"/>
                <a:sym typeface="Helvetica Light"/>
              </a:rPr>
              <a:t>  </a:t>
            </a:r>
          </a:p>
          <a:p>
            <a:pPr marL="0" marR="0" indent="0" algn="ctr" defTabSz="821531" rtl="0" fontAlgn="auto" latinLnBrk="0" hangingPunct="0">
              <a:lnSpc>
                <a:spcPct val="100000"/>
              </a:lnSpc>
              <a:spcBef>
                <a:spcPts val="0"/>
              </a:spcBef>
              <a:spcAft>
                <a:spcPts val="0"/>
              </a:spcAft>
              <a:buClrTx/>
              <a:buSzTx/>
              <a:buFontTx/>
              <a:buNone/>
              <a:tabLst/>
            </a:pPr>
            <a:r>
              <a:rPr lang="ru-RU" sz="3200" baseline="0" dirty="0" smtClean="0">
                <a:solidFill>
                  <a:srgbClr val="FFFFFF"/>
                </a:solidFill>
              </a:rPr>
              <a:t>причина  </a:t>
            </a:r>
            <a:endParaRPr kumimoji="0" lang="ru-RU" sz="3200" b="0" i="0" u="none" strike="noStrike" cap="none" spc="0" normalizeH="0" baseline="0" dirty="0" smtClean="0">
              <a:ln>
                <a:noFill/>
              </a:ln>
              <a:solidFill>
                <a:srgbClr val="FFFFFF"/>
              </a:solidFill>
              <a:effectLst/>
              <a:uFillTx/>
              <a:latin typeface="+mj-lt"/>
              <a:ea typeface="+mj-ea"/>
              <a:cs typeface="+mj-cs"/>
              <a:sym typeface="Helvetica Light"/>
            </a:endParaRPr>
          </a:p>
        </p:txBody>
      </p:sp>
      <p:sp>
        <p:nvSpPr>
          <p:cNvPr id="7" name="Стрелка вправо 6"/>
          <p:cNvSpPr/>
          <p:nvPr/>
        </p:nvSpPr>
        <p:spPr>
          <a:xfrm>
            <a:off x="7727504" y="6522389"/>
            <a:ext cx="1872208" cy="420610"/>
          </a:xfrm>
          <a:prstGeom prst="rightArrow">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8" name="Прямоугольник 7"/>
          <p:cNvSpPr/>
          <p:nvPr/>
        </p:nvSpPr>
        <p:spPr>
          <a:xfrm>
            <a:off x="10579043" y="6168117"/>
            <a:ext cx="4553998" cy="1129154"/>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smtClean="0">
                <a:ln>
                  <a:noFill/>
                </a:ln>
                <a:solidFill>
                  <a:srgbClr val="FFFFFF"/>
                </a:solidFill>
                <a:effectLst/>
                <a:uFillTx/>
                <a:latin typeface="+mj-lt"/>
                <a:ea typeface="+mj-ea"/>
                <a:cs typeface="+mj-cs"/>
                <a:sym typeface="Helvetica Light"/>
              </a:rPr>
              <a:t>Речь  </a:t>
            </a:r>
            <a:r>
              <a:rPr kumimoji="0" lang="ru-RU" sz="3200" b="0" i="0" u="none" strike="noStrike" cap="none" spc="0" normalizeH="0" dirty="0" smtClean="0">
                <a:ln>
                  <a:noFill/>
                </a:ln>
                <a:solidFill>
                  <a:srgbClr val="FFFFFF"/>
                </a:solidFill>
                <a:effectLst/>
                <a:uFillTx/>
                <a:latin typeface="+mj-lt"/>
                <a:ea typeface="+mj-ea"/>
                <a:cs typeface="+mj-cs"/>
                <a:sym typeface="Helvetica Light"/>
              </a:rPr>
              <a:t>  </a:t>
            </a:r>
          </a:p>
          <a:p>
            <a:pPr marL="0" marR="0" indent="0" algn="ctr" defTabSz="821531" rtl="0" fontAlgn="auto" latinLnBrk="0" hangingPunct="0">
              <a:lnSpc>
                <a:spcPct val="100000"/>
              </a:lnSpc>
              <a:spcBef>
                <a:spcPts val="0"/>
              </a:spcBef>
              <a:spcAft>
                <a:spcPts val="0"/>
              </a:spcAft>
              <a:buClrTx/>
              <a:buSzTx/>
              <a:buFontTx/>
              <a:buNone/>
              <a:tabLst/>
            </a:pPr>
            <a:r>
              <a:rPr lang="ru-RU" sz="3200" baseline="0" dirty="0" smtClean="0">
                <a:solidFill>
                  <a:srgbClr val="FFFFFF"/>
                </a:solidFill>
              </a:rPr>
              <a:t>следствие  </a:t>
            </a:r>
            <a:endParaRPr kumimoji="0" lang="ru-RU" sz="3200" b="0" i="0" u="none" strike="noStrike" cap="none" spc="0" normalizeH="0" baseline="0" dirty="0" smtClean="0">
              <a:ln>
                <a:noFill/>
              </a:ln>
              <a:solidFill>
                <a:srgbClr val="FFFFFF"/>
              </a:solidFill>
              <a:effectLst/>
              <a:uFillTx/>
              <a:latin typeface="+mj-lt"/>
              <a:ea typeface="+mj-ea"/>
              <a:cs typeface="+mj-cs"/>
              <a:sym typeface="Helvetica Light"/>
            </a:endParaRPr>
          </a:p>
        </p:txBody>
      </p:sp>
      <p:sp>
        <p:nvSpPr>
          <p:cNvPr id="9" name="Прямоугольник 8"/>
          <p:cNvSpPr/>
          <p:nvPr/>
        </p:nvSpPr>
        <p:spPr>
          <a:xfrm>
            <a:off x="2192742" y="8154144"/>
            <a:ext cx="4553998" cy="1129154"/>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smtClean="0">
                <a:ln>
                  <a:noFill/>
                </a:ln>
                <a:solidFill>
                  <a:srgbClr val="FFFFFF"/>
                </a:solidFill>
                <a:effectLst/>
                <a:uFillTx/>
                <a:latin typeface="+mj-lt"/>
                <a:ea typeface="+mj-ea"/>
                <a:cs typeface="+mj-cs"/>
                <a:sym typeface="Helvetica Light"/>
              </a:rPr>
              <a:t>Мышление </a:t>
            </a:r>
            <a:r>
              <a:rPr kumimoji="0" lang="ru-RU" sz="3200" b="0" i="0" u="none" strike="noStrike" cap="none" spc="0" normalizeH="0" dirty="0" smtClean="0">
                <a:ln>
                  <a:noFill/>
                </a:ln>
                <a:solidFill>
                  <a:srgbClr val="FFFFFF"/>
                </a:solidFill>
                <a:effectLst/>
                <a:uFillTx/>
                <a:latin typeface="+mj-lt"/>
                <a:ea typeface="+mj-ea"/>
                <a:cs typeface="+mj-cs"/>
                <a:sym typeface="Helvetica Light"/>
              </a:rPr>
              <a:t>  </a:t>
            </a:r>
          </a:p>
          <a:p>
            <a:pPr marL="0" marR="0" indent="0" algn="ctr" defTabSz="821531" rtl="0" fontAlgn="auto" latinLnBrk="0" hangingPunct="0">
              <a:lnSpc>
                <a:spcPct val="100000"/>
              </a:lnSpc>
              <a:spcBef>
                <a:spcPts val="0"/>
              </a:spcBef>
              <a:spcAft>
                <a:spcPts val="0"/>
              </a:spcAft>
              <a:buClrTx/>
              <a:buSzTx/>
              <a:buFontTx/>
              <a:buNone/>
              <a:tabLst/>
            </a:pPr>
            <a:r>
              <a:rPr lang="ru-RU" sz="3200" baseline="0" dirty="0" smtClean="0">
                <a:solidFill>
                  <a:srgbClr val="FFFFFF"/>
                </a:solidFill>
              </a:rPr>
              <a:t>содержание  </a:t>
            </a:r>
            <a:endParaRPr kumimoji="0" lang="ru-RU" sz="3200" b="0" i="0" u="none" strike="noStrike" cap="none" spc="0" normalizeH="0" baseline="0" dirty="0" smtClean="0">
              <a:ln>
                <a:noFill/>
              </a:ln>
              <a:solidFill>
                <a:srgbClr val="FFFFFF"/>
              </a:solidFill>
              <a:effectLst/>
              <a:uFillTx/>
              <a:latin typeface="+mj-lt"/>
              <a:ea typeface="+mj-ea"/>
              <a:cs typeface="+mj-cs"/>
              <a:sym typeface="Helvetica Light"/>
            </a:endParaRPr>
          </a:p>
        </p:txBody>
      </p:sp>
      <p:sp>
        <p:nvSpPr>
          <p:cNvPr id="10" name="Стрелка вправо 9"/>
          <p:cNvSpPr/>
          <p:nvPr/>
        </p:nvSpPr>
        <p:spPr>
          <a:xfrm>
            <a:off x="7692625" y="8400370"/>
            <a:ext cx="1872208" cy="420610"/>
          </a:xfrm>
          <a:prstGeom prst="rightArrow">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11" name="Прямоугольник 10"/>
          <p:cNvSpPr/>
          <p:nvPr/>
        </p:nvSpPr>
        <p:spPr>
          <a:xfrm>
            <a:off x="10579043" y="8256403"/>
            <a:ext cx="4553998" cy="1129154"/>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smtClean="0">
                <a:ln>
                  <a:noFill/>
                </a:ln>
                <a:solidFill>
                  <a:srgbClr val="FFFFFF"/>
                </a:solidFill>
                <a:effectLst/>
                <a:uFillTx/>
                <a:latin typeface="+mj-lt"/>
                <a:ea typeface="+mj-ea"/>
                <a:cs typeface="+mj-cs"/>
                <a:sym typeface="Helvetica Light"/>
              </a:rPr>
              <a:t>Речь </a:t>
            </a:r>
            <a:r>
              <a:rPr kumimoji="0" lang="ru-RU" sz="3200" b="0" i="0" u="none" strike="noStrike" cap="none" spc="0" normalizeH="0" dirty="0" smtClean="0">
                <a:ln>
                  <a:noFill/>
                </a:ln>
                <a:solidFill>
                  <a:srgbClr val="FFFFFF"/>
                </a:solidFill>
                <a:effectLst/>
                <a:uFillTx/>
                <a:latin typeface="+mj-lt"/>
                <a:ea typeface="+mj-ea"/>
                <a:cs typeface="+mj-cs"/>
                <a:sym typeface="Helvetica Light"/>
              </a:rPr>
              <a:t>  </a:t>
            </a:r>
          </a:p>
          <a:p>
            <a:pPr marL="0" marR="0" indent="0" algn="ctr" defTabSz="821531" rtl="0" fontAlgn="auto" latinLnBrk="0" hangingPunct="0">
              <a:lnSpc>
                <a:spcPct val="100000"/>
              </a:lnSpc>
              <a:spcBef>
                <a:spcPts val="0"/>
              </a:spcBef>
              <a:spcAft>
                <a:spcPts val="0"/>
              </a:spcAft>
              <a:buClrTx/>
              <a:buSzTx/>
              <a:buFontTx/>
              <a:buNone/>
              <a:tabLst/>
            </a:pPr>
            <a:r>
              <a:rPr lang="ru-RU" sz="3200" baseline="0" dirty="0" smtClean="0">
                <a:solidFill>
                  <a:srgbClr val="FFFFFF"/>
                </a:solidFill>
              </a:rPr>
              <a:t>форма  </a:t>
            </a:r>
            <a:endParaRPr kumimoji="0" lang="ru-RU" sz="3200" b="0" i="0" u="none" strike="noStrike" cap="none" spc="0" normalizeH="0" baseline="0" dirty="0" smtClean="0">
              <a:ln>
                <a:noFill/>
              </a:ln>
              <a:solidFill>
                <a:srgbClr val="FFFFFF"/>
              </a:solidFill>
              <a:effectLst/>
              <a:uFillTx/>
              <a:latin typeface="+mj-lt"/>
              <a:ea typeface="+mj-ea"/>
              <a:cs typeface="+mj-cs"/>
              <a:sym typeface="Helvetica Light"/>
            </a:endParaRPr>
          </a:p>
        </p:txBody>
      </p:sp>
    </p:spTree>
    <p:extLst>
      <p:ext uri="{BB962C8B-B14F-4D97-AF65-F5344CB8AC3E}">
        <p14:creationId xmlns:p14="http://schemas.microsoft.com/office/powerpoint/2010/main" val="544913519"/>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701802"/>
            <a:ext cx="21506373" cy="10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z="6000" dirty="0"/>
              <a:t>«Мышление и речь» Л.С. Выготского</a:t>
            </a:r>
            <a:endParaRPr sz="6000"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958752" y="3113584"/>
            <a:ext cx="22119369" cy="92170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p>
            <a:pPr algn="l">
              <a:defRPr sz="2800">
                <a:solidFill>
                  <a:srgbClr val="253957"/>
                </a:solidFill>
                <a:latin typeface="+mn-lt"/>
                <a:ea typeface="+mn-ea"/>
                <a:cs typeface="+mn-cs"/>
                <a:sym typeface="Arial Narrow"/>
              </a:defRPr>
            </a:pPr>
            <a:endParaRPr lang="ru-RU" sz="4800" dirty="0" smtClean="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endParaRPr lang="ru-RU" sz="4800" dirty="0" smtClean="0"/>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smtClean="0"/>
              <a:t>Выготский пересматривает ставшие хрестоматийными представления о соотношении мышления и речи, что, в частности, позволяет преодолеть подобный скептицизм.</a:t>
            </a:r>
          </a:p>
          <a:p>
            <a:pPr algn="l">
              <a:defRPr sz="2800">
                <a:solidFill>
                  <a:srgbClr val="253957"/>
                </a:solidFill>
                <a:latin typeface="+mn-lt"/>
                <a:ea typeface="+mn-ea"/>
                <a:cs typeface="+mn-cs"/>
                <a:sym typeface="Arial Narrow"/>
              </a:defRPr>
            </a:pPr>
            <a:endParaRPr lang="ru-RU" sz="4800" dirty="0"/>
          </a:p>
          <a:p>
            <a:pPr algn="l">
              <a:defRPr sz="2800">
                <a:solidFill>
                  <a:srgbClr val="253957"/>
                </a:solidFill>
                <a:latin typeface="+mn-lt"/>
                <a:ea typeface="+mn-ea"/>
                <a:cs typeface="+mn-cs"/>
                <a:sym typeface="Arial Narrow"/>
              </a:defRPr>
            </a:pPr>
            <a:r>
              <a:rPr lang="ru-RU" sz="4800" dirty="0" smtClean="0"/>
              <a:t>                                         </a:t>
            </a:r>
            <a:endParaRPr lang="ru-RU" sz="4800" dirty="0"/>
          </a:p>
        </p:txBody>
      </p:sp>
      <p:pic>
        <p:nvPicPr>
          <p:cNvPr id="63" name="Изображение" descr="Изображение"/>
          <p:cNvPicPr>
            <a:picLocks noChangeAspect="1"/>
          </p:cNvPicPr>
          <p:nvPr/>
        </p:nvPicPr>
        <p:blipFill>
          <a:blip r:embed="rId2"/>
          <a:stretch>
            <a:fillRect/>
          </a:stretch>
        </p:blipFill>
        <p:spPr>
          <a:xfrm>
            <a:off x="1226606" y="586180"/>
            <a:ext cx="1199579" cy="1199579"/>
          </a:xfrm>
          <a:prstGeom prst="rect">
            <a:avLst/>
          </a:prstGeom>
          <a:ln w="12700">
            <a:miter lim="400000"/>
          </a:ln>
        </p:spPr>
      </p:pic>
    </p:spTree>
    <p:extLst>
      <p:ext uri="{BB962C8B-B14F-4D97-AF65-F5344CB8AC3E}">
        <p14:creationId xmlns:p14="http://schemas.microsoft.com/office/powerpoint/2010/main" val="2259160397"/>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Адрес: ТехтТехтТехтТехтТехтТехтТехтТехтТехтТехтТехтТехтТехт"/>
          <p:cNvSpPr txBox="1"/>
          <p:nvPr/>
        </p:nvSpPr>
        <p:spPr>
          <a:xfrm>
            <a:off x="7902249" y="8298160"/>
            <a:ext cx="8579502" cy="1252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defTabSz="642937">
              <a:defRPr sz="2400">
                <a:solidFill>
                  <a:srgbClr val="FFFFFF"/>
                </a:solidFill>
                <a:latin typeface="+mn-lt"/>
                <a:ea typeface="+mn-ea"/>
                <a:cs typeface="+mn-cs"/>
                <a:sym typeface="Arial Narrow"/>
              </a:defRPr>
            </a:lvl1pPr>
          </a:lstStyle>
          <a:p>
            <a:pPr algn="ctr"/>
            <a:r>
              <a:rPr lang="ru-RU" sz="7200" dirty="0"/>
              <a:t>Спасибо за внимание!</a:t>
            </a:r>
            <a:endParaRPr sz="7200" dirty="0"/>
          </a:p>
        </p:txBody>
      </p:sp>
      <p:pic>
        <p:nvPicPr>
          <p:cNvPr id="103" name="Изображение" descr="Изображение"/>
          <p:cNvPicPr>
            <a:picLocks noChangeAspect="1"/>
          </p:cNvPicPr>
          <p:nvPr/>
        </p:nvPicPr>
        <p:blipFill>
          <a:blip r:embed="rId2"/>
          <a:stretch>
            <a:fillRect/>
          </a:stretch>
        </p:blipFill>
        <p:spPr>
          <a:xfrm>
            <a:off x="10594075" y="4920064"/>
            <a:ext cx="3195850" cy="3090059"/>
          </a:xfrm>
          <a:prstGeom prst="rect">
            <a:avLst/>
          </a:prstGeom>
          <a:ln w="12700">
            <a:miter lim="400000"/>
          </a:ln>
        </p:spPr>
      </p:pic>
    </p:spTree>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Arial Narrow"/>
        <a:ea typeface="Arial Narrow"/>
        <a:cs typeface="Arial Narrow"/>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Arial Narrow"/>
        <a:ea typeface="Arial Narrow"/>
        <a:cs typeface="Arial Narrow"/>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9133</TotalTime>
  <Words>6864</Words>
  <Application>Microsoft Office PowerPoint</Application>
  <PresentationFormat>Произвольный</PresentationFormat>
  <Paragraphs>1683</Paragraphs>
  <Slides>95</Slides>
  <Notes>18</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95</vt:i4>
      </vt:variant>
    </vt:vector>
  </HeadingPairs>
  <TitlesOfParts>
    <vt:vector size="102" baseType="lpstr">
      <vt:lpstr>Arial Narrow</vt:lpstr>
      <vt:lpstr>Calibri</vt:lpstr>
      <vt:lpstr>Helvetica</vt:lpstr>
      <vt:lpstr>Helvetica Light</vt:lpstr>
      <vt:lpstr>Helvetica Neue</vt:lpstr>
      <vt:lpstr>Times New Roman</vt:lpstr>
      <vt:lpstr>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Кирилл</dc:creator>
  <cp:lastModifiedBy>Сорвин Кирилл Валентинович</cp:lastModifiedBy>
  <cp:revision>551</cp:revision>
  <dcterms:modified xsi:type="dcterms:W3CDTF">2024-11-20T10:00:50Z</dcterms:modified>
</cp:coreProperties>
</file>