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86" r:id="rId5"/>
    <p:sldId id="287" r:id="rId6"/>
    <p:sldId id="300" r:id="rId7"/>
    <p:sldId id="301" r:id="rId8"/>
    <p:sldId id="302" r:id="rId9"/>
    <p:sldId id="303" r:id="rId10"/>
    <p:sldId id="304" r:id="rId11"/>
    <p:sldId id="306" r:id="rId12"/>
    <p:sldId id="307" r:id="rId13"/>
    <p:sldId id="309" r:id="rId14"/>
    <p:sldId id="308" r:id="rId15"/>
    <p:sldId id="310" r:id="rId16"/>
    <p:sldId id="285" r:id="rId17"/>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1F3D"/>
    <a:srgbClr val="029C63"/>
    <a:srgbClr val="96628C"/>
    <a:srgbClr val="11A0D7"/>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1501-8AC7-D24B-9BD4-4AB280FA19DE}" v="6" dt="2021-11-26T18:08:21.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3"/>
    <p:restoredTop sz="94609"/>
  </p:normalViewPr>
  <p:slideViewPr>
    <p:cSldViewPr snapToGrid="0" snapToObjects="1">
      <p:cViewPr varScale="1">
        <p:scale>
          <a:sx n="151" d="100"/>
          <a:sy n="151" d="100"/>
        </p:scale>
        <p:origin x="1152" y="200"/>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4/5/24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a:extLst>
              <a:ext uri="{FF2B5EF4-FFF2-40B4-BE49-F238E27FC236}">
                <a16:creationId xmlns:a16="http://schemas.microsoft.com/office/drawing/2014/main" id="{BA292C80-0DA8-194A-9A66-279048FA2A54}"/>
              </a:ext>
            </a:extLst>
          </p:cNvPr>
          <p:cNvPicPr>
            <a:picLocks noChangeAspect="1"/>
          </p:cNvPicPr>
          <p:nvPr userDrawn="1"/>
        </p:nvPicPr>
        <p:blipFill>
          <a:blip r:embed="rId3"/>
          <a:src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D694F-3582-1641-94D9-87F2A3453FC3}"/>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4" name="Picture 3" descr="A blue circle with white text&#10;&#10;Description automatically generated with low confidence">
            <a:extLst>
              <a:ext uri="{FF2B5EF4-FFF2-40B4-BE49-F238E27FC236}">
                <a16:creationId xmlns:a16="http://schemas.microsoft.com/office/drawing/2014/main" id="{CFAE9005-17A7-5047-B315-642E9FB4F328}"/>
              </a:ext>
            </a:extLst>
          </p:cNvPr>
          <p:cNvPicPr>
            <a:picLocks noChangeAspect="1"/>
          </p:cNvPicPr>
          <p:nvPr userDrawn="1"/>
        </p:nvPicPr>
        <p:blipFill>
          <a:blip r:embed="rId3"/>
          <a:stretch>
            <a:fill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a:xfrm>
            <a:off x="1027968" y="2404670"/>
            <a:ext cx="7509516" cy="1978323"/>
          </a:xfrm>
        </p:spPr>
        <p:txBody>
          <a:bodyPr/>
          <a:lstStyle/>
          <a:p>
            <a:r>
              <a:rPr lang="en" b="1" dirty="0"/>
              <a:t>Wealth and Rebellion</a:t>
            </a:r>
            <a:r>
              <a:rPr lang="en" dirty="0"/>
              <a:t>: </a:t>
            </a:r>
            <a:br>
              <a:rPr lang="en" dirty="0"/>
            </a:br>
            <a:r>
              <a:rPr lang="en" dirty="0"/>
              <a:t>A Dualistic Perspective on Income Level and Revolutions</a:t>
            </a:r>
            <a:endParaRPr lang="ru-RU"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p:txBody>
          <a:bodyPr/>
          <a:lstStyle/>
          <a:p>
            <a:r>
              <a:rPr lang="en-US" dirty="0"/>
              <a:t>Faculty of Social Science</a:t>
            </a:r>
            <a:endParaRPr lang="ru-RU"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p:txBody>
          <a:bodyPr>
            <a:normAutofit/>
          </a:bodyPr>
          <a:lstStyle/>
          <a:p>
            <a:r>
              <a:rPr lang="en-US" dirty="0"/>
              <a:t>Center for Stability and Risk Analysis</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p:txBody>
          <a:bodyPr/>
          <a:lstStyle/>
          <a:p>
            <a:r>
              <a:rPr lang="en-US" dirty="0"/>
              <a:t>Moscow,</a:t>
            </a:r>
          </a:p>
          <a:p>
            <a:r>
              <a:rPr lang="en-US" dirty="0"/>
              <a:t>2024</a:t>
            </a:r>
            <a:endParaRPr lang="ru-RU" dirty="0"/>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7" y="4827181"/>
            <a:ext cx="7625267" cy="856990"/>
          </a:xfrm>
        </p:spPr>
        <p:txBody>
          <a:bodyPr>
            <a:normAutofit fontScale="92500" lnSpcReduction="10000"/>
          </a:bodyPr>
          <a:lstStyle/>
          <a:p>
            <a:endParaRPr lang="en-US" dirty="0"/>
          </a:p>
          <a:p>
            <a:r>
              <a:rPr lang="en-US" b="1" dirty="0" err="1"/>
              <a:t>Ustyuzhanin</a:t>
            </a:r>
            <a:r>
              <a:rPr lang="en-US" b="1" dirty="0"/>
              <a:t> Vadim</a:t>
            </a:r>
          </a:p>
          <a:p>
            <a:r>
              <a:rPr lang="en-US" dirty="0"/>
              <a:t>Junior research fellow</a:t>
            </a:r>
            <a:endParaRPr lang="ru-RU" dirty="0"/>
          </a:p>
          <a:p>
            <a:r>
              <a:rPr lang="en-US" dirty="0"/>
              <a:t>Center for Stability and Risk Analysis</a:t>
            </a:r>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Results-3</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4" name="Рисунок 3">
            <a:extLst>
              <a:ext uri="{FF2B5EF4-FFF2-40B4-BE49-F238E27FC236}">
                <a16:creationId xmlns:a16="http://schemas.microsoft.com/office/drawing/2014/main" id="{4951B2D1-CFAA-7431-B3AD-4F83691090D3}"/>
              </a:ext>
            </a:extLst>
          </p:cNvPr>
          <p:cNvPicPr>
            <a:picLocks noChangeAspect="1"/>
          </p:cNvPicPr>
          <p:nvPr/>
        </p:nvPicPr>
        <p:blipFill>
          <a:blip r:embed="rId2"/>
          <a:stretch>
            <a:fillRect/>
          </a:stretch>
        </p:blipFill>
        <p:spPr>
          <a:xfrm>
            <a:off x="4141382" y="1836302"/>
            <a:ext cx="7772400" cy="3886200"/>
          </a:xfrm>
          <a:prstGeom prst="rect">
            <a:avLst/>
          </a:prstGeom>
        </p:spPr>
      </p:pic>
      <p:sp>
        <p:nvSpPr>
          <p:cNvPr id="10" name="TextBox 9">
            <a:extLst>
              <a:ext uri="{FF2B5EF4-FFF2-40B4-BE49-F238E27FC236}">
                <a16:creationId xmlns:a16="http://schemas.microsoft.com/office/drawing/2014/main" id="{7ADA9276-2D48-DDB3-D4AA-0E6711D7DC8C}"/>
              </a:ext>
            </a:extLst>
          </p:cNvPr>
          <p:cNvSpPr txBox="1"/>
          <p:nvPr/>
        </p:nvSpPr>
        <p:spPr>
          <a:xfrm>
            <a:off x="585898" y="2392326"/>
            <a:ext cx="2540074" cy="584775"/>
          </a:xfrm>
          <a:prstGeom prst="rect">
            <a:avLst/>
          </a:prstGeom>
          <a:noFill/>
        </p:spPr>
        <p:txBody>
          <a:bodyPr wrap="square" rtlCol="0">
            <a:spAutoFit/>
          </a:bodyPr>
          <a:lstStyle/>
          <a:p>
            <a:pPr algn="l"/>
            <a:r>
              <a:rPr lang="en" sz="1600" b="1" dirty="0">
                <a:latin typeface="HSE Sans" panose="02000000000000000000" pitchFamily="2" charset="0"/>
              </a:rPr>
              <a:t>Partial Effect of GDP pc, ln (Random Forest RFQ)</a:t>
            </a:r>
            <a:endParaRPr lang="ru-RU" sz="1600" b="1" dirty="0">
              <a:latin typeface="HSE Sans" panose="02000000000000000000" pitchFamily="2" charset="0"/>
            </a:endParaRPr>
          </a:p>
        </p:txBody>
      </p:sp>
      <p:sp>
        <p:nvSpPr>
          <p:cNvPr id="13" name="TextBox 12">
            <a:extLst>
              <a:ext uri="{FF2B5EF4-FFF2-40B4-BE49-F238E27FC236}">
                <a16:creationId xmlns:a16="http://schemas.microsoft.com/office/drawing/2014/main" id="{2A077F64-7823-0A72-366D-04BCF735ADA2}"/>
              </a:ext>
            </a:extLst>
          </p:cNvPr>
          <p:cNvSpPr txBox="1"/>
          <p:nvPr/>
        </p:nvSpPr>
        <p:spPr>
          <a:xfrm>
            <a:off x="585898" y="3144612"/>
            <a:ext cx="3365218" cy="830997"/>
          </a:xfrm>
          <a:prstGeom prst="rect">
            <a:avLst/>
          </a:prstGeom>
          <a:noFill/>
        </p:spPr>
        <p:txBody>
          <a:bodyPr wrap="square" rtlCol="0">
            <a:spAutoFit/>
          </a:bodyPr>
          <a:lstStyle/>
          <a:p>
            <a:pPr algn="l"/>
            <a:r>
              <a:rPr lang="en-US" sz="1600" b="1" dirty="0">
                <a:solidFill>
                  <a:srgbClr val="E61F3D"/>
                </a:solidFill>
                <a:latin typeface="HSE Sans" panose="02000000000000000000" pitchFamily="2" charset="0"/>
              </a:rPr>
              <a:t>Red</a:t>
            </a:r>
            <a:r>
              <a:rPr lang="en-US" sz="1600" dirty="0">
                <a:latin typeface="HSE Sans" panose="02000000000000000000" pitchFamily="2" charset="0"/>
              </a:rPr>
              <a:t> – initial estimates (n = 6361)</a:t>
            </a:r>
          </a:p>
          <a:p>
            <a:pPr algn="l"/>
            <a:r>
              <a:rPr lang="en-US" sz="1600" b="1" dirty="0">
                <a:solidFill>
                  <a:schemeClr val="tx1">
                    <a:lumMod val="50000"/>
                  </a:schemeClr>
                </a:solidFill>
                <a:latin typeface="HSE Sans" panose="02000000000000000000" pitchFamily="2" charset="0"/>
              </a:rPr>
              <a:t>Black</a:t>
            </a:r>
            <a:r>
              <a:rPr lang="en-US" sz="1600" dirty="0">
                <a:latin typeface="HSE Sans" panose="02000000000000000000" pitchFamily="2" charset="0"/>
              </a:rPr>
              <a:t> – Multiple imputation (100 datasets, n = 9472)</a:t>
            </a:r>
            <a:endParaRPr lang="ru-RU" sz="1600" dirty="0">
              <a:latin typeface="HSE Sans" panose="02000000000000000000" pitchFamily="2" charset="0"/>
            </a:endParaRPr>
          </a:p>
        </p:txBody>
      </p:sp>
    </p:spTree>
    <p:extLst>
      <p:ext uri="{BB962C8B-B14F-4D97-AF65-F5344CB8AC3E}">
        <p14:creationId xmlns:p14="http://schemas.microsoft.com/office/powerpoint/2010/main" val="256883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Discussion</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2" name="TextBox 1">
            <a:extLst>
              <a:ext uri="{FF2B5EF4-FFF2-40B4-BE49-F238E27FC236}">
                <a16:creationId xmlns:a16="http://schemas.microsoft.com/office/drawing/2014/main" id="{0A692990-5750-2A2C-D8EE-130BE77D3C38}"/>
              </a:ext>
            </a:extLst>
          </p:cNvPr>
          <p:cNvSpPr txBox="1"/>
          <p:nvPr/>
        </p:nvSpPr>
        <p:spPr>
          <a:xfrm>
            <a:off x="585898" y="2224815"/>
            <a:ext cx="4060530" cy="1384995"/>
          </a:xfrm>
          <a:prstGeom prst="rect">
            <a:avLst/>
          </a:prstGeom>
          <a:noFill/>
        </p:spPr>
        <p:txBody>
          <a:bodyPr wrap="square" rtlCol="0">
            <a:spAutoFit/>
          </a:bodyPr>
          <a:lstStyle/>
          <a:p>
            <a:pPr algn="l"/>
            <a:r>
              <a:rPr lang="en-US" sz="2000" b="1" dirty="0">
                <a:latin typeface="HSE Sans" panose="02000000000000000000" pitchFamily="2" charset="0"/>
              </a:rPr>
              <a:t>Endogeneity? </a:t>
            </a:r>
          </a:p>
          <a:p>
            <a:pPr marL="342900" indent="-342900" algn="l">
              <a:buAutoNum type="arabicPeriod"/>
            </a:pPr>
            <a:r>
              <a:rPr lang="en-US" sz="1600" dirty="0">
                <a:latin typeface="HSE Sans" panose="02000000000000000000" pitchFamily="2" charset="0"/>
              </a:rPr>
              <a:t>Variables at t-1</a:t>
            </a:r>
          </a:p>
          <a:p>
            <a:pPr marL="342900" indent="-342900" algn="l">
              <a:buAutoNum type="arabicPeriod"/>
            </a:pPr>
            <a:r>
              <a:rPr lang="en-US" sz="1600" dirty="0">
                <a:latin typeface="HSE Sans" panose="02000000000000000000" pitchFamily="2" charset="0"/>
              </a:rPr>
              <a:t>Omitted variables – lots of controls</a:t>
            </a:r>
          </a:p>
          <a:p>
            <a:pPr marL="342900" indent="-342900" algn="l">
              <a:buAutoNum type="arabicPeriod"/>
            </a:pPr>
            <a:r>
              <a:rPr lang="en-US" sz="1600" dirty="0">
                <a:latin typeface="HSE Sans" panose="02000000000000000000" pitchFamily="2" charset="0"/>
              </a:rPr>
              <a:t>Time-variant variance is blocked by FE </a:t>
            </a:r>
          </a:p>
          <a:p>
            <a:pPr marL="342900" indent="-342900" algn="l">
              <a:buAutoNum type="arabicPeriod"/>
            </a:pPr>
            <a:r>
              <a:rPr lang="en-US" sz="1600" dirty="0">
                <a:latin typeface="HSE Sans" panose="02000000000000000000" pitchFamily="2" charset="0"/>
              </a:rPr>
              <a:t>Selection bias – Multiple Imputations</a:t>
            </a:r>
            <a:endParaRPr lang="ru-RU" sz="1600" dirty="0">
              <a:latin typeface="HSE Sans" panose="02000000000000000000" pitchFamily="2" charset="0"/>
            </a:endParaRPr>
          </a:p>
        </p:txBody>
      </p:sp>
      <p:sp>
        <p:nvSpPr>
          <p:cNvPr id="4" name="TextBox 3">
            <a:extLst>
              <a:ext uri="{FF2B5EF4-FFF2-40B4-BE49-F238E27FC236}">
                <a16:creationId xmlns:a16="http://schemas.microsoft.com/office/drawing/2014/main" id="{1403B1C6-9AE9-A4BC-2DF6-4EE85A47990A}"/>
              </a:ext>
            </a:extLst>
          </p:cNvPr>
          <p:cNvSpPr txBox="1"/>
          <p:nvPr/>
        </p:nvSpPr>
        <p:spPr>
          <a:xfrm>
            <a:off x="585898" y="4517658"/>
            <a:ext cx="3794716" cy="892552"/>
          </a:xfrm>
          <a:prstGeom prst="rect">
            <a:avLst/>
          </a:prstGeom>
          <a:noFill/>
        </p:spPr>
        <p:txBody>
          <a:bodyPr wrap="square" rtlCol="0">
            <a:spAutoFit/>
          </a:bodyPr>
          <a:lstStyle/>
          <a:p>
            <a:pPr algn="l"/>
            <a:r>
              <a:rPr lang="en-US" sz="2000" b="1" dirty="0">
                <a:latin typeface="HSE Sans" panose="02000000000000000000" pitchFamily="2" charset="0"/>
              </a:rPr>
              <a:t>Operationalization?</a:t>
            </a:r>
          </a:p>
          <a:p>
            <a:pPr marL="342900" indent="-342900" algn="l">
              <a:buAutoNum type="arabicPeriod"/>
            </a:pPr>
            <a:r>
              <a:rPr lang="en-US" sz="1600" dirty="0">
                <a:latin typeface="HSE Sans" panose="02000000000000000000" pitchFamily="2" charset="0"/>
              </a:rPr>
              <a:t>Just 1 operationalization of IV</a:t>
            </a:r>
          </a:p>
          <a:p>
            <a:pPr marL="342900" indent="-342900" algn="l">
              <a:buAutoNum type="arabicPeriod"/>
            </a:pPr>
            <a:r>
              <a:rPr lang="en-US" sz="1600" dirty="0">
                <a:latin typeface="HSE Sans" panose="02000000000000000000" pitchFamily="2" charset="0"/>
              </a:rPr>
              <a:t>2 operationalization of DV</a:t>
            </a:r>
            <a:endParaRPr lang="ru-RU" sz="1600" dirty="0">
              <a:latin typeface="HSE Sans" panose="02000000000000000000" pitchFamily="2" charset="0"/>
            </a:endParaRPr>
          </a:p>
        </p:txBody>
      </p:sp>
      <p:sp>
        <p:nvSpPr>
          <p:cNvPr id="10" name="TextBox 9">
            <a:extLst>
              <a:ext uri="{FF2B5EF4-FFF2-40B4-BE49-F238E27FC236}">
                <a16:creationId xmlns:a16="http://schemas.microsoft.com/office/drawing/2014/main" id="{106703A5-0823-0858-9E98-528E7F334B0C}"/>
              </a:ext>
            </a:extLst>
          </p:cNvPr>
          <p:cNvSpPr txBox="1"/>
          <p:nvPr/>
        </p:nvSpPr>
        <p:spPr>
          <a:xfrm>
            <a:off x="6373601" y="2347925"/>
            <a:ext cx="3912781" cy="1138773"/>
          </a:xfrm>
          <a:prstGeom prst="rect">
            <a:avLst/>
          </a:prstGeom>
          <a:noFill/>
        </p:spPr>
        <p:txBody>
          <a:bodyPr wrap="square" rtlCol="0">
            <a:spAutoFit/>
          </a:bodyPr>
          <a:lstStyle/>
          <a:p>
            <a:pPr algn="l"/>
            <a:r>
              <a:rPr lang="en-US" sz="2000" b="1" dirty="0">
                <a:latin typeface="HSE Sans" panose="02000000000000000000" pitchFamily="2" charset="0"/>
              </a:rPr>
              <a:t>Robust?</a:t>
            </a:r>
          </a:p>
          <a:p>
            <a:pPr marL="228600" indent="-228600" algn="l">
              <a:buAutoNum type="arabicPeriod"/>
            </a:pPr>
            <a:r>
              <a:rPr lang="en-US" sz="1600" dirty="0">
                <a:latin typeface="HSE Sans" panose="02000000000000000000" pitchFamily="2" charset="0"/>
              </a:rPr>
              <a:t>Multiple imputation</a:t>
            </a:r>
          </a:p>
          <a:p>
            <a:pPr marL="228600" indent="-228600" algn="l">
              <a:buAutoNum type="arabicPeriod"/>
            </a:pPr>
            <a:r>
              <a:rPr lang="en-US" sz="1600" dirty="0">
                <a:latin typeface="HSE Sans" panose="02000000000000000000" pitchFamily="2" charset="0"/>
              </a:rPr>
              <a:t>Extreme boundary analysis</a:t>
            </a:r>
          </a:p>
          <a:p>
            <a:pPr marL="228600" indent="-228600" algn="l">
              <a:buAutoNum type="arabicPeriod"/>
            </a:pPr>
            <a:r>
              <a:rPr lang="en-US" sz="1600" dirty="0">
                <a:latin typeface="HSE Sans" panose="02000000000000000000" pitchFamily="2" charset="0"/>
              </a:rPr>
              <a:t>Parametric and Non-parametric methods</a:t>
            </a:r>
            <a:endParaRPr lang="ru-RU" sz="1600" dirty="0">
              <a:latin typeface="HSE Sans" panose="02000000000000000000" pitchFamily="2" charset="0"/>
            </a:endParaRPr>
          </a:p>
        </p:txBody>
      </p:sp>
      <p:sp>
        <p:nvSpPr>
          <p:cNvPr id="13" name="TextBox 12">
            <a:extLst>
              <a:ext uri="{FF2B5EF4-FFF2-40B4-BE49-F238E27FC236}">
                <a16:creationId xmlns:a16="http://schemas.microsoft.com/office/drawing/2014/main" id="{E3281AAF-C161-3971-9482-6189F672D8E0}"/>
              </a:ext>
            </a:extLst>
          </p:cNvPr>
          <p:cNvSpPr txBox="1"/>
          <p:nvPr/>
        </p:nvSpPr>
        <p:spPr>
          <a:xfrm>
            <a:off x="6373600" y="4271436"/>
            <a:ext cx="3912781" cy="1384995"/>
          </a:xfrm>
          <a:prstGeom prst="rect">
            <a:avLst/>
          </a:prstGeom>
          <a:noFill/>
        </p:spPr>
        <p:txBody>
          <a:bodyPr wrap="square" rtlCol="0">
            <a:spAutoFit/>
          </a:bodyPr>
          <a:lstStyle/>
          <a:p>
            <a:pPr algn="l"/>
            <a:r>
              <a:rPr lang="en-US" sz="2000" b="1" dirty="0">
                <a:latin typeface="HSE Sans" panose="02000000000000000000" pitchFamily="2" charset="0"/>
              </a:rPr>
              <a:t>U-shape?</a:t>
            </a:r>
          </a:p>
          <a:p>
            <a:pPr marL="228600" indent="-228600" algn="l">
              <a:buAutoNum type="arabicPeriod"/>
            </a:pPr>
            <a:r>
              <a:rPr lang="en-US" sz="1600" dirty="0">
                <a:latin typeface="HSE Sans" panose="02000000000000000000" pitchFamily="2" charset="0"/>
              </a:rPr>
              <a:t>Marginal effect to check areas of significance</a:t>
            </a:r>
          </a:p>
          <a:p>
            <a:pPr marL="228600" indent="-228600" algn="l">
              <a:buAutoNum type="arabicPeriod"/>
            </a:pPr>
            <a:r>
              <a:rPr lang="en-US" sz="1600" dirty="0">
                <a:latin typeface="HSE Sans" panose="02000000000000000000" pitchFamily="2" charset="0"/>
              </a:rPr>
              <a:t>Non-parametric procedure without assumptions</a:t>
            </a:r>
            <a:endParaRPr lang="ru-RU" sz="1600" dirty="0">
              <a:latin typeface="HSE Sans" panose="02000000000000000000" pitchFamily="2" charset="0"/>
            </a:endParaRPr>
          </a:p>
        </p:txBody>
      </p:sp>
    </p:spTree>
    <p:extLst>
      <p:ext uri="{BB962C8B-B14F-4D97-AF65-F5344CB8AC3E}">
        <p14:creationId xmlns:p14="http://schemas.microsoft.com/office/powerpoint/2010/main" val="90829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References</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8" name="TextBox 7">
            <a:extLst>
              <a:ext uri="{FF2B5EF4-FFF2-40B4-BE49-F238E27FC236}">
                <a16:creationId xmlns:a16="http://schemas.microsoft.com/office/drawing/2014/main" id="{CFC26934-CEFB-2837-0106-9AF5514093B5}"/>
              </a:ext>
            </a:extLst>
          </p:cNvPr>
          <p:cNvSpPr txBox="1"/>
          <p:nvPr/>
        </p:nvSpPr>
        <p:spPr>
          <a:xfrm>
            <a:off x="585898" y="2224815"/>
            <a:ext cx="11418260" cy="4031873"/>
          </a:xfrm>
          <a:prstGeom prst="rect">
            <a:avLst/>
          </a:prstGeom>
          <a:noFill/>
        </p:spPr>
        <p:txBody>
          <a:bodyPr wrap="square" rtlCol="0">
            <a:spAutoFit/>
          </a:bodyPr>
          <a:lstStyle/>
          <a:p>
            <a:pPr algn="l"/>
            <a:r>
              <a:rPr lang="en" sz="1600" b="1" dirty="0">
                <a:latin typeface="HSE Sans" panose="02000000000000000000" pitchFamily="2" charset="0"/>
              </a:rPr>
              <a:t>Methods</a:t>
            </a:r>
            <a:r>
              <a:rPr lang="en" sz="1600" dirty="0">
                <a:latin typeface="HSE Sans" panose="02000000000000000000" pitchFamily="2" charset="0"/>
              </a:rPr>
              <a:t>: </a:t>
            </a:r>
          </a:p>
          <a:p>
            <a:pPr marL="228600" indent="-228600" algn="l">
              <a:buAutoNum type="arabicPeriod"/>
            </a:pPr>
            <a:r>
              <a:rPr lang="en" sz="1600" dirty="0">
                <a:latin typeface="HSE Sans" panose="02000000000000000000" pitchFamily="2" charset="0"/>
              </a:rPr>
              <a:t>Firth D (1993). Bias reduction of maximum likelihood estimates. </a:t>
            </a:r>
            <a:r>
              <a:rPr lang="en" sz="1600" dirty="0" err="1">
                <a:latin typeface="HSE Sans" panose="02000000000000000000" pitchFamily="2" charset="0"/>
              </a:rPr>
              <a:t>Biometrika</a:t>
            </a:r>
            <a:r>
              <a:rPr lang="en" sz="1600" dirty="0">
                <a:latin typeface="HSE Sans" panose="02000000000000000000" pitchFamily="2" charset="0"/>
              </a:rPr>
              <a:t>. 80, 27-38.</a:t>
            </a:r>
          </a:p>
          <a:p>
            <a:pPr marL="228600" indent="-228600" algn="l">
              <a:buAutoNum type="arabicPeriod"/>
            </a:pPr>
            <a:r>
              <a:rPr lang="en" sz="1600" dirty="0" err="1">
                <a:latin typeface="HSE Sans" panose="02000000000000000000" pitchFamily="2" charset="0"/>
              </a:rPr>
              <a:t>Kosmidis</a:t>
            </a:r>
            <a:r>
              <a:rPr lang="en" sz="1600" dirty="0">
                <a:latin typeface="HSE Sans" panose="02000000000000000000" pitchFamily="2" charset="0"/>
              </a:rPr>
              <a:t>, I., </a:t>
            </a:r>
            <a:r>
              <a:rPr lang="en" sz="1600" dirty="0" err="1">
                <a:latin typeface="HSE Sans" panose="02000000000000000000" pitchFamily="2" charset="0"/>
              </a:rPr>
              <a:t>Kenne</a:t>
            </a:r>
            <a:r>
              <a:rPr lang="en" sz="1600" dirty="0">
                <a:latin typeface="HSE Sans" panose="02000000000000000000" pitchFamily="2" charset="0"/>
              </a:rPr>
              <a:t> </a:t>
            </a:r>
            <a:r>
              <a:rPr lang="en" sz="1600" dirty="0" err="1">
                <a:latin typeface="HSE Sans" panose="02000000000000000000" pitchFamily="2" charset="0"/>
              </a:rPr>
              <a:t>Pagui</a:t>
            </a:r>
            <a:r>
              <a:rPr lang="en" sz="1600" dirty="0">
                <a:latin typeface="HSE Sans" panose="02000000000000000000" pitchFamily="2" charset="0"/>
              </a:rPr>
              <a:t>, E. C., &amp; Sartori, N. (2020). Mean and median bias reduction in generalized linear models. Statistics and Computing, 30(1), 43–59</a:t>
            </a:r>
          </a:p>
          <a:p>
            <a:pPr marL="228600" indent="-228600" algn="l">
              <a:buAutoNum type="arabicPeriod"/>
            </a:pPr>
            <a:r>
              <a:rPr lang="en" sz="1600" dirty="0">
                <a:latin typeface="HSE Sans" panose="02000000000000000000" pitchFamily="2" charset="0"/>
              </a:rPr>
              <a:t>O’Brien, R., &amp; </a:t>
            </a:r>
            <a:r>
              <a:rPr lang="en" sz="1600" dirty="0" err="1">
                <a:latin typeface="HSE Sans" panose="02000000000000000000" pitchFamily="2" charset="0"/>
              </a:rPr>
              <a:t>Ishwaran</a:t>
            </a:r>
            <a:r>
              <a:rPr lang="en" sz="1600" dirty="0">
                <a:latin typeface="HSE Sans" panose="02000000000000000000" pitchFamily="2" charset="0"/>
              </a:rPr>
              <a:t>, H. (2019). A random forests quantile classifier for class imbalanced data. Pattern Recognition, 90, 232–249.</a:t>
            </a:r>
          </a:p>
          <a:p>
            <a:pPr marL="228600" indent="-228600" algn="l">
              <a:buAutoNum type="arabicPeriod"/>
            </a:pPr>
            <a:r>
              <a:rPr lang="en" sz="1600" dirty="0">
                <a:latin typeface="HSE Sans" panose="02000000000000000000" pitchFamily="2" charset="0"/>
              </a:rPr>
              <a:t>King, G., Honaker, J., Joseph, A., &amp; </a:t>
            </a:r>
            <a:r>
              <a:rPr lang="en" sz="1600" dirty="0" err="1">
                <a:latin typeface="HSE Sans" panose="02000000000000000000" pitchFamily="2" charset="0"/>
              </a:rPr>
              <a:t>Scheve</a:t>
            </a:r>
            <a:r>
              <a:rPr lang="en" sz="1600" dirty="0">
                <a:latin typeface="HSE Sans" panose="02000000000000000000" pitchFamily="2" charset="0"/>
              </a:rPr>
              <a:t>, K. (2001). Analyzing Incomplete Political Science Data: An Alternative Algorithm for Multiple Imputation. American Political Science Review, 95(1), 49–69.</a:t>
            </a:r>
          </a:p>
          <a:p>
            <a:pPr marL="228600" indent="-228600" algn="l">
              <a:buAutoNum type="arabicPeriod"/>
            </a:pPr>
            <a:r>
              <a:rPr lang="en" sz="1600" dirty="0">
                <a:latin typeface="HSE Sans" panose="02000000000000000000" pitchFamily="2" charset="0"/>
              </a:rPr>
              <a:t>Honaker, J., King, G., &amp; Blackwell, M. (2011). Amelia II: A Program for Missing Data. Journal of Statistical Software, 45(7). </a:t>
            </a:r>
          </a:p>
          <a:p>
            <a:pPr marL="228600" indent="-228600" algn="l">
              <a:buAutoNum type="arabicPeriod"/>
            </a:pPr>
            <a:r>
              <a:rPr lang="en" sz="1600" dirty="0">
                <a:latin typeface="HSE Sans" panose="02000000000000000000" pitchFamily="2" charset="0"/>
              </a:rPr>
              <a:t>Sala-</a:t>
            </a:r>
            <a:r>
              <a:rPr lang="en" sz="1600" dirty="0" err="1">
                <a:latin typeface="HSE Sans" panose="02000000000000000000" pitchFamily="2" charset="0"/>
              </a:rPr>
              <a:t>i</a:t>
            </a:r>
            <a:r>
              <a:rPr lang="en" sz="1600" dirty="0">
                <a:latin typeface="HSE Sans" panose="02000000000000000000" pitchFamily="2" charset="0"/>
              </a:rPr>
              <a:t>-Martin, X. (1997). I Just Ran Two Million Regressions. 87(2), 178–183.</a:t>
            </a:r>
          </a:p>
          <a:p>
            <a:pPr marL="228600" indent="-228600" algn="l">
              <a:buAutoNum type="arabicPeriod"/>
            </a:pPr>
            <a:endParaRPr lang="en" sz="1600" dirty="0">
              <a:latin typeface="HSE Sans" panose="02000000000000000000" pitchFamily="2" charset="0"/>
            </a:endParaRPr>
          </a:p>
          <a:p>
            <a:pPr algn="l"/>
            <a:r>
              <a:rPr lang="en" sz="1600" b="1" dirty="0">
                <a:latin typeface="HSE Sans" panose="02000000000000000000" pitchFamily="2" charset="0"/>
              </a:rPr>
              <a:t>Data</a:t>
            </a:r>
            <a:r>
              <a:rPr lang="en" sz="1600" dirty="0">
                <a:latin typeface="HSE Sans" panose="02000000000000000000" pitchFamily="2" charset="0"/>
              </a:rPr>
              <a:t>:</a:t>
            </a:r>
          </a:p>
          <a:p>
            <a:pPr marL="228600" indent="-228600" algn="l">
              <a:buAutoNum type="arabicPeriod"/>
            </a:pPr>
            <a:r>
              <a:rPr lang="en" sz="1600" dirty="0">
                <a:latin typeface="HSE Sans" panose="02000000000000000000" pitchFamily="2" charset="0"/>
              </a:rPr>
              <a:t>Chenoweth, E., &amp; Christopher, W. S. (2020). List of Campaigns in NAVCO 1.3. Harvard </a:t>
            </a:r>
            <a:r>
              <a:rPr lang="en" sz="1600" dirty="0" err="1">
                <a:latin typeface="HSE Sans" panose="02000000000000000000" pitchFamily="2" charset="0"/>
              </a:rPr>
              <a:t>Dataverse</a:t>
            </a:r>
            <a:r>
              <a:rPr lang="en" sz="1600" dirty="0">
                <a:latin typeface="HSE Sans" panose="02000000000000000000" pitchFamily="2" charset="0"/>
              </a:rPr>
              <a:t>.</a:t>
            </a:r>
          </a:p>
          <a:p>
            <a:pPr marL="228600" indent="-228600" algn="l">
              <a:buAutoNum type="arabicPeriod"/>
            </a:pPr>
            <a:r>
              <a:rPr lang="en" sz="1600" dirty="0">
                <a:latin typeface="HSE Sans" panose="02000000000000000000" pitchFamily="2" charset="0"/>
              </a:rPr>
              <a:t>Beissinger, M. (2022). The Revolutionary City: Urbanization and the Global Transformation of Rebellion. Princeton University Press.</a:t>
            </a:r>
          </a:p>
          <a:p>
            <a:pPr marL="228600" indent="-228600" algn="l">
              <a:buAutoNum type="arabicPeriod"/>
            </a:pPr>
            <a:r>
              <a:rPr lang="en" sz="1600" dirty="0">
                <a:latin typeface="HSE Sans" panose="02000000000000000000" pitchFamily="2" charset="0"/>
              </a:rPr>
              <a:t>Goldstone, J. A., </a:t>
            </a:r>
            <a:r>
              <a:rPr lang="en" sz="1600" dirty="0" err="1">
                <a:latin typeface="HSE Sans" panose="02000000000000000000" pitchFamily="2" charset="0"/>
              </a:rPr>
              <a:t>Grinin</a:t>
            </a:r>
            <a:r>
              <a:rPr lang="en" sz="1600" dirty="0">
                <a:latin typeface="HSE Sans" panose="02000000000000000000" pitchFamily="2" charset="0"/>
              </a:rPr>
              <a:t>, L., </a:t>
            </a:r>
            <a:r>
              <a:rPr lang="en" sz="1600" dirty="0" err="1">
                <a:latin typeface="HSE Sans" panose="02000000000000000000" pitchFamily="2" charset="0"/>
              </a:rPr>
              <a:t>Ustyuzhanin</a:t>
            </a:r>
            <a:r>
              <a:rPr lang="en" sz="1600" dirty="0">
                <a:latin typeface="HSE Sans" panose="02000000000000000000" pitchFamily="2" charset="0"/>
              </a:rPr>
              <a:t>, V., &amp; </a:t>
            </a:r>
            <a:r>
              <a:rPr lang="en" sz="1600" dirty="0" err="1">
                <a:latin typeface="HSE Sans" panose="02000000000000000000" pitchFamily="2" charset="0"/>
              </a:rPr>
              <a:t>Korotayev</a:t>
            </a:r>
            <a:r>
              <a:rPr lang="en" sz="1600" dirty="0">
                <a:latin typeface="HSE Sans" panose="02000000000000000000" pitchFamily="2" charset="0"/>
              </a:rPr>
              <a:t>, A. (2023). Revolutionary Events of the 21st Century: A Preliminary Quantitative Analysis. Polis. Political Studies (In Russ.), 4, 54–71.</a:t>
            </a:r>
          </a:p>
          <a:p>
            <a:pPr algn="l"/>
            <a:endParaRPr lang="ru-RU" sz="1600" dirty="0">
              <a:latin typeface="HSE Sans" panose="02000000000000000000" pitchFamily="2" charset="0"/>
            </a:endParaRPr>
          </a:p>
        </p:txBody>
      </p:sp>
    </p:spTree>
    <p:extLst>
      <p:ext uri="{BB962C8B-B14F-4D97-AF65-F5344CB8AC3E}">
        <p14:creationId xmlns:p14="http://schemas.microsoft.com/office/powerpoint/2010/main" val="249470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Novelty (1)</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379663"/>
            <a:ext cx="5673995" cy="4182502"/>
          </a:xfrm>
        </p:spPr>
        <p:txBody>
          <a:bodyPr>
            <a:normAutofit lnSpcReduction="1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“Income growth and revolutions”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Knutsen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2014):</a:t>
            </a:r>
          </a:p>
          <a:p>
            <a:pPr marL="342900" indent="-342900">
              <a:buAutoNum type="arabicPeriod"/>
            </a:pPr>
            <a:r>
              <a:rPr lang="en-US" sz="1800"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hort-term growth is significantly and negatively associated with revolutionary attempts</a:t>
            </a:r>
            <a:endParaRPr lang="en-US" sz="1800" dirty="0">
              <a:latin typeface="Times New Roman" panose="02020603050405020304" pitchFamily="18" charset="0"/>
              <a:cs typeface="Times New Roman" panose="02020603050405020304" pitchFamily="18" charset="0"/>
            </a:endParaRPr>
          </a:p>
          <a:p>
            <a:pPr marL="342900" indent="-342900">
              <a:buAutoNum type="arabicPeriod"/>
            </a:pPr>
            <a:r>
              <a:rPr lang="en-US" sz="1800" dirty="0">
                <a:latin typeface="Times New Roman" panose="02020603050405020304" pitchFamily="18" charset="0"/>
                <a:ea typeface="Calibri" panose="020F0502020204030204" pitchFamily="34" charset="0"/>
                <a:cs typeface="Times New Roman" panose="02020603050405020304" pitchFamily="18" charset="0"/>
              </a:rPr>
              <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ncome level (GDP per capita) is significantly and negatively associated with revolutionary attempts</a:t>
            </a:r>
          </a:p>
          <a:p>
            <a:endParaRPr lang="en-US" sz="1800" dirty="0">
              <a:latin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cs typeface="Times New Roman" panose="02020603050405020304" pitchFamily="18" charset="0"/>
              </a:rPr>
              <a:t>However</a:t>
            </a:r>
            <a:r>
              <a:rPr lang="en-US" sz="1800" b="1" dirty="0">
                <a:latin typeface="Times New Roman" panose="02020603050405020304" pitchFamily="18" charset="0"/>
                <a:cs typeface="Times New Roman" panose="02020603050405020304" pitchFamily="18" charset="0"/>
              </a:rPr>
              <a:t>!</a:t>
            </a:r>
          </a:p>
          <a:p>
            <a:pPr marL="342900" indent="-342900">
              <a:buAutoNum type="arabicPeriod"/>
            </a:pPr>
            <a:r>
              <a:rPr lang="en-US" sz="1800" dirty="0">
                <a:latin typeface="Times New Roman" panose="02020603050405020304" pitchFamily="18" charset="0"/>
                <a:cs typeface="Times New Roman" panose="02020603050405020304" pitchFamily="18" charset="0"/>
              </a:rPr>
              <a:t>No separation on violent/nonviolent revolutions </a:t>
            </a:r>
            <a:r>
              <a:rPr lang="en-US" sz="1400" dirty="0">
                <a:latin typeface="Times New Roman" panose="02020603050405020304" pitchFamily="18" charset="0"/>
                <a:cs typeface="Times New Roman" panose="02020603050405020304" pitchFamily="18" charset="0"/>
              </a:rPr>
              <a:t>(Butcher et al., 2022; </a:t>
            </a:r>
            <a:r>
              <a:rPr lang="en-US" sz="1400" dirty="0" err="1">
                <a:latin typeface="Times New Roman" panose="02020603050405020304" pitchFamily="18" charset="0"/>
                <a:cs typeface="Times New Roman" panose="02020603050405020304" pitchFamily="18" charset="0"/>
              </a:rPr>
              <a:t>Pischedda</a:t>
            </a:r>
            <a:r>
              <a:rPr lang="en-US" sz="1400" dirty="0">
                <a:latin typeface="Times New Roman" panose="02020603050405020304" pitchFamily="18" charset="0"/>
                <a:cs typeface="Times New Roman" panose="02020603050405020304" pitchFamily="18" charset="0"/>
              </a:rPr>
              <a:t>, 2020; Rasler et al., 2022; Stephan &amp; Chenoweth, 2008)</a:t>
            </a:r>
          </a:p>
          <a:p>
            <a:pPr marL="342900" indent="-342900">
              <a:buAutoNum type="arabicPeriod"/>
            </a:pPr>
            <a:r>
              <a:rPr lang="en-US" sz="1800" dirty="0">
                <a:effectLst/>
                <a:latin typeface="Times New Roman" panose="02020603050405020304" pitchFamily="18" charset="0"/>
                <a:cs typeface="Times New Roman" panose="02020603050405020304" pitchFamily="18" charset="0"/>
              </a:rPr>
              <a:t>Assumption about linearity </a:t>
            </a:r>
            <a:r>
              <a:rPr lang="en-US" sz="1400" dirty="0">
                <a:effectLst/>
                <a:latin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cs typeface="Times New Roman" panose="02020603050405020304" pitchFamily="18" charset="0"/>
              </a:rPr>
              <a:t>Beissinger</a:t>
            </a:r>
            <a:r>
              <a:rPr lang="en-US" sz="1400" dirty="0">
                <a:effectLst/>
                <a:latin typeface="Times New Roman" panose="02020603050405020304" pitchFamily="18" charset="0"/>
                <a:cs typeface="Times New Roman" panose="02020603050405020304" pitchFamily="18" charset="0"/>
              </a:rPr>
              <a:t>, 2022; </a:t>
            </a:r>
            <a:r>
              <a:rPr lang="en-US" sz="1400" dirty="0" err="1">
                <a:effectLst/>
                <a:latin typeface="Times New Roman" panose="02020603050405020304" pitchFamily="18" charset="0"/>
                <a:cs typeface="Times New Roman" panose="02020603050405020304" pitchFamily="18" charset="0"/>
              </a:rPr>
              <a:t>Ustyuzhanin</a:t>
            </a:r>
            <a:r>
              <a:rPr lang="ru-RU" sz="140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et al., 2023)</a:t>
            </a:r>
          </a:p>
          <a:p>
            <a:pPr marL="342900" indent="-342900">
              <a:buAutoNum type="arabicPeriod"/>
            </a:pPr>
            <a:r>
              <a:rPr lang="en-US" sz="1800" dirty="0">
                <a:latin typeface="Times New Roman" panose="02020603050405020304" pitchFamily="18" charset="0"/>
                <a:cs typeface="Times New Roman" panose="02020603050405020304" pitchFamily="18" charset="0"/>
              </a:rPr>
              <a:t>Inappropriate methodology </a:t>
            </a:r>
            <a:r>
              <a:rPr lang="en-US" dirty="0">
                <a:latin typeface="Times New Roman" panose="02020603050405020304" pitchFamily="18" charset="0"/>
                <a:cs typeface="Times New Roman" panose="02020603050405020304" pitchFamily="18" charset="0"/>
              </a:rPr>
              <a:t>(ML estimator for rare events)</a:t>
            </a:r>
            <a:endParaRPr lang="en-US" dirty="0">
              <a:effectLst/>
              <a:latin typeface="Times New Roman" panose="02020603050405020304" pitchFamily="18" charset="0"/>
              <a:cs typeface="Times New Roman" panose="02020603050405020304" pitchFamily="18" charset="0"/>
            </a:endParaRPr>
          </a:p>
          <a:p>
            <a:pPr marL="342900" indent="-342900">
              <a:buAutoNum type="arabicPeriod"/>
            </a:pPr>
            <a:endParaRPr lang="en-US" sz="1800" dirty="0">
              <a:effectLst/>
              <a:latin typeface="Times New Roman" panose="02020603050405020304" pitchFamily="18" charset="0"/>
              <a:cs typeface="Times New Roman" panose="02020603050405020304" pitchFamily="18" charset="0"/>
            </a:endParaRPr>
          </a:p>
          <a:p>
            <a:pPr marL="342900" indent="-342900">
              <a:buAutoNum type="arabicPeriod"/>
            </a:pPr>
            <a:endParaRPr lang="en-US" sz="2400" dirty="0">
              <a:effectLst/>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342900" indent="-342900">
              <a:buAutoNum type="arabicPeriod"/>
            </a:pPr>
            <a:endParaRPr lang="ru-RU" dirty="0">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8" name="TextBox 7">
            <a:extLst>
              <a:ext uri="{FF2B5EF4-FFF2-40B4-BE49-F238E27FC236}">
                <a16:creationId xmlns:a16="http://schemas.microsoft.com/office/drawing/2014/main" id="{D9A5675C-0122-9212-0ED2-CAB1C4E5146E}"/>
              </a:ext>
            </a:extLst>
          </p:cNvPr>
          <p:cNvSpPr txBox="1"/>
          <p:nvPr/>
        </p:nvSpPr>
        <p:spPr>
          <a:xfrm>
            <a:off x="7142996" y="2753716"/>
            <a:ext cx="4672802" cy="1631216"/>
          </a:xfrm>
          <a:prstGeom prst="rect">
            <a:avLst/>
          </a:prstGeom>
          <a:noFill/>
        </p:spPr>
        <p:txBody>
          <a:bodyPr wrap="square" rtlCol="0">
            <a:spAutoFit/>
          </a:bodyPr>
          <a:lstStyle/>
          <a:p>
            <a:r>
              <a:rPr lang="en" sz="2000" i="1" dirty="0">
                <a:latin typeface="HSE Sans" panose="02000000000000000000" pitchFamily="2" charset="0"/>
              </a:rPr>
              <a:t>“Revolution is a </a:t>
            </a:r>
            <a:r>
              <a:rPr lang="en" sz="2000" b="1" i="1" dirty="0">
                <a:latin typeface="HSE Sans" panose="02000000000000000000" pitchFamily="2" charset="0"/>
              </a:rPr>
              <a:t>collective mobilization </a:t>
            </a:r>
            <a:r>
              <a:rPr lang="en" sz="2000" i="1" dirty="0">
                <a:latin typeface="HSE Sans" panose="02000000000000000000" pitchFamily="2" charset="0"/>
              </a:rPr>
              <a:t>that </a:t>
            </a:r>
            <a:r>
              <a:rPr lang="en" sz="2000" b="1" i="1" dirty="0">
                <a:latin typeface="HSE Sans" panose="02000000000000000000" pitchFamily="2" charset="0"/>
              </a:rPr>
              <a:t>attempts to quickly and forcibly overthrow an existing regime</a:t>
            </a:r>
            <a:r>
              <a:rPr lang="en" sz="2000" i="1" dirty="0">
                <a:latin typeface="HSE Sans" panose="02000000000000000000" pitchFamily="2" charset="0"/>
              </a:rPr>
              <a:t> in order to </a:t>
            </a:r>
            <a:r>
              <a:rPr lang="en" sz="2000" b="1" i="1" dirty="0">
                <a:latin typeface="HSE Sans" panose="02000000000000000000" pitchFamily="2" charset="0"/>
              </a:rPr>
              <a:t>transform</a:t>
            </a:r>
            <a:r>
              <a:rPr lang="en" sz="2000" i="1" dirty="0">
                <a:latin typeface="HSE Sans" panose="02000000000000000000" pitchFamily="2" charset="0"/>
              </a:rPr>
              <a:t> political, economic and symbolic relations” (Lawson, 2019, p. 5)</a:t>
            </a:r>
            <a:endParaRPr lang="ru-RU" sz="2000" i="1" dirty="0">
              <a:latin typeface="HSE Sans" panose="02000000000000000000" pitchFamily="2" charset="0"/>
            </a:endParaRPr>
          </a:p>
        </p:txBody>
      </p:sp>
    </p:spTree>
    <p:extLst>
      <p:ext uri="{BB962C8B-B14F-4D97-AF65-F5344CB8AC3E}">
        <p14:creationId xmlns:p14="http://schemas.microsoft.com/office/powerpoint/2010/main" val="261385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8" y="1447790"/>
            <a:ext cx="7161102" cy="777025"/>
          </a:xfrm>
        </p:spPr>
        <p:txBody>
          <a:bodyPr/>
          <a:lstStyle/>
          <a:p>
            <a:r>
              <a:rPr lang="en-US" dirty="0"/>
              <a:t>Novelty (2) – GDP pc in Revolutionary studies</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graphicFrame>
        <p:nvGraphicFramePr>
          <p:cNvPr id="11" name="Таблица 10">
            <a:extLst>
              <a:ext uri="{FF2B5EF4-FFF2-40B4-BE49-F238E27FC236}">
                <a16:creationId xmlns:a16="http://schemas.microsoft.com/office/drawing/2014/main" id="{31F7B815-396E-222B-737C-F70396803C29}"/>
              </a:ext>
            </a:extLst>
          </p:cNvPr>
          <p:cNvGraphicFramePr>
            <a:graphicFrameLocks noGrp="1"/>
          </p:cNvGraphicFramePr>
          <p:nvPr>
            <p:extLst>
              <p:ext uri="{D42A27DB-BD31-4B8C-83A1-F6EECF244321}">
                <p14:modId xmlns:p14="http://schemas.microsoft.com/office/powerpoint/2010/main" val="2796256473"/>
              </p:ext>
            </p:extLst>
          </p:nvPr>
        </p:nvGraphicFramePr>
        <p:xfrm>
          <a:off x="585898" y="1997358"/>
          <a:ext cx="11020202" cy="4428840"/>
        </p:xfrm>
        <a:graphic>
          <a:graphicData uri="http://schemas.openxmlformats.org/drawingml/2006/table">
            <a:tbl>
              <a:tblPr firstRow="1" bandRow="1">
                <a:tableStyleId>{C083E6E3-FA7D-4D7B-A595-EF9225AFEA82}</a:tableStyleId>
              </a:tblPr>
              <a:tblGrid>
                <a:gridCol w="2049726">
                  <a:extLst>
                    <a:ext uri="{9D8B030D-6E8A-4147-A177-3AD203B41FA5}">
                      <a16:colId xmlns:a16="http://schemas.microsoft.com/office/drawing/2014/main" val="1182557416"/>
                    </a:ext>
                  </a:extLst>
                </a:gridCol>
                <a:gridCol w="1420636">
                  <a:extLst>
                    <a:ext uri="{9D8B030D-6E8A-4147-A177-3AD203B41FA5}">
                      <a16:colId xmlns:a16="http://schemas.microsoft.com/office/drawing/2014/main" val="1454576695"/>
                    </a:ext>
                  </a:extLst>
                </a:gridCol>
                <a:gridCol w="2193933">
                  <a:extLst>
                    <a:ext uri="{9D8B030D-6E8A-4147-A177-3AD203B41FA5}">
                      <a16:colId xmlns:a16="http://schemas.microsoft.com/office/drawing/2014/main" val="2379025114"/>
                    </a:ext>
                  </a:extLst>
                </a:gridCol>
                <a:gridCol w="1580987">
                  <a:extLst>
                    <a:ext uri="{9D8B030D-6E8A-4147-A177-3AD203B41FA5}">
                      <a16:colId xmlns:a16="http://schemas.microsoft.com/office/drawing/2014/main" val="1213084693"/>
                    </a:ext>
                  </a:extLst>
                </a:gridCol>
                <a:gridCol w="2410100">
                  <a:extLst>
                    <a:ext uri="{9D8B030D-6E8A-4147-A177-3AD203B41FA5}">
                      <a16:colId xmlns:a16="http://schemas.microsoft.com/office/drawing/2014/main" val="3406272654"/>
                    </a:ext>
                  </a:extLst>
                </a:gridCol>
                <a:gridCol w="1364820">
                  <a:extLst>
                    <a:ext uri="{9D8B030D-6E8A-4147-A177-3AD203B41FA5}">
                      <a16:colId xmlns:a16="http://schemas.microsoft.com/office/drawing/2014/main" val="681322211"/>
                    </a:ext>
                  </a:extLst>
                </a:gridCol>
              </a:tblGrid>
              <a:tr h="359642">
                <a:tc gridSpan="2">
                  <a:txBody>
                    <a:bodyPr/>
                    <a:lstStyle/>
                    <a:p>
                      <a:pPr algn="ctr"/>
                      <a:r>
                        <a:rPr lang="en-US" dirty="0"/>
                        <a:t>All</a:t>
                      </a:r>
                      <a:endParaRPr lang="ru-RU" dirty="0"/>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dirty="0"/>
                    </a:p>
                  </a:txBody>
                  <a:tcPr/>
                </a:tc>
                <a:tc gridSpan="2">
                  <a:txBody>
                    <a:bodyPr/>
                    <a:lstStyle/>
                    <a:p>
                      <a:pPr algn="ctr"/>
                      <a:r>
                        <a:rPr lang="en-US" dirty="0"/>
                        <a:t>Nonviolent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dirty="0"/>
                    </a:p>
                  </a:txBody>
                  <a:tcPr/>
                </a:tc>
                <a:tc gridSpan="2">
                  <a:txBody>
                    <a:bodyPr/>
                    <a:lstStyle/>
                    <a:p>
                      <a:pPr algn="ctr"/>
                      <a:r>
                        <a:rPr lang="en-US" dirty="0"/>
                        <a:t>Violent</a:t>
                      </a:r>
                      <a:endParaRPr lang="ru-RU" dirty="0"/>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dirty="0"/>
                    </a:p>
                  </a:txBody>
                  <a:tcPr/>
                </a:tc>
                <a:extLst>
                  <a:ext uri="{0D108BD9-81ED-4DB2-BD59-A6C34878D82A}">
                    <a16:rowId xmlns:a16="http://schemas.microsoft.com/office/drawing/2014/main" val="1753811312"/>
                  </a:ext>
                </a:extLst>
              </a:tr>
              <a:tr h="787170">
                <a:tc>
                  <a:txBody>
                    <a:bodyPr/>
                    <a:lstStyle/>
                    <a:p>
                      <a:r>
                        <a:rPr lang="en-US" dirty="0" err="1"/>
                        <a:t>Knutsen</a:t>
                      </a:r>
                      <a:r>
                        <a:rPr lang="en-US" dirty="0"/>
                        <a:t>, 2014</a:t>
                      </a:r>
                      <a:endParaRPr lang="ru-RU" dirty="0"/>
                    </a:p>
                  </a:txBody>
                  <a:tcPr>
                    <a:lnT w="12700" cap="flat" cmpd="sng" algn="ctr">
                      <a:solidFill>
                        <a:schemeClr val="tx1"/>
                      </a:solidFill>
                      <a:prstDash val="solid"/>
                      <a:round/>
                      <a:headEnd type="none" w="med" len="med"/>
                      <a:tailEnd type="none" w="med" len="med"/>
                    </a:lnT>
                    <a:noFill/>
                  </a:tcPr>
                </a:tc>
                <a:tc>
                  <a:txBody>
                    <a:bodyPr/>
                    <a:lstStyle/>
                    <a:p>
                      <a:r>
                        <a:rPr lang="en-US" b="1" dirty="0"/>
                        <a:t>Negative</a:t>
                      </a:r>
                      <a:r>
                        <a:rPr lang="en-US" dirty="0"/>
                        <a:t> significant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sz="1800" kern="1200" dirty="0" err="1">
                          <a:solidFill>
                            <a:schemeClr val="tx1"/>
                          </a:solidFill>
                          <a:effectLst/>
                          <a:latin typeface="+mn-lt"/>
                          <a:ea typeface="+mn-ea"/>
                          <a:cs typeface="+mn-cs"/>
                        </a:rPr>
                        <a:t>Rørbæk</a:t>
                      </a:r>
                      <a:r>
                        <a:rPr lang="en-US" sz="1800" kern="1200" dirty="0">
                          <a:solidFill>
                            <a:schemeClr val="tx1"/>
                          </a:solidFill>
                          <a:effectLst/>
                          <a:latin typeface="+mn-lt"/>
                          <a:ea typeface="+mn-ea"/>
                          <a:cs typeface="+mn-cs"/>
                        </a:rPr>
                        <a:t>, 2019</a:t>
                      </a:r>
                      <a:r>
                        <a:rPr lang="ru-RU" dirty="0">
                          <a:effectLst/>
                        </a:rPr>
                        <a:t> </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dirty="0"/>
                        <a:t>Significant </a:t>
                      </a:r>
                      <a:r>
                        <a:rPr lang="en-US" b="1" dirty="0"/>
                        <a:t>positive</a:t>
                      </a:r>
                      <a:endParaRPr lang="ru-RU"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sz="1800" kern="1200" dirty="0" err="1">
                          <a:solidFill>
                            <a:schemeClr val="dk1"/>
                          </a:solidFill>
                          <a:effectLst/>
                        </a:rPr>
                        <a:t>Beissinger</a:t>
                      </a:r>
                      <a:r>
                        <a:rPr lang="en-US" sz="1800" kern="1200" dirty="0">
                          <a:solidFill>
                            <a:schemeClr val="dk1"/>
                          </a:solidFill>
                          <a:effectLst/>
                        </a:rPr>
                        <a:t>, 2022</a:t>
                      </a:r>
                      <a:r>
                        <a:rPr lang="ru-RU" dirty="0">
                          <a:effectLst/>
                        </a:rPr>
                        <a:t> </a:t>
                      </a:r>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Negative</a:t>
                      </a:r>
                      <a:r>
                        <a:rPr lang="en-US" dirty="0"/>
                        <a:t> significant</a:t>
                      </a:r>
                      <a:endParaRPr lang="ru-R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47628806"/>
                  </a:ext>
                </a:extLst>
              </a:tr>
              <a:tr h="787170">
                <a:tc>
                  <a:txBody>
                    <a:bodyPr/>
                    <a:lstStyle/>
                    <a:p>
                      <a:r>
                        <a:rPr lang="en" dirty="0"/>
                        <a:t>Albrecht &amp; Koehler, 2020</a:t>
                      </a:r>
                      <a:endParaRPr lang="ru-RU" dirty="0"/>
                    </a:p>
                  </a:txBody>
                  <a:tcPr>
                    <a:noFill/>
                  </a:tcPr>
                </a:tc>
                <a:tc>
                  <a:txBody>
                    <a:bodyPr/>
                    <a:lstStyle/>
                    <a:p>
                      <a:r>
                        <a:rPr lang="en-US" dirty="0"/>
                        <a:t>Significant </a:t>
                      </a:r>
                      <a:r>
                        <a:rPr lang="en-US" b="1" dirty="0"/>
                        <a:t>Positive</a:t>
                      </a:r>
                      <a:endParaRPr lang="ru-RU" b="1" dirty="0"/>
                    </a:p>
                  </a:txBody>
                  <a:tcPr>
                    <a:lnR w="12700" cap="flat" cmpd="sng" algn="ctr">
                      <a:solidFill>
                        <a:schemeClr val="tx1"/>
                      </a:solidFill>
                      <a:prstDash val="solid"/>
                      <a:round/>
                      <a:headEnd type="none" w="med" len="med"/>
                      <a:tailEnd type="none" w="med" len="med"/>
                    </a:lnR>
                    <a:noFill/>
                  </a:tcPr>
                </a:tc>
                <a:tc>
                  <a:txBody>
                    <a:bodyPr/>
                    <a:lstStyle/>
                    <a:p>
                      <a:r>
                        <a:rPr lang="en-US" sz="1800" kern="1200" dirty="0" err="1">
                          <a:solidFill>
                            <a:schemeClr val="dk1"/>
                          </a:solidFill>
                          <a:effectLst/>
                        </a:rPr>
                        <a:t>Gleditsch</a:t>
                      </a:r>
                      <a:r>
                        <a:rPr lang="en-US" sz="1800" kern="1200" dirty="0">
                          <a:solidFill>
                            <a:schemeClr val="dk1"/>
                          </a:solidFill>
                          <a:effectLst/>
                        </a:rPr>
                        <a:t> &amp; Rivera, 2017</a:t>
                      </a:r>
                      <a:r>
                        <a:rPr lang="ru-RU" dirty="0">
                          <a:effectLst/>
                        </a:rPr>
                        <a:t> </a:t>
                      </a:r>
                      <a:endParaRPr lang="ru-RU" dirty="0"/>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Insignificant </a:t>
                      </a:r>
                      <a:endParaRPr lang="ru-RU" dirty="0"/>
                    </a:p>
                    <a:p>
                      <a:r>
                        <a:rPr lang="en-US" b="1" dirty="0"/>
                        <a:t>negative</a:t>
                      </a:r>
                      <a:endParaRPr lang="ru-RU" b="1" dirty="0"/>
                    </a:p>
                  </a:txBody>
                  <a:tcPr>
                    <a:lnR w="12700" cap="flat" cmpd="sng" algn="ctr">
                      <a:solidFill>
                        <a:schemeClr val="tx1"/>
                      </a:solidFill>
                      <a:prstDash val="solid"/>
                      <a:round/>
                      <a:headEnd type="none" w="med" len="med"/>
                      <a:tailEnd type="none" w="med" len="med"/>
                    </a:lnR>
                    <a:noFill/>
                  </a:tcPr>
                </a:tc>
                <a:tc>
                  <a:txBody>
                    <a:bodyPr/>
                    <a:lstStyle/>
                    <a:p>
                      <a:r>
                        <a:rPr lang="en-US" sz="1800" kern="1200" dirty="0" err="1">
                          <a:solidFill>
                            <a:schemeClr val="dk1"/>
                          </a:solidFill>
                          <a:effectLst/>
                        </a:rPr>
                        <a:t>Besançon</a:t>
                      </a:r>
                      <a:r>
                        <a:rPr lang="en-US" sz="1800" kern="1200" dirty="0">
                          <a:solidFill>
                            <a:schemeClr val="dk1"/>
                          </a:solidFill>
                          <a:effectLst/>
                        </a:rPr>
                        <a:t>, 2005</a:t>
                      </a:r>
                      <a:r>
                        <a:rPr lang="ru-RU" dirty="0">
                          <a:effectLst/>
                        </a:rPr>
                        <a:t> </a:t>
                      </a:r>
                      <a:endParaRPr lang="ru-RU" dirty="0"/>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Negative</a:t>
                      </a:r>
                      <a:r>
                        <a:rPr lang="en-US" dirty="0"/>
                        <a:t> significant</a:t>
                      </a:r>
                      <a:endParaRPr lang="ru-RU" dirty="0"/>
                    </a:p>
                  </a:txBody>
                  <a:tcPr>
                    <a:noFill/>
                  </a:tcPr>
                </a:tc>
                <a:extLst>
                  <a:ext uri="{0D108BD9-81ED-4DB2-BD59-A6C34878D82A}">
                    <a16:rowId xmlns:a16="http://schemas.microsoft.com/office/drawing/2014/main" val="2994500735"/>
                  </a:ext>
                </a:extLst>
              </a:tr>
              <a:tr h="787170">
                <a:tc>
                  <a:txBody>
                    <a:bodyPr/>
                    <a:lstStyle/>
                    <a:p>
                      <a:r>
                        <a:rPr lang="en" dirty="0"/>
                        <a:t>Keller, 2012</a:t>
                      </a:r>
                      <a:endParaRPr lang="ru-RU" dirty="0"/>
                    </a:p>
                  </a:txBody>
                  <a:tcPr>
                    <a:noFill/>
                  </a:tcPr>
                </a:tc>
                <a:tc>
                  <a:txBody>
                    <a:bodyPr/>
                    <a:lstStyle/>
                    <a:p>
                      <a:r>
                        <a:rPr lang="en-US" dirty="0"/>
                        <a:t>Insignificant (</a:t>
                      </a:r>
                      <a:r>
                        <a:rPr lang="en-US" b="1" dirty="0"/>
                        <a:t>positive</a:t>
                      </a:r>
                      <a:r>
                        <a:rPr lang="en-US" dirty="0"/>
                        <a:t> + </a:t>
                      </a:r>
                      <a:r>
                        <a:rPr lang="en-US" b="1" dirty="0"/>
                        <a:t>negative</a:t>
                      </a:r>
                      <a:r>
                        <a:rPr lang="en-US" dirty="0"/>
                        <a:t>)</a:t>
                      </a:r>
                      <a:endParaRPr lang="ru-RU" dirty="0"/>
                    </a:p>
                  </a:txBody>
                  <a:tcPr>
                    <a:lnR w="12700" cap="flat" cmpd="sng" algn="ctr">
                      <a:solidFill>
                        <a:schemeClr val="tx1"/>
                      </a:solidFill>
                      <a:prstDash val="solid"/>
                      <a:round/>
                      <a:headEnd type="none" w="med" len="med"/>
                      <a:tailEnd type="none" w="med" len="med"/>
                    </a:lnR>
                    <a:noFill/>
                  </a:tcPr>
                </a:tc>
                <a:tc>
                  <a:txBody>
                    <a:bodyPr/>
                    <a:lstStyle/>
                    <a:p>
                      <a:r>
                        <a:rPr lang="en" dirty="0"/>
                        <a:t>Dahl, Gates, </a:t>
                      </a:r>
                      <a:r>
                        <a:rPr lang="en" dirty="0" err="1"/>
                        <a:t>Gleditsch</a:t>
                      </a:r>
                      <a:r>
                        <a:rPr lang="en" dirty="0"/>
                        <a:t>, González, 2021</a:t>
                      </a:r>
                      <a:endParaRPr lang="ru-RU" dirty="0"/>
                    </a:p>
                  </a:txBody>
                  <a:tcPr>
                    <a:lnL w="12700" cap="flat" cmpd="sng" algn="ctr">
                      <a:solidFill>
                        <a:schemeClr val="tx1"/>
                      </a:solidFill>
                      <a:prstDash val="solid"/>
                      <a:round/>
                      <a:headEnd type="none" w="med" len="med"/>
                      <a:tailEnd type="none" w="med" len="med"/>
                    </a:lnL>
                    <a:noFill/>
                  </a:tcPr>
                </a:tc>
                <a:tc>
                  <a:txBody>
                    <a:bodyPr/>
                    <a:lstStyle/>
                    <a:p>
                      <a:r>
                        <a:rPr lang="en-US" dirty="0"/>
                        <a:t>Insignificant </a:t>
                      </a:r>
                      <a:r>
                        <a:rPr lang="en-US" b="1" dirty="0"/>
                        <a:t>positive</a:t>
                      </a:r>
                      <a:endParaRPr lang="ru-RU" b="1" dirty="0"/>
                    </a:p>
                  </a:txBody>
                  <a:tcPr>
                    <a:lnR w="12700" cap="flat" cmpd="sng" algn="ctr">
                      <a:solidFill>
                        <a:schemeClr val="tx1"/>
                      </a:solidFill>
                      <a:prstDash val="solid"/>
                      <a:round/>
                      <a:headEnd type="none" w="med" len="med"/>
                      <a:tailEnd type="none" w="med" len="med"/>
                    </a:lnR>
                    <a:noFill/>
                  </a:tcPr>
                </a:tc>
                <a:tc>
                  <a:txBody>
                    <a:bodyPr/>
                    <a:lstStyle/>
                    <a:p>
                      <a:r>
                        <a:rPr lang="en-US" sz="1800" kern="1200" dirty="0" err="1">
                          <a:solidFill>
                            <a:schemeClr val="dk1"/>
                          </a:solidFill>
                          <a:effectLst/>
                        </a:rPr>
                        <a:t>Cincotta</a:t>
                      </a:r>
                      <a:r>
                        <a:rPr lang="en-US" sz="1800" kern="1200" dirty="0">
                          <a:solidFill>
                            <a:schemeClr val="dk1"/>
                          </a:solidFill>
                          <a:effectLst/>
                        </a:rPr>
                        <a:t> &amp; Weber, 2021</a:t>
                      </a:r>
                      <a:r>
                        <a:rPr lang="ru-RU" dirty="0">
                          <a:effectLst/>
                        </a:rPr>
                        <a:t> </a:t>
                      </a:r>
                      <a:endParaRPr lang="ru-RU" dirty="0"/>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Negative</a:t>
                      </a:r>
                      <a:r>
                        <a:rPr lang="en-US" dirty="0"/>
                        <a:t> significant</a:t>
                      </a:r>
                      <a:endParaRPr lang="ru-RU" dirty="0"/>
                    </a:p>
                  </a:txBody>
                  <a:tcPr>
                    <a:noFill/>
                  </a:tcPr>
                </a:tc>
                <a:extLst>
                  <a:ext uri="{0D108BD9-81ED-4DB2-BD59-A6C34878D82A}">
                    <a16:rowId xmlns:a16="http://schemas.microsoft.com/office/drawing/2014/main" val="1623265844"/>
                  </a:ext>
                </a:extLst>
              </a:tr>
              <a:tr h="787170">
                <a:tc>
                  <a:txBody>
                    <a:bodyPr/>
                    <a:lstStyle/>
                    <a:p>
                      <a:r>
                        <a:rPr lang="en-US" sz="1800" kern="1200" dirty="0" err="1">
                          <a:solidFill>
                            <a:schemeClr val="tx1"/>
                          </a:solidFill>
                          <a:effectLst/>
                          <a:latin typeface="+mn-lt"/>
                          <a:ea typeface="+mn-ea"/>
                          <a:cs typeface="+mn-cs"/>
                        </a:rPr>
                        <a:t>Djuve</a:t>
                      </a:r>
                      <a:r>
                        <a:rPr lang="en-US" sz="1800" kern="1200" dirty="0">
                          <a:solidFill>
                            <a:schemeClr val="tx1"/>
                          </a:solidFill>
                          <a:effectLst/>
                          <a:latin typeface="+mn-lt"/>
                          <a:ea typeface="+mn-ea"/>
                          <a:cs typeface="+mn-cs"/>
                        </a:rPr>
                        <a:t> et al., 2020</a:t>
                      </a:r>
                      <a:r>
                        <a:rPr lang="ru-RU" dirty="0">
                          <a:effectLst/>
                        </a:rPr>
                        <a:t> </a:t>
                      </a:r>
                      <a:endParaRPr lang="ru-RU"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Negative</a:t>
                      </a:r>
                      <a:r>
                        <a:rPr lang="en-US" dirty="0"/>
                        <a:t> significant</a:t>
                      </a:r>
                    </a:p>
                  </a:txBody>
                  <a:tcPr>
                    <a:lnR w="12700" cap="flat" cmpd="sng" algn="ctr">
                      <a:solidFill>
                        <a:schemeClr val="tx1"/>
                      </a:solidFill>
                      <a:prstDash val="solid"/>
                      <a:round/>
                      <a:headEnd type="none" w="med" len="med"/>
                      <a:tailEnd type="none" w="med" len="med"/>
                    </a:lnR>
                    <a:noFill/>
                  </a:tcPr>
                </a:tc>
                <a:tc>
                  <a:txBody>
                    <a:bodyPr/>
                    <a:lstStyle/>
                    <a:p>
                      <a:r>
                        <a:rPr lang="en" dirty="0"/>
                        <a:t>Chenoweth &amp; </a:t>
                      </a:r>
                      <a:r>
                        <a:rPr lang="en" dirty="0" err="1"/>
                        <a:t>Ulfelder</a:t>
                      </a:r>
                      <a:r>
                        <a:rPr lang="en" dirty="0"/>
                        <a:t>, 2017</a:t>
                      </a:r>
                      <a:endParaRPr lang="ru-RU" dirty="0"/>
                    </a:p>
                  </a:txBody>
                  <a:tcPr>
                    <a:lnL w="12700" cap="flat" cmpd="sng" algn="ctr">
                      <a:solidFill>
                        <a:schemeClr val="tx1"/>
                      </a:solidFill>
                      <a:prstDash val="solid"/>
                      <a:round/>
                      <a:headEnd type="none" w="med" len="med"/>
                      <a:tailEnd type="none" w="med" len="med"/>
                    </a:lnL>
                    <a:noFill/>
                  </a:tcPr>
                </a:tc>
                <a:tc>
                  <a:txBody>
                    <a:bodyPr/>
                    <a:lstStyle/>
                    <a:p>
                      <a:r>
                        <a:rPr lang="en-US" dirty="0"/>
                        <a:t>Insignificant </a:t>
                      </a:r>
                      <a:endParaRPr lang="ru-RU" dirty="0"/>
                    </a:p>
                  </a:txBody>
                  <a:tcPr>
                    <a:lnR w="12700" cap="flat" cmpd="sng" algn="ctr">
                      <a:solidFill>
                        <a:schemeClr val="tx1"/>
                      </a:solidFill>
                      <a:prstDash val="solid"/>
                      <a:round/>
                      <a:headEnd type="none" w="med" len="med"/>
                      <a:tailEnd type="none" w="med" len="med"/>
                    </a:lnR>
                    <a:noFill/>
                  </a:tcPr>
                </a:tc>
                <a:tc>
                  <a:txBody>
                    <a:bodyPr/>
                    <a:lstStyle/>
                    <a:p>
                      <a:r>
                        <a:rPr lang="en-US" sz="1800" kern="1200" dirty="0" err="1">
                          <a:solidFill>
                            <a:schemeClr val="dk1"/>
                          </a:solidFill>
                          <a:effectLst/>
                        </a:rPr>
                        <a:t>Wimmer</a:t>
                      </a:r>
                      <a:r>
                        <a:rPr lang="en-US" sz="1800" kern="1200" dirty="0">
                          <a:solidFill>
                            <a:schemeClr val="dk1"/>
                          </a:solidFill>
                          <a:effectLst/>
                        </a:rPr>
                        <a:t> et al., 2009</a:t>
                      </a:r>
                      <a:r>
                        <a:rPr lang="ru-RU" dirty="0">
                          <a:effectLst/>
                        </a:rPr>
                        <a:t> </a:t>
                      </a:r>
                      <a:endParaRPr lang="ru-RU" dirty="0"/>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Negative</a:t>
                      </a:r>
                      <a:r>
                        <a:rPr lang="en-US" dirty="0"/>
                        <a:t> significant</a:t>
                      </a:r>
                      <a:endParaRPr lang="ru-RU" dirty="0"/>
                    </a:p>
                  </a:txBody>
                  <a:tcPr>
                    <a:noFill/>
                  </a:tcPr>
                </a:tc>
                <a:extLst>
                  <a:ext uri="{0D108BD9-81ED-4DB2-BD59-A6C34878D82A}">
                    <a16:rowId xmlns:a16="http://schemas.microsoft.com/office/drawing/2014/main" val="3712210745"/>
                  </a:ext>
                </a:extLst>
              </a:tr>
              <a:tr h="787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Beissinger, 2022</a:t>
                      </a:r>
                      <a:r>
                        <a:rPr lang="ru-RU" dirty="0">
                          <a:effectLst/>
                        </a:rPr>
                        <a:t> </a:t>
                      </a:r>
                      <a:endParaRPr lang="ru-RU" dirty="0"/>
                    </a:p>
                    <a:p>
                      <a:endParaRPr lang="ru-RU" dirty="0"/>
                    </a:p>
                  </a:txBody>
                  <a:tcPr>
                    <a:lnB w="12700" cap="flat" cmpd="sng" algn="ctr">
                      <a:noFill/>
                      <a:prstDash val="solid"/>
                      <a:round/>
                      <a:headEnd type="none" w="med" len="med"/>
                      <a:tailEnd type="none" w="med" len="med"/>
                    </a:lnB>
                    <a:noFill/>
                  </a:tcPr>
                </a:tc>
                <a:tc>
                  <a:txBody>
                    <a:bodyPr/>
                    <a:lstStyle/>
                    <a:p>
                      <a:r>
                        <a:rPr lang="en-US" dirty="0"/>
                        <a:t>Insignificant </a:t>
                      </a:r>
                      <a:r>
                        <a:rPr lang="en-US" b="1" dirty="0"/>
                        <a:t>positive</a:t>
                      </a:r>
                      <a:endParaRPr lang="ru-RU" b="1"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r>
                        <a:rPr lang="en-US" sz="1800" kern="1200" dirty="0">
                          <a:solidFill>
                            <a:schemeClr val="tx1"/>
                          </a:solidFill>
                          <a:effectLst/>
                          <a:latin typeface="+mn-lt"/>
                          <a:ea typeface="+mn-ea"/>
                          <a:cs typeface="+mn-cs"/>
                        </a:rPr>
                        <a:t>Chenoweth &amp; Lewis, 2013 </a:t>
                      </a:r>
                      <a:endParaRPr lang="ru-RU"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Insignificant </a:t>
                      </a:r>
                      <a:r>
                        <a:rPr lang="en-US" b="1" dirty="0"/>
                        <a:t>positive</a:t>
                      </a:r>
                      <a:endParaRPr lang="ru-RU" b="1"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r>
                        <a:rPr lang="en" dirty="0"/>
                        <a:t>Fox, 2004</a:t>
                      </a:r>
                      <a:endParaRPr lang="ru-RU"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Negative</a:t>
                      </a:r>
                      <a:r>
                        <a:rPr lang="en-US" dirty="0"/>
                        <a:t> insignificant</a:t>
                      </a:r>
                      <a:endParaRPr lang="ru-RU"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3366175578"/>
                  </a:ext>
                </a:extLst>
              </a:tr>
            </a:tbl>
          </a:graphicData>
        </a:graphic>
      </p:graphicFrame>
    </p:spTree>
    <p:extLst>
      <p:ext uri="{BB962C8B-B14F-4D97-AF65-F5344CB8AC3E}">
        <p14:creationId xmlns:p14="http://schemas.microsoft.com/office/powerpoint/2010/main" val="7510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472895" y="1274966"/>
            <a:ext cx="6043502" cy="777025"/>
          </a:xfrm>
        </p:spPr>
        <p:txBody>
          <a:bodyPr/>
          <a:lstStyle/>
          <a:p>
            <a:r>
              <a:rPr lang="en-US" dirty="0"/>
              <a:t>How economic well-being affects revolutions?</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10" name="TextBox 9">
            <a:extLst>
              <a:ext uri="{FF2B5EF4-FFF2-40B4-BE49-F238E27FC236}">
                <a16:creationId xmlns:a16="http://schemas.microsoft.com/office/drawing/2014/main" id="{C504C387-DF5F-9622-3085-ECF37BBD940E}"/>
              </a:ext>
            </a:extLst>
          </p:cNvPr>
          <p:cNvSpPr txBox="1"/>
          <p:nvPr/>
        </p:nvSpPr>
        <p:spPr>
          <a:xfrm>
            <a:off x="161963" y="2479451"/>
            <a:ext cx="6884296" cy="3323987"/>
          </a:xfrm>
          <a:prstGeom prst="rect">
            <a:avLst/>
          </a:prstGeom>
          <a:noFill/>
        </p:spPr>
        <p:txBody>
          <a:bodyPr wrap="square" rtlCol="0">
            <a:spAutoFit/>
          </a:bodyPr>
          <a:lstStyle/>
          <a:p>
            <a:pPr algn="l"/>
            <a:r>
              <a:rPr lang="en-US" sz="1400" b="1" dirty="0">
                <a:latin typeface="HSE Sans" panose="02000000000000000000" pitchFamily="2" charset="0"/>
              </a:rPr>
              <a:t>H1: GDP per capita is linearly negatively and significantly affects probability of violent revolution onset </a:t>
            </a:r>
          </a:p>
          <a:p>
            <a:pPr marL="228600" indent="-228600" algn="l">
              <a:buAutoNum type="arabicPeriod"/>
            </a:pPr>
            <a:r>
              <a:rPr lang="en-US" sz="1400" dirty="0">
                <a:latin typeface="HSE Sans" panose="02000000000000000000" pitchFamily="2" charset="0"/>
              </a:rPr>
              <a:t>Rationale choice theory: costs of violence too big when there are huge investments in capital </a:t>
            </a:r>
            <a:r>
              <a:rPr lang="en-US" sz="1200" dirty="0">
                <a:latin typeface="Times New Roman" panose="02020603050405020304" pitchFamily="18" charset="0"/>
                <a:cs typeface="Times New Roman" panose="02020603050405020304" pitchFamily="18" charset="0"/>
              </a:rPr>
              <a:t>(</a:t>
            </a:r>
            <a:r>
              <a:rPr lang="en" sz="1200" dirty="0">
                <a:latin typeface="Times New Roman" panose="02020603050405020304" pitchFamily="18" charset="0"/>
                <a:cs typeface="Times New Roman" panose="02020603050405020304" pitchFamily="18" charset="0"/>
              </a:rPr>
              <a:t>Bueno de Mesquita, 1985; </a:t>
            </a:r>
            <a:r>
              <a:rPr lang="en" sz="1200" dirty="0" err="1">
                <a:latin typeface="Times New Roman" panose="02020603050405020304" pitchFamily="18" charset="0"/>
                <a:cs typeface="Times New Roman" panose="02020603050405020304" pitchFamily="18" charset="0"/>
              </a:rPr>
              <a:t>Sambanis</a:t>
            </a:r>
            <a:r>
              <a:rPr lang="en" sz="1200" dirty="0">
                <a:latin typeface="Times New Roman" panose="02020603050405020304" pitchFamily="18" charset="0"/>
                <a:cs typeface="Times New Roman" panose="02020603050405020304" pitchFamily="18" charset="0"/>
              </a:rPr>
              <a:t> 2001; </a:t>
            </a:r>
            <a:r>
              <a:rPr lang="en" sz="1200" dirty="0" err="1">
                <a:latin typeface="Times New Roman" panose="02020603050405020304" pitchFamily="18" charset="0"/>
                <a:cs typeface="Times New Roman" panose="02020603050405020304" pitchFamily="18" charset="0"/>
              </a:rPr>
              <a:t>Besançon</a:t>
            </a:r>
            <a:r>
              <a:rPr lang="en" sz="1200" dirty="0">
                <a:latin typeface="Times New Roman" panose="02020603050405020304" pitchFamily="18" charset="0"/>
                <a:cs typeface="Times New Roman" panose="02020603050405020304" pitchFamily="18" charset="0"/>
              </a:rPr>
              <a:t> 2005)</a:t>
            </a:r>
            <a:endParaRPr lang="en-US" sz="1200" dirty="0">
              <a:latin typeface="Times New Roman" panose="02020603050405020304" pitchFamily="18" charset="0"/>
              <a:cs typeface="Times New Roman" panose="02020603050405020304" pitchFamily="18" charset="0"/>
            </a:endParaRPr>
          </a:p>
          <a:p>
            <a:pPr marL="228600" indent="-228600" algn="l">
              <a:buAutoNum type="arabicPeriod"/>
            </a:pPr>
            <a:r>
              <a:rPr lang="en-US" sz="1400" dirty="0">
                <a:latin typeface="HSE Sans" panose="02000000000000000000" pitchFamily="2" charset="0"/>
              </a:rPr>
              <a:t>Modernization theory: Modernized societies are saved from revolutions </a:t>
            </a:r>
            <a:r>
              <a:rPr lang="en-US" sz="1200" dirty="0">
                <a:latin typeface="HSE Sans" panose="02000000000000000000" pitchFamily="2" charset="0"/>
              </a:rPr>
              <a:t>(Huntington)</a:t>
            </a:r>
          </a:p>
          <a:p>
            <a:pPr marL="228600" indent="-228600" algn="l">
              <a:buAutoNum type="arabicPeriod"/>
            </a:pPr>
            <a:r>
              <a:rPr lang="en-US" sz="1400" dirty="0">
                <a:latin typeface="HSE Sans" panose="02000000000000000000" pitchFamily="2" charset="0"/>
              </a:rPr>
              <a:t>“there is now consensus that the risk of war decreases as average income increases” (</a:t>
            </a:r>
            <a:r>
              <a:rPr lang="en-US" sz="1400" dirty="0" err="1">
                <a:latin typeface="HSE Sans" panose="02000000000000000000" pitchFamily="2" charset="0"/>
              </a:rPr>
              <a:t>Hegre</a:t>
            </a:r>
            <a:r>
              <a:rPr lang="en-US" sz="1400" dirty="0">
                <a:latin typeface="HSE Sans" panose="02000000000000000000" pitchFamily="2" charset="0"/>
              </a:rPr>
              <a:t> &amp; </a:t>
            </a:r>
            <a:r>
              <a:rPr lang="en-US" sz="1400" dirty="0" err="1">
                <a:latin typeface="HSE Sans" panose="02000000000000000000" pitchFamily="2" charset="0"/>
              </a:rPr>
              <a:t>Sambanis</a:t>
            </a:r>
            <a:r>
              <a:rPr lang="en-US" sz="1400" dirty="0">
                <a:latin typeface="HSE Sans" panose="02000000000000000000" pitchFamily="2" charset="0"/>
              </a:rPr>
              <a:t>, 2006, pp. 508–509)</a:t>
            </a:r>
          </a:p>
          <a:p>
            <a:pPr algn="l"/>
            <a:endParaRPr lang="en-US" sz="1400" dirty="0">
              <a:latin typeface="HSE Sans" panose="02000000000000000000" pitchFamily="2" charset="0"/>
            </a:endParaRPr>
          </a:p>
          <a:p>
            <a:pPr algn="l"/>
            <a:r>
              <a:rPr lang="en-US" sz="1400" b="1" dirty="0">
                <a:latin typeface="HSE Sans" panose="02000000000000000000" pitchFamily="2" charset="0"/>
              </a:rPr>
              <a:t>H2: GDP per capita has hump-shaped association with risks of nonviolent revolutions onset</a:t>
            </a:r>
          </a:p>
          <a:p>
            <a:pPr marL="228600" indent="-228600" algn="l">
              <a:buAutoNum type="arabicPeriod"/>
            </a:pPr>
            <a:r>
              <a:rPr lang="en-US" sz="1400" dirty="0">
                <a:latin typeface="HSE Sans" panose="02000000000000000000" pitchFamily="2" charset="0"/>
              </a:rPr>
              <a:t>Modernization theory + relative deprivation: in societies in modernization risks of instability are higher </a:t>
            </a:r>
            <a:r>
              <a:rPr lang="en-US" sz="1200" dirty="0">
                <a:latin typeface="HSE Sans" panose="02000000000000000000" pitchFamily="2" charset="0"/>
              </a:rPr>
              <a:t>(Huntington; </a:t>
            </a:r>
            <a:r>
              <a:rPr lang="en-US" sz="1200" dirty="0" err="1">
                <a:latin typeface="HSE Sans" panose="02000000000000000000" pitchFamily="2" charset="0"/>
              </a:rPr>
              <a:t>Gurr</a:t>
            </a:r>
            <a:r>
              <a:rPr lang="en-US" sz="1200" dirty="0">
                <a:latin typeface="HSE Sans" panose="02000000000000000000" pitchFamily="2" charset="0"/>
              </a:rPr>
              <a:t> 1970; </a:t>
            </a:r>
            <a:r>
              <a:rPr lang="en" sz="1200" dirty="0"/>
              <a:t>Butcher &amp; </a:t>
            </a:r>
            <a:r>
              <a:rPr lang="en" sz="1200" dirty="0" err="1"/>
              <a:t>Svensson</a:t>
            </a:r>
            <a:r>
              <a:rPr lang="en" sz="1200" dirty="0"/>
              <a:t> 2016</a:t>
            </a:r>
            <a:r>
              <a:rPr lang="en-US" sz="1200" dirty="0">
                <a:latin typeface="HSE Sans" panose="02000000000000000000" pitchFamily="2" charset="0"/>
              </a:rPr>
              <a:t>)</a:t>
            </a:r>
          </a:p>
          <a:p>
            <a:pPr marL="228600" indent="-228600" algn="l">
              <a:buAutoNum type="arabicPeriod"/>
            </a:pPr>
            <a:r>
              <a:rPr lang="en-US" sz="1400" dirty="0">
                <a:latin typeface="HSE Sans" panose="02000000000000000000" pitchFamily="2" charset="0"/>
              </a:rPr>
              <a:t>Rationale choice theory (“has nothing to loose but chains” -&gt; “want more”)</a:t>
            </a:r>
          </a:p>
          <a:p>
            <a:pPr marL="228600" indent="-228600" algn="l">
              <a:buAutoNum type="arabicPeriod"/>
            </a:pPr>
            <a:r>
              <a:rPr lang="en-US" sz="1400" dirty="0">
                <a:latin typeface="HSE Sans" panose="02000000000000000000" pitchFamily="2" charset="0"/>
              </a:rPr>
              <a:t>Survival -&gt; Self-expression -&gt; Middle class wants rights </a:t>
            </a:r>
            <a:r>
              <a:rPr lang="en-US" sz="1200" dirty="0">
                <a:latin typeface="HSE Sans" panose="02000000000000000000" pitchFamily="2" charset="0"/>
              </a:rPr>
              <a:t>(</a:t>
            </a:r>
            <a:r>
              <a:rPr lang="en" sz="1200" dirty="0"/>
              <a:t>Inglehart and </a:t>
            </a:r>
            <a:r>
              <a:rPr lang="en" sz="1200" dirty="0" err="1"/>
              <a:t>Welzel</a:t>
            </a:r>
            <a:r>
              <a:rPr lang="en" sz="1200" dirty="0"/>
              <a:t> 2005</a:t>
            </a:r>
            <a:r>
              <a:rPr lang="en-US" sz="1200" dirty="0">
                <a:latin typeface="HSE Sans" panose="02000000000000000000" pitchFamily="2" charset="0"/>
              </a:rPr>
              <a:t>)</a:t>
            </a:r>
          </a:p>
          <a:p>
            <a:pPr marL="228600" indent="-228600" algn="l">
              <a:buAutoNum type="arabicPeriod"/>
            </a:pPr>
            <a:r>
              <a:rPr lang="en-US" sz="1400" dirty="0">
                <a:latin typeface="HSE Sans" panose="02000000000000000000" pitchFamily="2" charset="0"/>
              </a:rPr>
              <a:t>State capacity </a:t>
            </a:r>
            <a:r>
              <a:rPr lang="en-US" sz="1200" dirty="0">
                <a:latin typeface="HSE Sans" panose="02000000000000000000" pitchFamily="2" charset="0"/>
              </a:rPr>
              <a:t>(</a:t>
            </a:r>
            <a:r>
              <a:rPr lang="en" sz="1200" dirty="0" err="1"/>
              <a:t>Wimmer</a:t>
            </a:r>
            <a:r>
              <a:rPr lang="en" sz="1200" dirty="0"/>
              <a:t>, </a:t>
            </a:r>
            <a:r>
              <a:rPr lang="en" sz="1200" dirty="0" err="1"/>
              <a:t>Cederman</a:t>
            </a:r>
            <a:r>
              <a:rPr lang="en" sz="1200" dirty="0"/>
              <a:t>, and Min 2009</a:t>
            </a:r>
            <a:r>
              <a:rPr lang="en-US" sz="1200" dirty="0">
                <a:latin typeface="HSE Sans" panose="02000000000000000000" pitchFamily="2" charset="0"/>
              </a:rPr>
              <a:t>)</a:t>
            </a:r>
          </a:p>
        </p:txBody>
      </p:sp>
      <p:pic>
        <p:nvPicPr>
          <p:cNvPr id="14" name="Рисунок 13">
            <a:extLst>
              <a:ext uri="{FF2B5EF4-FFF2-40B4-BE49-F238E27FC236}">
                <a16:creationId xmlns:a16="http://schemas.microsoft.com/office/drawing/2014/main" id="{7C80BF9F-7569-9F5F-6388-F6C9FC7A393B}"/>
              </a:ext>
            </a:extLst>
          </p:cNvPr>
          <p:cNvPicPr>
            <a:picLocks noChangeAspect="1"/>
          </p:cNvPicPr>
          <p:nvPr/>
        </p:nvPicPr>
        <p:blipFill>
          <a:blip r:embed="rId2"/>
          <a:stretch>
            <a:fillRect/>
          </a:stretch>
        </p:blipFill>
        <p:spPr>
          <a:xfrm>
            <a:off x="7046259" y="2370129"/>
            <a:ext cx="4983778" cy="3002422"/>
          </a:xfrm>
          <a:prstGeom prst="rect">
            <a:avLst/>
          </a:prstGeom>
        </p:spPr>
      </p:pic>
    </p:spTree>
    <p:extLst>
      <p:ext uri="{BB962C8B-B14F-4D97-AF65-F5344CB8AC3E}">
        <p14:creationId xmlns:p14="http://schemas.microsoft.com/office/powerpoint/2010/main" val="109960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Materials &amp; Methods</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2134594"/>
            <a:ext cx="5137171" cy="4182502"/>
          </a:xfrm>
        </p:spPr>
        <p:txBody>
          <a:bodyPr>
            <a:normAutofit/>
          </a:bodyPr>
          <a:lstStyle/>
          <a:p>
            <a:r>
              <a:rPr lang="en-US" sz="1400" b="1" dirty="0">
                <a:effectLst/>
                <a:latin typeface="Times New Roman" panose="02020603050405020304" pitchFamily="18" charset="0"/>
                <a:cs typeface="Times New Roman" panose="02020603050405020304" pitchFamily="18" charset="0"/>
              </a:rPr>
              <a:t>Dependent</a:t>
            </a:r>
            <a:r>
              <a:rPr lang="en-US" sz="1400" dirty="0">
                <a:effectLst/>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N</a:t>
            </a:r>
            <a:r>
              <a:rPr lang="en-US" sz="1400" dirty="0">
                <a:effectLst/>
                <a:latin typeface="Times New Roman" panose="02020603050405020304" pitchFamily="18" charset="0"/>
                <a:cs typeface="Times New Roman" panose="02020603050405020304" pitchFamily="18" charset="0"/>
              </a:rPr>
              <a:t>onviolent revolution onset (NAVCO 1.3, </a:t>
            </a:r>
            <a:r>
              <a:rPr lang="en-US" sz="1400" dirty="0" err="1">
                <a:effectLst/>
                <a:latin typeface="Times New Roman" panose="02020603050405020304" pitchFamily="18" charset="0"/>
                <a:cs typeface="Times New Roman" panose="02020603050405020304" pitchFamily="18" charset="0"/>
              </a:rPr>
              <a:t>Korotayev</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Beissinger</a:t>
            </a:r>
            <a:r>
              <a:rPr lang="en-US" sz="1400" dirty="0">
                <a:effectLst/>
                <a:latin typeface="Times New Roman" panose="02020603050405020304" pitchFamily="18" charset="0"/>
                <a:cs typeface="Times New Roman" panose="02020603050405020304" pitchFamily="18" charset="0"/>
              </a:rPr>
              <a:t> dataset) – binary (</a:t>
            </a:r>
            <a:r>
              <a:rPr lang="en-US" sz="1400" dirty="0">
                <a:latin typeface="Times New Roman" panose="02020603050405020304" pitchFamily="18" charset="0"/>
                <a:cs typeface="Times New Roman" panose="02020603050405020304" pitchFamily="18" charset="0"/>
              </a:rPr>
              <a:t>Highly imbalanced data</a:t>
            </a:r>
            <a:r>
              <a:rPr lang="en-US" sz="1400" dirty="0">
                <a:effectLst/>
                <a:latin typeface="Times New Roman" panose="02020603050405020304" pitchFamily="18" charset="0"/>
                <a:cs typeface="Times New Roman" panose="02020603050405020304" pitchFamily="18" charset="0"/>
              </a:rPr>
              <a:t>)</a:t>
            </a:r>
          </a:p>
          <a:p>
            <a:r>
              <a:rPr lang="en-US" sz="1400" b="1" dirty="0">
                <a:latin typeface="Times New Roman" panose="02020603050405020304" pitchFamily="18" charset="0"/>
                <a:cs typeface="Times New Roman" panose="02020603050405020304" pitchFamily="18" charset="0"/>
              </a:rPr>
              <a:t>Independent</a:t>
            </a:r>
            <a:r>
              <a:rPr lang="en-US" sz="1400" dirty="0">
                <a:latin typeface="Times New Roman" panose="02020603050405020304" pitchFamily="18" charset="0"/>
                <a:cs typeface="Times New Roman" panose="02020603050405020304" pitchFamily="18" charset="0"/>
              </a:rPr>
              <a:t>: </a:t>
            </a:r>
          </a:p>
          <a:p>
            <a:pPr marL="342900" indent="-342900">
              <a:buAutoNum type="arabicPeriod"/>
            </a:pPr>
            <a:r>
              <a:rPr lang="en-US" sz="1400" dirty="0">
                <a:latin typeface="Times New Roman" panose="02020603050405020304" pitchFamily="18" charset="0"/>
                <a:cs typeface="Times New Roman" panose="02020603050405020304" pitchFamily="18" charset="0"/>
              </a:rPr>
              <a:t>GPD per capita (PPP, 2017$)</a:t>
            </a:r>
          </a:p>
          <a:p>
            <a:pPr marL="342900" indent="-342900">
              <a:buAutoNum type="arabicPeriod"/>
            </a:pPr>
            <a:r>
              <a:rPr lang="en-US" sz="1400" dirty="0">
                <a:latin typeface="Times New Roman" panose="02020603050405020304" pitchFamily="18" charset="0"/>
                <a:cs typeface="Times New Roman" panose="02020603050405020304" pitchFamily="18" charset="0"/>
              </a:rPr>
              <a:t>Economic growth = f(GDP pc)</a:t>
            </a:r>
          </a:p>
          <a:p>
            <a:r>
              <a:rPr lang="en-US" sz="1400" b="1" dirty="0">
                <a:latin typeface="Times New Roman" panose="02020603050405020304" pitchFamily="18" charset="0"/>
                <a:cs typeface="Times New Roman" panose="02020603050405020304" pitchFamily="18" charset="0"/>
              </a:rPr>
              <a:t>Controls</a:t>
            </a:r>
            <a:r>
              <a:rPr lang="en-US" sz="1400" dirty="0">
                <a:latin typeface="Times New Roman" panose="02020603050405020304" pitchFamily="18" charset="0"/>
                <a:cs typeface="Times New Roman" panose="02020603050405020304" pitchFamily="18" charset="0"/>
              </a:rPr>
              <a:t>: democracy, oil rent, population, education, </a:t>
            </a:r>
            <a:r>
              <a:rPr lang="en-US" sz="1400" dirty="0" err="1">
                <a:latin typeface="Times New Roman" panose="02020603050405020304" pitchFamily="18" charset="0"/>
                <a:cs typeface="Times New Roman" panose="02020603050405020304" pitchFamily="18" charset="0"/>
              </a:rPr>
              <a:t>etc</a:t>
            </a:r>
            <a:r>
              <a:rPr lang="en-US" sz="1400" dirty="0">
                <a:latin typeface="Times New Roman" panose="02020603050405020304" pitchFamily="18" charset="0"/>
                <a:cs typeface="Times New Roman" panose="02020603050405020304" pitchFamily="18" charset="0"/>
              </a:rPr>
              <a:t> </a:t>
            </a:r>
          </a:p>
          <a:p>
            <a:r>
              <a:rPr lang="en-US" sz="1400" b="1" dirty="0">
                <a:effectLst/>
                <a:latin typeface="Times New Roman" panose="02020603050405020304" pitchFamily="18" charset="0"/>
                <a:cs typeface="Times New Roman" panose="02020603050405020304" pitchFamily="18" charset="0"/>
              </a:rPr>
              <a:t>Unit of analysis</a:t>
            </a:r>
            <a:r>
              <a:rPr lang="en-US" sz="1400" dirty="0">
                <a:effectLst/>
                <a:latin typeface="Times New Roman" panose="02020603050405020304" pitchFamily="18" charset="0"/>
                <a:cs typeface="Times New Roman" panose="02020603050405020304" pitchFamily="18" charset="0"/>
              </a:rPr>
              <a:t>: </a:t>
            </a:r>
          </a:p>
          <a:p>
            <a:pPr marL="342900" indent="-342900">
              <a:buFont typeface="+mj-lt"/>
              <a:buAutoNum type="arabicPeriod"/>
            </a:pPr>
            <a:r>
              <a:rPr lang="en-US" sz="1400" dirty="0">
                <a:effectLst/>
                <a:latin typeface="Times New Roman" panose="02020603050405020304" pitchFamily="18" charset="0"/>
                <a:cs typeface="Times New Roman" panose="02020603050405020304" pitchFamily="18" charset="0"/>
              </a:rPr>
              <a:t>country-year (panel imbalanced data)</a:t>
            </a: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Highly imbalanced dependent var (for one “1” there are a hundred “0”)</a:t>
            </a:r>
          </a:p>
          <a:p>
            <a:pPr marL="342900" indent="-342900">
              <a:buFont typeface="+mj-lt"/>
              <a:buAutoNum type="arabicPeriod"/>
            </a:pPr>
            <a:r>
              <a:rPr lang="en-US" sz="1400" dirty="0">
                <a:effectLst/>
                <a:latin typeface="Times New Roman" panose="02020603050405020304" pitchFamily="18" charset="0"/>
                <a:cs typeface="Times New Roman" panose="02020603050405020304" pitchFamily="18" charset="0"/>
              </a:rPr>
              <a:t>1950-2019 with all countries (~9 000 n)</a:t>
            </a:r>
          </a:p>
          <a:p>
            <a:endParaRPr lang="en-US" sz="1400" dirty="0">
              <a:effectLst/>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342900" indent="-342900">
              <a:buAutoNum type="arabicPeriod"/>
            </a:pPr>
            <a:endParaRPr lang="ru-RU" sz="1400" dirty="0">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sp>
        <p:nvSpPr>
          <p:cNvPr id="2" name="Текст 3">
            <a:extLst>
              <a:ext uri="{FF2B5EF4-FFF2-40B4-BE49-F238E27FC236}">
                <a16:creationId xmlns:a16="http://schemas.microsoft.com/office/drawing/2014/main" id="{1959BD4C-C09A-DDA8-F499-054960812BB8}"/>
              </a:ext>
            </a:extLst>
          </p:cNvPr>
          <p:cNvSpPr txBox="1">
            <a:spLocks/>
          </p:cNvSpPr>
          <p:nvPr/>
        </p:nvSpPr>
        <p:spPr>
          <a:xfrm>
            <a:off x="6096000" y="2201281"/>
            <a:ext cx="5629835" cy="3984365"/>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Times New Roman" panose="02020603050405020304" pitchFamily="18" charset="0"/>
                <a:cs typeface="Times New Roman" panose="02020603050405020304" pitchFamily="18" charset="0"/>
              </a:rPr>
              <a:t>Methodological strategy</a:t>
            </a:r>
            <a:r>
              <a:rPr lang="en-US" sz="1400" dirty="0">
                <a:latin typeface="Times New Roman" panose="02020603050405020304" pitchFamily="18" charset="0"/>
                <a:cs typeface="Times New Roman" panose="02020603050405020304" pitchFamily="18" charset="0"/>
              </a:rPr>
              <a:t>:</a:t>
            </a:r>
          </a:p>
          <a:p>
            <a:pPr marL="457200" indent="-457200">
              <a:buAutoNum type="arabicPeriod"/>
            </a:pPr>
            <a:r>
              <a:rPr lang="en-US" sz="1400" b="1" dirty="0">
                <a:latin typeface="Times New Roman" panose="02020603050405020304" pitchFamily="18" charset="0"/>
                <a:cs typeface="Times New Roman" panose="02020603050405020304" pitchFamily="18" charset="0"/>
              </a:rPr>
              <a:t>Parametric</a:t>
            </a:r>
            <a:r>
              <a:rPr lang="en-US" sz="1400" dirty="0">
                <a:latin typeface="Times New Roman" panose="02020603050405020304" pitchFamily="18" charset="0"/>
                <a:cs typeface="Times New Roman" panose="02020603050405020304" pitchFamily="18" charset="0"/>
              </a:rPr>
              <a:t>:</a:t>
            </a:r>
          </a:p>
          <a:p>
            <a:pPr marL="914400" lvl="1" indent="-457200">
              <a:buFont typeface="+mj-lt"/>
              <a:buAutoNum type="romanUcPeriod"/>
            </a:pPr>
            <a:r>
              <a:rPr lang="en-US" sz="1400" dirty="0">
                <a:latin typeface="Times New Roman" panose="02020603050405020304" pitchFamily="18" charset="0"/>
                <a:cs typeface="Times New Roman" panose="02020603050405020304" pitchFamily="18" charset="0"/>
              </a:rPr>
              <a:t>Logistic ”rare events” regression (ML estimator with penalty) – Firth 1993</a:t>
            </a:r>
          </a:p>
          <a:p>
            <a:pPr marL="457200" indent="-457200">
              <a:buAutoNum type="arabicPeriod"/>
            </a:pPr>
            <a:r>
              <a:rPr lang="en-US" sz="1400" b="1" dirty="0">
                <a:latin typeface="Times New Roman" panose="02020603050405020304" pitchFamily="18" charset="0"/>
                <a:cs typeface="Times New Roman" panose="02020603050405020304" pitchFamily="18" charset="0"/>
              </a:rPr>
              <a:t>Nonparametric</a:t>
            </a:r>
            <a:r>
              <a:rPr lang="en-US" sz="1400" dirty="0">
                <a:latin typeface="Times New Roman" panose="02020603050405020304" pitchFamily="18" charset="0"/>
                <a:cs typeface="Times New Roman" panose="02020603050405020304" pitchFamily="18" charset="0"/>
              </a:rPr>
              <a:t>:</a:t>
            </a:r>
          </a:p>
          <a:p>
            <a:pPr marL="914400" lvl="1" indent="-457200">
              <a:buFont typeface="+mj-lt"/>
              <a:buAutoNum type="romanUcPeriod"/>
            </a:pPr>
            <a:r>
              <a:rPr lang="en-US" sz="1400" dirty="0">
                <a:latin typeface="Times New Roman" panose="02020603050405020304" pitchFamily="18" charset="0"/>
                <a:cs typeface="Times New Roman" panose="02020603050405020304" pitchFamily="18" charset="0"/>
              </a:rPr>
              <a:t>Imbalanced classification trees with G-Mean optimization (quantile-classifier approach of O'Brien and </a:t>
            </a:r>
            <a:r>
              <a:rPr lang="en-US" sz="1400" dirty="0" err="1">
                <a:latin typeface="Times New Roman" panose="02020603050405020304" pitchFamily="18" charset="0"/>
                <a:cs typeface="Times New Roman" panose="02020603050405020304" pitchFamily="18" charset="0"/>
              </a:rPr>
              <a:t>Ishwaran</a:t>
            </a:r>
            <a:r>
              <a:rPr lang="en-US" sz="1400" dirty="0">
                <a:latin typeface="Times New Roman" panose="02020603050405020304" pitchFamily="18" charset="0"/>
                <a:cs typeface="Times New Roman" panose="02020603050405020304" pitchFamily="18" charset="0"/>
              </a:rPr>
              <a:t> (2017)) </a:t>
            </a:r>
          </a:p>
          <a:p>
            <a:pPr marL="457200" indent="-457200">
              <a:buFont typeface="+mj-lt"/>
              <a:buAutoNum type="arabicPeriod"/>
            </a:pPr>
            <a:r>
              <a:rPr lang="en-US" sz="1400" dirty="0">
                <a:latin typeface="Times New Roman" panose="02020603050405020304" pitchFamily="18" charset="0"/>
                <a:cs typeface="Times New Roman" panose="02020603050405020304" pitchFamily="18" charset="0"/>
              </a:rPr>
              <a:t>Fixed effects (one-way by time), clustered SE</a:t>
            </a:r>
          </a:p>
          <a:p>
            <a:pPr marL="457200" indent="-457200">
              <a:buFont typeface="+mj-lt"/>
              <a:buAutoNum type="arabicPeriod"/>
            </a:pPr>
            <a:r>
              <a:rPr lang="en-US" sz="1400" dirty="0">
                <a:latin typeface="Times New Roman" panose="02020603050405020304" pitchFamily="18" charset="0"/>
                <a:cs typeface="Times New Roman" panose="02020603050405020304" pitchFamily="18" charset="0"/>
              </a:rPr>
              <a:t>Multiple Imputation (100 datasets), </a:t>
            </a:r>
          </a:p>
          <a:p>
            <a:pPr marL="457200" indent="-457200">
              <a:buFont typeface="+mj-lt"/>
              <a:buAutoNum type="arabicPeriod"/>
            </a:pPr>
            <a:r>
              <a:rPr lang="en-US" sz="1400" dirty="0">
                <a:latin typeface="Times New Roman" panose="02020603050405020304" pitchFamily="18" charset="0"/>
                <a:cs typeface="Times New Roman" panose="02020603050405020304" pitchFamily="18" charset="0"/>
              </a:rPr>
              <a:t>All variables with lag (endogeneity concerns) </a:t>
            </a:r>
          </a:p>
          <a:p>
            <a:endParaRPr lang="en-US"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eriod"/>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8" y="1188730"/>
            <a:ext cx="5245560" cy="777025"/>
          </a:xfrm>
        </p:spPr>
        <p:txBody>
          <a:bodyPr/>
          <a:lstStyle/>
          <a:p>
            <a:r>
              <a:rPr lang="en-US" dirty="0"/>
              <a:t>Results-1</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graphicFrame>
        <p:nvGraphicFramePr>
          <p:cNvPr id="16" name="Таблица 15">
            <a:extLst>
              <a:ext uri="{FF2B5EF4-FFF2-40B4-BE49-F238E27FC236}">
                <a16:creationId xmlns:a16="http://schemas.microsoft.com/office/drawing/2014/main" id="{9148EC1C-14A5-404E-B29B-DE307CC143B2}"/>
              </a:ext>
            </a:extLst>
          </p:cNvPr>
          <p:cNvGraphicFramePr>
            <a:graphicFrameLocks noGrp="1"/>
          </p:cNvGraphicFramePr>
          <p:nvPr>
            <p:extLst>
              <p:ext uri="{D42A27DB-BD31-4B8C-83A1-F6EECF244321}">
                <p14:modId xmlns:p14="http://schemas.microsoft.com/office/powerpoint/2010/main" val="1459245881"/>
              </p:ext>
            </p:extLst>
          </p:nvPr>
        </p:nvGraphicFramePr>
        <p:xfrm>
          <a:off x="244549" y="1613844"/>
          <a:ext cx="9597653" cy="4935810"/>
        </p:xfrm>
        <a:graphic>
          <a:graphicData uri="http://schemas.openxmlformats.org/drawingml/2006/table">
            <a:tbl>
              <a:tblPr>
                <a:tableStyleId>{69012ECD-51FC-41F1-AA8D-1B2483CD663E}</a:tableStyleId>
              </a:tblPr>
              <a:tblGrid>
                <a:gridCol w="1986666">
                  <a:extLst>
                    <a:ext uri="{9D8B030D-6E8A-4147-A177-3AD203B41FA5}">
                      <a16:colId xmlns:a16="http://schemas.microsoft.com/office/drawing/2014/main" val="3578866798"/>
                    </a:ext>
                  </a:extLst>
                </a:gridCol>
                <a:gridCol w="1103340">
                  <a:extLst>
                    <a:ext uri="{9D8B030D-6E8A-4147-A177-3AD203B41FA5}">
                      <a16:colId xmlns:a16="http://schemas.microsoft.com/office/drawing/2014/main" val="2278667429"/>
                    </a:ext>
                  </a:extLst>
                </a:gridCol>
                <a:gridCol w="935868">
                  <a:extLst>
                    <a:ext uri="{9D8B030D-6E8A-4147-A177-3AD203B41FA5}">
                      <a16:colId xmlns:a16="http://schemas.microsoft.com/office/drawing/2014/main" val="3558058246"/>
                    </a:ext>
                  </a:extLst>
                </a:gridCol>
                <a:gridCol w="896462">
                  <a:extLst>
                    <a:ext uri="{9D8B030D-6E8A-4147-A177-3AD203B41FA5}">
                      <a16:colId xmlns:a16="http://schemas.microsoft.com/office/drawing/2014/main" val="1197995832"/>
                    </a:ext>
                  </a:extLst>
                </a:gridCol>
                <a:gridCol w="911787">
                  <a:extLst>
                    <a:ext uri="{9D8B030D-6E8A-4147-A177-3AD203B41FA5}">
                      <a16:colId xmlns:a16="http://schemas.microsoft.com/office/drawing/2014/main" val="847786597"/>
                    </a:ext>
                  </a:extLst>
                </a:gridCol>
                <a:gridCol w="940247">
                  <a:extLst>
                    <a:ext uri="{9D8B030D-6E8A-4147-A177-3AD203B41FA5}">
                      <a16:colId xmlns:a16="http://schemas.microsoft.com/office/drawing/2014/main" val="1929278033"/>
                    </a:ext>
                  </a:extLst>
                </a:gridCol>
                <a:gridCol w="926017">
                  <a:extLst>
                    <a:ext uri="{9D8B030D-6E8A-4147-A177-3AD203B41FA5}">
                      <a16:colId xmlns:a16="http://schemas.microsoft.com/office/drawing/2014/main" val="3832138328"/>
                    </a:ext>
                  </a:extLst>
                </a:gridCol>
                <a:gridCol w="837355">
                  <a:extLst>
                    <a:ext uri="{9D8B030D-6E8A-4147-A177-3AD203B41FA5}">
                      <a16:colId xmlns:a16="http://schemas.microsoft.com/office/drawing/2014/main" val="774357163"/>
                    </a:ext>
                  </a:extLst>
                </a:gridCol>
                <a:gridCol w="1059911">
                  <a:extLst>
                    <a:ext uri="{9D8B030D-6E8A-4147-A177-3AD203B41FA5}">
                      <a16:colId xmlns:a16="http://schemas.microsoft.com/office/drawing/2014/main" val="3765609710"/>
                    </a:ext>
                  </a:extLst>
                </a:gridCol>
              </a:tblGrid>
              <a:tr h="230646">
                <a:tc rowSpan="2">
                  <a:txBody>
                    <a:bodyPr/>
                    <a:lstStyle/>
                    <a:p>
                      <a:pPr algn="ctr" fontAlgn="ctr"/>
                      <a:r>
                        <a:rPr lang="en" sz="1400" u="none" strike="noStrike" dirty="0">
                          <a:effectLst/>
                        </a:rPr>
                        <a:t>Variable</a:t>
                      </a:r>
                      <a:endParaRPr lang="en" sz="1400" b="0" i="0" u="none" strike="noStrike" dirty="0">
                        <a:solidFill>
                          <a:srgbClr val="000000"/>
                        </a:solidFill>
                        <a:effectLst/>
                        <a:latin typeface="Calibri" panose="020F0502020204030204" pitchFamily="34" charset="0"/>
                      </a:endParaRPr>
                    </a:p>
                  </a:txBody>
                  <a:tcPr marL="8079" marR="8079" marT="8079" marB="0" anchor="ct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 sz="1400" u="none" strike="noStrike" dirty="0">
                          <a:effectLst/>
                        </a:rPr>
                        <a:t>NAVCO 1.3</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b"/>
                      <a:r>
                        <a:rPr lang="en" sz="1400" u="none" strike="noStrike" dirty="0" err="1">
                          <a:effectLst/>
                        </a:rPr>
                        <a:t>Beissinger's</a:t>
                      </a:r>
                      <a:r>
                        <a:rPr lang="en" sz="1400" u="none" strike="noStrike" dirty="0">
                          <a:effectLst/>
                        </a:rPr>
                        <a:t> Data</a:t>
                      </a:r>
                      <a:endParaRPr lang="en" sz="1400" b="0" i="0" u="none" strike="noStrike" dirty="0">
                        <a:solidFill>
                          <a:srgbClr val="000000"/>
                        </a:solidFill>
                        <a:effectLst/>
                        <a:latin typeface="Calibri" panose="020F0502020204030204" pitchFamily="34" charset="0"/>
                      </a:endParaRPr>
                    </a:p>
                  </a:txBody>
                  <a:tcPr marL="8079" marR="8079" marT="8079" marB="0" anchor="b">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09682746"/>
                  </a:ext>
                </a:extLst>
              </a:tr>
              <a:tr h="230646">
                <a:tc vMerge="1">
                  <a:txBody>
                    <a:bodyPr/>
                    <a:lstStyle/>
                    <a:p>
                      <a:endParaRPr lang="ru-RU"/>
                    </a:p>
                  </a:txBody>
                  <a:tcPr/>
                </a:tc>
                <a:tc>
                  <a:txBody>
                    <a:bodyPr/>
                    <a:lstStyle/>
                    <a:p>
                      <a:pPr algn="ctr" fontAlgn="b"/>
                      <a:r>
                        <a:rPr lang="en" sz="1400" u="none" strike="noStrike" dirty="0">
                          <a:effectLst/>
                        </a:rPr>
                        <a:t>b</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b MI</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z</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z MI</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b </a:t>
                      </a:r>
                      <a:endParaRPr lang="en" sz="1400" b="0" i="0" u="none" strike="noStrike" dirty="0">
                        <a:solidFill>
                          <a:srgbClr val="000000"/>
                        </a:solidFill>
                        <a:effectLst/>
                        <a:latin typeface="Calibri" panose="020F0502020204030204" pitchFamily="34" charset="0"/>
                      </a:endParaRPr>
                    </a:p>
                  </a:txBody>
                  <a:tcPr marL="8079" marR="8079" marT="8079"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b MI</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z</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 sz="1400" u="none" strike="noStrike" dirty="0">
                          <a:effectLst/>
                        </a:rPr>
                        <a:t>z MI</a:t>
                      </a:r>
                      <a:endParaRPr lang="en" sz="1400" b="0" i="0" u="none" strike="noStrike" dirty="0">
                        <a:solidFill>
                          <a:srgbClr val="000000"/>
                        </a:solidFill>
                        <a:effectLst/>
                        <a:latin typeface="Calibri" panose="020F0502020204030204" pitchFamily="34" charset="0"/>
                      </a:endParaRPr>
                    </a:p>
                  </a:txBody>
                  <a:tcPr marL="8079" marR="8079" marT="8079" marB="0" anchor="b">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8672095"/>
                  </a:ext>
                </a:extLst>
              </a:tr>
              <a:tr h="214773">
                <a:tc>
                  <a:txBody>
                    <a:bodyPr/>
                    <a:lstStyle/>
                    <a:p>
                      <a:pPr algn="l" fontAlgn="b"/>
                      <a:r>
                        <a:rPr lang="en" sz="1300" u="none" strike="noStrike" dirty="0">
                          <a:effectLst/>
                        </a:rPr>
                        <a:t>(Intercept)</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-28.440</a:t>
                      </a:r>
                      <a:endParaRPr lang="ru-RU" sz="1300" b="0" i="0" u="none" strike="noStrike" dirty="0">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a:effectLst/>
                        </a:rPr>
                        <a:t>-29.644</a:t>
                      </a:r>
                      <a:endParaRPr lang="ru-RU" sz="1300" b="0" i="0" u="none" strike="noStrike">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-5.76</a:t>
                      </a:r>
                      <a:endParaRPr lang="ru-RU" sz="1300" b="0" i="0" u="none" strike="noStrike" dirty="0">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-6.76</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-23.535</a:t>
                      </a:r>
                      <a:endParaRPr lang="ru-RU" sz="1300" b="0" i="0" u="none" strike="noStrike" dirty="0">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-28.918</a:t>
                      </a:r>
                      <a:endParaRPr lang="ru-RU" sz="1300" b="0" i="0" u="none" strike="noStrike" dirty="0">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a:effectLst/>
                        </a:rPr>
                        <a:t>-4.02</a:t>
                      </a:r>
                      <a:endParaRPr lang="ru-RU" sz="1300" b="0" i="0" u="none" strike="noStrike">
                        <a:solidFill>
                          <a:srgbClr val="000000"/>
                        </a:solidFill>
                        <a:effectLst/>
                        <a:latin typeface="Calibri" panose="020F0502020204030204" pitchFamily="34" charset="0"/>
                      </a:endParaRPr>
                    </a:p>
                  </a:txBody>
                  <a:tcPr marL="8079" marR="8079" marT="8079" marB="0" anchor="ctr">
                    <a:lnT w="12700" cap="flat" cmpd="sng" algn="ctr">
                      <a:solidFill>
                        <a:schemeClr val="tx1"/>
                      </a:solidFill>
                      <a:prstDash val="solid"/>
                      <a:round/>
                      <a:headEnd type="none" w="med" len="med"/>
                      <a:tailEnd type="none" w="med" len="med"/>
                    </a:lnT>
                  </a:tcPr>
                </a:tc>
                <a:tc>
                  <a:txBody>
                    <a:bodyPr/>
                    <a:lstStyle/>
                    <a:p>
                      <a:pPr algn="ctr" fontAlgn="b"/>
                      <a:r>
                        <a:rPr lang="ru-RU" sz="1300" u="none" strike="noStrike" dirty="0">
                          <a:effectLst/>
                        </a:rPr>
                        <a:t>-5.20</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1838736"/>
                  </a:ext>
                </a:extLst>
              </a:tr>
              <a:tr h="304619">
                <a:tc>
                  <a:txBody>
                    <a:bodyPr/>
                    <a:lstStyle/>
                    <a:p>
                      <a:pPr algn="l" fontAlgn="b"/>
                      <a:r>
                        <a:rPr lang="en" sz="1300" b="1" u="none" strike="noStrike" dirty="0">
                          <a:effectLst/>
                        </a:rPr>
                        <a:t>GDP pc, ln</a:t>
                      </a:r>
                      <a:endParaRPr lang="en" sz="1300" b="1"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b="1" u="none" strike="noStrike" dirty="0">
                          <a:solidFill>
                            <a:schemeClr val="accent2"/>
                          </a:solidFill>
                          <a:effectLst/>
                        </a:rPr>
                        <a:t>5.873</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5.555</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5.22</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5.40</a:t>
                      </a:r>
                      <a:endParaRPr lang="ru-RU" sz="1300" b="1" i="0" u="none" strike="noStrike" dirty="0">
                        <a:solidFill>
                          <a:schemeClr val="accent2"/>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b="1" u="none" strike="noStrike" dirty="0">
                          <a:solidFill>
                            <a:schemeClr val="accent2"/>
                          </a:solidFill>
                          <a:effectLst/>
                        </a:rPr>
                        <a:t>5.440</a:t>
                      </a:r>
                      <a:endParaRPr lang="ru-RU" sz="1300" b="1" i="0" u="none" strike="noStrike" dirty="0">
                        <a:solidFill>
                          <a:schemeClr val="accent2"/>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b="1" u="none" strike="noStrike">
                          <a:solidFill>
                            <a:schemeClr val="accent2"/>
                          </a:solidFill>
                          <a:effectLst/>
                        </a:rPr>
                        <a:t>5.837</a:t>
                      </a:r>
                      <a:endParaRPr lang="ru-RU" sz="1300" b="1" i="0" u="none" strike="noStrike">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a:solidFill>
                            <a:schemeClr val="accent2"/>
                          </a:solidFill>
                          <a:effectLst/>
                        </a:rPr>
                        <a:t>3.93</a:t>
                      </a:r>
                      <a:endParaRPr lang="ru-RU" sz="1300" b="1" i="0" u="none" strike="noStrike">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4.60</a:t>
                      </a:r>
                      <a:endParaRPr lang="ru-RU" sz="1300" b="1" i="0" u="none" strike="noStrike" dirty="0">
                        <a:solidFill>
                          <a:schemeClr val="accent2"/>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1475697882"/>
                  </a:ext>
                </a:extLst>
              </a:tr>
              <a:tr h="304619">
                <a:tc>
                  <a:txBody>
                    <a:bodyPr/>
                    <a:lstStyle/>
                    <a:p>
                      <a:pPr algn="l" fontAlgn="b"/>
                      <a:r>
                        <a:rPr lang="en" sz="1300" b="1" u="none" strike="noStrike" dirty="0">
                          <a:effectLst/>
                        </a:rPr>
                        <a:t>GDP pc, ln, sq</a:t>
                      </a:r>
                      <a:endParaRPr lang="en" sz="1300" b="1"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b="1" u="none" strike="noStrike" dirty="0">
                          <a:solidFill>
                            <a:schemeClr val="accent2"/>
                          </a:solidFill>
                          <a:effectLst/>
                        </a:rPr>
                        <a:t>-0.356</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-0.316</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-5.51</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-5.37</a:t>
                      </a:r>
                      <a:endParaRPr lang="ru-RU" sz="1300" b="1" i="0" u="none" strike="noStrike" dirty="0">
                        <a:solidFill>
                          <a:schemeClr val="accent2"/>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b="1" u="none" strike="noStrike" dirty="0">
                          <a:solidFill>
                            <a:schemeClr val="accent2"/>
                          </a:solidFill>
                          <a:effectLst/>
                        </a:rPr>
                        <a:t>-0.333</a:t>
                      </a:r>
                      <a:endParaRPr lang="ru-RU" sz="1300" b="1" i="0" u="none" strike="noStrike" dirty="0">
                        <a:solidFill>
                          <a:schemeClr val="accent2"/>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b="1" u="none" strike="noStrike" dirty="0">
                          <a:solidFill>
                            <a:schemeClr val="accent2"/>
                          </a:solidFill>
                          <a:effectLst/>
                        </a:rPr>
                        <a:t>-0.337</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-3.94</a:t>
                      </a:r>
                      <a:endParaRPr lang="ru-RU" sz="1300" b="1" i="0" u="none" strike="noStrike" dirty="0">
                        <a:solidFill>
                          <a:schemeClr val="accent2"/>
                        </a:solidFill>
                        <a:effectLst/>
                        <a:latin typeface="Calibri" panose="020F0502020204030204" pitchFamily="34" charset="0"/>
                      </a:endParaRPr>
                    </a:p>
                  </a:txBody>
                  <a:tcPr marL="8079" marR="8079" marT="8079" marB="0" anchor="ctr"/>
                </a:tc>
                <a:tc>
                  <a:txBody>
                    <a:bodyPr/>
                    <a:lstStyle/>
                    <a:p>
                      <a:pPr algn="ctr" fontAlgn="b"/>
                      <a:r>
                        <a:rPr lang="ru-RU" sz="1300" b="1" u="none" strike="noStrike" dirty="0">
                          <a:solidFill>
                            <a:schemeClr val="accent2"/>
                          </a:solidFill>
                          <a:effectLst/>
                        </a:rPr>
                        <a:t>-4.54</a:t>
                      </a:r>
                      <a:endParaRPr lang="ru-RU" sz="1300" b="1" i="0" u="none" strike="noStrike" dirty="0">
                        <a:solidFill>
                          <a:schemeClr val="accent2"/>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1248618286"/>
                  </a:ext>
                </a:extLst>
              </a:tr>
              <a:tr h="214773">
                <a:tc>
                  <a:txBody>
                    <a:bodyPr/>
                    <a:lstStyle/>
                    <a:p>
                      <a:pPr algn="l" fontAlgn="b"/>
                      <a:r>
                        <a:rPr lang="en" sz="1300" u="none" strike="noStrike" dirty="0">
                          <a:effectLst/>
                        </a:rPr>
                        <a:t>Economic growth</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-0.037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-0.027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-3.18</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-2.94</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-0.049</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-0.041</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-4.32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-4.56</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144091644"/>
                  </a:ext>
                </a:extLst>
              </a:tr>
              <a:tr h="214773">
                <a:tc>
                  <a:txBody>
                    <a:bodyPr/>
                    <a:lstStyle/>
                    <a:p>
                      <a:pPr algn="l" fontAlgn="b"/>
                      <a:r>
                        <a:rPr lang="en" sz="1300" u="none" strike="noStrike" dirty="0">
                          <a:effectLst/>
                        </a:rPr>
                        <a:t>Population, ln</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0.266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0.306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5.06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7.07</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0.165</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0.241</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2.42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3.81</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417009499"/>
                  </a:ext>
                </a:extLst>
              </a:tr>
              <a:tr h="214773">
                <a:tc>
                  <a:txBody>
                    <a:bodyPr/>
                    <a:lstStyle/>
                    <a:p>
                      <a:pPr algn="l" fontAlgn="b"/>
                      <a:r>
                        <a:rPr lang="en" sz="1300" u="none" strike="noStrike" dirty="0">
                          <a:effectLst/>
                        </a:rPr>
                        <a:t>Polity</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-0.007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-0.009</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-0.45</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-0.64</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-0.016</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-0.017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-0.82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-0.92</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1785073868"/>
                  </a:ext>
                </a:extLst>
              </a:tr>
              <a:tr h="214773">
                <a:tc>
                  <a:txBody>
                    <a:bodyPr/>
                    <a:lstStyle/>
                    <a:p>
                      <a:pPr algn="l" fontAlgn="b"/>
                      <a:r>
                        <a:rPr lang="en" sz="1300" u="none" strike="noStrike" dirty="0">
                          <a:effectLst/>
                        </a:rPr>
                        <a:t>Polity sq</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a:effectLst/>
                        </a:rPr>
                        <a:t>-0.010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-0.010</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-2.73</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-3.63</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-0.010</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-0.010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-2.77</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-3.15</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3275646121"/>
                  </a:ext>
                </a:extLst>
              </a:tr>
              <a:tr h="304619">
                <a:tc>
                  <a:txBody>
                    <a:bodyPr/>
                    <a:lstStyle/>
                    <a:p>
                      <a:pPr algn="l" fontAlgn="b"/>
                      <a:r>
                        <a:rPr lang="en" sz="1300" u="none" strike="noStrike" dirty="0">
                          <a:effectLst/>
                        </a:rPr>
                        <a:t>Regime’s Durability </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-0.012</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-0.009</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-3.11</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-2.33</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-0.014</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-0.015</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-3.33</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-3.07</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341331882"/>
                  </a:ext>
                </a:extLst>
              </a:tr>
              <a:tr h="452722">
                <a:tc>
                  <a:txBody>
                    <a:bodyPr/>
                    <a:lstStyle/>
                    <a:p>
                      <a:pPr algn="l" fontAlgn="b"/>
                      <a:r>
                        <a:rPr lang="en" sz="1300" u="none" strike="noStrike" dirty="0">
                          <a:effectLst/>
                        </a:rPr>
                        <a:t>Urbanization</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-0.002</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-0.003</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-0.40</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-0.73</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0.001</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0.004</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0.29</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0.83</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872251168"/>
                  </a:ext>
                </a:extLst>
              </a:tr>
              <a:tr h="304619">
                <a:tc>
                  <a:txBody>
                    <a:bodyPr/>
                    <a:lstStyle/>
                    <a:p>
                      <a:pPr algn="l" fontAlgn="b"/>
                      <a:r>
                        <a:rPr lang="en" sz="1300" u="none" strike="noStrike" dirty="0">
                          <a:effectLst/>
                        </a:rPr>
                        <a:t>Corruption</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0.683</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0.672</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2.12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2.27</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dirty="0">
                          <a:effectLst/>
                        </a:rPr>
                        <a:t>1.096</a:t>
                      </a:r>
                      <a:endParaRPr lang="ru-RU" sz="1300" b="0" i="0" u="none" strike="noStrike" dirty="0">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a:effectLst/>
                        </a:rPr>
                        <a:t>1.036</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2.45</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2.58</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4177564328"/>
                  </a:ext>
                </a:extLst>
              </a:tr>
              <a:tr h="452722">
                <a:tc>
                  <a:txBody>
                    <a:bodyPr/>
                    <a:lstStyle/>
                    <a:p>
                      <a:pPr algn="l" fontAlgn="b"/>
                      <a:r>
                        <a:rPr lang="en" sz="1300" u="none" strike="noStrike" dirty="0">
                          <a:effectLst/>
                        </a:rPr>
                        <a:t>Mean years of schooling </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0.021</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-0.010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0.50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-0.25</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dirty="0">
                          <a:effectLst/>
                        </a:rPr>
                        <a:t>-0.065</a:t>
                      </a:r>
                      <a:endParaRPr lang="ru-RU" sz="1300" b="0" i="0" u="none" strike="noStrike" dirty="0">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-0.054</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-1.04</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-0.92</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641292304"/>
                  </a:ext>
                </a:extLst>
              </a:tr>
              <a:tr h="452722">
                <a:tc>
                  <a:txBody>
                    <a:bodyPr/>
                    <a:lstStyle/>
                    <a:p>
                      <a:pPr algn="l" fontAlgn="b"/>
                      <a:r>
                        <a:rPr lang="en" sz="1300" u="none" strike="noStrike" dirty="0">
                          <a:effectLst/>
                        </a:rPr>
                        <a:t>Youth bulge</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-7.166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-5.229</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-3.99</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-3.31</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dirty="0">
                          <a:effectLst/>
                        </a:rPr>
                        <a:t>-13.474</a:t>
                      </a:r>
                      <a:endParaRPr lang="ru-RU" sz="1300" b="0" i="0" u="none" strike="noStrike" dirty="0">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-8.976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-6.00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-4.62</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3913373970"/>
                  </a:ext>
                </a:extLst>
              </a:tr>
              <a:tr h="214773">
                <a:tc>
                  <a:txBody>
                    <a:bodyPr/>
                    <a:lstStyle/>
                    <a:p>
                      <a:pPr algn="l" fontAlgn="b"/>
                      <a:r>
                        <a:rPr lang="en" sz="1300" u="none" strike="noStrike" dirty="0">
                          <a:effectLst/>
                        </a:rPr>
                        <a:t>Oil production pc, ln</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a:effectLst/>
                        </a:rPr>
                        <a:t>0.000</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-0.014</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0.02</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-0.96</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-0.034</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-0.055</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-1.74</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-2.84</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2538476213"/>
                  </a:ext>
                </a:extLst>
              </a:tr>
              <a:tr h="304619">
                <a:tc>
                  <a:txBody>
                    <a:bodyPr/>
                    <a:lstStyle/>
                    <a:p>
                      <a:pPr algn="l" fontAlgn="b"/>
                      <a:r>
                        <a:rPr lang="en" sz="1300" u="none" strike="noStrike" dirty="0">
                          <a:effectLst/>
                        </a:rPr>
                        <a:t>Region’s Revolutions, t</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0.246</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0.339</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1.02</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1.45</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0.640</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0.525</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2.45</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2.06</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814387413"/>
                  </a:ext>
                </a:extLst>
              </a:tr>
              <a:tr h="304619">
                <a:tc>
                  <a:txBody>
                    <a:bodyPr/>
                    <a:lstStyle/>
                    <a:p>
                      <a:pPr algn="l" fontAlgn="b"/>
                      <a:r>
                        <a:rPr lang="en" sz="1300" u="none" strike="noStrike" dirty="0">
                          <a:effectLst/>
                        </a:rPr>
                        <a:t>Region’s Revolutions, t-1</a:t>
                      </a:r>
                      <a:endParaRPr lang="en" sz="1300" b="0" i="0" u="none" strike="noStrike" dirty="0">
                        <a:solidFill>
                          <a:srgbClr val="000000"/>
                        </a:solidFill>
                        <a:effectLst/>
                        <a:latin typeface="Calibri" panose="020F0502020204030204" pitchFamily="34" charset="0"/>
                      </a:endParaRPr>
                    </a:p>
                  </a:txBody>
                  <a:tcPr marL="8079" marR="8079" marT="8079" marB="0" anchor="ctr">
                    <a:lnL w="12700" cap="flat" cmpd="sng" algn="ctr">
                      <a:noFill/>
                      <a:prstDash val="solid"/>
                      <a:round/>
                      <a:headEnd type="none" w="med" len="med"/>
                      <a:tailEnd type="none" w="med" len="med"/>
                    </a:lnL>
                  </a:tcPr>
                </a:tc>
                <a:tc>
                  <a:txBody>
                    <a:bodyPr/>
                    <a:lstStyle/>
                    <a:p>
                      <a:pPr algn="ctr" fontAlgn="b"/>
                      <a:r>
                        <a:rPr lang="ru-RU" sz="1300" u="none" strike="noStrike" dirty="0">
                          <a:effectLst/>
                        </a:rPr>
                        <a:t>0.517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0.489</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a:effectLst/>
                        </a:rPr>
                        <a:t>3.37</a:t>
                      </a:r>
                      <a:endParaRPr lang="ru-RU" sz="1300" b="0" i="0" u="none" strike="noStrike">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3.38</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solidFill>
                        <a:schemeClr val="tx1"/>
                      </a:solidFill>
                      <a:prstDash val="solid"/>
                      <a:round/>
                      <a:headEnd type="none" w="med" len="med"/>
                      <a:tailEnd type="none" w="med" len="med"/>
                    </a:lnR>
                  </a:tcPr>
                </a:tc>
                <a:tc>
                  <a:txBody>
                    <a:bodyPr/>
                    <a:lstStyle/>
                    <a:p>
                      <a:pPr algn="ctr" fontAlgn="b"/>
                      <a:r>
                        <a:rPr lang="ru-RU" sz="1300" u="none" strike="noStrike">
                          <a:effectLst/>
                        </a:rPr>
                        <a:t>0.220</a:t>
                      </a:r>
                      <a:endParaRPr lang="ru-RU" sz="1300" b="0" i="0" u="none" strike="noStrike">
                        <a:solidFill>
                          <a:srgbClr val="000000"/>
                        </a:solidFill>
                        <a:effectLst/>
                        <a:latin typeface="Calibri" panose="020F0502020204030204" pitchFamily="34" charset="0"/>
                      </a:endParaRPr>
                    </a:p>
                  </a:txBody>
                  <a:tcPr marL="8079" marR="8079" marT="8079" marB="0" anchor="ctr">
                    <a:lnL w="12700" cap="flat" cmpd="sng" algn="ctr">
                      <a:solidFill>
                        <a:schemeClr val="tx1"/>
                      </a:solidFill>
                      <a:prstDash val="solid"/>
                      <a:round/>
                      <a:headEnd type="none" w="med" len="med"/>
                      <a:tailEnd type="none" w="med" len="med"/>
                    </a:lnL>
                  </a:tcPr>
                </a:tc>
                <a:tc>
                  <a:txBody>
                    <a:bodyPr/>
                    <a:lstStyle/>
                    <a:p>
                      <a:pPr algn="ctr" fontAlgn="b"/>
                      <a:r>
                        <a:rPr lang="ru-RU" sz="1300" u="none" strike="noStrike" dirty="0">
                          <a:effectLst/>
                        </a:rPr>
                        <a:t>0.207</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1.33</a:t>
                      </a:r>
                      <a:endParaRPr lang="ru-RU" sz="1300" b="0" i="0" u="none" strike="noStrike" dirty="0">
                        <a:solidFill>
                          <a:srgbClr val="000000"/>
                        </a:solidFill>
                        <a:effectLst/>
                        <a:latin typeface="Calibri" panose="020F0502020204030204" pitchFamily="34" charset="0"/>
                      </a:endParaRPr>
                    </a:p>
                  </a:txBody>
                  <a:tcPr marL="8079" marR="8079" marT="8079" marB="0" anchor="ctr"/>
                </a:tc>
                <a:tc>
                  <a:txBody>
                    <a:bodyPr/>
                    <a:lstStyle/>
                    <a:p>
                      <a:pPr algn="ctr" fontAlgn="b"/>
                      <a:r>
                        <a:rPr lang="ru-RU" sz="1300" u="none" strike="noStrike" dirty="0">
                          <a:effectLst/>
                        </a:rPr>
                        <a:t>1.08</a:t>
                      </a:r>
                      <a:endParaRPr lang="ru-RU" sz="1300" b="0" i="0" u="none" strike="noStrike" dirty="0">
                        <a:solidFill>
                          <a:srgbClr val="000000"/>
                        </a:solidFill>
                        <a:effectLst/>
                        <a:latin typeface="Calibri" panose="020F0502020204030204" pitchFamily="34" charset="0"/>
                      </a:endParaRPr>
                    </a:p>
                  </a:txBody>
                  <a:tcPr marL="8079" marR="8079" marT="8079" marB="0" anchor="ctr">
                    <a:lnR w="12700" cap="flat" cmpd="sng" algn="ctr">
                      <a:noFill/>
                      <a:prstDash val="solid"/>
                      <a:round/>
                      <a:headEnd type="none" w="med" len="med"/>
                      <a:tailEnd type="none" w="med" len="med"/>
                    </a:lnR>
                  </a:tcPr>
                </a:tc>
                <a:extLst>
                  <a:ext uri="{0D108BD9-81ED-4DB2-BD59-A6C34878D82A}">
                    <a16:rowId xmlns:a16="http://schemas.microsoft.com/office/drawing/2014/main" val="3901783896"/>
                  </a:ext>
                </a:extLst>
              </a:tr>
            </a:tbl>
          </a:graphicData>
        </a:graphic>
      </p:graphicFrame>
      <p:sp>
        <p:nvSpPr>
          <p:cNvPr id="17" name="TextBox 16">
            <a:extLst>
              <a:ext uri="{FF2B5EF4-FFF2-40B4-BE49-F238E27FC236}">
                <a16:creationId xmlns:a16="http://schemas.microsoft.com/office/drawing/2014/main" id="{A3CE90CC-91D6-3A56-4C02-21748E6B57D9}"/>
              </a:ext>
            </a:extLst>
          </p:cNvPr>
          <p:cNvSpPr txBox="1"/>
          <p:nvPr/>
        </p:nvSpPr>
        <p:spPr>
          <a:xfrm>
            <a:off x="9906000" y="5397242"/>
            <a:ext cx="2041451" cy="1169551"/>
          </a:xfrm>
          <a:prstGeom prst="rect">
            <a:avLst/>
          </a:prstGeom>
          <a:noFill/>
        </p:spPr>
        <p:txBody>
          <a:bodyPr wrap="square" rtlCol="0">
            <a:spAutoFit/>
          </a:bodyPr>
          <a:lstStyle/>
          <a:p>
            <a:pPr algn="l"/>
            <a:r>
              <a:rPr lang="en-US" sz="1400" dirty="0">
                <a:latin typeface="HSE Sans" panose="02000000000000000000" pitchFamily="2" charset="0"/>
              </a:rPr>
              <a:t>N – 6361</a:t>
            </a:r>
          </a:p>
          <a:p>
            <a:pPr algn="l"/>
            <a:r>
              <a:rPr lang="en-US" sz="1400" dirty="0">
                <a:latin typeface="HSE Sans" panose="02000000000000000000" pitchFamily="2" charset="0"/>
              </a:rPr>
              <a:t>N MI – 9472</a:t>
            </a:r>
          </a:p>
          <a:p>
            <a:pPr algn="l"/>
            <a:r>
              <a:rPr lang="en-US" sz="1400" dirty="0">
                <a:latin typeface="HSE Sans" panose="02000000000000000000" pitchFamily="2" charset="0"/>
              </a:rPr>
              <a:t>Clustered SE (countries)</a:t>
            </a:r>
          </a:p>
          <a:p>
            <a:pPr algn="l"/>
            <a:r>
              <a:rPr lang="en-US" sz="1400" dirty="0">
                <a:latin typeface="HSE Sans" panose="02000000000000000000" pitchFamily="2" charset="0"/>
              </a:rPr>
              <a:t>FE on years (1950-2019)</a:t>
            </a:r>
          </a:p>
          <a:p>
            <a:pPr algn="l"/>
            <a:r>
              <a:rPr lang="en-US" sz="1400" dirty="0">
                <a:latin typeface="HSE Sans" panose="02000000000000000000" pitchFamily="2" charset="0"/>
              </a:rPr>
              <a:t>All variables at t-1</a:t>
            </a:r>
            <a:endParaRPr lang="ru-RU" sz="1400" dirty="0">
              <a:latin typeface="HSE Sans" panose="02000000000000000000" pitchFamily="2" charset="0"/>
            </a:endParaRPr>
          </a:p>
        </p:txBody>
      </p:sp>
    </p:spTree>
    <p:extLst>
      <p:ext uri="{BB962C8B-B14F-4D97-AF65-F5344CB8AC3E}">
        <p14:creationId xmlns:p14="http://schemas.microsoft.com/office/powerpoint/2010/main" val="56167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Results-3</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4" name="Рисунок 3">
            <a:extLst>
              <a:ext uri="{FF2B5EF4-FFF2-40B4-BE49-F238E27FC236}">
                <a16:creationId xmlns:a16="http://schemas.microsoft.com/office/drawing/2014/main" id="{8D616714-6576-9EDE-3B57-9B51BE461E18}"/>
              </a:ext>
            </a:extLst>
          </p:cNvPr>
          <p:cNvPicPr>
            <a:picLocks noChangeAspect="1"/>
          </p:cNvPicPr>
          <p:nvPr/>
        </p:nvPicPr>
        <p:blipFill>
          <a:blip r:embed="rId2"/>
          <a:stretch>
            <a:fillRect/>
          </a:stretch>
        </p:blipFill>
        <p:spPr>
          <a:xfrm>
            <a:off x="4205177" y="1978542"/>
            <a:ext cx="7772400" cy="3886200"/>
          </a:xfrm>
          <a:prstGeom prst="rect">
            <a:avLst/>
          </a:prstGeom>
        </p:spPr>
      </p:pic>
      <p:sp>
        <p:nvSpPr>
          <p:cNvPr id="8" name="TextBox 7">
            <a:extLst>
              <a:ext uri="{FF2B5EF4-FFF2-40B4-BE49-F238E27FC236}">
                <a16:creationId xmlns:a16="http://schemas.microsoft.com/office/drawing/2014/main" id="{83EB065D-DF64-34DD-A377-930D0CEB155E}"/>
              </a:ext>
            </a:extLst>
          </p:cNvPr>
          <p:cNvSpPr txBox="1"/>
          <p:nvPr/>
        </p:nvSpPr>
        <p:spPr>
          <a:xfrm>
            <a:off x="549373" y="2377222"/>
            <a:ext cx="3118860" cy="338554"/>
          </a:xfrm>
          <a:prstGeom prst="rect">
            <a:avLst/>
          </a:prstGeom>
          <a:noFill/>
        </p:spPr>
        <p:txBody>
          <a:bodyPr wrap="square" rtlCol="0">
            <a:spAutoFit/>
          </a:bodyPr>
          <a:lstStyle/>
          <a:p>
            <a:pPr algn="l"/>
            <a:r>
              <a:rPr lang="en-US" sz="1600" b="1" dirty="0">
                <a:latin typeface="HSE Sans" panose="02000000000000000000" pitchFamily="2" charset="0"/>
              </a:rPr>
              <a:t>Adjusted Predictions of GDP pc, ln</a:t>
            </a:r>
            <a:endParaRPr lang="ru-RU" sz="1600" b="1" dirty="0">
              <a:latin typeface="HSE Sans" panose="02000000000000000000" pitchFamily="2" charset="0"/>
            </a:endParaRPr>
          </a:p>
        </p:txBody>
      </p:sp>
      <p:sp>
        <p:nvSpPr>
          <p:cNvPr id="9" name="TextBox 8">
            <a:extLst>
              <a:ext uri="{FF2B5EF4-FFF2-40B4-BE49-F238E27FC236}">
                <a16:creationId xmlns:a16="http://schemas.microsoft.com/office/drawing/2014/main" id="{72D7AF65-660A-FB99-7D95-3837F80352DA}"/>
              </a:ext>
            </a:extLst>
          </p:cNvPr>
          <p:cNvSpPr txBox="1"/>
          <p:nvPr/>
        </p:nvSpPr>
        <p:spPr>
          <a:xfrm>
            <a:off x="505034" y="3037482"/>
            <a:ext cx="3365218" cy="830997"/>
          </a:xfrm>
          <a:prstGeom prst="rect">
            <a:avLst/>
          </a:prstGeom>
          <a:noFill/>
        </p:spPr>
        <p:txBody>
          <a:bodyPr wrap="square" rtlCol="0">
            <a:spAutoFit/>
          </a:bodyPr>
          <a:lstStyle/>
          <a:p>
            <a:pPr algn="l"/>
            <a:r>
              <a:rPr lang="en-US" sz="1600" b="1" dirty="0">
                <a:solidFill>
                  <a:srgbClr val="E61F3D"/>
                </a:solidFill>
                <a:latin typeface="HSE Sans" panose="02000000000000000000" pitchFamily="2" charset="0"/>
              </a:rPr>
              <a:t>Red</a:t>
            </a:r>
            <a:r>
              <a:rPr lang="en-US" sz="1600" dirty="0">
                <a:latin typeface="HSE Sans" panose="02000000000000000000" pitchFamily="2" charset="0"/>
              </a:rPr>
              <a:t> – initial estimates (n = 6361)</a:t>
            </a:r>
          </a:p>
          <a:p>
            <a:pPr algn="l"/>
            <a:r>
              <a:rPr lang="en-US" sz="1600" b="1" dirty="0">
                <a:solidFill>
                  <a:schemeClr val="tx1">
                    <a:lumMod val="60000"/>
                    <a:lumOff val="40000"/>
                  </a:schemeClr>
                </a:solidFill>
                <a:latin typeface="HSE Sans" panose="02000000000000000000" pitchFamily="2" charset="0"/>
              </a:rPr>
              <a:t>Blue</a:t>
            </a:r>
            <a:r>
              <a:rPr lang="en-US" sz="1600" dirty="0">
                <a:latin typeface="HSE Sans" panose="02000000000000000000" pitchFamily="2" charset="0"/>
              </a:rPr>
              <a:t> – Multiple imputation (100 datasets, n = 9472)</a:t>
            </a:r>
            <a:endParaRPr lang="ru-RU" sz="1600" dirty="0">
              <a:latin typeface="HSE Sans" panose="02000000000000000000" pitchFamily="2" charset="0"/>
            </a:endParaRPr>
          </a:p>
        </p:txBody>
      </p:sp>
    </p:spTree>
    <p:extLst>
      <p:ext uri="{BB962C8B-B14F-4D97-AF65-F5344CB8AC3E}">
        <p14:creationId xmlns:p14="http://schemas.microsoft.com/office/powerpoint/2010/main" val="290260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Results-2</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12" name="Рисунок 11">
            <a:extLst>
              <a:ext uri="{FF2B5EF4-FFF2-40B4-BE49-F238E27FC236}">
                <a16:creationId xmlns:a16="http://schemas.microsoft.com/office/drawing/2014/main" id="{BBE5EEBA-D010-E428-11EC-599CB34B113F}"/>
              </a:ext>
            </a:extLst>
          </p:cNvPr>
          <p:cNvPicPr>
            <a:picLocks noChangeAspect="1"/>
          </p:cNvPicPr>
          <p:nvPr/>
        </p:nvPicPr>
        <p:blipFill>
          <a:blip r:embed="rId2"/>
          <a:stretch>
            <a:fillRect/>
          </a:stretch>
        </p:blipFill>
        <p:spPr>
          <a:xfrm>
            <a:off x="4205177" y="1925379"/>
            <a:ext cx="7772400" cy="3886200"/>
          </a:xfrm>
          <a:prstGeom prst="rect">
            <a:avLst/>
          </a:prstGeom>
        </p:spPr>
      </p:pic>
      <p:sp>
        <p:nvSpPr>
          <p:cNvPr id="2" name="TextBox 1">
            <a:extLst>
              <a:ext uri="{FF2B5EF4-FFF2-40B4-BE49-F238E27FC236}">
                <a16:creationId xmlns:a16="http://schemas.microsoft.com/office/drawing/2014/main" id="{0686B3B9-9567-BCB3-8723-64D6A9E11E12}"/>
              </a:ext>
            </a:extLst>
          </p:cNvPr>
          <p:cNvSpPr txBox="1"/>
          <p:nvPr/>
        </p:nvSpPr>
        <p:spPr>
          <a:xfrm>
            <a:off x="505034" y="3037482"/>
            <a:ext cx="3365218" cy="830997"/>
          </a:xfrm>
          <a:prstGeom prst="rect">
            <a:avLst/>
          </a:prstGeom>
          <a:noFill/>
        </p:spPr>
        <p:txBody>
          <a:bodyPr wrap="square" rtlCol="0">
            <a:spAutoFit/>
          </a:bodyPr>
          <a:lstStyle/>
          <a:p>
            <a:pPr algn="l"/>
            <a:r>
              <a:rPr lang="en-US" sz="1600" b="1" dirty="0">
                <a:solidFill>
                  <a:srgbClr val="E61F3D"/>
                </a:solidFill>
                <a:latin typeface="HSE Sans" panose="02000000000000000000" pitchFamily="2" charset="0"/>
              </a:rPr>
              <a:t>Red</a:t>
            </a:r>
            <a:r>
              <a:rPr lang="en-US" sz="1600" dirty="0">
                <a:latin typeface="HSE Sans" panose="02000000000000000000" pitchFamily="2" charset="0"/>
              </a:rPr>
              <a:t> – initial estimates (n = 6361)</a:t>
            </a:r>
          </a:p>
          <a:p>
            <a:pPr algn="l"/>
            <a:r>
              <a:rPr lang="en-US" sz="1600" b="1" dirty="0">
                <a:solidFill>
                  <a:schemeClr val="tx1">
                    <a:lumMod val="60000"/>
                    <a:lumOff val="40000"/>
                  </a:schemeClr>
                </a:solidFill>
                <a:latin typeface="HSE Sans" panose="02000000000000000000" pitchFamily="2" charset="0"/>
              </a:rPr>
              <a:t>Blue</a:t>
            </a:r>
            <a:r>
              <a:rPr lang="en-US" sz="1600" dirty="0">
                <a:latin typeface="HSE Sans" panose="02000000000000000000" pitchFamily="2" charset="0"/>
              </a:rPr>
              <a:t> – Multiple imputation (100 datasets, n = 9472)</a:t>
            </a:r>
            <a:endParaRPr lang="ru-RU" sz="1600" dirty="0">
              <a:latin typeface="HSE Sans" panose="02000000000000000000" pitchFamily="2" charset="0"/>
            </a:endParaRPr>
          </a:p>
        </p:txBody>
      </p:sp>
      <p:sp>
        <p:nvSpPr>
          <p:cNvPr id="4" name="TextBox 3">
            <a:extLst>
              <a:ext uri="{FF2B5EF4-FFF2-40B4-BE49-F238E27FC236}">
                <a16:creationId xmlns:a16="http://schemas.microsoft.com/office/drawing/2014/main" id="{1DE1D895-FCC1-CC40-8D4A-8F106326F0B4}"/>
              </a:ext>
            </a:extLst>
          </p:cNvPr>
          <p:cNvSpPr txBox="1"/>
          <p:nvPr/>
        </p:nvSpPr>
        <p:spPr>
          <a:xfrm>
            <a:off x="505034" y="2411657"/>
            <a:ext cx="2615609" cy="338554"/>
          </a:xfrm>
          <a:prstGeom prst="rect">
            <a:avLst/>
          </a:prstGeom>
          <a:noFill/>
        </p:spPr>
        <p:txBody>
          <a:bodyPr wrap="square" rtlCol="0">
            <a:spAutoFit/>
          </a:bodyPr>
          <a:lstStyle/>
          <a:p>
            <a:pPr algn="l"/>
            <a:r>
              <a:rPr lang="en-US" sz="1600" b="1" dirty="0">
                <a:latin typeface="HSE Sans" panose="02000000000000000000" pitchFamily="2" charset="0"/>
              </a:rPr>
              <a:t>Marginal Effect of GDP pc, ln</a:t>
            </a:r>
            <a:endParaRPr lang="ru-RU" sz="1600" b="1" dirty="0">
              <a:latin typeface="HSE Sans" panose="02000000000000000000" pitchFamily="2" charset="0"/>
            </a:endParaRPr>
          </a:p>
        </p:txBody>
      </p:sp>
    </p:spTree>
    <p:extLst>
      <p:ext uri="{BB962C8B-B14F-4D97-AF65-F5344CB8AC3E}">
        <p14:creationId xmlns:p14="http://schemas.microsoft.com/office/powerpoint/2010/main" val="229175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p:txBody>
          <a:bodyPr/>
          <a:lstStyle/>
          <a:p>
            <a:r>
              <a:rPr lang="en-US" dirty="0"/>
              <a:t>Results-3</a:t>
            </a:r>
            <a:endParaRPr lang="ru-RU"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endParaRPr lang="ru-RU"/>
          </a:p>
        </p:txBody>
      </p:sp>
      <p:pic>
        <p:nvPicPr>
          <p:cNvPr id="8" name="Рисунок 7">
            <a:extLst>
              <a:ext uri="{FF2B5EF4-FFF2-40B4-BE49-F238E27FC236}">
                <a16:creationId xmlns:a16="http://schemas.microsoft.com/office/drawing/2014/main" id="{09453999-D10F-F08A-A3D0-00ABC5634C38}"/>
              </a:ext>
            </a:extLst>
          </p:cNvPr>
          <p:cNvPicPr>
            <a:picLocks noChangeAspect="1"/>
          </p:cNvPicPr>
          <p:nvPr/>
        </p:nvPicPr>
        <p:blipFill>
          <a:blip r:embed="rId2"/>
          <a:stretch>
            <a:fillRect/>
          </a:stretch>
        </p:blipFill>
        <p:spPr>
          <a:xfrm>
            <a:off x="4247707" y="2102116"/>
            <a:ext cx="7772400" cy="3886200"/>
          </a:xfrm>
          <a:prstGeom prst="rect">
            <a:avLst/>
          </a:prstGeom>
        </p:spPr>
      </p:pic>
      <p:sp>
        <p:nvSpPr>
          <p:cNvPr id="9" name="TextBox 8">
            <a:extLst>
              <a:ext uri="{FF2B5EF4-FFF2-40B4-BE49-F238E27FC236}">
                <a16:creationId xmlns:a16="http://schemas.microsoft.com/office/drawing/2014/main" id="{5C110B20-C07F-5DD6-E3E7-2311E5F99A7E}"/>
              </a:ext>
            </a:extLst>
          </p:cNvPr>
          <p:cNvSpPr txBox="1"/>
          <p:nvPr/>
        </p:nvSpPr>
        <p:spPr>
          <a:xfrm>
            <a:off x="585898" y="2224815"/>
            <a:ext cx="3380046" cy="1077218"/>
          </a:xfrm>
          <a:prstGeom prst="rect">
            <a:avLst/>
          </a:prstGeom>
          <a:noFill/>
        </p:spPr>
        <p:txBody>
          <a:bodyPr wrap="square" rtlCol="0">
            <a:spAutoFit/>
          </a:bodyPr>
          <a:lstStyle/>
          <a:p>
            <a:pPr algn="l"/>
            <a:r>
              <a:rPr lang="en-US" sz="1600" b="1" dirty="0">
                <a:latin typeface="HSE Sans" panose="02000000000000000000" pitchFamily="2" charset="0"/>
              </a:rPr>
              <a:t>Extreme Boundary Analysis</a:t>
            </a:r>
          </a:p>
          <a:p>
            <a:pPr algn="l"/>
            <a:endParaRPr lang="en-US" sz="1600" dirty="0">
              <a:latin typeface="HSE Sans" panose="02000000000000000000" pitchFamily="2" charset="0"/>
            </a:endParaRPr>
          </a:p>
          <a:p>
            <a:pPr algn="l"/>
            <a:r>
              <a:rPr lang="en-US" sz="1600" dirty="0">
                <a:latin typeface="HSE Sans" panose="02000000000000000000" pitchFamily="2" charset="0"/>
              </a:rPr>
              <a:t>Idea – </a:t>
            </a:r>
            <a:r>
              <a:rPr lang="en-US" sz="1600" b="1" dirty="0">
                <a:latin typeface="HSE Sans" panose="02000000000000000000" pitchFamily="2" charset="0"/>
              </a:rPr>
              <a:t>run set of regressions with all possible controls combinations</a:t>
            </a:r>
          </a:p>
        </p:txBody>
      </p:sp>
      <p:pic>
        <p:nvPicPr>
          <p:cNvPr id="11" name="Рисунок 10">
            <a:extLst>
              <a:ext uri="{FF2B5EF4-FFF2-40B4-BE49-F238E27FC236}">
                <a16:creationId xmlns:a16="http://schemas.microsoft.com/office/drawing/2014/main" id="{7EDD7533-03CA-9FCD-ABFE-4461353D88F3}"/>
              </a:ext>
            </a:extLst>
          </p:cNvPr>
          <p:cNvPicPr>
            <a:picLocks noChangeAspect="1"/>
          </p:cNvPicPr>
          <p:nvPr/>
        </p:nvPicPr>
        <p:blipFill rotWithShape="1">
          <a:blip r:embed="rId3"/>
          <a:srcRect t="-17374"/>
          <a:stretch/>
        </p:blipFill>
        <p:spPr>
          <a:xfrm>
            <a:off x="585898" y="3771411"/>
            <a:ext cx="2260600" cy="477005"/>
          </a:xfrm>
          <a:prstGeom prst="rect">
            <a:avLst/>
          </a:prstGeom>
        </p:spPr>
      </p:pic>
      <p:sp>
        <p:nvSpPr>
          <p:cNvPr id="12" name="TextBox 11">
            <a:extLst>
              <a:ext uri="{FF2B5EF4-FFF2-40B4-BE49-F238E27FC236}">
                <a16:creationId xmlns:a16="http://schemas.microsoft.com/office/drawing/2014/main" id="{D286B0CE-4334-37A1-FD41-F3AB46713363}"/>
              </a:ext>
            </a:extLst>
          </p:cNvPr>
          <p:cNvSpPr txBox="1"/>
          <p:nvPr/>
        </p:nvSpPr>
        <p:spPr>
          <a:xfrm>
            <a:off x="550417" y="3432857"/>
            <a:ext cx="2785763" cy="338554"/>
          </a:xfrm>
          <a:prstGeom prst="rect">
            <a:avLst/>
          </a:prstGeom>
          <a:noFill/>
        </p:spPr>
        <p:txBody>
          <a:bodyPr wrap="none" rtlCol="0">
            <a:spAutoFit/>
          </a:bodyPr>
          <a:lstStyle/>
          <a:p>
            <a:pPr algn="l"/>
            <a:r>
              <a:rPr lang="en-US" sz="1600" dirty="0">
                <a:latin typeface="HSE Sans" panose="02000000000000000000" pitchFamily="2" charset="0"/>
              </a:rPr>
              <a:t>Number of models (9 controls) </a:t>
            </a:r>
            <a:endParaRPr lang="ru-RU" sz="1600" dirty="0">
              <a:latin typeface="HSE Sans" panose="02000000000000000000" pitchFamily="2" charset="0"/>
            </a:endParaRPr>
          </a:p>
        </p:txBody>
      </p:sp>
    </p:spTree>
    <p:extLst>
      <p:ext uri="{BB962C8B-B14F-4D97-AF65-F5344CB8AC3E}">
        <p14:creationId xmlns:p14="http://schemas.microsoft.com/office/powerpoint/2010/main" val="2744388914"/>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customXml/itemProps2.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386AA-1848-4C75-B336-1053927CB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1651</TotalTime>
  <Words>1322</Words>
  <Application>Microsoft Macintosh PowerPoint</Application>
  <PresentationFormat>Широкоэкранный</PresentationFormat>
  <Paragraphs>285</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HSE Sans</vt:lpstr>
      <vt:lpstr>Times New Roman</vt:lpstr>
      <vt:lpstr>Office Theme</vt:lpstr>
      <vt:lpstr>Wealth and Rebellion:  A Dualistic Perspective on Income Level and Revolutions</vt:lpstr>
      <vt:lpstr>Novelty (1)</vt:lpstr>
      <vt:lpstr>Novelty (2) – GDP pc in Revolutionary studies</vt:lpstr>
      <vt:lpstr>How economic well-being affects revolutions?</vt:lpstr>
      <vt:lpstr>Materials &amp; Methods</vt:lpstr>
      <vt:lpstr>Results-1</vt:lpstr>
      <vt:lpstr>Results-3</vt:lpstr>
      <vt:lpstr>Results-2</vt:lpstr>
      <vt:lpstr>Results-3</vt:lpstr>
      <vt:lpstr>Results-3</vt:lpstr>
      <vt:lpstr>Discussion</vt:lpstr>
      <vt:lpstr>References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Устюжанин Вадим</cp:lastModifiedBy>
  <cp:revision>25</cp:revision>
  <cp:lastPrinted>2021-11-11T13:08:42Z</cp:lastPrinted>
  <dcterms:created xsi:type="dcterms:W3CDTF">2021-11-11T08:52:47Z</dcterms:created>
  <dcterms:modified xsi:type="dcterms:W3CDTF">2024-04-05T08:51:16Z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