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4" r:id="rId7"/>
    <p:sldId id="261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2" autoAdjust="0"/>
  </p:normalViewPr>
  <p:slideViewPr>
    <p:cSldViewPr snapToGrid="0">
      <p:cViewPr varScale="1">
        <p:scale>
          <a:sx n="91" d="100"/>
          <a:sy n="91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AC75-F1DF-4DC2-B7F2-37C4E9FE130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C5C2D-0C21-488B-9140-FB5122D4D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C5C2D-0C21-488B-9140-FB5122D4DC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0206E-0ADF-416B-8DDE-306569E78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59E77-38E5-42F7-A218-49FC7D767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5BB28-EF52-4054-9B25-C218272F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28B46-775C-40DD-8994-2D8FB64C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DC5909-730B-49FD-8D98-2173A944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5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F1633-8710-4AAC-9CA1-F86001F4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D9399F-9FC5-416A-94A7-DD9BC2465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DCB2C-5611-48E8-96D2-6FD303FD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0A48-B048-4EE5-BAC2-8815BFAB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B7C27E-940B-4E5C-AB5C-2E6B6F6B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74187A-F24A-4906-A755-7E62946C8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06436D-72C4-48C4-94C8-5A9B6160D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58A524-22C8-425D-A842-38999D3D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8AF86-ED2C-4AD1-B200-26731552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0F619F-AD68-41FC-82FC-7B0A3F0B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76F95-B5AC-4819-BBB7-3AD15547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E359E-65B3-43F8-A622-4CBED399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44C9B-A7E8-48CB-8D3F-9B588DD3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8FE3A-961D-4835-AA1F-36A082CD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4049D-F72A-4012-8A50-3AA2ACB8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85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83C15-8A19-4E6F-9B11-F9F1E817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6A9FA4-4A78-4CBE-9F1B-98457CCA7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D12A7-D5FF-4627-9957-481C365C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B8483-3660-45C5-AB6A-BD6FDE73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53242-9181-4C97-94C9-E504C543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6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D0139-E4E1-4ACF-9DB2-39D706F4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A22F6-0973-4AAC-B65E-4D4BE63BC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79B2C0-C9A8-435A-B545-7620CA0FC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DF895-D504-4561-9D6B-CB9F1256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4803C9-C2E4-4437-88F3-76731D1F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0A4A77-09E5-403A-B424-99F42F62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7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B97A6-8BA8-4C5D-B090-07C73997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73B55C-6C9A-4FED-8937-6AA0F5107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1B9C29-80AD-4A61-B728-951285085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4CB99-B60C-4047-A011-F8D35AA9F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854F56-3B9A-4BB5-A0A5-A2ECCD402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FB4780-7AB5-408B-B773-19EDBBB0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16CF8C-718E-4945-BE57-D7EFC213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E819F1-A03D-4E6B-B379-01974B10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2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F4AA8-E250-4CFA-86AC-BBE1DFFB4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A35F57-B9B6-4CA4-BEDA-FEC7FD0B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F963E7-905D-4E4D-9A37-67DFA84A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56A4BF-CA8E-4D99-A0C3-092A3C91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0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89FCA2-C88A-42EE-8B6B-89869A16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42D665-1186-4166-8CEA-AEB854BC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D965CE-FCF7-4EF8-8AAD-E20906C2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2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A2F0-0B57-4D89-B4FD-B728EF86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6013B-C195-40BD-B39C-719220E6B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99BFA7-F8AD-4A04-84C7-75FEAC57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AABD74-3401-455E-AB18-EE9D8517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1DC100-0127-4025-A85F-149D67A4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8A506E-050B-45E4-8475-98A92FEC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2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89435-D5F1-4C92-A9EF-19659BEA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200614-0554-4EBF-81AE-6BE22B5C3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315A9-752B-435E-BD0F-C98F1CCBA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4F988-17DE-4D17-A6E5-B8F6F06B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739CD7-F674-466B-A55A-8F0C0B9C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FD5B8-5B4C-4F2C-9C53-B4DFCD02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6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1A349-3931-4246-B9C3-FB1D5A93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EB60A-4D62-42E8-9383-308DA153C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212B7-7EFD-4CBD-8CEA-3BAF43494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CD84A-E45C-49D8-A63F-2B13A25B4753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44EC9E-D6DE-4EB6-BDD3-18F8F732D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A3C82-FA89-4917-911B-9F23CDC96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9B53-BEA4-47D4-9C8A-F7EE2ADC8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3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7290-2F34-4AE9-9821-C056D7EBF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Комиссия по поддержке образовательных инициатив ФСН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E4BCE4-463C-48F9-8C9C-7FB25AB1E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21" y="4543071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Отчет о деятельности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145273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7290-2F34-4AE9-9821-C056D7EBF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Комиссия по поддержке образовательных инициатив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E4BCE4-463C-48F9-8C9C-7FB25AB1E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21" y="4543071"/>
            <a:ext cx="9144000" cy="1655762"/>
          </a:xfrm>
        </p:spPr>
        <p:txBody>
          <a:bodyPr/>
          <a:lstStyle/>
          <a:p>
            <a:pPr algn="r"/>
            <a:r>
              <a:rPr lang="ru-RU" dirty="0"/>
              <a:t>Отчет о деятельности </a:t>
            </a:r>
            <a:r>
              <a:rPr lang="ru-RU"/>
              <a:t>в 2023 </a:t>
            </a:r>
            <a:r>
              <a:rPr lang="ru-RU" dirty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423152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2E390-484F-4EFB-898E-B46DF840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0D3FDA-7FFA-4959-849D-B0662861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690688"/>
            <a:ext cx="11017188" cy="4647967"/>
          </a:xfrm>
        </p:spPr>
        <p:txBody>
          <a:bodyPr>
            <a:normAutofit/>
          </a:bodyPr>
          <a:lstStyle/>
          <a:p>
            <a:r>
              <a:rPr lang="ru-RU" dirty="0"/>
              <a:t>Рассмотрение заявок на: </a:t>
            </a:r>
          </a:p>
          <a:p>
            <a:pPr lvl="1"/>
            <a:r>
              <a:rPr lang="ru-RU" dirty="0"/>
              <a:t>поддержку учебных, цифровых ассистентов и учебных консультантов;</a:t>
            </a:r>
          </a:p>
          <a:p>
            <a:pPr lvl="1"/>
            <a:r>
              <a:rPr lang="ru-RU" dirty="0"/>
              <a:t>оплату преподавателям за чтения курсов на английском языке;</a:t>
            </a:r>
          </a:p>
          <a:p>
            <a:pPr lvl="1"/>
            <a:r>
              <a:rPr lang="ru-RU" dirty="0"/>
              <a:t>поддержку проектных групп обучающихся;</a:t>
            </a:r>
          </a:p>
          <a:p>
            <a:pPr lvl="1"/>
            <a:r>
              <a:rPr lang="ru-RU" dirty="0"/>
              <a:t>проведение зимних школ для абитуриентов;</a:t>
            </a:r>
          </a:p>
          <a:p>
            <a:pPr lvl="1"/>
            <a:r>
              <a:rPr lang="ru-RU" dirty="0"/>
              <a:t>организацию практик и экспедиций студентов в рамках </a:t>
            </a:r>
            <a:r>
              <a:rPr lang="ru-RU" dirty="0" err="1"/>
              <a:t>РУПов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финансирование программ международной долгосрочной (обменной) и краткосрочной (образовательной и внеучебной) мобильности студентов и аспирантов;</a:t>
            </a:r>
          </a:p>
        </p:txBody>
      </p:sp>
    </p:spTree>
    <p:extLst>
      <p:ext uri="{BB962C8B-B14F-4D97-AF65-F5344CB8AC3E}">
        <p14:creationId xmlns:p14="http://schemas.microsoft.com/office/powerpoint/2010/main" val="183563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48E5E-3179-47E0-AE9A-BB79DABF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практик и экспедиций студентов в рамках </a:t>
            </a:r>
            <a:r>
              <a:rPr lang="ru-RU" dirty="0" err="1"/>
              <a:t>РУПов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691E8-4E61-49FC-97C7-78E797000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2023 году была </a:t>
            </a:r>
            <a:r>
              <a:rPr lang="ru-RU" dirty="0" err="1"/>
              <a:t>софинансирована</a:t>
            </a:r>
            <a:r>
              <a:rPr lang="ru-RU" dirty="0"/>
              <a:t> экспедиция в Ивановскую область в рамках дисциплины «Местное самоуправление».</a:t>
            </a:r>
          </a:p>
          <a:p>
            <a:r>
              <a:rPr lang="ru-RU" dirty="0"/>
              <a:t>Вызов: мы можем оплачивать расходы только студентам-бюджетникам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E36327-9A1B-4B33-82D5-F2517044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79" y="323981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E4436-EF75-4DA9-BA74-28616EE8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Учебные, цифровые ассистенты и консультанты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C4B4725-749C-4DD7-ACE3-BF2FAD2D5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27025"/>
              </p:ext>
            </p:extLst>
          </p:nvPr>
        </p:nvGraphicFramePr>
        <p:xfrm>
          <a:off x="2824655" y="2687320"/>
          <a:ext cx="630936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40652615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97260521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89007434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30568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1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Платные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0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Без оплаты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62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388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31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52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24C95-8C4A-49FC-94FB-1F3B1FF6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преподавателям за чтения курсов на английском языке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0041B78-4CC3-4A44-ACF8-9DF82A568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791201"/>
              </p:ext>
            </p:extLst>
          </p:nvPr>
        </p:nvGraphicFramePr>
        <p:xfrm>
          <a:off x="1755229" y="2140030"/>
          <a:ext cx="6434668" cy="38383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3616">
                  <a:extLst>
                    <a:ext uri="{9D8B030D-6E8A-4147-A177-3AD203B41FA5}">
                      <a16:colId xmlns:a16="http://schemas.microsoft.com/office/drawing/2014/main" val="2629633741"/>
                    </a:ext>
                  </a:extLst>
                </a:gridCol>
                <a:gridCol w="1219578">
                  <a:extLst>
                    <a:ext uri="{9D8B030D-6E8A-4147-A177-3AD203B41FA5}">
                      <a16:colId xmlns:a16="http://schemas.microsoft.com/office/drawing/2014/main" val="3792361288"/>
                    </a:ext>
                  </a:extLst>
                </a:gridCol>
                <a:gridCol w="1655737">
                  <a:extLst>
                    <a:ext uri="{9D8B030D-6E8A-4147-A177-3AD203B41FA5}">
                      <a16:colId xmlns:a16="http://schemas.microsoft.com/office/drawing/2014/main" val="1478730944"/>
                    </a:ext>
                  </a:extLst>
                </a:gridCol>
                <a:gridCol w="1655737">
                  <a:extLst>
                    <a:ext uri="{9D8B030D-6E8A-4147-A177-3AD203B41FA5}">
                      <a16:colId xmlns:a16="http://schemas.microsoft.com/office/drawing/2014/main" val="864147342"/>
                    </a:ext>
                  </a:extLst>
                </a:gridCol>
              </a:tblGrid>
              <a:tr h="635793">
                <a:tc>
                  <a:txBody>
                    <a:bodyPr/>
                    <a:lstStyle/>
                    <a:p>
                      <a:r>
                        <a:rPr lang="ru-RU" dirty="0"/>
                        <a:t>Подразделение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63975"/>
                  </a:ext>
                </a:extLst>
              </a:tr>
              <a:tr h="908276">
                <a:tc>
                  <a:txBody>
                    <a:bodyPr/>
                    <a:lstStyle/>
                    <a:p>
                      <a:r>
                        <a:rPr lang="ru-RU" dirty="0"/>
                        <a:t>Департамент политики и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223364"/>
                  </a:ext>
                </a:extLst>
              </a:tr>
              <a:tr h="635793">
                <a:tc>
                  <a:txBody>
                    <a:bodyPr/>
                    <a:lstStyle/>
                    <a:p>
                      <a:r>
                        <a:rPr lang="ru-RU" dirty="0"/>
                        <a:t>Департамент психологии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460443"/>
                  </a:ext>
                </a:extLst>
              </a:tr>
              <a:tr h="635793">
                <a:tc>
                  <a:txBody>
                    <a:bodyPr/>
                    <a:lstStyle/>
                    <a:p>
                      <a:r>
                        <a:rPr lang="ru-RU" dirty="0"/>
                        <a:t>Департамент социологии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38031"/>
                  </a:ext>
                </a:extLst>
              </a:tr>
              <a:tr h="635793">
                <a:tc>
                  <a:txBody>
                    <a:bodyPr/>
                    <a:lstStyle/>
                    <a:p>
                      <a:r>
                        <a:rPr lang="ru-RU" dirty="0"/>
                        <a:t>Другие подразделения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061883"/>
                  </a:ext>
                </a:extLst>
              </a:tr>
              <a:tr h="367888">
                <a:tc>
                  <a:txBody>
                    <a:bodyPr/>
                    <a:lstStyle/>
                    <a:p>
                      <a:r>
                        <a:rPr lang="ru-RU" b="1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9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95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2153F-EE5D-40F9-AC48-F930EE18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Финансирование программ мобильности обучающихся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70FD80-B3C4-4892-B638-0732F81CE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019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Долгосрочная мобильность:</a:t>
            </a:r>
          </a:p>
          <a:p>
            <a:pPr lvl="1"/>
            <a:r>
              <a:rPr lang="ru-RU" dirty="0" err="1"/>
              <a:t>Суховерков</a:t>
            </a:r>
            <a:r>
              <a:rPr lang="ru-RU" dirty="0"/>
              <a:t> (ОП ГМУ), Гонконгский университет</a:t>
            </a:r>
          </a:p>
          <a:p>
            <a:pPr lvl="1"/>
            <a:r>
              <a:rPr lang="ru-RU" dirty="0"/>
              <a:t>Курина (ОП Социология), Болонский университет</a:t>
            </a:r>
          </a:p>
          <a:p>
            <a:pPr lvl="1"/>
            <a:r>
              <a:rPr lang="ru-RU" dirty="0"/>
              <a:t>Гердт (ОП Социология), </a:t>
            </a:r>
            <a:r>
              <a:rPr lang="ru-RU" dirty="0" err="1"/>
              <a:t>Печский</a:t>
            </a:r>
            <a:r>
              <a:rPr lang="ru-RU" dirty="0"/>
              <a:t> университет</a:t>
            </a:r>
          </a:p>
          <a:p>
            <a:pPr lvl="1"/>
            <a:r>
              <a:rPr lang="ru-RU" dirty="0" err="1"/>
              <a:t>Шаина</a:t>
            </a:r>
            <a:r>
              <a:rPr lang="ru-RU" dirty="0"/>
              <a:t> (ОП Психология), </a:t>
            </a:r>
            <a:r>
              <a:rPr lang="ru-RU" dirty="0" err="1"/>
              <a:t>Постдамский</a:t>
            </a:r>
            <a:r>
              <a:rPr lang="ru-RU" dirty="0"/>
              <a:t> университет</a:t>
            </a:r>
          </a:p>
          <a:p>
            <a:pPr lvl="1"/>
            <a:r>
              <a:rPr lang="ru-RU" dirty="0"/>
              <a:t>Смирнов (ОП Прикладная политология), </a:t>
            </a:r>
            <a:r>
              <a:rPr lang="ru-RU" dirty="0" err="1"/>
              <a:t>Постдамский</a:t>
            </a:r>
            <a:r>
              <a:rPr lang="ru-RU" dirty="0"/>
              <a:t> университет</a:t>
            </a:r>
          </a:p>
          <a:p>
            <a:r>
              <a:rPr lang="ru-RU" dirty="0"/>
              <a:t>Краткосрочная мобильность - образовательные и внеучебные мероприятия:</a:t>
            </a:r>
          </a:p>
          <a:p>
            <a:pPr lvl="1"/>
            <a:r>
              <a:rPr lang="ru-RU" dirty="0"/>
              <a:t>42 одобренные заявки</a:t>
            </a:r>
          </a:p>
          <a:p>
            <a:pPr lvl="1"/>
            <a:r>
              <a:rPr lang="ru-RU" dirty="0"/>
              <a:t>География: РФ - СПб, Сочи, Томск, Владивосток.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4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A6881-2E5A-44B4-8EB2-97509922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7" y="15240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Поддержка проектных групп обучающихся</a:t>
            </a:r>
            <a:br>
              <a:rPr lang="ru-RU" sz="36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404A4-556A-4D0E-B072-EE6315B2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514092"/>
            <a:ext cx="11477297" cy="51915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 проект в 2022-2023 гг.</a:t>
            </a:r>
          </a:p>
          <a:p>
            <a:pPr lvl="1"/>
            <a:r>
              <a:rPr lang="ru-RU" dirty="0"/>
              <a:t>Нейронные и </a:t>
            </a:r>
            <a:r>
              <a:rPr lang="ru-RU" dirty="0" err="1"/>
              <a:t>окуломоторные</a:t>
            </a:r>
            <a:r>
              <a:rPr lang="ru-RU" dirty="0"/>
              <a:t> предикторы когнитивной гибкости (рук. Чуйкова)</a:t>
            </a:r>
          </a:p>
          <a:p>
            <a:r>
              <a:rPr lang="ru-RU" dirty="0"/>
              <a:t>11 проектов в 2023-2024 гг. </a:t>
            </a:r>
          </a:p>
          <a:p>
            <a:pPr lvl="1"/>
            <a:r>
              <a:rPr lang="ru-RU" dirty="0"/>
              <a:t>Дифференциальная модель целеполагания личности (рук. -</a:t>
            </a:r>
            <a:r>
              <a:rPr lang="ru-RU" dirty="0" err="1"/>
              <a:t>Димидов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(</a:t>
            </a:r>
            <a:r>
              <a:rPr lang="ru-RU" dirty="0" err="1"/>
              <a:t>Вос</a:t>
            </a:r>
            <a:r>
              <a:rPr lang="ru-RU" dirty="0"/>
              <a:t>)производство инклюзивного жизненного пространства: стратегии и практики интеграции людей с ментальной инвалидностью в локальное сообщество (рук. - Гурин)</a:t>
            </a:r>
          </a:p>
          <a:p>
            <a:pPr lvl="1"/>
            <a:r>
              <a:rPr lang="ru-RU" dirty="0"/>
              <a:t>Эффекты медитативных практик у студентов: личностно-ориентированный подход (рук. - Новикова)</a:t>
            </a:r>
          </a:p>
          <a:p>
            <a:pPr lvl="1"/>
            <a:r>
              <a:rPr lang="ru-RU" dirty="0"/>
              <a:t>Миграционные намерения жителей России (по данным анкетного опроса в 9 регионах) (рук. – </a:t>
            </a:r>
            <a:r>
              <a:rPr lang="ru-RU" dirty="0" err="1"/>
              <a:t>Шарепина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Лаборатория переживания средствами театрального искусства: разработка и внедрение психотехнической интервенции (рук. – Безгодова)</a:t>
            </a:r>
          </a:p>
          <a:p>
            <a:pPr lvl="1"/>
            <a:r>
              <a:rPr lang="ru-RU" dirty="0"/>
              <a:t>Эффективность практик психологической самопомощи и саморазвития для подростков и молодежи: медиа-освещение экспертных интервью и семинаров (рук.- </a:t>
            </a:r>
            <a:r>
              <a:rPr lang="ru-RU" dirty="0" err="1"/>
              <a:t>Гулина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Когнитивные и мотивированные предпосылки </a:t>
            </a:r>
            <a:r>
              <a:rPr lang="ru-RU" dirty="0" err="1"/>
              <a:t>эпистемически</a:t>
            </a:r>
            <a:r>
              <a:rPr lang="ru-RU" dirty="0"/>
              <a:t> необоснованных убеждений: вера в конспирологию, псевдонауку и </a:t>
            </a:r>
            <a:r>
              <a:rPr lang="ru-RU" dirty="0" err="1"/>
              <a:t>паранормальное</a:t>
            </a:r>
            <a:r>
              <a:rPr lang="ru-RU" dirty="0"/>
              <a:t> (рук.- </a:t>
            </a:r>
            <a:r>
              <a:rPr lang="ru-RU" dirty="0" err="1"/>
              <a:t>Галлямова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Отношения врач - медицинская сестра - пациент: между профессиональной властью и полномочиями потребителей медицинских услуг (рук. </a:t>
            </a:r>
            <a:r>
              <a:rPr lang="ru-RU" dirty="0" err="1"/>
              <a:t>Байша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Конструирование человеческого капитала </a:t>
            </a:r>
            <a:r>
              <a:rPr lang="ru-RU" dirty="0" err="1"/>
              <a:t>салариатом</a:t>
            </a:r>
            <a:r>
              <a:rPr lang="ru-RU" dirty="0"/>
              <a:t> и </a:t>
            </a:r>
            <a:r>
              <a:rPr lang="ru-RU" dirty="0" err="1"/>
              <a:t>прекариатом</a:t>
            </a:r>
            <a:r>
              <a:rPr lang="ru-RU" dirty="0"/>
              <a:t>: невротизация работников нематериального труда (рук. - </a:t>
            </a:r>
            <a:r>
              <a:rPr lang="ru-RU" dirty="0" err="1"/>
              <a:t>Милецкая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Измерение детской самостоятельности в заботе о здоровье: разработка опросника и </a:t>
            </a:r>
            <a:r>
              <a:rPr lang="ru-RU" dirty="0" err="1"/>
              <a:t>валидизация</a:t>
            </a:r>
            <a:r>
              <a:rPr lang="ru-RU" dirty="0"/>
              <a:t> на русскоязычных выборках родителей и детей – (рук. – </a:t>
            </a:r>
            <a:r>
              <a:rPr lang="ru-RU" dirty="0" err="1"/>
              <a:t>Бочкор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Середина жизни или жизнь посередине? Смыслы, практики, траектории проживания взрослости в современной России (рук. – </a:t>
            </a:r>
            <a:r>
              <a:rPr lang="ru-RU" dirty="0" err="1"/>
              <a:t>Бемлер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03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51F33-1F14-4ED4-ACFB-FA1ADBBB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Расходы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528E667-60B3-478F-BCCC-DAE1C59AD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610882"/>
              </p:ext>
            </p:extLst>
          </p:nvPr>
        </p:nvGraphicFramePr>
        <p:xfrm>
          <a:off x="672662" y="1807779"/>
          <a:ext cx="10681137" cy="4849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1832">
                  <a:extLst>
                    <a:ext uri="{9D8B030D-6E8A-4147-A177-3AD203B41FA5}">
                      <a16:colId xmlns:a16="http://schemas.microsoft.com/office/drawing/2014/main" val="640352828"/>
                    </a:ext>
                  </a:extLst>
                </a:gridCol>
                <a:gridCol w="2678926">
                  <a:extLst>
                    <a:ext uri="{9D8B030D-6E8A-4147-A177-3AD203B41FA5}">
                      <a16:colId xmlns:a16="http://schemas.microsoft.com/office/drawing/2014/main" val="3774756495"/>
                    </a:ext>
                  </a:extLst>
                </a:gridCol>
                <a:gridCol w="3560379">
                  <a:extLst>
                    <a:ext uri="{9D8B030D-6E8A-4147-A177-3AD203B41FA5}">
                      <a16:colId xmlns:a16="http://schemas.microsoft.com/office/drawing/2014/main" val="4172628845"/>
                    </a:ext>
                  </a:extLst>
                </a:gridCol>
              </a:tblGrid>
              <a:tr h="462004">
                <a:tc>
                  <a:txBody>
                    <a:bodyPr/>
                    <a:lstStyle/>
                    <a:p>
                      <a:r>
                        <a:rPr lang="ru-RU" dirty="0"/>
                        <a:t>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ФАР,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ФСН,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837160"/>
                  </a:ext>
                </a:extLst>
              </a:tr>
              <a:tr h="810678">
                <a:tc>
                  <a:txBody>
                    <a:bodyPr/>
                    <a:lstStyle/>
                    <a:p>
                      <a:r>
                        <a:rPr lang="ru-RU" b="0" dirty="0"/>
                        <a:t>Доплаты преподавателям за чтение курсов на </a:t>
                      </a:r>
                      <a:r>
                        <a:rPr lang="ru-RU" b="0" dirty="0" err="1"/>
                        <a:t>англ.яз</a:t>
                      </a:r>
                      <a:r>
                        <a:rPr lang="ru-RU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2 909 088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718814"/>
                  </a:ext>
                </a:extLst>
              </a:tr>
              <a:tr h="469678">
                <a:tc>
                  <a:txBody>
                    <a:bodyPr/>
                    <a:lstStyle/>
                    <a:p>
                      <a:r>
                        <a:rPr lang="ru-RU" b="0" dirty="0"/>
                        <a:t>Программа поддержки УА, ЦА и 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3 997 103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3 855 000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318091"/>
                  </a:ext>
                </a:extLst>
              </a:tr>
              <a:tr h="808506">
                <a:tc>
                  <a:txBody>
                    <a:bodyPr/>
                    <a:lstStyle/>
                    <a:p>
                      <a:r>
                        <a:rPr lang="ru-RU" b="0" dirty="0"/>
                        <a:t>Зимние школы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1 665 142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59723"/>
                  </a:ext>
                </a:extLst>
              </a:tr>
              <a:tr h="469678">
                <a:tc>
                  <a:txBody>
                    <a:bodyPr/>
                    <a:lstStyle/>
                    <a:p>
                      <a:r>
                        <a:rPr lang="ru-RU" b="0" dirty="0"/>
                        <a:t>Финансирование практики по департаменту психологии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899 402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38743"/>
                  </a:ext>
                </a:extLst>
              </a:tr>
              <a:tr h="808506">
                <a:tc>
                  <a:txBody>
                    <a:bodyPr/>
                    <a:lstStyle/>
                    <a:p>
                      <a:r>
                        <a:rPr lang="ru-RU" b="0" dirty="0"/>
                        <a:t>Практики и экспедиции, мобильность студентов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/>
                        <a:t>Факт: 250 990</a:t>
                      </a:r>
                    </a:p>
                    <a:p>
                      <a:r>
                        <a:rPr lang="ru-RU" b="0" i="1" dirty="0"/>
                        <a:t>План: 1 060 120</a:t>
                      </a:r>
                      <a:r>
                        <a:rPr lang="ru-RU" dirty="0"/>
                        <a:t>, из них:‬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Мобильность - 455 520‬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Экспедиции – 604 600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214 826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932420"/>
                  </a:ext>
                </a:extLst>
              </a:tr>
              <a:tr h="469678">
                <a:tc>
                  <a:txBody>
                    <a:bodyPr/>
                    <a:lstStyle/>
                    <a:p>
                      <a:r>
                        <a:rPr lang="ru-RU" b="0" dirty="0"/>
                        <a:t>Проектные группы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500 000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29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76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4AE23-7F75-45C4-8B5A-7A3DF48A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Вызовы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7F909-760E-460E-9EB8-F851ACAE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7" y="1513489"/>
            <a:ext cx="10828283" cy="473704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ФАР выделяется на календарный год, а статьи расходов завязаны на учебный год;</a:t>
            </a:r>
          </a:p>
          <a:p>
            <a:r>
              <a:rPr lang="ru-RU" dirty="0"/>
              <a:t>Нет гарантий по сохранению ФАР в последующие годы, а ряд обязательств – переходящие;</a:t>
            </a:r>
          </a:p>
          <a:p>
            <a:r>
              <a:rPr lang="ru-RU" dirty="0"/>
              <a:t>Разный размер выплат по полугодиям (УА и доплаты за английский язык);</a:t>
            </a:r>
          </a:p>
          <a:p>
            <a:r>
              <a:rPr lang="ru-RU" dirty="0"/>
              <a:t>Система недостаточно гибкая:</a:t>
            </a:r>
          </a:p>
          <a:p>
            <a:pPr lvl="1"/>
            <a:r>
              <a:rPr lang="ru-RU" dirty="0"/>
              <a:t>наличие «закрытых» статей расходов, </a:t>
            </a:r>
          </a:p>
          <a:p>
            <a:pPr lvl="1"/>
            <a:r>
              <a:rPr lang="ru-RU" dirty="0"/>
              <a:t>узкий коридор по перебросу средств между «открытыми» статьями расходов,</a:t>
            </a:r>
          </a:p>
          <a:p>
            <a:pPr lvl="1"/>
            <a:r>
              <a:rPr lang="ru-RU" dirty="0"/>
              <a:t> невозможно оперативно уточнить статьи расходов под реальные потребности факультета.</a:t>
            </a:r>
          </a:p>
          <a:p>
            <a:r>
              <a:rPr lang="ru-RU" dirty="0"/>
              <a:t>Запросы на ФАР со стороны ассоциированных подразделений;</a:t>
            </a:r>
          </a:p>
          <a:p>
            <a:r>
              <a:rPr lang="ru-RU" dirty="0"/>
              <a:t>Не отлажен процесс оперативного финансового учета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747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663</Words>
  <Application>Microsoft Office PowerPoint</Application>
  <PresentationFormat>Широкоэкранный</PresentationFormat>
  <Paragraphs>113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Комиссия по поддержке образовательных инициатив ФСН</vt:lpstr>
      <vt:lpstr>Направления деятельности</vt:lpstr>
      <vt:lpstr>Организация практик и экспедиций студентов в рамках РУПов</vt:lpstr>
      <vt:lpstr>Учебные, цифровые ассистенты и консультанты</vt:lpstr>
      <vt:lpstr>Оплата преподавателям за чтения курсов на английском языке</vt:lpstr>
      <vt:lpstr>Финансирование программ мобильности обучающихся</vt:lpstr>
      <vt:lpstr>Поддержка проектных групп обучающихся </vt:lpstr>
      <vt:lpstr>Расходы</vt:lpstr>
      <vt:lpstr>Вызовы</vt:lpstr>
      <vt:lpstr>Комиссия по поддержке образовательных инициатив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Комиссия по поддержке образовательных инициатив</dc:title>
  <dc:creator>Присяжнюк Дарья Игоревна</dc:creator>
  <cp:lastModifiedBy>Присяжнюк Дарья Игоревна</cp:lastModifiedBy>
  <cp:revision>39</cp:revision>
  <dcterms:created xsi:type="dcterms:W3CDTF">2023-03-21T12:33:08Z</dcterms:created>
  <dcterms:modified xsi:type="dcterms:W3CDTF">2024-03-27T10:56:29Z</dcterms:modified>
</cp:coreProperties>
</file>