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319" r:id="rId3"/>
    <p:sldId id="325" r:id="rId4"/>
    <p:sldId id="326" r:id="rId5"/>
    <p:sldId id="258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  <p:sldId id="335" r:id="rId16"/>
    <p:sldId id="337" r:id="rId17"/>
    <p:sldId id="33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5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96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5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1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2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2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3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4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A235-BDB2-41C0-A6D1-B1CAF67CBF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33F239-E2AA-423B-9766-308064CB447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4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FCE0A-FC76-4962-BB6A-727A70503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531" y="3018019"/>
            <a:ext cx="10776856" cy="121298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Убеждающая коммуникация: эффективность работы «правила трех» в Интернет-сети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4FF2C-EA84-427E-9D84-FAB049298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237" y="4492257"/>
            <a:ext cx="8637072" cy="977621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Корягина Н.А.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7AC546-A6DA-4B95-B2C3-6904ED55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3" y="3797558"/>
            <a:ext cx="4063008" cy="27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9D032-90CE-76F1-F47A-5D566C97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Гипотезы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DCCA3-D1C8-78B3-C03E-492DA75F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01" y="1978410"/>
            <a:ext cx="10224430" cy="3450613"/>
          </a:xfrm>
        </p:spPr>
        <p:txBody>
          <a:bodyPr>
            <a:noAutofit/>
          </a:bodyPr>
          <a:lstStyle/>
          <a:p>
            <a:pPr indent="44958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Наличие высшего образование связано с количеством выбранных утверждений в рекламе: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1.а) Люди с высшим образованием менее подвержены правилу трех относительно выбора рекламы.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1.б) Люди без высшего образования более подвержены правилу трех относительно выбора рекламы.</a:t>
            </a:r>
          </a:p>
          <a:p>
            <a:pPr indent="44958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Уровень скептицизма связан с количеством утверждений в выбранной респондентом рекламе: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2.а) Чем выше уровень скептицизма, тем меньше положительных утверждений в выбранной респондентом рекламе.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2.б) Чем ниже уровень скептицизма, тем больше положительных утверждений в выбранной респондентом рекламе. </a:t>
            </a:r>
          </a:p>
          <a:p>
            <a:pPr indent="44958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Впечатление от рекламы с разным количеством утверждений связано с уровнем скептицизма, а также наличием высшего образования: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3.а) Чем ниже уровень скептицизма, тем лучше впечатление от рекламы, выбранной респондентом.</a:t>
            </a:r>
          </a:p>
        </p:txBody>
      </p:sp>
    </p:spTree>
    <p:extLst>
      <p:ext uri="{BB962C8B-B14F-4D97-AF65-F5344CB8AC3E}">
        <p14:creationId xmlns:p14="http://schemas.microsoft.com/office/powerpoint/2010/main" val="426663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C6277-07E0-3394-4FFD-24F61D20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Результаты пилотажного исследования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3D5313-26F7-B6B9-9587-F9C63AAF5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552215"/>
              </p:ext>
            </p:extLst>
          </p:nvPr>
        </p:nvGraphicFramePr>
        <p:xfrm>
          <a:off x="793102" y="1853754"/>
          <a:ext cx="10786188" cy="5004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0539">
                  <a:extLst>
                    <a:ext uri="{9D8B030D-6E8A-4147-A177-3AD203B41FA5}">
                      <a16:colId xmlns:a16="http://schemas.microsoft.com/office/drawing/2014/main" val="1427356569"/>
                    </a:ext>
                  </a:extLst>
                </a:gridCol>
                <a:gridCol w="3209818">
                  <a:extLst>
                    <a:ext uri="{9D8B030D-6E8A-4147-A177-3AD203B41FA5}">
                      <a16:colId xmlns:a16="http://schemas.microsoft.com/office/drawing/2014/main" val="2886536292"/>
                    </a:ext>
                  </a:extLst>
                </a:gridCol>
                <a:gridCol w="2565831">
                  <a:extLst>
                    <a:ext uri="{9D8B030D-6E8A-4147-A177-3AD203B41FA5}">
                      <a16:colId xmlns:a16="http://schemas.microsoft.com/office/drawing/2014/main" val="895970276"/>
                    </a:ext>
                  </a:extLst>
                </a:gridCol>
              </a:tblGrid>
              <a:tr h="588734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продуктов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респондентов в пользу категории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Процентное соотношение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782393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Молочная продукция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438241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Сыры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9085818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Колбасы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974632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Мясная продукция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928351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Рыбная продукция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942625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Консервы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678274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Воды/Соки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243515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Алкогольная продукция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446808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Кондитерские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29.2 %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044146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Хлебобулочные изделия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037501"/>
                  </a:ext>
                </a:extLst>
              </a:tr>
              <a:tr h="588734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Замороженная продукция/полуфабрикаты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20.8 %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964531"/>
                  </a:ext>
                </a:extLst>
              </a:tr>
              <a:tr h="588734">
                <a:tc>
                  <a:txBody>
                    <a:bodyPr/>
                    <a:lstStyle/>
                    <a:p>
                      <a:pPr algn="just"/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Снеки (вкусовые товары: чипсы, орешки, сухарики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16.7 %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258928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 для гигиены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41.7 %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42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98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0E7C-DDCA-6DE1-4BB7-83028C06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8" y="739205"/>
            <a:ext cx="10718952" cy="104923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Пример предложенных рекламных утверждений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A5EA377-8844-F4F9-8384-E3C4A3D90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364610"/>
              </p:ext>
            </p:extLst>
          </p:nvPr>
        </p:nvGraphicFramePr>
        <p:xfrm>
          <a:off x="1" y="1520890"/>
          <a:ext cx="12111134" cy="5747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579">
                  <a:extLst>
                    <a:ext uri="{9D8B030D-6E8A-4147-A177-3AD203B41FA5}">
                      <a16:colId xmlns:a16="http://schemas.microsoft.com/office/drawing/2014/main" val="3579283767"/>
                    </a:ext>
                  </a:extLst>
                </a:gridCol>
                <a:gridCol w="2211355">
                  <a:extLst>
                    <a:ext uri="{9D8B030D-6E8A-4147-A177-3AD203B41FA5}">
                      <a16:colId xmlns:a16="http://schemas.microsoft.com/office/drawing/2014/main" val="355329943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92741213"/>
                    </a:ext>
                  </a:extLst>
                </a:gridCol>
              </a:tblGrid>
              <a:tr h="95305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гигиены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утверждений в рекламном объявлении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Рекламное сообщение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extLst>
                  <a:ext uri="{0D108BD9-81ED-4DB2-BD59-A6C34878D82A}">
                    <a16:rowId xmlns:a16="http://schemas.microsoft.com/office/drawing/2014/main" val="2566648572"/>
                  </a:ext>
                </a:extLst>
              </a:tr>
              <a:tr h="190611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Шампунь - 1qMMd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Придаст силу вашим волосам. 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extLst>
                  <a:ext uri="{0D108BD9-81ED-4DB2-BD59-A6C34878D82A}">
                    <a16:rowId xmlns:a16="http://schemas.microsoft.com/office/drawing/2014/main" val="1086342985"/>
                  </a:ext>
                </a:extLst>
              </a:tr>
              <a:tr h="571833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Шампунь - 0VAmm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Защищает волосы от повреждений, а вас от лишних трат. Его стоимость ниже других.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extLst>
                  <a:ext uri="{0D108BD9-81ED-4DB2-BD59-A6C34878D82A}">
                    <a16:rowId xmlns:a16="http://schemas.microsoft.com/office/drawing/2014/main" val="3205184166"/>
                  </a:ext>
                </a:extLst>
              </a:tr>
              <a:tr h="571833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Мыло - 2Urvh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Нежность ваших рук и приятный аромат. Мы используем надежную формулу, проверенную временем.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extLst>
                  <a:ext uri="{0D108BD9-81ED-4DB2-BD59-A6C34878D82A}">
                    <a16:rowId xmlns:a16="http://schemas.microsoft.com/office/drawing/2014/main" val="1214684934"/>
                  </a:ext>
                </a:extLst>
              </a:tr>
              <a:tr h="76244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Мыло - pMjK1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Мгновенно пениться, дарую бережный уход коже. Только натуральные компоненты. Мы гарантируем качество нашей продукции. 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extLst>
                  <a:ext uri="{0D108BD9-81ED-4DB2-BD59-A6C34878D82A}">
                    <a16:rowId xmlns:a16="http://schemas.microsoft.com/office/drawing/2014/main" val="603321238"/>
                  </a:ext>
                </a:extLst>
              </a:tr>
              <a:tr h="95305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Зубная паста - 7bJFJ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только отчищает, но и укрепляет зубную эмаль. С ней вы забудете о несвежем дыхании. Одобрена ассоциацией стоматологов – ваша улыбка блистательна в любое время. 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extLst>
                  <a:ext uri="{0D108BD9-81ED-4DB2-BD59-A6C34878D82A}">
                    <a16:rowId xmlns:a16="http://schemas.microsoft.com/office/drawing/2014/main" val="306165346"/>
                  </a:ext>
                </a:extLst>
              </a:tr>
              <a:tr h="133427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Зубная паста - Ip1bN 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раза эффективнее обычных средств для отчистки зубов. Свежесть полости рта на весь день. Новая формула, с использованием натуральных компонентов, заботиться о здоровье зубов и десен. Ваша ослепительная улыбка всего за несколько минут. 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1" marR="46201" marT="0" marB="0"/>
                </a:tc>
                <a:extLst>
                  <a:ext uri="{0D108BD9-81ED-4DB2-BD59-A6C34878D82A}">
                    <a16:rowId xmlns:a16="http://schemas.microsoft.com/office/drawing/2014/main" val="424137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72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EC834-C7A1-1DD0-4B28-F65719DA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804519"/>
            <a:ext cx="10187107" cy="10492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Результаты экспериментального исследования 1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0A1834F-F746-188F-B5AB-F5F530230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979008"/>
              </p:ext>
            </p:extLst>
          </p:nvPr>
        </p:nvGraphicFramePr>
        <p:xfrm>
          <a:off x="867747" y="2360644"/>
          <a:ext cx="10328988" cy="3760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2996">
                  <a:extLst>
                    <a:ext uri="{9D8B030D-6E8A-4147-A177-3AD203B41FA5}">
                      <a16:colId xmlns:a16="http://schemas.microsoft.com/office/drawing/2014/main" val="1345406918"/>
                    </a:ext>
                  </a:extLst>
                </a:gridCol>
                <a:gridCol w="3442996">
                  <a:extLst>
                    <a:ext uri="{9D8B030D-6E8A-4147-A177-3AD203B41FA5}">
                      <a16:colId xmlns:a16="http://schemas.microsoft.com/office/drawing/2014/main" val="3089427077"/>
                    </a:ext>
                  </a:extLst>
                </a:gridCol>
                <a:gridCol w="3442996">
                  <a:extLst>
                    <a:ext uri="{9D8B030D-6E8A-4147-A177-3AD203B41FA5}">
                      <a16:colId xmlns:a16="http://schemas.microsoft.com/office/drawing/2014/main" val="4077876572"/>
                    </a:ext>
                  </a:extLst>
                </a:gridCol>
              </a:tblGrid>
              <a:tr h="1504094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утверждений в рекламе, выбранной как наиболее привлекательная: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№1 – нет высшего образования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№2 – есть высшее образование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84089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утверждение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695971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утверждения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3826570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утверждения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61114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утверждения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381192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утверждений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86136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утверждений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117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6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EC834-C7A1-1DD0-4B28-F65719DA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804519"/>
            <a:ext cx="10187107" cy="10492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Результаты экспериментального исследования 2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75616A-437B-D905-A349-EBB1C9573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85" y="1853754"/>
            <a:ext cx="10492868" cy="43104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проверки взаимосвязи наличия высшего образования у респондента и его уровня скептицизма с впечатлениями от рекламы с разным количеством утверждений была построена линейная регрессионная модель.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Статистическая мощность выборки составила от 0.82 до 0.89, что является допустимым значением.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Отметим: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впечатления от рекламы с одним утверждением лучше у людей с высшим образованием (β = 0.745**, </a:t>
            </a:r>
            <a:r>
              <a:rPr lang="en-US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0.236) и низким уровнем скептицизма (β = -0.074**, SE = 0.025).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Далее, впечатление от рекламы с двумя утверждениями лучше у людей с низким уровнем скептицизма (β = -0.071, </a:t>
            </a:r>
            <a:r>
              <a:rPr lang="en-US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0.026).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Впечатление от рекламы с тремя и четырьмя утверждениями не взаимосвязано с наличием высшего образования и уровнем скептицизма.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отношении рекламы с пятью утверждениями было выяснено, что впечатление лучше у людей без высшего образования (β = -0.829***, </a:t>
            </a:r>
            <a:r>
              <a:rPr lang="en-US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0.232) и с низким уровнем скептицизма (β = -0.080**, </a:t>
            </a:r>
            <a:r>
              <a:rPr lang="en-US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0.024).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 анализ регрессионной модели показал, что впечатление от рекламы с шестью утверждениями лучше у людей с низким уровнем скептицизма (β = -0.093**, </a:t>
            </a:r>
            <a:r>
              <a:rPr lang="en-US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0.030). 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8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EC834-C7A1-1DD0-4B28-F65719DA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804519"/>
            <a:ext cx="10187107" cy="10492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Основные выводы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75616A-437B-D905-A349-EBB1C9573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747" y="2053055"/>
            <a:ext cx="10492868" cy="43104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ипотеза 1 об уровне образования и взаимосвязи его с количеством выбранных утверждений в рекламе подтвердилась частично.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астично подтвердили гипотезу 2: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бнаружено, что люди с низким уровнем скептицизма выбирали рекламу с большим количеством описаний (что подтверждает гипотезу 2б).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пользу гипотезы 3 относительно наличия высшего образования испытуемых, впечатлений от выбранной ими рекламы и уровня скептицизма: люди с высшим образованием и низким уровнем скептицизма были более благосклонны к рекламе с одним и двумя положительными утверждениями о рекламируемом продукте.</a:t>
            </a:r>
          </a:p>
        </p:txBody>
      </p:sp>
    </p:spTree>
    <p:extLst>
      <p:ext uri="{BB962C8B-B14F-4D97-AF65-F5344CB8AC3E}">
        <p14:creationId xmlns:p14="http://schemas.microsoft.com/office/powerpoint/2010/main" val="267344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AF4AF-A1AF-6C62-9FEF-D3B8B75B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ограничения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EC817-7D64-F2BB-E425-B9581D9A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04" y="1853754"/>
            <a:ext cx="11000792" cy="43977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отношении уровня образования респондентов не было замечено подтверждения эффекта трехчастных конструкций по причине неравномерного распределения ответов респондентов (респонденты неравномерно выбирали рекламу с разным количеством утверждений – для каждой группы число выбравших ее респондентов колебалось от 2 до 30).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дальнейшем, при сборе выборки следует уравнять количество респондентов, выбирающих рекламу с одним, двумя, тремя, четырьмя, пятью и шестью утверждениями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еобходимо собрать более равномерную выборку и конструировать эксперимент в соответствии с возрастом респондентов.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ассмотреть данный феномен в контексте направленности образования, который может быть взаимосвязан с их уровнем аналитических способностей, критического мышления и скептицизма.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контексте факторов убеждения испытуемых, которые употреблялись в формулировках рекламы необходимо изучить их воздействие на восприятия потребителей (влияние на человека в процессе анализа рекламных объявлений и принятия решения о покупке). 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2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DD8BB-920E-871F-A138-D65533CB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итог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8F41E-2D61-1D3D-AC4F-108B3C91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анная область маркетингового знания является довольно слабо изученной, в связи с чем подобное исследовательское поле может представлять большой интерес.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не только в области рекламы, но и в целом относительно подачи информации в контексте убедительности сообщения для слушателя.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77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C35B0-286C-41EE-9B9F-0FDE4451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Убеждение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BF58E6-BD64-4C25-A664-487E1FC6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6408" y="1844824"/>
            <a:ext cx="5831633" cy="515644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Убеждение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процесс изменения представлений, оценок и поведения человека с помощью вербальных и невербальных сообщений.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0A3090-75F7-4E83-B581-BB4F2DA9C9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42" y="2568555"/>
            <a:ext cx="464183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54A3EA-3793-4CCD-A852-9F843CA2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52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Эвристико-систематическая модель Шелли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Чейкен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работы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A56723-671C-4A01-9F20-6D101C6E2CA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" y="1866122"/>
            <a:ext cx="609289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874A5A6D-EABE-46A2-BFFD-BF3A8319D1F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0359"/>
            <a:ext cx="6096000" cy="3517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14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FCFB56-41DD-43AE-9474-BC92F369AB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09999" cy="412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6756B8-6DC3-449C-B4F8-6DC9206764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81" y="877078"/>
            <a:ext cx="4467581" cy="460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ADB065-8DBC-46E2-9D79-50BDB71D6E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37" y="2528596"/>
            <a:ext cx="4316963" cy="432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38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22A65-C701-4E31-8763-2A079CF0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62" y="804519"/>
            <a:ext cx="9603275" cy="104923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E9466-8129-46B7-A495-5A7B96E1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10" y="2162934"/>
            <a:ext cx="10487609" cy="3629289"/>
          </a:xfrm>
        </p:spPr>
        <p:txBody>
          <a:bodyPr>
            <a:noAutofit/>
          </a:bodyPr>
          <a:lstStyle/>
          <a:p>
            <a:pPr marL="0" indent="450215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Убедительность рекламного сообщения складывается из множества факторов. Одним из них является количество положительных утверждений о рекламируемом товаре. </a:t>
            </a:r>
          </a:p>
          <a:p>
            <a:pPr marL="0" indent="450215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0215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зарубежных психологов С.Б. Шу и К.А. Карлсона относительно воздействия трехчастных конструкций или «правила трех» на потребителя.</a:t>
            </a:r>
          </a:p>
          <a:p>
            <a:pPr marL="0" indent="450215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0215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предполагает, что конструкция из трех положительных утверждений является наиболее благоприятной комбинацией для потребителей.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1DDAA40-1BDE-452A-846D-349E30D68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917E140-846C-4C77-B019-29C7964B1B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A7E4AD3-F675-47E2-B8D7-D3BABA327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20DEC7-6E57-5BE9-9697-CE20BA92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984" y="3416"/>
            <a:ext cx="2992016" cy="19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4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59243-DEE9-D458-A276-B0EBCC7E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Феномен убедительности сообщения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скептицизм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D13E7B-5537-AA59-DFF1-14A0F161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2365441"/>
            <a:ext cx="6152514" cy="4156657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феномен влияния авторитета,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сообщения из достоверного источника,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подчеркивание дефицита товара,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упоминание о снижении цены на товар,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оличество положительных утверждений…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DA63DC6-C845-94D8-846F-6784DEA15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206820"/>
            <a:ext cx="5417444" cy="3441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Рекламный скептицизм - тенденция игнорировать или демонстрировать недоверие к заявлению, которые упоминаются маркетологами;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Скептицизм как конструкт связан с рекламной грамотностью или способностью потребителя анализировать и углубленно распознавать рекламу.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9062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4EE16-B84D-9F8E-AFBF-FC1DEFB9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2460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Убедительность сообщения в отношении феномена трехчастных конструкций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E52AF-6A88-40BD-A7EE-B01823BC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02281"/>
            <a:ext cx="9603275" cy="3450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мнению С.Б. Шу и К.А. Карлсона наиболее достаточной комбинацией количества утверждений является трехчастная конструкция.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екламное сообщение должно включать три опорные точки для информирования покупателя, именно такого количества хватает, чтобы человек мог сделать вывод о чем-либо.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ольшее количество вызывает скептичный настрой к сообщению.</a:t>
            </a:r>
            <a:endParaRPr lang="ru-RU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38677E-9DF5-242E-9307-E6F32D3B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98" y="4834400"/>
            <a:ext cx="2926702" cy="19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6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03733-616F-AA9F-36FB-9A2103F3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Цели и методы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C1436-FA79-C403-7F19-A24718523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возможности использования эффекта трехчастных конструкций в рекламе в отношении русского сегмента потребителей. Рассмотрение действия эффекта трёхчастных конструкций в рекламе относительно уровня образования и скептицизма потребителя.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(инструменты).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регрессионной модели. Метод экспертных оценок. Для оценки характера распределения данных использовались критерии Колмогорова-Смирнова.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33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67C5F-30C4-16CE-BDFB-E3917E42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выборка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279F9-37C7-DBE0-0BA4-914FA9C03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426290" cy="3450613"/>
          </a:xfrm>
        </p:spPr>
        <p:txBody>
          <a:bodyPr>
            <a:normAutofit lnSpcReduction="10000"/>
          </a:bodyPr>
          <a:lstStyle/>
          <a:p>
            <a:pPr marL="450215" marR="45021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Российская выборка (пилотажное исследование): 24 человека, из которых 14 женщин и 10 мужчин. Возраст участников варьировался от 20 до 76 лет (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=27.000,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SD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13.931). </a:t>
            </a:r>
          </a:p>
          <a:p>
            <a:pPr marL="450215" marR="45021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marR="45021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Экспериментальное исследование: 110 человек, из которых 72 женщины и 38 мужчин в возрасте от 18 до 76 лет (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30.01;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SD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12.6), Число респондентов с высшим образованием составило 56 человек, без высшего образования – 54 человека.</a:t>
            </a:r>
          </a:p>
          <a:p>
            <a:pPr marL="450215" marR="450215" algn="just">
              <a:spcBef>
                <a:spcPts val="80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49057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2284</TotalTime>
  <Words>1275</Words>
  <Application>Microsoft Office PowerPoint</Application>
  <PresentationFormat>Широкоэкранный</PresentationFormat>
  <Paragraphs>160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Галерея</vt:lpstr>
      <vt:lpstr> Убеждающая коммуникация: эффективность работы «правила трех» в Интернет-сети    </vt:lpstr>
      <vt:lpstr>Убеждение</vt:lpstr>
      <vt:lpstr>Эвристико-систематическая модель Шелли Чейкен: принципы работы</vt:lpstr>
      <vt:lpstr>Презентация PowerPoint</vt:lpstr>
      <vt:lpstr>актуальность</vt:lpstr>
      <vt:lpstr>Феномен убедительности сообщения скептицизм</vt:lpstr>
      <vt:lpstr>Убедительность сообщения в отношении феномена трехчастных конструкций</vt:lpstr>
      <vt:lpstr>Цели и методы исследования</vt:lpstr>
      <vt:lpstr>выборка</vt:lpstr>
      <vt:lpstr>Гипотезы исследования</vt:lpstr>
      <vt:lpstr>Результаты пилотажного исследования</vt:lpstr>
      <vt:lpstr>Пример предложенных рекламных утверждений</vt:lpstr>
      <vt:lpstr>Результаты экспериментального исследования 1</vt:lpstr>
      <vt:lpstr>Результаты экспериментального исследования 2</vt:lpstr>
      <vt:lpstr>Основные выводы</vt:lpstr>
      <vt:lpstr>ограничения</vt:lpstr>
      <vt:lpstr>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программа  «Коммуникативная грамотность и публичные выступления»  введение  </dc:title>
  <dc:creator>Наталья Корягина</dc:creator>
  <cp:lastModifiedBy>Евгения Степанова</cp:lastModifiedBy>
  <cp:revision>53</cp:revision>
  <dcterms:created xsi:type="dcterms:W3CDTF">2021-09-02T16:13:34Z</dcterms:created>
  <dcterms:modified xsi:type="dcterms:W3CDTF">2023-11-14T17:52:29Z</dcterms:modified>
</cp:coreProperties>
</file>