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25">
          <p15:clr>
            <a:srgbClr val="A4A3A4"/>
          </p15:clr>
        </p15:guide>
        <p15:guide id="2" pos="1209">
          <p15:clr>
            <a:srgbClr val="A4A3A4"/>
          </p15:clr>
        </p15:guide>
        <p15:guide id="3" pos="2955">
          <p15:clr>
            <a:srgbClr val="A4A3A4"/>
          </p15:clr>
        </p15:guide>
        <p15:guide id="4" pos="2071">
          <p15:clr>
            <a:srgbClr val="A4A3A4"/>
          </p15:clr>
        </p15:guide>
        <p15:guide id="5" pos="3840">
          <p15:clr>
            <a:srgbClr val="A4A3A4"/>
          </p15:clr>
        </p15:guide>
        <p15:guide id="6" pos="4702">
          <p15:clr>
            <a:srgbClr val="A4A3A4"/>
          </p15:clr>
        </p15:guide>
        <p15:guide id="7" pos="5586">
          <p15:clr>
            <a:srgbClr val="A4A3A4"/>
          </p15:clr>
        </p15:guide>
        <p15:guide id="8" pos="7333">
          <p15:clr>
            <a:srgbClr val="A4A3A4"/>
          </p15:clr>
        </p15:guide>
        <p15:guide id="9" orient="horz" pos="3952">
          <p15:clr>
            <a:srgbClr val="A4A3A4"/>
          </p15:clr>
        </p15:guide>
        <p15:guide id="10" pos="6471">
          <p15:clr>
            <a:srgbClr val="A4A3A4"/>
          </p15:clr>
        </p15:guide>
        <p15:guide id="11" orient="horz" pos="913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pos="3952" orient="horz"/>
        <p:guide pos="6471"/>
        <p:guide pos="913" orient="horz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a3ab457e1c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g2a3ab457e1c_0_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a3ab457e1c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g2a3ab457e1c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ложка">
  <p:cSld name="Обложка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ue circle with white text&#10;&#10;Description automatically generated with low confidence" id="16" name="Google Shape;1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3859" y="962173"/>
            <a:ext cx="886499" cy="8864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Google Shape;17;p2"/>
          <p:cNvCxnSpPr/>
          <p:nvPr/>
        </p:nvCxnSpPr>
        <p:spPr>
          <a:xfrm>
            <a:off x="6090212" y="985336"/>
            <a:ext cx="0" cy="840173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" name="Google Shape;18;p2"/>
          <p:cNvCxnSpPr/>
          <p:nvPr/>
        </p:nvCxnSpPr>
        <p:spPr>
          <a:xfrm>
            <a:off x="8642581" y="985336"/>
            <a:ext cx="0" cy="840173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" name="Google Shape;19;p2"/>
          <p:cNvCxnSpPr/>
          <p:nvPr/>
        </p:nvCxnSpPr>
        <p:spPr>
          <a:xfrm>
            <a:off x="11179047" y="985336"/>
            <a:ext cx="0" cy="840173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" name="Google Shape;20;p2"/>
          <p:cNvSpPr txBox="1"/>
          <p:nvPr>
            <p:ph type="title"/>
          </p:nvPr>
        </p:nvSpPr>
        <p:spPr>
          <a:xfrm>
            <a:off x="1027967" y="2404670"/>
            <a:ext cx="7634059" cy="19783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4300"/>
              <a:buFont typeface="Arial"/>
              <a:buNone/>
              <a:defRPr b="0" i="0" sz="4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body"/>
          </p:nvPr>
        </p:nvSpPr>
        <p:spPr>
          <a:xfrm>
            <a:off x="2074947" y="1187841"/>
            <a:ext cx="3848717" cy="4351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2" type="body"/>
          </p:nvPr>
        </p:nvSpPr>
        <p:spPr>
          <a:xfrm>
            <a:off x="6259420" y="1173829"/>
            <a:ext cx="2278063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3" type="body"/>
          </p:nvPr>
        </p:nvSpPr>
        <p:spPr>
          <a:xfrm>
            <a:off x="8786720" y="1173829"/>
            <a:ext cx="2217738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4" type="body"/>
          </p:nvPr>
        </p:nvSpPr>
        <p:spPr>
          <a:xfrm>
            <a:off x="1027967" y="4824914"/>
            <a:ext cx="7625267" cy="6528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чистый">
  <p:cSld name="чистый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0A20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чистый_2">
  <p:cSld name="чистый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38" name="Google Shape;13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9" name="Google Shape;139;p12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0" name="Google Shape;140;p12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1" name="Google Shape;141;p12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2" name="Google Shape;142;p12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3" name="Google Shape;143;p12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4" name="Google Shape;144;p12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5" name="Google Shape;145;p12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12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вет">
  <p:cSld name="цвет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48" name="Google Shape;14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9" name="Google Shape;149;p13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0" name="Google Shape;150;p13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1" name="Google Shape;151;p13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2" name="Google Shape;152;p13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3" name="Google Shape;153;p13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4" name="Google Shape;154;p13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5" name="Google Shape;155;p13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p13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7" name="Google Shape;157;p13"/>
          <p:cNvSpPr txBox="1"/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13"/>
          <p:cNvSpPr txBox="1"/>
          <p:nvPr>
            <p:ph idx="4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9" name="Google Shape;159;p13"/>
          <p:cNvSpPr/>
          <p:nvPr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3"/>
          <p:cNvSpPr/>
          <p:nvPr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3"/>
          <p:cNvSpPr/>
          <p:nvPr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3"/>
          <p:cNvSpPr/>
          <p:nvPr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3"/>
          <p:cNvSpPr/>
          <p:nvPr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3"/>
          <p:cNvSpPr/>
          <p:nvPr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3"/>
          <p:cNvSpPr/>
          <p:nvPr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3"/>
          <p:cNvSpPr/>
          <p:nvPr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3"/>
          <p:cNvSpPr/>
          <p:nvPr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3"/>
          <p:cNvSpPr/>
          <p:nvPr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3"/>
          <p:cNvSpPr/>
          <p:nvPr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3"/>
          <p:cNvSpPr/>
          <p:nvPr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3"/>
          <p:cNvSpPr/>
          <p:nvPr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3"/>
          <p:cNvSpPr/>
          <p:nvPr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3"/>
          <p:cNvSpPr/>
          <p:nvPr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3"/>
          <p:cNvSpPr/>
          <p:nvPr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3"/>
          <p:cNvSpPr/>
          <p:nvPr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3"/>
          <p:cNvSpPr/>
          <p:nvPr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3"/>
          <p:cNvSpPr/>
          <p:nvPr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3"/>
          <p:cNvSpPr/>
          <p:nvPr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1">
  <p:cSld name="Текст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26" name="Google Shape;2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" name="Google Shape;27;p3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" name="Google Shape;28;p3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9" name="Google Shape;29;p3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" name="Google Shape;30;p3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Google Shape;31;p3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" name="Google Shape;32;p3"/>
          <p:cNvSpPr/>
          <p:nvPr>
            <p:ph idx="2" type="pic"/>
          </p:nvPr>
        </p:nvSpPr>
        <p:spPr>
          <a:xfrm>
            <a:off x="6684653" y="1447790"/>
            <a:ext cx="4325167" cy="4325107"/>
          </a:xfrm>
          <a:prstGeom prst="rect">
            <a:avLst/>
          </a:prstGeom>
          <a:solidFill>
            <a:srgbClr val="D9D9D9"/>
          </a:solidFill>
          <a:ln>
            <a:noFill/>
          </a:ln>
        </p:spPr>
      </p:sp>
      <p:sp>
        <p:nvSpPr>
          <p:cNvPr id="33" name="Google Shape;33;p3"/>
          <p:cNvSpPr txBox="1"/>
          <p:nvPr>
            <p:ph type="title"/>
          </p:nvPr>
        </p:nvSpPr>
        <p:spPr>
          <a:xfrm>
            <a:off x="585898" y="1447790"/>
            <a:ext cx="524556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" type="body"/>
          </p:nvPr>
        </p:nvSpPr>
        <p:spPr>
          <a:xfrm>
            <a:off x="585897" y="2379663"/>
            <a:ext cx="5245561" cy="33932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3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"/>
          <p:cNvSpPr txBox="1"/>
          <p:nvPr>
            <p:ph idx="5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2">
  <p:cSld name="Текст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39" name="Google Shape;3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" name="Google Shape;40;p4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1" name="Google Shape;41;p4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2" name="Google Shape;42;p4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3" name="Google Shape;43;p4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" name="Google Shape;44;p4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3" type="body"/>
          </p:nvPr>
        </p:nvSpPr>
        <p:spPr>
          <a:xfrm>
            <a:off x="585897" y="2379663"/>
            <a:ext cx="11057971" cy="37450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4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3">
  <p:cSld name="Текст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51" name="Google Shape;5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" name="Google Shape;52;p5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3" name="Google Shape;53;p5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4" name="Google Shape;54;p5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5" name="Google Shape;55;p5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6" name="Google Shape;56;p5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7" name="Google Shape;57;p5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idx="3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5"/>
          <p:cNvSpPr txBox="1"/>
          <p:nvPr>
            <p:ph idx="4" type="body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5"/>
          <p:cNvSpPr txBox="1"/>
          <p:nvPr>
            <p:ph idx="5" type="body"/>
          </p:nvPr>
        </p:nvSpPr>
        <p:spPr>
          <a:xfrm>
            <a:off x="6259892" y="2379663"/>
            <a:ext cx="5383968" cy="34517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3200"/>
              <a:buFont typeface="Arial"/>
              <a:buNone/>
              <a:defRPr b="0" i="0" sz="3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6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График_1">
  <p:cSld name="График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65" name="Google Shape;6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Google Shape;66;p6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7" name="Google Shape;67;p6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" name="Google Shape;68;p6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9" name="Google Shape;69;p6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0" name="Google Shape;70;p6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" name="Google Shape;71;p6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6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6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6"/>
          <p:cNvSpPr txBox="1"/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6"/>
          <p:cNvSpPr txBox="1"/>
          <p:nvPr>
            <p:ph idx="4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6"/>
          <p:cNvSpPr txBox="1"/>
          <p:nvPr>
            <p:ph idx="5" type="body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6"/>
          <p:cNvSpPr/>
          <p:nvPr>
            <p:ph idx="6" type="chart"/>
          </p:nvPr>
        </p:nvSpPr>
        <p:spPr>
          <a:xfrm>
            <a:off x="5272097" y="1447790"/>
            <a:ext cx="6371768" cy="4289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График_2">
  <p:cSld name="График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79" name="Google Shape;7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0" name="Google Shape;80;p7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1" name="Google Shape;81;p7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2" name="Google Shape;82;p7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3" name="Google Shape;83;p7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" name="Google Shape;84;p7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5" name="Google Shape;85;p7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7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7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7"/>
          <p:cNvSpPr txBox="1"/>
          <p:nvPr>
            <p:ph idx="4" type="body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7"/>
          <p:cNvSpPr/>
          <p:nvPr>
            <p:ph idx="5" type="chart"/>
          </p:nvPr>
        </p:nvSpPr>
        <p:spPr>
          <a:xfrm>
            <a:off x="5272097" y="1447790"/>
            <a:ext cx="6371768" cy="4289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7"/>
          <p:cNvSpPr txBox="1"/>
          <p:nvPr>
            <p:ph idx="6" type="body"/>
          </p:nvPr>
        </p:nvSpPr>
        <p:spPr>
          <a:xfrm>
            <a:off x="585788" y="1447064"/>
            <a:ext cx="4322762" cy="703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7"/>
          <p:cNvSpPr txBox="1"/>
          <p:nvPr>
            <p:ph idx="7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фры">
  <p:cSld name="Цифры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93" name="Google Shape;9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4" name="Google Shape;94;p8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5" name="Google Shape;95;p8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6" name="Google Shape;96;p8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7" name="Google Shape;97;p8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8" name="Google Shape;98;p8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9" name="Google Shape;99;p8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8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8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8"/>
          <p:cNvSpPr txBox="1"/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8"/>
          <p:cNvSpPr txBox="1"/>
          <p:nvPr>
            <p:ph idx="4" type="body"/>
          </p:nvPr>
        </p:nvSpPr>
        <p:spPr>
          <a:xfrm>
            <a:off x="575076" y="4103994"/>
            <a:ext cx="2758143" cy="1569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8"/>
          <p:cNvSpPr txBox="1"/>
          <p:nvPr>
            <p:ph idx="5" type="body"/>
          </p:nvPr>
        </p:nvSpPr>
        <p:spPr>
          <a:xfrm>
            <a:off x="4047007" y="4103994"/>
            <a:ext cx="2757612" cy="1569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8"/>
          <p:cNvSpPr txBox="1"/>
          <p:nvPr>
            <p:ph idx="6" type="body"/>
          </p:nvPr>
        </p:nvSpPr>
        <p:spPr>
          <a:xfrm>
            <a:off x="7518938" y="4103994"/>
            <a:ext cx="2757612" cy="1569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8"/>
          <p:cNvSpPr txBox="1"/>
          <p:nvPr>
            <p:ph idx="7" type="body"/>
          </p:nvPr>
        </p:nvSpPr>
        <p:spPr>
          <a:xfrm>
            <a:off x="575076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indent="-838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indent="-838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indent="-838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indent="-838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8"/>
          <p:cNvSpPr txBox="1"/>
          <p:nvPr>
            <p:ph idx="8" type="body"/>
          </p:nvPr>
        </p:nvSpPr>
        <p:spPr>
          <a:xfrm>
            <a:off x="4047007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indent="-838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indent="-838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indent="-838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indent="-838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8"/>
          <p:cNvSpPr txBox="1"/>
          <p:nvPr>
            <p:ph idx="9" type="body"/>
          </p:nvPr>
        </p:nvSpPr>
        <p:spPr>
          <a:xfrm>
            <a:off x="7518938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indent="-838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indent="-838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indent="-838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indent="-838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аблица_1">
  <p:cSld name="Таблица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10" name="Google Shape;11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Google Shape;111;p9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" name="Google Shape;112;p9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3" name="Google Shape;113;p9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4" name="Google Shape;114;p9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5" name="Google Shape;115;p9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" name="Google Shape;116;p9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9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9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p9"/>
          <p:cNvSpPr txBox="1"/>
          <p:nvPr>
            <p:ph idx="4" type="body"/>
          </p:nvPr>
        </p:nvSpPr>
        <p:spPr>
          <a:xfrm>
            <a:off x="585787" y="1447065"/>
            <a:ext cx="11058065" cy="3077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" name="Google Shape;120;p9"/>
          <p:cNvSpPr txBox="1"/>
          <p:nvPr>
            <p:ph idx="5" type="body"/>
          </p:nvPr>
        </p:nvSpPr>
        <p:spPr>
          <a:xfrm>
            <a:off x="585788" y="5739189"/>
            <a:ext cx="6824303" cy="703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11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11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11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11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аблица_2">
  <p:cSld name="Таблица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22" name="Google Shape;12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3" name="Google Shape;123;p10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10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5" name="Google Shape;125;p10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6" name="Google Shape;126;p10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10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8" name="Google Shape;128;p10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10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10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10"/>
          <p:cNvSpPr txBox="1"/>
          <p:nvPr>
            <p:ph idx="4" type="body"/>
          </p:nvPr>
        </p:nvSpPr>
        <p:spPr>
          <a:xfrm>
            <a:off x="585787" y="1447064"/>
            <a:ext cx="7617877" cy="5370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10"/>
          <p:cNvSpPr txBox="1"/>
          <p:nvPr>
            <p:ph idx="5" type="body"/>
          </p:nvPr>
        </p:nvSpPr>
        <p:spPr>
          <a:xfrm>
            <a:off x="585788" y="5739189"/>
            <a:ext cx="6824303" cy="703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11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11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11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11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3" name="Google Shape;133;p10"/>
          <p:cNvSpPr txBox="1"/>
          <p:nvPr>
            <p:ph idx="6" type="body"/>
          </p:nvPr>
        </p:nvSpPr>
        <p:spPr>
          <a:xfrm>
            <a:off x="8686807" y="2208363"/>
            <a:ext cx="2930666" cy="2570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4"/>
          <p:cNvSpPr txBox="1"/>
          <p:nvPr>
            <p:ph type="title"/>
          </p:nvPr>
        </p:nvSpPr>
        <p:spPr>
          <a:xfrm>
            <a:off x="2278942" y="2352320"/>
            <a:ext cx="7634100" cy="19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800">
                <a:solidFill>
                  <a:schemeClr val="dk1"/>
                </a:solidFill>
              </a:rPr>
              <a:t>Факторы психологической готовности персонала к цифровой трансформации внутриорганизационной коммуникации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ct val="100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84" name="Google Shape;184;p14"/>
          <p:cNvSpPr txBox="1"/>
          <p:nvPr>
            <p:ph idx="1" type="body"/>
          </p:nvPr>
        </p:nvSpPr>
        <p:spPr>
          <a:xfrm>
            <a:off x="3425724" y="1187925"/>
            <a:ext cx="29160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 sz="1500"/>
              <a:t>Факультет социальных наук</a:t>
            </a:r>
            <a:endParaRPr sz="1500"/>
          </a:p>
        </p:txBody>
      </p:sp>
      <p:sp>
        <p:nvSpPr>
          <p:cNvPr id="185" name="Google Shape;185;p14"/>
          <p:cNvSpPr txBox="1"/>
          <p:nvPr>
            <p:ph idx="2" type="body"/>
          </p:nvPr>
        </p:nvSpPr>
        <p:spPr>
          <a:xfrm>
            <a:off x="6259420" y="1173829"/>
            <a:ext cx="2278063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500"/>
              <a:t>Департамент психологии</a:t>
            </a:r>
            <a:endParaRPr sz="1500"/>
          </a:p>
        </p:txBody>
      </p:sp>
      <p:sp>
        <p:nvSpPr>
          <p:cNvPr id="186" name="Google Shape;186;p14"/>
          <p:cNvSpPr txBox="1"/>
          <p:nvPr>
            <p:ph idx="3" type="body"/>
          </p:nvPr>
        </p:nvSpPr>
        <p:spPr>
          <a:xfrm>
            <a:off x="8786720" y="1173829"/>
            <a:ext cx="2217738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500"/>
              <a:t>Москва, 2023</a:t>
            </a:r>
            <a:endParaRPr sz="1500"/>
          </a:p>
        </p:txBody>
      </p:sp>
      <p:sp>
        <p:nvSpPr>
          <p:cNvPr id="187" name="Google Shape;187;p14"/>
          <p:cNvSpPr txBox="1"/>
          <p:nvPr>
            <p:ph idx="4" type="body"/>
          </p:nvPr>
        </p:nvSpPr>
        <p:spPr>
          <a:xfrm>
            <a:off x="1340125" y="4537099"/>
            <a:ext cx="7625400" cy="11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ru-RU" sz="1152">
                <a:solidFill>
                  <a:schemeClr val="dk1"/>
                </a:solidFill>
              </a:rPr>
              <a:t>Штроо Владимир Артурович, канд. психол. наук, доцент, профессор департамента психологии факультета социальных наук НИУ «Высшая школа экономики»</a:t>
            </a:r>
            <a:endParaRPr sz="1152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1152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ru-RU" sz="1152">
                <a:solidFill>
                  <a:schemeClr val="dk1"/>
                </a:solidFill>
              </a:rPr>
              <a:t>Курьёз Полина Сергеевна, студентка образовательной программы «Психология» факультета социальных наук НИУ «Высшая школа экономики»</a:t>
            </a:r>
            <a:endParaRPr sz="154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3"/>
          <p:cNvSpPr txBox="1"/>
          <p:nvPr>
            <p:ph idx="1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300"/>
              <a:t>Факультет социальных наук</a:t>
            </a:r>
            <a:endParaRPr sz="13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65" name="Google Shape;265;p23"/>
          <p:cNvSpPr txBox="1"/>
          <p:nvPr>
            <p:ph idx="2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None/>
            </a:pPr>
            <a:r>
              <a:rPr lang="ru-RU" sz="1300"/>
              <a:t>Департамент психологии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  <p:sp>
        <p:nvSpPr>
          <p:cNvPr id="266" name="Google Shape;266;p23"/>
          <p:cNvSpPr txBox="1"/>
          <p:nvPr>
            <p:ph idx="3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None/>
            </a:pPr>
            <a:r>
              <a:rPr lang="ru-RU" sz="1300"/>
              <a:t>Москва, 2023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  <p:sp>
        <p:nvSpPr>
          <p:cNvPr id="267" name="Google Shape;267;p23"/>
          <p:cNvSpPr txBox="1"/>
          <p:nvPr>
            <p:ph type="title"/>
          </p:nvPr>
        </p:nvSpPr>
        <p:spPr>
          <a:xfrm>
            <a:off x="585897" y="1447790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[Сведения об авторах</a:t>
            </a:r>
            <a:endParaRPr b="1"/>
          </a:p>
        </p:txBody>
      </p:sp>
      <p:sp>
        <p:nvSpPr>
          <p:cNvPr id="268" name="Google Shape;268;p23"/>
          <p:cNvSpPr txBox="1"/>
          <p:nvPr>
            <p:ph idx="4" type="body"/>
          </p:nvPr>
        </p:nvSpPr>
        <p:spPr>
          <a:xfrm>
            <a:off x="567000" y="2224800"/>
            <a:ext cx="11058000" cy="43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 fontScale="85000" lnSpcReduction="2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8">
                <a:solidFill>
                  <a:schemeClr val="dk1"/>
                </a:solidFill>
              </a:rPr>
              <a:t>Штроо Владимир Артурович, канд. психол. наук, доцент, профессор департамента психологии факультета социальных наук НИУ «Высшая школа экономики», Москва. Россия. E-mail: vstroh@hse.ru</a:t>
            </a:r>
            <a:endParaRPr sz="1908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8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8">
                <a:solidFill>
                  <a:schemeClr val="dk1"/>
                </a:solidFill>
              </a:rPr>
              <a:t>Курьёз Полина Сергеевна, студентка образовательной программы «Психология» факультета социальных наук НИУ «Высшая школа экономики», Москва, Россия. E-mail: pskurez@edu.hse.ru </a:t>
            </a:r>
            <a:endParaRPr sz="1908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8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-RU" sz="1908">
                <a:solidFill>
                  <a:schemeClr val="dk1"/>
                </a:solidFill>
              </a:rPr>
              <a:t>Публикация подготовлена в ходе проведения исследования (№ проекта 22-00-014 «Психологические факторы адаптации сотрудников к цифровой трансформации внутриорганизационной коммуникации») в рамках Программы «Научный фонд Национального исследовательского университета «Высшая школа экономики» (НИУ ВШЭ)».</a:t>
            </a:r>
            <a:endParaRPr i="1" sz="1908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36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ct val="65908"/>
              <a:buFont typeface="Arial"/>
              <a:buNone/>
            </a:pPr>
            <a:r>
              <a:t/>
            </a:r>
            <a:endParaRPr sz="1972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"/>
          <p:cNvSpPr txBox="1"/>
          <p:nvPr>
            <p:ph type="title"/>
          </p:nvPr>
        </p:nvSpPr>
        <p:spPr>
          <a:xfrm>
            <a:off x="585898" y="1447790"/>
            <a:ext cx="524556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Актуальность исследования</a:t>
            </a:r>
            <a:endParaRPr b="1"/>
          </a:p>
        </p:txBody>
      </p:sp>
      <p:sp>
        <p:nvSpPr>
          <p:cNvPr id="193" name="Google Shape;193;p15"/>
          <p:cNvSpPr txBox="1"/>
          <p:nvPr>
            <p:ph idx="1" type="body"/>
          </p:nvPr>
        </p:nvSpPr>
        <p:spPr>
          <a:xfrm>
            <a:off x="585900" y="2006800"/>
            <a:ext cx="10704600" cy="4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 fontScale="70000" lnSpcReduction="2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1">
                <a:solidFill>
                  <a:schemeClr val="dk1"/>
                </a:solidFill>
              </a:rPr>
              <a:t>Ускоренное развитие информационно-коммуникативных технологий, широкое использование искусственного интеллекта, включая новые средства поиска и обработки «больших данных» на основе компьютерных нейросетей, приводят к «цифровизации» фактически всех сфер современного общества, в том числе организаций.</a:t>
            </a:r>
            <a:endParaRPr sz="240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1">
                <a:solidFill>
                  <a:schemeClr val="dk1"/>
                </a:solidFill>
              </a:rPr>
              <a:t>Психологическая готовность персонала к организационным изменениям — это один из ключевых факторов, который необходимо учитывать при любых изменениях в организации.</a:t>
            </a:r>
            <a:endParaRPr sz="240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1">
                <a:solidFill>
                  <a:schemeClr val="dk1"/>
                </a:solidFill>
              </a:rPr>
              <a:t>Все больше организаций сталкиваются с необходимостью перехода на новые формы внутриорганизационной коммуникации, однако при внедрении данных изменений, включающих в себя новые технологии, существует угроза возникновения проблем, связанных с неспособностью персонала адаптироваться и осваивать новые информационно-коммуникативные технологии.</a:t>
            </a:r>
            <a:endParaRPr sz="2401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ct val="100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94" name="Google Shape;194;p15"/>
          <p:cNvSpPr txBox="1"/>
          <p:nvPr>
            <p:ph idx="3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300"/>
              <a:t>Факультет социальных наук</a:t>
            </a:r>
            <a:endParaRPr sz="13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95" name="Google Shape;195;p15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300"/>
              <a:t>Департамент психологии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  <p:sp>
        <p:nvSpPr>
          <p:cNvPr id="196" name="Google Shape;196;p15"/>
          <p:cNvSpPr txBox="1"/>
          <p:nvPr>
            <p:ph idx="5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300"/>
              <a:t>Москва, 2023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300"/>
              <a:t>Факультет социальных наук</a:t>
            </a:r>
            <a:endParaRPr sz="13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2" name="Google Shape;202;p16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300"/>
              <a:t>Департамент психологии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  <p:sp>
        <p:nvSpPr>
          <p:cNvPr id="203" name="Google Shape;203;p16"/>
          <p:cNvSpPr txBox="1"/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Теоретическое</a:t>
            </a:r>
            <a:r>
              <a:rPr b="1" lang="ru-RU"/>
              <a:t> обоснование</a:t>
            </a:r>
            <a:endParaRPr b="1"/>
          </a:p>
        </p:txBody>
      </p:sp>
      <p:sp>
        <p:nvSpPr>
          <p:cNvPr id="204" name="Google Shape;204;p16"/>
          <p:cNvSpPr txBox="1"/>
          <p:nvPr>
            <p:ph idx="3" type="body"/>
          </p:nvPr>
        </p:nvSpPr>
        <p:spPr>
          <a:xfrm>
            <a:off x="585875" y="1963400"/>
            <a:ext cx="11058000" cy="43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Autofit/>
          </a:bodyPr>
          <a:lstStyle/>
          <a:p>
            <a:pPr indent="-327025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Char char="●"/>
            </a:pPr>
            <a:r>
              <a:rPr lang="ru-RU" sz="1550">
                <a:solidFill>
                  <a:schemeClr val="dk1"/>
                </a:solidFill>
              </a:rPr>
              <a:t>Цифровая трансформация</a:t>
            </a:r>
            <a:r>
              <a:rPr b="1" lang="ru-RU" sz="1550">
                <a:solidFill>
                  <a:schemeClr val="dk1"/>
                </a:solidFill>
              </a:rPr>
              <a:t> </a:t>
            </a:r>
            <a:r>
              <a:rPr lang="ru-RU" sz="1550">
                <a:solidFill>
                  <a:schemeClr val="dk1"/>
                </a:solidFill>
              </a:rPr>
              <a:t>–</a:t>
            </a:r>
            <a:r>
              <a:rPr b="1" lang="ru-RU" sz="1550">
                <a:solidFill>
                  <a:schemeClr val="dk1"/>
                </a:solidFill>
              </a:rPr>
              <a:t> </a:t>
            </a:r>
            <a:r>
              <a:rPr lang="ru-RU" sz="1550">
                <a:solidFill>
                  <a:schemeClr val="dk1"/>
                </a:solidFill>
              </a:rPr>
              <a:t>процесс, направленный на улучшение работы путем инициирования значительных изменений ее свойств за счет сочетания информационных, вычислительных, коммуникационных и сетевых технологий (Vial, 2019).</a:t>
            </a:r>
            <a:endParaRPr sz="155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550">
              <a:solidFill>
                <a:schemeClr val="dk1"/>
              </a:solidFill>
            </a:endParaRPr>
          </a:p>
          <a:p>
            <a:pPr indent="-327025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Char char="●"/>
            </a:pPr>
            <a:r>
              <a:rPr lang="ru-RU" sz="1550">
                <a:solidFill>
                  <a:schemeClr val="dk1"/>
                </a:solidFill>
              </a:rPr>
              <a:t>Для того чтобы цифровая трансформация в организации прошла успешно, необходима диагностика готовности компании еще на начальной стадии цифровых преобразований или вовсе до них (Долганова, Деева, 2019).</a:t>
            </a:r>
            <a:endParaRPr sz="155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50">
              <a:solidFill>
                <a:schemeClr val="dk1"/>
              </a:solidFill>
            </a:endParaRPr>
          </a:p>
          <a:p>
            <a:pPr indent="-327025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Char char="●"/>
            </a:pPr>
            <a:r>
              <a:rPr lang="ru-RU" sz="1550">
                <a:solidFill>
                  <a:schemeClr val="dk1"/>
                </a:solidFill>
              </a:rPr>
              <a:t>Исследования показывают, что готовность к организационным изменениям имеет значимую связь с параметрами общего психологического благополучия, а также с открытостью новому опыту (Исаева, Савинова, Волков, 2021; Федорова, 2020).</a:t>
            </a:r>
            <a:endParaRPr sz="155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50">
              <a:solidFill>
                <a:schemeClr val="dk1"/>
              </a:solidFill>
            </a:endParaRPr>
          </a:p>
          <a:p>
            <a:pPr indent="-327025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Char char="●"/>
            </a:pPr>
            <a:r>
              <a:rPr lang="ru-RU" sz="1550">
                <a:solidFill>
                  <a:schemeClr val="dk1"/>
                </a:solidFill>
              </a:rPr>
              <a:t>Психологическую готовность к изменениям рассматривают как состояние, которое либо возникает, либо не возникает у сотрудника, оказавшегося в ситуации организационных изменений. В более строгих научных рамках психологическая готовность к организационным изменениям соответствует намерению совершить определенные действия в поддержку этих изменений (Наумцева, 2016а).</a:t>
            </a:r>
            <a:endParaRPr sz="155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5" name="Google Shape;205;p16"/>
          <p:cNvSpPr txBox="1"/>
          <p:nvPr>
            <p:ph idx="4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300"/>
              <a:t>Москва, 2023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7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300"/>
              <a:t>Факультет социальных наук</a:t>
            </a:r>
            <a:endParaRPr sz="13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300"/>
              <a:t>Департамент психологии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  <p:sp>
        <p:nvSpPr>
          <p:cNvPr id="212" name="Google Shape;212;p17"/>
          <p:cNvSpPr txBox="1"/>
          <p:nvPr>
            <p:ph type="title"/>
          </p:nvPr>
        </p:nvSpPr>
        <p:spPr>
          <a:xfrm>
            <a:off x="585898" y="1447790"/>
            <a:ext cx="10714699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Гипотезы исследования</a:t>
            </a:r>
            <a:endParaRPr b="1"/>
          </a:p>
        </p:txBody>
      </p:sp>
      <p:sp>
        <p:nvSpPr>
          <p:cNvPr id="213" name="Google Shape;213;p17"/>
          <p:cNvSpPr txBox="1"/>
          <p:nvPr>
            <p:ph idx="3" type="body"/>
          </p:nvPr>
        </p:nvSpPr>
        <p:spPr>
          <a:xfrm>
            <a:off x="585900" y="2379675"/>
            <a:ext cx="11055300" cy="31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 lnSpcReduction="20000"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</a:rPr>
              <a:t>1) Удовлетворенность базовых психологических потребностей на работе положительно связана с психологической готовностью к цифровой трансформации внутриорганизационной коммуникации (ЦТВК);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</a:rPr>
              <a:t>2) Открытость опыту положительно связана с психологической готовностью к ЦТВК;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</a:rPr>
              <a:t>3) Существует отрицательная связь между уровнем психологической готовности к ЦТВК и возрастом сотрудников;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</a:rPr>
              <a:t>4) Существует отрицательная связь между уровнем психологической готовности к ЦТВК и стажем работы сотрудников в организации.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14" name="Google Shape;214;p17"/>
          <p:cNvSpPr txBox="1"/>
          <p:nvPr>
            <p:ph idx="6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300"/>
              <a:t>Москва, 2023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8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300"/>
              <a:t>Факультет социальных наук</a:t>
            </a:r>
            <a:endParaRPr sz="13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20" name="Google Shape;220;p18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300"/>
              <a:t>Департамент психологии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  <p:sp>
        <p:nvSpPr>
          <p:cNvPr id="221" name="Google Shape;221;p18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300"/>
              <a:t>Москва, 2023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  <p:sp>
        <p:nvSpPr>
          <p:cNvPr id="222" name="Google Shape;222;p18"/>
          <p:cNvSpPr txBox="1"/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Методики</a:t>
            </a:r>
            <a:endParaRPr b="1"/>
          </a:p>
        </p:txBody>
      </p:sp>
      <p:sp>
        <p:nvSpPr>
          <p:cNvPr id="223" name="Google Shape;223;p18"/>
          <p:cNvSpPr txBox="1"/>
          <p:nvPr>
            <p:ph idx="4" type="body"/>
          </p:nvPr>
        </p:nvSpPr>
        <p:spPr>
          <a:xfrm>
            <a:off x="585900" y="2379675"/>
            <a:ext cx="11055300" cy="29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/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ru-RU" sz="1700">
                <a:solidFill>
                  <a:schemeClr val="dk1"/>
                </a:solidFill>
              </a:rPr>
              <a:t>Для измерения психологической готовности персонала к цифровой трансформации внутриорганизационной коммуникации использовалась русскоязычная версия опросника Д. Холта «Готовность к организационным изменениям» (Наумцева, 2016б).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46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ru-RU" sz="1700">
                <a:solidFill>
                  <a:schemeClr val="dk1"/>
                </a:solidFill>
              </a:rPr>
              <a:t>Для измерения базовых психологических потребностей была использована методика «Шкала удовлетворенности базовых психологических потребностей на работе» (Осин и др., 2015).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ru-RU" sz="1700">
                <a:solidFill>
                  <a:schemeClr val="dk1"/>
                </a:solidFill>
              </a:rPr>
              <a:t>Для оценки открытости опыту в исследовании была использована адаптированная версия краткого пятифакторного опросника личности (TIPI-RU) (Сергеева и др., 2016).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9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300"/>
              <a:t>Факультет социальных наук</a:t>
            </a:r>
            <a:endParaRPr sz="13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29" name="Google Shape;229;p19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300"/>
              <a:t>Департамент психологии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  <p:sp>
        <p:nvSpPr>
          <p:cNvPr id="230" name="Google Shape;230;p19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300"/>
              <a:t>Москва, 2023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  <p:sp>
        <p:nvSpPr>
          <p:cNvPr id="231" name="Google Shape;231;p19"/>
          <p:cNvSpPr txBox="1"/>
          <p:nvPr>
            <p:ph idx="7" type="body"/>
          </p:nvPr>
        </p:nvSpPr>
        <p:spPr>
          <a:xfrm>
            <a:off x="585900" y="2379675"/>
            <a:ext cx="110553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/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-RU" sz="1800">
                <a:solidFill>
                  <a:schemeClr val="dk1"/>
                </a:solidFill>
              </a:rPr>
              <a:t>Исследование проводилось в российской компании — лидере в производстве средств индивидуальной защиты при работе на высоте.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-RU" sz="1800">
                <a:solidFill>
                  <a:schemeClr val="dk1"/>
                </a:solidFill>
              </a:rPr>
              <a:t>Организационное изменение: на период исследования компания находилась на начальном этапе перехода на новый корпоративный портал, в качестве нового портала планируется использование цифровой платформы Bitrix24.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-RU" sz="1800">
                <a:solidFill>
                  <a:schemeClr val="dk1"/>
                </a:solidFill>
              </a:rPr>
              <a:t>В исследовании приняли участие 52 сотрудника компании (руководители среднего и высшего звена, специалисты различных подразделений), среди которых 27 женщин, 25 мужчин, средний возраст по выборке — 37 лет, средний стаж в данной организации — 6,3 года.</a:t>
            </a:r>
            <a:endParaRPr sz="1900">
              <a:solidFill>
                <a:schemeClr val="dk1"/>
              </a:solidFill>
            </a:endParaRPr>
          </a:p>
        </p:txBody>
      </p:sp>
      <p:sp>
        <p:nvSpPr>
          <p:cNvPr id="232" name="Google Shape;232;p19"/>
          <p:cNvSpPr txBox="1"/>
          <p:nvPr>
            <p:ph idx="4294967295" type="title"/>
          </p:nvPr>
        </p:nvSpPr>
        <p:spPr>
          <a:xfrm>
            <a:off x="585961" y="1449390"/>
            <a:ext cx="4322400" cy="7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 sz="2400">
                <a:latin typeface="Arial"/>
                <a:ea typeface="Arial"/>
                <a:cs typeface="Arial"/>
                <a:sym typeface="Arial"/>
              </a:rPr>
              <a:t>Процедура исследования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0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300"/>
              <a:t>Факультет социальных наук</a:t>
            </a:r>
            <a:endParaRPr sz="13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38" name="Google Shape;238;p20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300"/>
              <a:t>Департамент психологии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  <p:sp>
        <p:nvSpPr>
          <p:cNvPr id="239" name="Google Shape;239;p20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300"/>
              <a:t>Москва, 2023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  <p:sp>
        <p:nvSpPr>
          <p:cNvPr id="240" name="Google Shape;240;p20"/>
          <p:cNvSpPr txBox="1"/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Описание результатов</a:t>
            </a:r>
            <a:endParaRPr b="1"/>
          </a:p>
        </p:txBody>
      </p:sp>
      <p:sp>
        <p:nvSpPr>
          <p:cNvPr id="241" name="Google Shape;241;p20"/>
          <p:cNvSpPr txBox="1"/>
          <p:nvPr>
            <p:ph idx="4" type="body"/>
          </p:nvPr>
        </p:nvSpPr>
        <p:spPr>
          <a:xfrm>
            <a:off x="568350" y="2065575"/>
            <a:ext cx="11055300" cy="43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Autofit/>
          </a:bodyPr>
          <a:lstStyle/>
          <a:p>
            <a:pPr indent="-314325" lvl="0" marL="4572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ru-RU" sz="1350">
                <a:solidFill>
                  <a:schemeClr val="dk1"/>
                </a:solidFill>
              </a:rPr>
              <a:t>В организации наблюдается высокий общий показатель готовности персонала к организационным изменениям (</a:t>
            </a:r>
            <a:r>
              <a:rPr i="1" lang="ru-RU" sz="1350">
                <a:solidFill>
                  <a:schemeClr val="dk1"/>
                </a:solidFill>
              </a:rPr>
              <a:t>М</a:t>
            </a:r>
            <a:r>
              <a:rPr lang="ru-RU" sz="1350">
                <a:solidFill>
                  <a:schemeClr val="dk1"/>
                </a:solidFill>
              </a:rPr>
              <a:t> = 135.21; </a:t>
            </a:r>
            <a:r>
              <a:rPr i="1" lang="ru-RU" sz="1350">
                <a:solidFill>
                  <a:schemeClr val="dk1"/>
                </a:solidFill>
              </a:rPr>
              <a:t>δ</a:t>
            </a:r>
            <a:r>
              <a:rPr lang="ru-RU" sz="1350">
                <a:solidFill>
                  <a:schemeClr val="dk1"/>
                </a:solidFill>
              </a:rPr>
              <a:t> = 24.97).</a:t>
            </a:r>
            <a:endParaRPr sz="135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</a:endParaRPr>
          </a:p>
          <a:p>
            <a:pPr indent="-314325" lvl="0" marL="4572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ru-RU" sz="1350">
                <a:solidFill>
                  <a:schemeClr val="dk1"/>
                </a:solidFill>
              </a:rPr>
              <a:t>Показатели удовлетворенности базовых психологических потребностей выше среднего («Потребность в автономии» — </a:t>
            </a:r>
            <a:r>
              <a:rPr i="1" lang="ru-RU" sz="1350">
                <a:solidFill>
                  <a:schemeClr val="dk1"/>
                </a:solidFill>
              </a:rPr>
              <a:t>М</a:t>
            </a:r>
            <a:r>
              <a:rPr lang="ru-RU" sz="1350">
                <a:solidFill>
                  <a:schemeClr val="dk1"/>
                </a:solidFill>
              </a:rPr>
              <a:t> = 35.55, </a:t>
            </a:r>
            <a:r>
              <a:rPr i="1" lang="ru-RU" sz="1350">
                <a:solidFill>
                  <a:schemeClr val="dk1"/>
                </a:solidFill>
              </a:rPr>
              <a:t>δ</a:t>
            </a:r>
            <a:r>
              <a:rPr lang="ru-RU" sz="1350">
                <a:solidFill>
                  <a:schemeClr val="dk1"/>
                </a:solidFill>
              </a:rPr>
              <a:t> = 7.88; «Потребность в компетенции» —</a:t>
            </a:r>
            <a:r>
              <a:rPr i="1" lang="ru-RU" sz="1350">
                <a:solidFill>
                  <a:schemeClr val="dk1"/>
                </a:solidFill>
              </a:rPr>
              <a:t>М</a:t>
            </a:r>
            <a:r>
              <a:rPr lang="ru-RU" sz="1350">
                <a:solidFill>
                  <a:schemeClr val="dk1"/>
                </a:solidFill>
              </a:rPr>
              <a:t> = 33.32, </a:t>
            </a:r>
            <a:r>
              <a:rPr i="1" lang="ru-RU" sz="1350">
                <a:solidFill>
                  <a:schemeClr val="dk1"/>
                </a:solidFill>
              </a:rPr>
              <a:t>δ</a:t>
            </a:r>
            <a:r>
              <a:rPr lang="ru-RU" sz="1350">
                <a:solidFill>
                  <a:schemeClr val="dk1"/>
                </a:solidFill>
              </a:rPr>
              <a:t> = 5.76; «Потребность в связанности» — </a:t>
            </a:r>
            <a:r>
              <a:rPr i="1" lang="ru-RU" sz="1350">
                <a:solidFill>
                  <a:schemeClr val="dk1"/>
                </a:solidFill>
              </a:rPr>
              <a:t>М</a:t>
            </a:r>
            <a:r>
              <a:rPr lang="ru-RU" sz="1350">
                <a:solidFill>
                  <a:schemeClr val="dk1"/>
                </a:solidFill>
              </a:rPr>
              <a:t> = 45.44, </a:t>
            </a:r>
            <a:r>
              <a:rPr i="1" lang="ru-RU" sz="1350">
                <a:solidFill>
                  <a:schemeClr val="dk1"/>
                </a:solidFill>
              </a:rPr>
              <a:t>δ</a:t>
            </a:r>
            <a:r>
              <a:rPr lang="ru-RU" sz="1350">
                <a:solidFill>
                  <a:schemeClr val="dk1"/>
                </a:solidFill>
              </a:rPr>
              <a:t> = 7.62).</a:t>
            </a:r>
            <a:endParaRPr sz="135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</a:endParaRPr>
          </a:p>
          <a:p>
            <a:pPr indent="-314325" lvl="0" marL="4572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ru-RU" sz="1350">
                <a:solidFill>
                  <a:schemeClr val="dk1"/>
                </a:solidFill>
              </a:rPr>
              <a:t>Шкала «Открытость опыту» также показала результаты выше среднего (</a:t>
            </a:r>
            <a:r>
              <a:rPr i="1" lang="ru-RU" sz="1350">
                <a:solidFill>
                  <a:schemeClr val="dk1"/>
                </a:solidFill>
              </a:rPr>
              <a:t>М</a:t>
            </a:r>
            <a:r>
              <a:rPr lang="ru-RU" sz="1350">
                <a:solidFill>
                  <a:schemeClr val="dk1"/>
                </a:solidFill>
              </a:rPr>
              <a:t> = 10.65, </a:t>
            </a:r>
            <a:r>
              <a:rPr i="1" lang="ru-RU" sz="1350">
                <a:solidFill>
                  <a:schemeClr val="dk1"/>
                </a:solidFill>
              </a:rPr>
              <a:t>δ</a:t>
            </a:r>
            <a:r>
              <a:rPr lang="ru-RU" sz="1350">
                <a:solidFill>
                  <a:schemeClr val="dk1"/>
                </a:solidFill>
              </a:rPr>
              <a:t> = 2.22).</a:t>
            </a:r>
            <a:endParaRPr sz="135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</a:endParaRPr>
          </a:p>
          <a:p>
            <a:pPr indent="-314325" lvl="0" marL="4572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ru-RU" sz="1350">
                <a:solidFill>
                  <a:schemeClr val="dk1"/>
                </a:solidFill>
              </a:rPr>
              <a:t>«Готовность к организационным изменениям» не имеет значимой корреляции с возрастом и стажем работы в данной организации, однако значимо коррелирует с «Потребностью в автономии» (</a:t>
            </a:r>
            <a:r>
              <a:rPr i="1" lang="ru-RU" sz="1350">
                <a:solidFill>
                  <a:schemeClr val="dk1"/>
                </a:solidFill>
              </a:rPr>
              <a:t>ρ</a:t>
            </a:r>
            <a:r>
              <a:rPr lang="ru-RU" sz="1350">
                <a:solidFill>
                  <a:schemeClr val="dk1"/>
                </a:solidFill>
              </a:rPr>
              <a:t> = 0.705, </a:t>
            </a:r>
            <a:r>
              <a:rPr i="1" lang="ru-RU" sz="1350">
                <a:solidFill>
                  <a:schemeClr val="dk1"/>
                </a:solidFill>
              </a:rPr>
              <a:t>p</a:t>
            </a:r>
            <a:r>
              <a:rPr lang="ru-RU" sz="1350">
                <a:solidFill>
                  <a:schemeClr val="dk1"/>
                </a:solidFill>
              </a:rPr>
              <a:t> &lt; 0.001), «Потребностью в компетенции» (</a:t>
            </a:r>
            <a:r>
              <a:rPr i="1" lang="ru-RU" sz="1350">
                <a:solidFill>
                  <a:schemeClr val="dk1"/>
                </a:solidFill>
              </a:rPr>
              <a:t>ρ</a:t>
            </a:r>
            <a:r>
              <a:rPr lang="ru-RU" sz="1350">
                <a:solidFill>
                  <a:schemeClr val="dk1"/>
                </a:solidFill>
              </a:rPr>
              <a:t> = 0.766, </a:t>
            </a:r>
            <a:r>
              <a:rPr i="1" lang="ru-RU" sz="1350">
                <a:solidFill>
                  <a:schemeClr val="dk1"/>
                </a:solidFill>
              </a:rPr>
              <a:t>p</a:t>
            </a:r>
            <a:r>
              <a:rPr lang="ru-RU" sz="1350">
                <a:solidFill>
                  <a:schemeClr val="dk1"/>
                </a:solidFill>
              </a:rPr>
              <a:t> &lt; 0.001) и «Потребностью в связанности» (</a:t>
            </a:r>
            <a:r>
              <a:rPr i="1" lang="ru-RU" sz="1350">
                <a:solidFill>
                  <a:schemeClr val="dk1"/>
                </a:solidFill>
              </a:rPr>
              <a:t>ρ</a:t>
            </a:r>
            <a:r>
              <a:rPr lang="ru-RU" sz="1350">
                <a:solidFill>
                  <a:schemeClr val="dk1"/>
                </a:solidFill>
              </a:rPr>
              <a:t> = 0.742, </a:t>
            </a:r>
            <a:r>
              <a:rPr i="1" lang="ru-RU" sz="1350">
                <a:solidFill>
                  <a:schemeClr val="dk1"/>
                </a:solidFill>
              </a:rPr>
              <a:t>p</a:t>
            </a:r>
            <a:r>
              <a:rPr lang="ru-RU" sz="1350">
                <a:solidFill>
                  <a:schemeClr val="dk1"/>
                </a:solidFill>
              </a:rPr>
              <a:t> &lt; 0.001), а также с «Открытостью опыту» (</a:t>
            </a:r>
            <a:r>
              <a:rPr i="1" lang="ru-RU" sz="1350">
                <a:solidFill>
                  <a:schemeClr val="dk1"/>
                </a:solidFill>
              </a:rPr>
              <a:t>ρ</a:t>
            </a:r>
            <a:r>
              <a:rPr lang="ru-RU" sz="1350">
                <a:solidFill>
                  <a:schemeClr val="dk1"/>
                </a:solidFill>
              </a:rPr>
              <a:t> = 0.383, </a:t>
            </a:r>
            <a:r>
              <a:rPr i="1" lang="ru-RU" sz="1350">
                <a:solidFill>
                  <a:schemeClr val="dk1"/>
                </a:solidFill>
              </a:rPr>
              <a:t>p</a:t>
            </a:r>
            <a:r>
              <a:rPr lang="ru-RU" sz="1350">
                <a:solidFill>
                  <a:schemeClr val="dk1"/>
                </a:solidFill>
              </a:rPr>
              <a:t> &lt; 0.005). </a:t>
            </a:r>
            <a:endParaRPr sz="135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</a:endParaRPr>
          </a:p>
          <a:p>
            <a:pPr indent="-314325" lvl="0" marL="45720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ru-RU" sz="1350">
                <a:solidFill>
                  <a:schemeClr val="dk1"/>
                </a:solidFill>
              </a:rPr>
              <a:t>Регрессионный анализ показал, что существует линейная зависимость между предикторами «Потребности» и «Открытость опыту» (</a:t>
            </a:r>
            <a:r>
              <a:rPr i="1" lang="ru-RU" sz="1350">
                <a:solidFill>
                  <a:schemeClr val="dk1"/>
                </a:solidFill>
              </a:rPr>
              <a:t>R</a:t>
            </a:r>
            <a:r>
              <a:rPr lang="ru-RU" sz="1350">
                <a:solidFill>
                  <a:schemeClr val="dk1"/>
                </a:solidFill>
              </a:rPr>
              <a:t> = 0.5926, при этом </a:t>
            </a:r>
            <a:r>
              <a:rPr i="1" lang="ru-RU" sz="1350">
                <a:solidFill>
                  <a:schemeClr val="dk1"/>
                </a:solidFill>
              </a:rPr>
              <a:t>R</a:t>
            </a:r>
            <a:r>
              <a:rPr baseline="30000" i="1" lang="ru-RU" sz="1350">
                <a:solidFill>
                  <a:schemeClr val="dk1"/>
                </a:solidFill>
              </a:rPr>
              <a:t>2</a:t>
            </a:r>
            <a:r>
              <a:rPr lang="ru-RU" sz="1350">
                <a:solidFill>
                  <a:schemeClr val="dk1"/>
                </a:solidFill>
              </a:rPr>
              <a:t> = 0.576), что указывает на то, что 57,6% дисперсии переменной «Готовность к организационным изменениям ЦТВК можно объяснить уровнем удовлетворения базовых психологических потребностей на работе и выраженностью личностной черты «Открытость опыту» (</a:t>
            </a:r>
            <a:r>
              <a:rPr i="1" lang="ru-RU" sz="1350">
                <a:solidFill>
                  <a:schemeClr val="dk1"/>
                </a:solidFill>
              </a:rPr>
              <a:t>р</a:t>
            </a:r>
            <a:r>
              <a:rPr lang="ru-RU" sz="1350">
                <a:solidFill>
                  <a:schemeClr val="dk1"/>
                </a:solidFill>
              </a:rPr>
              <a:t> &lt; 0.05). </a:t>
            </a:r>
            <a:endParaRPr sz="135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1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300"/>
              <a:t>Факультет социальных наук</a:t>
            </a:r>
            <a:endParaRPr sz="13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47" name="Google Shape;247;p21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300"/>
              <a:t>Департамент психологии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  <p:sp>
        <p:nvSpPr>
          <p:cNvPr id="248" name="Google Shape;248;p21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sz="1300"/>
              <a:t>Москва, 2023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  <p:sp>
        <p:nvSpPr>
          <p:cNvPr id="249" name="Google Shape;249;p21"/>
          <p:cNvSpPr txBox="1"/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Обсуждение результатов</a:t>
            </a:r>
            <a:endParaRPr b="1"/>
          </a:p>
        </p:txBody>
      </p:sp>
      <p:sp>
        <p:nvSpPr>
          <p:cNvPr id="250" name="Google Shape;250;p21"/>
          <p:cNvSpPr txBox="1"/>
          <p:nvPr>
            <p:ph idx="4" type="body"/>
          </p:nvPr>
        </p:nvSpPr>
        <p:spPr>
          <a:xfrm>
            <a:off x="540225" y="2324050"/>
            <a:ext cx="11058000" cy="38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 fontScale="77500" lnSpcReduction="20000"/>
          </a:bodyPr>
          <a:lstStyle/>
          <a:p>
            <a:pPr indent="-325668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ru-RU" sz="1972">
                <a:solidFill>
                  <a:schemeClr val="dk1"/>
                </a:solidFill>
              </a:rPr>
              <a:t>Чем более выражена у сотрудника «Открытость опыту» и в большей степени удовлетворены на работе его базовые психологические потребности (в автономии, компетенции и связанности), тем выше уровень его готовности к организационным изменениям (в данном случае — к цифровой трансформации внутриорганизационной коммуникации).</a:t>
            </a:r>
            <a:endParaRPr sz="1972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72">
              <a:solidFill>
                <a:schemeClr val="dk1"/>
              </a:solidFill>
            </a:endParaRPr>
          </a:p>
          <a:p>
            <a:pPr indent="-325668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ru-RU" sz="1972">
                <a:solidFill>
                  <a:schemeClr val="dk1"/>
                </a:solidFill>
              </a:rPr>
              <a:t>Между открытостью опыту и удовлетворением базовых психологических потребностей существует сильная значимая связь, то есть в данном исследовании обнаружено совместное влияние данных факторов на готовность к цифровой трансформации внутриорганизационной коммуникации.</a:t>
            </a:r>
            <a:endParaRPr sz="1972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72">
              <a:solidFill>
                <a:schemeClr val="dk1"/>
              </a:solidFill>
            </a:endParaRPr>
          </a:p>
          <a:p>
            <a:pPr indent="-325668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ru-RU" sz="1972">
                <a:solidFill>
                  <a:schemeClr val="dk1"/>
                </a:solidFill>
              </a:rPr>
              <a:t>«Открытость опыту» и «Базовые потребности» лишь совместно вносят вклад в «Готовность к ЦТВК, что позволяет предположить, что существуют и другие факторы, обусловливающие подобные результаты, то есть играющие роль медиатора.</a:t>
            </a:r>
            <a:endParaRPr sz="1972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ct val="100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2"/>
          <p:cNvSpPr txBox="1"/>
          <p:nvPr>
            <p:ph idx="1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300"/>
              <a:t>Факультет социальных наук</a:t>
            </a:r>
            <a:endParaRPr sz="13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56" name="Google Shape;256;p22"/>
          <p:cNvSpPr txBox="1"/>
          <p:nvPr>
            <p:ph idx="2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None/>
            </a:pPr>
            <a:r>
              <a:rPr lang="ru-RU" sz="1300"/>
              <a:t>Департамент психологии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  <p:sp>
        <p:nvSpPr>
          <p:cNvPr id="257" name="Google Shape;257;p22"/>
          <p:cNvSpPr txBox="1"/>
          <p:nvPr>
            <p:ph idx="3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None/>
            </a:pPr>
            <a:r>
              <a:rPr lang="ru-RU" sz="1300"/>
              <a:t>Москва, 2023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t/>
            </a:r>
            <a:endParaRPr/>
          </a:p>
        </p:txBody>
      </p:sp>
      <p:sp>
        <p:nvSpPr>
          <p:cNvPr id="258" name="Google Shape;258;p22"/>
          <p:cNvSpPr txBox="1"/>
          <p:nvPr>
            <p:ph type="title"/>
          </p:nvPr>
        </p:nvSpPr>
        <p:spPr>
          <a:xfrm>
            <a:off x="585897" y="1447790"/>
            <a:ext cx="11058000" cy="7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Литература</a:t>
            </a:r>
            <a:endParaRPr b="1"/>
          </a:p>
        </p:txBody>
      </p:sp>
      <p:sp>
        <p:nvSpPr>
          <p:cNvPr id="259" name="Google Shape;259;p22"/>
          <p:cNvSpPr txBox="1"/>
          <p:nvPr>
            <p:ph idx="4" type="body"/>
          </p:nvPr>
        </p:nvSpPr>
        <p:spPr>
          <a:xfrm>
            <a:off x="540225" y="2024250"/>
            <a:ext cx="11058000" cy="44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 fontScale="55000" lnSpcReduction="10000"/>
          </a:bodyPr>
          <a:lstStyle/>
          <a:p>
            <a:pPr indent="351146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i="1" lang="ru-RU" sz="2836">
                <a:solidFill>
                  <a:schemeClr val="dk1"/>
                </a:solidFill>
              </a:rPr>
              <a:t>Исаева О. М., Савинова С. Ю., Волков, И. В</a:t>
            </a:r>
            <a:r>
              <a:rPr lang="ru-RU" sz="2836">
                <a:solidFill>
                  <a:schemeClr val="dk1"/>
                </a:solidFill>
              </a:rPr>
              <a:t>. Психологическое благополучие как условие готовности преподавателей университетов к организационным изменениям // Педагогика и психология образования, 2021. № 2. С. 150–168.</a:t>
            </a:r>
            <a:endParaRPr sz="2836">
              <a:solidFill>
                <a:schemeClr val="dk1"/>
              </a:solidFill>
            </a:endParaRPr>
          </a:p>
          <a:p>
            <a:pPr indent="351146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i="1" lang="ru-RU" sz="2836">
                <a:solidFill>
                  <a:schemeClr val="dk1"/>
                </a:solidFill>
              </a:rPr>
              <a:t>Калиниченко Н. С., Величковский, Б. Б.</a:t>
            </a:r>
            <a:r>
              <a:rPr lang="ru-RU" sz="2836">
                <a:solidFill>
                  <a:schemeClr val="dk1"/>
                </a:solidFill>
              </a:rPr>
              <a:t> Феномен принятия информационных технологий: современное состояние и направления дальнейших исследований // Организационная психология, 2022, Т. 1. № 12. С. 128–152.</a:t>
            </a:r>
            <a:endParaRPr sz="2836">
              <a:solidFill>
                <a:schemeClr val="dk1"/>
              </a:solidFill>
            </a:endParaRPr>
          </a:p>
          <a:p>
            <a:pPr indent="351146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i="1" lang="ru-RU" sz="2836">
                <a:solidFill>
                  <a:schemeClr val="dk1"/>
                </a:solidFill>
              </a:rPr>
              <a:t>Масленников В. В., Ляндау Ю. В., Калинина, И. А.</a:t>
            </a:r>
            <a:r>
              <a:rPr lang="ru-RU" sz="2836">
                <a:solidFill>
                  <a:schemeClr val="dk1"/>
                </a:solidFill>
              </a:rPr>
              <a:t> Формирование системы цифрового управления организацией. Вестник Российского экономического университета им. Г.В. Плеханова, 2019. Т. 6. № 108. С. 116–123.</a:t>
            </a:r>
            <a:endParaRPr sz="2836">
              <a:solidFill>
                <a:schemeClr val="dk1"/>
              </a:solidFill>
            </a:endParaRPr>
          </a:p>
          <a:p>
            <a:pPr indent="351146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i="1" lang="ru-RU" sz="2836">
                <a:solidFill>
                  <a:schemeClr val="dk1"/>
                </a:solidFill>
              </a:rPr>
              <a:t>Наумцева Е. А.</a:t>
            </a:r>
            <a:r>
              <a:rPr lang="ru-RU" sz="2836">
                <a:solidFill>
                  <a:schemeClr val="dk1"/>
                </a:solidFill>
              </a:rPr>
              <a:t> Психологическая готовность к организационным изменениям: подходы, понятия, методики // Организационная психология, 2016(а). Т. 6. № 2. С. 55–74.</a:t>
            </a:r>
            <a:endParaRPr sz="2836">
              <a:solidFill>
                <a:schemeClr val="dk1"/>
              </a:solidFill>
            </a:endParaRPr>
          </a:p>
          <a:p>
            <a:pPr indent="351146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i="1" lang="ru-RU" sz="2836">
                <a:solidFill>
                  <a:schemeClr val="dk1"/>
                </a:solidFill>
              </a:rPr>
              <a:t>Наумцева Е. А.</a:t>
            </a:r>
            <a:r>
              <a:rPr lang="ru-RU" sz="2836">
                <a:solidFill>
                  <a:schemeClr val="dk1"/>
                </a:solidFill>
              </a:rPr>
              <a:t> Анализ психометрических свойств русскоязычной версии опросника Д. Холта «Готовность к организационным изменениям» // Организационная психология, 2016(б). Т. 6. № 4. С. 104–117.</a:t>
            </a:r>
            <a:endParaRPr sz="2836">
              <a:solidFill>
                <a:schemeClr val="dk1"/>
              </a:solidFill>
            </a:endParaRPr>
          </a:p>
          <a:p>
            <a:pPr indent="351146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i="1" lang="ru-RU" sz="2836">
                <a:solidFill>
                  <a:schemeClr val="dk1"/>
                </a:solidFill>
              </a:rPr>
              <a:t>Осин Е. Н., Сучков Д. Д., Гордеева Т. О., Иванова, Т. Ю.</a:t>
            </a:r>
            <a:r>
              <a:rPr lang="ru-RU" sz="2836">
                <a:solidFill>
                  <a:schemeClr val="dk1"/>
                </a:solidFill>
              </a:rPr>
              <a:t> Удовлетворение базовых психологических потребностей как источник трудовой мотивации и субъективного благополучия у российских сотрудников // Психология. Журнал высшей школы экономики, 2015. Т. 12. № 4. С. 103–121.</a:t>
            </a:r>
            <a:endParaRPr sz="2836">
              <a:solidFill>
                <a:schemeClr val="dk1"/>
              </a:solidFill>
            </a:endParaRPr>
          </a:p>
          <a:p>
            <a:pPr indent="351146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i="1" lang="ru-RU" sz="2836">
                <a:solidFill>
                  <a:schemeClr val="dk1"/>
                </a:solidFill>
              </a:rPr>
              <a:t>Сергеева А. С., Кириллов Б. А., Джумагулова, А. Ф.</a:t>
            </a:r>
            <a:r>
              <a:rPr lang="ru-RU" sz="2836">
                <a:solidFill>
                  <a:schemeClr val="dk1"/>
                </a:solidFill>
              </a:rPr>
              <a:t> Перевод и адаптация краткого пятифакторного опросника личности (TIPI-RU): оценка конвергентной валидности, внутренней согласованности и тест-ретестовой надежности // Экспериментальная психология, 2016. Т. 9. № 3. С. 138–154.</a:t>
            </a:r>
            <a:endParaRPr sz="2836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ct val="65908"/>
              <a:buFont typeface="Arial"/>
              <a:buNone/>
            </a:pPr>
            <a:r>
              <a:t/>
            </a:r>
            <a:endParaRPr sz="1972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