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79" r:id="rId3"/>
    <p:sldId id="258" r:id="rId4"/>
    <p:sldId id="259" r:id="rId5"/>
    <p:sldId id="278" r:id="rId6"/>
    <p:sldId id="270" r:id="rId7"/>
    <p:sldId id="261" r:id="rId8"/>
    <p:sldId id="280" r:id="rId9"/>
    <p:sldId id="281" r:id="rId10"/>
    <p:sldId id="282" r:id="rId11"/>
    <p:sldId id="272" r:id="rId12"/>
    <p:sldId id="274" r:id="rId13"/>
    <p:sldId id="271" r:id="rId14"/>
    <p:sldId id="273" r:id="rId15"/>
    <p:sldId id="275" r:id="rId16"/>
    <p:sldId id="260" r:id="rId17"/>
    <p:sldId id="283" r:id="rId18"/>
    <p:sldId id="284" r:id="rId19"/>
    <p:sldId id="285" r:id="rId20"/>
    <p:sldId id="27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4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80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7" name="Объект 2"/>
          <p:cNvSpPr>
            <a:spLocks noGrp="1"/>
          </p:cNvSpPr>
          <p:nvPr>
            <p:ph idx="13" hasCustomPrompt="1"/>
          </p:nvPr>
        </p:nvSpPr>
        <p:spPr>
          <a:xfrm>
            <a:off x="1294149" y="685802"/>
            <a:ext cx="1028968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7A5F6-499D-45E1-BB4E-0FE75645E1D2}" type="datetime1">
              <a:rPr lang="ru-RU" noProof="0" smtClean="0"/>
              <a:t>05.12.2023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4881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7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7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790" r:id="rId8"/>
    <p:sldLayoutId id="2147483791" r:id="rId9"/>
    <p:sldLayoutId id="2147483792" r:id="rId10"/>
    <p:sldLayoutId id="2147483800" r:id="rId11"/>
    <p:sldLayoutId id="2147483802" r:id="rId1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hse.ru/view/85443529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4.gif"/><Relationship Id="rId7" Type="http://schemas.openxmlformats.org/officeDocument/2006/relationships/hyperlink" Target="https://vk.com/nvantonova" TargetMode="External"/><Relationship Id="rId2" Type="http://schemas.openxmlformats.org/officeDocument/2006/relationships/hyperlink" Target="mailto:nvantonova@hse.ru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gif"/><Relationship Id="rId5" Type="http://schemas.openxmlformats.org/officeDocument/2006/relationships/hyperlink" Target="https://t.me/org_coaching" TargetMode="Externa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92BAD4-5BB2-4CD3-AB5B-C35EF9F7D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1"/>
            <a:ext cx="5236971" cy="6858000"/>
            <a:chOff x="20829" y="1"/>
            <a:chExt cx="5236971" cy="6857999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BA91DE0E-6861-418E-964C-304C560A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BE848AF8-FC50-42AF-8B5B-3F6D2EC34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629C0B3-01E5-4A82-B87C-62B1483F1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DFA784-845D-4F99-B808-5C025E39B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932ED-6C1F-E1EB-6A6D-B145E3D44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543" y="794426"/>
            <a:ext cx="5606374" cy="28335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/>
              <a:t>Разработка программы психологического сопровождения цифровой трансформации организации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74E680-FB21-7242-AB0A-277941CB1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8800" y="4066162"/>
            <a:ext cx="5742562" cy="1916350"/>
          </a:xfrm>
        </p:spPr>
        <p:txBody>
          <a:bodyPr anchor="t">
            <a:normAutofit fontScale="92500" lnSpcReduction="20000"/>
          </a:bodyPr>
          <a:lstStyle/>
          <a:p>
            <a:r>
              <a:rPr lang="ru-RU" dirty="0"/>
              <a:t>Наталья Викторовна Антонова </a:t>
            </a:r>
          </a:p>
          <a:p>
            <a:r>
              <a:rPr lang="ru-RU" dirty="0"/>
              <a:t>Кандидат психологических наук </a:t>
            </a:r>
          </a:p>
          <a:p>
            <a:r>
              <a:rPr lang="ru-RU" dirty="0"/>
              <a:t>Доцент департамента психологии НИУ ВШЭ</a:t>
            </a:r>
          </a:p>
          <a:p>
            <a:r>
              <a:rPr lang="ru-RU" dirty="0"/>
              <a:t>Руководитель НУГ «Психология организационной коммуникации»  </a:t>
            </a: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BA3AA7F6-7AE4-34A4-31F5-AF3ED57766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16"/>
          <a:stretch/>
        </p:blipFill>
        <p:spPr>
          <a:xfrm>
            <a:off x="1066800" y="1800153"/>
            <a:ext cx="4209625" cy="33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07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F65C2-D6A2-0C7D-E668-D07B3173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9E61CF-4CC3-DCE8-A2AE-84D3BF158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0" algn="just">
              <a:lnSpc>
                <a:spcPct val="150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методика оценки готовности к организационным изменениям Д. Холта в переводе и адаптации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Е.Наумцевой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Наумцева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2016);</a:t>
            </a:r>
          </a:p>
          <a:p>
            <a:pPr marL="457200" indent="0" algn="just">
              <a:lnSpc>
                <a:spcPct val="150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методика оценки удовлетворенности работой по Л.А. Верещагиной (Верещагина, 2013)</a:t>
            </a:r>
          </a:p>
          <a:p>
            <a:pPr marL="457200" indent="0" algn="just">
              <a:lnSpc>
                <a:spcPct val="150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шкала субъективного благополучия (ШСБ) А.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Перуэ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-Баду и др. в адаптации  М.В. Соколовой (Соколова, 1996);</a:t>
            </a:r>
          </a:p>
          <a:p>
            <a:pPr marL="457200" indent="0" algn="just">
              <a:lnSpc>
                <a:spcPct val="150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шкала организационного стресса (ШОС) А. Маклина в адаптации Н.Е. Водопьяновой (Водопьянова, 2009);</a:t>
            </a:r>
          </a:p>
          <a:p>
            <a:pPr marL="457200" indent="0" algn="just">
              <a:lnSpc>
                <a:spcPct val="150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Утрехтская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шкала вовлеченности В.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Шауфели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А.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Бэккера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Шауфели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др., 2015).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528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8012D-9837-72AA-4C80-1042E874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Выводы исследования*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C9339-BAE4-60A9-B41F-E74537FFD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74716"/>
            <a:ext cx="11579412" cy="4309352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бнаружена прямая статистически значимая взаимосвязь между уровнем ГОИ и показателями общей вовлеченности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 выше субъективное благополучие, тем выше ГОИ. 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бнаружена слабая прямая статистически значимая взаимосвязь между уровнем ГОИ и позицией в организации, то есть чем выше ранг сотрудника, тем выше показатели готовности к организационным изменениям</a:t>
            </a:r>
          </a:p>
          <a:p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значимым предиктором ГОИ является энергичность (параметр вовлеченности).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Вторым по значимости предиктором является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энтузиазм (также параметр вовлеченности).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Третьим по значимости предиктором ГОИ является позиция в организации. </a:t>
            </a:r>
          </a:p>
          <a:p>
            <a:endParaRPr lang="ru-RU" sz="1600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Наумцева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Н.В.Антонова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600" b="0" i="0" u="none" strike="noStrike" dirty="0">
                <a:solidFill>
                  <a:srgbClr val="007AC5"/>
                </a:solidFill>
                <a:effectLst/>
                <a:latin typeface="Helvetica Neue"/>
                <a:hlinkClick r:id="rId2"/>
              </a:rPr>
              <a:t>Индивидуально-психологические факторы готовности сотрудников к организационным изменениям, связанным с цифровой трансформацией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Helvetica Neue"/>
              </a:rPr>
              <a:t>Психологические исследования: электронный научный журнал. 2023. Т. 16. № 89. Статья 5.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5108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6BAA8-94F7-9F0F-6C49-F79F6D711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92934"/>
            <a:ext cx="9906000" cy="138215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Программа психологического сопровождения организации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90DD4D-D32E-6BCC-036F-32F66AE39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285" y="1575089"/>
            <a:ext cx="11488366" cy="5185633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b="1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Проведение стратегических сессий </a:t>
            </a:r>
            <a:r>
              <a:rPr lang="ru-RU" sz="19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 руководством организации, в ходе которых будет сформирована стратегия внедрения изменений. </a:t>
            </a:r>
            <a:endParaRPr lang="ru-RU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b="1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b="1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Формирование более высокого уровня воспринимаемой поддержки руководством </a:t>
            </a:r>
            <a:r>
              <a:rPr lang="ru-RU" sz="1900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предстоящих перемен среди сотрудников (работа на когнитивном уровне) в следующих формах: выступления топ-менеджеров перед сотрудниками, разработка информационных материалов – роликов, статей на внутреннем портале, освещающих детали внедрения изменений; демонстрация приверженности внедряемым изменениям со стороны топ-менеджмента компании (например, использование цифровых инструментов, платформ в своей работе, в организации собраний с командами и </a:t>
            </a:r>
            <a:r>
              <a:rPr lang="ru-RU" sz="1900" kern="100" dirty="0" err="1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тд</a:t>
            </a:r>
            <a:r>
              <a:rPr lang="ru-RU" sz="1900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). </a:t>
            </a:r>
            <a:endParaRPr lang="ru-RU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b="1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3. Формирование восприятия личных преимуществ от внедрения изменений </a:t>
            </a:r>
            <a:r>
              <a:rPr lang="ru-RU" sz="1900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для сотрудников (когнитивный компонент). С этой целью разработана программа, включающая: 1) общую встречу сотрудников и менеджмента для обсуждения предполагаемых изменений; 2) индивидуальный коучинг для сотрудников с целью построения индивидуальной траектории освоения и применения внедряемых изменений.</a:t>
            </a:r>
            <a:endParaRPr lang="ru-RU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b="1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4. Программа для сотрудников по повышению субъективного благополучия </a:t>
            </a:r>
            <a:r>
              <a:rPr lang="ru-RU" sz="1900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и </a:t>
            </a:r>
            <a:r>
              <a:rPr lang="ru-RU" sz="1900" kern="100" dirty="0" err="1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совладанию</a:t>
            </a:r>
            <a:r>
              <a:rPr lang="ru-RU" sz="1900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 со стрессом, а также повышения вовлеченности на основе когнитивно-поведенческого подхода (эмоциональный компонент). Программа включает в себя: а) тренинговую часть, в которой сотрудники обучаются когнитивной модели </a:t>
            </a:r>
            <a:r>
              <a:rPr lang="ru-RU" sz="1900" kern="100" dirty="0" err="1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1900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 со сложными ситуациями в работе; 2) индивидуальный коучинг, в ходе которого  сотрудники прорабатывают индивидуальные стратегии </a:t>
            </a:r>
            <a:r>
              <a:rPr lang="ru-RU" sz="1900" kern="100" dirty="0" err="1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1900" kern="100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 и преодоления сопротивления изменениям, прорабатываются страхи относительно изменений; 3) общую групповую сессию, на которой обсуждаются результаты программы. </a:t>
            </a:r>
            <a:endParaRPr lang="ru-RU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15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524A0-56C9-E36A-1BC1-BCD9176F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Разработка программы изменения установок по отношению к изменениям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ADA41-D2E3-584E-EEA9-E5C374554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38918"/>
            <a:ext cx="9906000" cy="34950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На когнитивном уровне: </a:t>
            </a:r>
          </a:p>
          <a:p>
            <a:r>
              <a:rPr lang="ru-RU" dirty="0"/>
              <a:t>1) информирование сотрудников и формирование субъективной картины организационных изменений</a:t>
            </a:r>
          </a:p>
          <a:p>
            <a:r>
              <a:rPr lang="ru-RU" dirty="0"/>
              <a:t>2) изменение убеждений, связанных с внедрением изменений</a:t>
            </a:r>
          </a:p>
          <a:p>
            <a:pPr marL="0" indent="0">
              <a:buNone/>
            </a:pPr>
            <a:r>
              <a:rPr lang="ru-RU" dirty="0"/>
              <a:t>На эмоциональном уровне:  </a:t>
            </a:r>
            <a:endParaRPr lang="en-GB" dirty="0"/>
          </a:p>
          <a:p>
            <a:r>
              <a:rPr lang="ru-RU" dirty="0"/>
              <a:t>2) повышение уровня психологического благополучия и снижение организационного стресса</a:t>
            </a:r>
          </a:p>
        </p:txBody>
      </p:sp>
    </p:spTree>
    <p:extLst>
      <p:ext uri="{BB962C8B-B14F-4D97-AF65-F5344CB8AC3E}">
        <p14:creationId xmlns:p14="http://schemas.microsoft.com/office/powerpoint/2010/main" val="4098073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476321-2119-B2D6-C7E5-087D149ED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Когнитивно-поведенческий коучинг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ED35EE-34BE-7499-8537-10286C4E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579" y="2009553"/>
            <a:ext cx="10661515" cy="44107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0" dirty="0">
                <a:solidFill>
                  <a:srgbClr val="000000"/>
                </a:solidFill>
                <a:effectLst/>
              </a:rPr>
              <a:t>Когнитивно-поведенческий коучинг (КПК) —</a:t>
            </a:r>
            <a:r>
              <a:rPr lang="ru-RU" sz="2400" dirty="0">
                <a:solidFill>
                  <a:srgbClr val="000000"/>
                </a:solidFill>
              </a:rPr>
              <a:t>теоретический подход в коучинге, который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опирается на методологию и принципы когнитивно-поведенческого подхода в психологии и психотерапии и использование когнитивной модели личности.</a:t>
            </a:r>
          </a:p>
          <a:p>
            <a:pPr marL="0" indent="0">
              <a:buNone/>
            </a:pPr>
            <a:r>
              <a:rPr lang="ru-RU" sz="2400" dirty="0"/>
              <a:t>Профессиональное сопровождение процесса достижения целей на основе использования когнитивной модели личности. </a:t>
            </a:r>
          </a:p>
          <a:p>
            <a:pPr marL="0" indent="0">
              <a:buNone/>
            </a:pPr>
            <a:br>
              <a:rPr lang="ru-RU" sz="2400" dirty="0"/>
            </a:br>
            <a:r>
              <a:rPr lang="ru-RU" sz="2400" b="0" i="0" dirty="0">
                <a:solidFill>
                  <a:srgbClr val="000000"/>
                </a:solidFill>
                <a:effectLst/>
              </a:rPr>
              <a:t>Этим он отличается от других теоретических подходов в коучинге.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0" i="0" dirty="0">
                <a:solidFill>
                  <a:srgbClr val="000000"/>
                </a:solidFill>
                <a:effectLst/>
              </a:rPr>
              <a:t>КПК имеет подтвержденную исследованиями эффективность, то есть является </a:t>
            </a:r>
            <a:r>
              <a:rPr lang="ru-RU" sz="2400" b="0" i="0" dirty="0" err="1">
                <a:solidFill>
                  <a:srgbClr val="000000"/>
                </a:solidFill>
                <a:effectLst/>
              </a:rPr>
              <a:t>evidence-based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подходом в коучинге.</a:t>
            </a:r>
            <a:r>
              <a:rPr lang="ru-RU" sz="24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166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E86DF-CB28-0804-5D6A-6FD8287E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345" y="1065749"/>
            <a:ext cx="4636851" cy="4726502"/>
          </a:xfrm>
        </p:spPr>
        <p:txBody>
          <a:bodyPr>
            <a:normAutofit/>
          </a:bodyPr>
          <a:lstStyle/>
          <a:p>
            <a:r>
              <a:rPr lang="ru-RU" b="1" dirty="0"/>
              <a:t>Почему КПК применяется в организациях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D90009-5AB2-3381-AD74-6973B07FD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5387" y="175098"/>
            <a:ext cx="6741268" cy="6527259"/>
          </a:xfrm>
        </p:spPr>
        <p:txBody>
          <a:bodyPr anchor="ctr">
            <a:normAutofit/>
          </a:bodyPr>
          <a:lstStyle/>
          <a:p>
            <a:r>
              <a:rPr lang="ru-RU" dirty="0"/>
              <a:t>Организации нуждаются в подходах с обоснованной эффективностью (</a:t>
            </a:r>
            <a:r>
              <a:rPr lang="en-GB" dirty="0"/>
              <a:t>evidence-based)</a:t>
            </a:r>
            <a:r>
              <a:rPr lang="ru-RU" dirty="0"/>
              <a:t>, чтобы обосновывать вложения в коучинг и развитие персонала</a:t>
            </a:r>
          </a:p>
          <a:p>
            <a:r>
              <a:rPr lang="ru-RU" dirty="0"/>
              <a:t>КПК – единственный на данный момент подход в коучинге с доказанной эффективностью </a:t>
            </a:r>
            <a:r>
              <a:rPr lang="en-GB" dirty="0"/>
              <a:t>(</a:t>
            </a:r>
            <a:r>
              <a:rPr lang="ru-RU" b="0" i="0" dirty="0">
                <a:effectLst/>
              </a:rPr>
              <a:t>76,814</a:t>
            </a:r>
            <a:r>
              <a:rPr lang="en-GB" b="0" i="0" dirty="0">
                <a:effectLst/>
              </a:rPr>
              <a:t> </a:t>
            </a:r>
            <a:r>
              <a:rPr lang="ru-RU" dirty="0"/>
              <a:t>результатов поиска по </a:t>
            </a:r>
            <a:r>
              <a:rPr lang="en-GB" dirty="0"/>
              <a:t>EBSCO). </a:t>
            </a:r>
          </a:p>
          <a:p>
            <a:r>
              <a:rPr lang="ru-RU" b="0" i="0" dirty="0">
                <a:effectLst/>
              </a:rPr>
              <a:t>Разработаны модели и инструменты оценки эффективности КПК, которые могут применяться в организациях.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52795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59B9B-63F1-8232-EDF3-4C07E84E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Программа когнитивно-поведенческого коучинга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5BC2A-745E-22D3-DA88-23043B23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98" y="1857983"/>
            <a:ext cx="10895106" cy="484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Основной протокол: модель </a:t>
            </a:r>
            <a:r>
              <a:rPr lang="en-GB" sz="2200" b="1" dirty="0"/>
              <a:t>G-ABCDEF</a:t>
            </a:r>
            <a:endParaRPr lang="ru-RU" sz="2200" b="1" dirty="0"/>
          </a:p>
          <a:p>
            <a:pPr marL="0" indent="0">
              <a:buNone/>
            </a:pPr>
            <a:r>
              <a:rPr lang="ru-RU" sz="2200" dirty="0"/>
              <a:t>Количество сессий: 6 сессий по 1 часу индивидуально (возможен групповой формат)</a:t>
            </a:r>
          </a:p>
          <a:p>
            <a:pPr marL="0" indent="0">
              <a:buNone/>
            </a:pPr>
            <a:r>
              <a:rPr lang="ru-RU" sz="2200" dirty="0"/>
              <a:t>Содержание сессий: </a:t>
            </a:r>
          </a:p>
          <a:p>
            <a:r>
              <a:rPr lang="ru-RU" sz="2200" dirty="0"/>
              <a:t>1. Когнитивный компонент: а) персональная валентность: что значат изменения лично для меня? Работа с воспринимаемыми личными преимуществами; б) организационная валентность: что изменится в организации в связи с изменениями? в) повышение </a:t>
            </a:r>
            <a:r>
              <a:rPr lang="ru-RU" sz="2200" dirty="0" err="1"/>
              <a:t>самоэффективности</a:t>
            </a:r>
            <a:endParaRPr lang="ru-RU" sz="2200" dirty="0"/>
          </a:p>
          <a:p>
            <a:r>
              <a:rPr lang="ru-RU" sz="2200" dirty="0">
                <a:ea typeface="Georgia" panose="02040502050405020303" pitchFamily="18" charset="0"/>
                <a:cs typeface="Times New Roman" panose="02020603050405020304" pitchFamily="18" charset="0"/>
              </a:rPr>
              <a:t>2</a:t>
            </a:r>
            <a:r>
              <a:rPr lang="ru-RU" sz="2200" u="none" strike="noStrike" dirty="0">
                <a:effectLst/>
                <a:ea typeface="Georgia" panose="02040502050405020303" pitchFamily="18" charset="0"/>
                <a:cs typeface="Times New Roman" panose="02020603050405020304" pitchFamily="18" charset="0"/>
              </a:rPr>
              <a:t>. Эмоциональный компонент: анализ страхов и опасений, работа с убеждениями, лежащими в их основе </a:t>
            </a:r>
          </a:p>
          <a:p>
            <a:r>
              <a:rPr lang="ru-RU" sz="2200" dirty="0">
                <a:ea typeface="Georgia" panose="02040502050405020303" pitchFamily="18" charset="0"/>
                <a:cs typeface="Times New Roman" panose="02020603050405020304" pitchFamily="18" charset="0"/>
              </a:rPr>
              <a:t>3. Работа с вовлеченностью, особенно с компонентом «энергия». </a:t>
            </a:r>
            <a:endParaRPr lang="ru-RU" sz="2200" u="none" strike="noStrike" dirty="0">
              <a:effectLst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162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243BB5-3BA8-1C20-4DAE-8F1386F7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апробации программы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E569A95-6654-4CF4-1A20-70669D2EA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021240"/>
              </p:ext>
            </p:extLst>
          </p:nvPr>
        </p:nvGraphicFramePr>
        <p:xfrm>
          <a:off x="476655" y="1949450"/>
          <a:ext cx="10642060" cy="329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8034">
                  <a:extLst>
                    <a:ext uri="{9D8B030D-6E8A-4147-A177-3AD203B41FA5}">
                      <a16:colId xmlns:a16="http://schemas.microsoft.com/office/drawing/2014/main" val="3376585397"/>
                    </a:ext>
                  </a:extLst>
                </a:gridCol>
                <a:gridCol w="5214026">
                  <a:extLst>
                    <a:ext uri="{9D8B030D-6E8A-4147-A177-3AD203B41FA5}">
                      <a16:colId xmlns:a16="http://schemas.microsoft.com/office/drawing/2014/main" val="1079105511"/>
                    </a:ext>
                  </a:extLst>
                </a:gridCol>
              </a:tblGrid>
              <a:tr h="512948">
                <a:tc>
                  <a:txBody>
                    <a:bodyPr/>
                    <a:lstStyle/>
                    <a:p>
                      <a:r>
                        <a:rPr lang="ru-RU" dirty="0"/>
                        <a:t>Шкала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 </a:t>
                      </a:r>
                      <a:r>
                        <a:rPr lang="ru-RU" dirty="0"/>
                        <a:t>Стьюдента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212969"/>
                  </a:ext>
                </a:extLst>
              </a:tr>
              <a:tr h="5561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Общий индекс вовлеченности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-11,767**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307092"/>
                  </a:ext>
                </a:extLst>
              </a:tr>
              <a:tr h="5561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Поглощенность деятельностью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- 2,471*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7964714"/>
                  </a:ext>
                </a:extLst>
              </a:tr>
              <a:tr h="5561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Контроль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-3.197*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0434754"/>
                  </a:ext>
                </a:extLst>
              </a:tr>
              <a:tr h="5561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Принятие риска 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-3.732*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6610121"/>
                  </a:ext>
                </a:extLst>
              </a:tr>
              <a:tr h="5561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Жизнестойкость (ОИ) 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-3.018*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470555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3C45E99-E2DB-439A-F43D-A1F0E5C8EE16}"/>
              </a:ext>
            </a:extLst>
          </p:cNvPr>
          <p:cNvSpPr txBox="1"/>
          <p:nvPr/>
        </p:nvSpPr>
        <p:spPr>
          <a:xfrm>
            <a:off x="352627" y="5456940"/>
            <a:ext cx="6094378" cy="457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*** 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 ≤0</a:t>
            </a:r>
            <a:r>
              <a:rPr lang="ru-RU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001</a:t>
            </a:r>
            <a:r>
              <a:rPr lang="ru-RU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* 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 ≤0</a:t>
            </a:r>
            <a:r>
              <a:rPr lang="ru-RU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ru-RU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</a:t>
            </a:r>
            <a:endParaRPr lang="ru-RU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51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4CAC4-6AFF-460B-9B1A-B0045367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по результатам апробации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5EAC07-C95B-A47B-B911-0F225886A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Предложенная программа привела к значимым сдвигам у экспериментальной группы по следующим шкалам: </a:t>
            </a:r>
          </a:p>
          <a:p>
            <a:r>
              <a:rPr lang="ru-RU" dirty="0"/>
              <a:t>1) Вовлеченность: общий индекс вовлеченности и поглощённость деятельностью </a:t>
            </a:r>
          </a:p>
          <a:p>
            <a:r>
              <a:rPr lang="ru-RU" dirty="0"/>
              <a:t>2) Жизнестойкость: значимые изменения по шкалам общий индекс жизнестойкости, контроль, принятие риска. </a:t>
            </a:r>
          </a:p>
          <a:p>
            <a:r>
              <a:rPr lang="ru-RU" dirty="0"/>
              <a:t>3) В контрольной группе изменения не обнаружены</a:t>
            </a:r>
          </a:p>
          <a:p>
            <a:r>
              <a:rPr lang="ru-RU" dirty="0"/>
              <a:t>4) не обнаружено значимых сдвигов по шкале и </a:t>
            </a:r>
            <a:r>
              <a:rPr lang="ru-RU" dirty="0" err="1"/>
              <a:t>субшкалам</a:t>
            </a:r>
            <a:r>
              <a:rPr lang="ru-RU" dirty="0"/>
              <a:t> организационного стресса.  </a:t>
            </a:r>
          </a:p>
        </p:txBody>
      </p:sp>
    </p:spTree>
    <p:extLst>
      <p:ext uri="{BB962C8B-B14F-4D97-AF65-F5344CB8AC3E}">
        <p14:creationId xmlns:p14="http://schemas.microsoft.com/office/powerpoint/2010/main" val="27818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88E7F-CC8D-FAFD-AF6B-2CFC2868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180934"/>
            <a:ext cx="10895106" cy="976657"/>
          </a:xfrm>
        </p:spPr>
        <p:txBody>
          <a:bodyPr/>
          <a:lstStyle/>
          <a:p>
            <a:r>
              <a:rPr lang="ru-RU" dirty="0"/>
              <a:t>Общие выводы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3625A-8B58-3192-E546-322DEB59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585610"/>
            <a:ext cx="11274612" cy="49066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Проведенная программа показала свою эффективность для изменения когнитивных и аффективных составляющих: а) повысилась вовлеченность сотрудников и особенно поглощенность деятельностью; б) повысилась жизнестойкость, а также </a:t>
            </a:r>
            <a:r>
              <a:rPr lang="ru-RU" dirty="0" err="1"/>
              <a:t>субшкалы</a:t>
            </a:r>
            <a:r>
              <a:rPr lang="ru-RU" dirty="0"/>
              <a:t> жизнестойкости «контроль» и «принятие риска». Мы предполагаем, что усиление этих качеств будет способствовать повышению готовности к организационным изменениям в форме цифровой трансформации (ГОИ-ЦТ)</a:t>
            </a:r>
          </a:p>
          <a:p>
            <a:pPr marL="0" indent="0">
              <a:buNone/>
            </a:pPr>
            <a:r>
              <a:rPr lang="ru-RU" dirty="0"/>
              <a:t>2 Исследование ограничено выборкой одной организации, поэтому в других организациях следует повторять весь алгоритм разработки программы. </a:t>
            </a:r>
          </a:p>
          <a:p>
            <a:pPr marL="0" indent="0">
              <a:buNone/>
            </a:pPr>
            <a:r>
              <a:rPr lang="ru-RU" dirty="0"/>
              <a:t>3. На данный момент исследование факторов ЦТ продолжается, как в данной организации, так и в организациях другого профиля (медицинских). </a:t>
            </a:r>
          </a:p>
        </p:txBody>
      </p:sp>
    </p:spTree>
    <p:extLst>
      <p:ext uri="{BB962C8B-B14F-4D97-AF65-F5344CB8AC3E}">
        <p14:creationId xmlns:p14="http://schemas.microsoft.com/office/powerpoint/2010/main" val="12958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5B24BD-C86B-0064-0676-485C15A2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984061"/>
            <a:ext cx="10515600" cy="2852737"/>
          </a:xfrm>
        </p:spPr>
        <p:txBody>
          <a:bodyPr>
            <a:normAutofit/>
          </a:bodyPr>
          <a:lstStyle/>
          <a:p>
            <a:r>
              <a:rPr lang="ru-RU" sz="2800" dirty="0"/>
              <a:t>Проект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22-00-014 «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Психологические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факторы адаптации сотрудников к цифровой трансформации внутриорганизационной коммуникации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в рамках Программы «Научный фонд Национального исследовательского университета «Высшая школа экономики» (НИУ ВШЭ)».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1A2960-AB9C-3574-155C-56E374A62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83225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Научно-учебная группа «Психология организационной коммуникации» НИУ ВШЭ </a:t>
            </a:r>
          </a:p>
        </p:txBody>
      </p:sp>
    </p:spTree>
    <p:extLst>
      <p:ext uri="{BB962C8B-B14F-4D97-AF65-F5344CB8AC3E}">
        <p14:creationId xmlns:p14="http://schemas.microsoft.com/office/powerpoint/2010/main" val="494125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A78D638C-F0F8-7AB1-7FDC-814F67634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7362" y="116732"/>
            <a:ext cx="7024147" cy="1104328"/>
          </a:xfrm>
        </p:spPr>
        <p:txBody>
          <a:bodyPr>
            <a:normAutofit/>
          </a:bodyPr>
          <a:lstStyle/>
          <a:p>
            <a:pPr algn="ctr"/>
            <a:r>
              <a:rPr lang="ru-RU" sz="4600" dirty="0"/>
              <a:t>Контакты и проекты  </a:t>
            </a:r>
          </a:p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C75976C7-2051-1A3E-754B-252264EC9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802" y="1128409"/>
            <a:ext cx="11044395" cy="5612859"/>
          </a:xfrm>
        </p:spPr>
        <p:txBody>
          <a:bodyPr>
            <a:normAutofit/>
          </a:bodyPr>
          <a:lstStyle/>
          <a:p>
            <a:pPr marL="0" indent="612000">
              <a:buNone/>
            </a:pPr>
            <a:r>
              <a:rPr lang="en-GB" sz="1800" dirty="0" err="1">
                <a:hlinkClick r:id="rId2"/>
              </a:rPr>
              <a:t>nvantonova</a:t>
            </a:r>
            <a:r>
              <a:rPr lang="en-US" sz="1800" dirty="0">
                <a:hlinkClick r:id="rId2"/>
              </a:rPr>
              <a:t>@hse.ru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2782EBE-333E-0817-ACA6-2E8D8632B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98" y="1524842"/>
            <a:ext cx="2402327" cy="240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FC6B7A5-353B-A00A-7678-8558EB7D9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52" y="4297617"/>
            <a:ext cx="2611820" cy="26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72A2DF-24E2-D93C-1F0F-870D16B55E16}"/>
              </a:ext>
            </a:extLst>
          </p:cNvPr>
          <p:cNvSpPr txBox="1"/>
          <p:nvPr/>
        </p:nvSpPr>
        <p:spPr>
          <a:xfrm>
            <a:off x="7947498" y="1386112"/>
            <a:ext cx="3612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Коучинг в организации – канал в Телеграм </a:t>
            </a:r>
          </a:p>
          <a:p>
            <a:pPr algn="ctr"/>
            <a:r>
              <a:rPr lang="en-US" sz="2000" b="1" dirty="0">
                <a:hlinkClick r:id="rId5"/>
              </a:rPr>
              <a:t>https://t.me/org_coaching</a:t>
            </a:r>
            <a:endParaRPr lang="ru-RU" sz="2000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9E7CC9F-3CDF-7BDF-A294-BA443198A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081" y="3093396"/>
            <a:ext cx="3024098" cy="302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90495FE-E9C0-DBA2-B8F6-666BEC305EF9}"/>
              </a:ext>
            </a:extLst>
          </p:cNvPr>
          <p:cNvSpPr txBox="1"/>
          <p:nvPr/>
        </p:nvSpPr>
        <p:spPr>
          <a:xfrm>
            <a:off x="722210" y="3993835"/>
            <a:ext cx="3185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en-GB" dirty="0"/>
              <a:t>VK</a:t>
            </a:r>
            <a:r>
              <a:rPr lang="ru-RU" dirty="0"/>
              <a:t>: </a:t>
            </a:r>
            <a:r>
              <a:rPr lang="en-US" dirty="0">
                <a:hlinkClick r:id="rId7"/>
              </a:rPr>
              <a:t>https://vk.com/nvantonova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190F740-99DB-317B-3383-26B044CE8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71" y="3180219"/>
            <a:ext cx="2919894" cy="291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EF6830-A236-268E-72CD-405EA2150206}"/>
              </a:ext>
            </a:extLst>
          </p:cNvPr>
          <p:cNvSpPr txBox="1"/>
          <p:nvPr/>
        </p:nvSpPr>
        <p:spPr>
          <a:xfrm>
            <a:off x="5274416" y="1386112"/>
            <a:ext cx="20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НУГ «Психология организационной коммуникации – исследования и статьи </a:t>
            </a:r>
          </a:p>
        </p:txBody>
      </p:sp>
    </p:spTree>
    <p:extLst>
      <p:ext uri="{BB962C8B-B14F-4D97-AF65-F5344CB8AC3E}">
        <p14:creationId xmlns:p14="http://schemas.microsoft.com/office/powerpoint/2010/main" val="197162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C335D-9EE6-B2F8-EE9E-D9806FD9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Цифровая трансформация организации (ЦТО)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7ACE2F-08C1-008C-B947-7410965C0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Трансформация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transformatio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преобразование) – модификация структуры или формы чего-либо.</a:t>
            </a:r>
          </a:p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Цифровая трансформация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определяется как процесс, который «нацелен на улучшение объекта путем инициирования значительных изменений его свойств за счет сочетания информационных, вычислительных, коммуникационных и сетевых технологий» (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Vial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2019, с. 121).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Цифровая трансформация организации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процесс глубоких структурных изменений в организации, происходящих за счет интеграции множества технологий и коренным образом переопределяющих идентичность и ценности организации (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Besson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Rowe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2012;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Skog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2018;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Wessel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2020).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53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42C0F-E732-717D-1014-2AC396C3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цифровой трансформации организации (</a:t>
            </a:r>
            <a:r>
              <a:rPr lang="ru-RU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Verhoef</a:t>
            </a:r>
            <a:r>
              <a:rPr lang="ru-RU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</a:t>
            </a:r>
            <a:r>
              <a:rPr lang="ru-RU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</a:t>
            </a:r>
            <a:r>
              <a:rPr lang="ru-RU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., 2021</a:t>
            </a:r>
            <a:r>
              <a:rPr lang="ru-RU" sz="31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sz="3100" i="0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A584AD-F966-A85A-8DA2-C39693279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этап.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Оцифровка (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Digitization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На этом этапе происходит перевод аналоговой информации в цифровую, сами бизнес-процессы существенно не изменяются. </a:t>
            </a:r>
          </a:p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этап.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Цифровизация (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Digitalization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На этом этапе происходит изменения бизнес-процессов за счет использования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технологий (Li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., 2016).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этап.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Цифровая трансформация (Digital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Transformation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наступает тогда, когда изменения бизнес-процессов приводят к необходимости реорганизации структуры организации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Iansiti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Lakhani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2014).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0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4FBAE-1F22-51EC-72E4-8BDBA6FB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203" y="365760"/>
            <a:ext cx="11274357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Модель процессов цифровой трансформации организации 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EF9C4479-3EA1-F8A2-7C1E-117AE193D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894655"/>
              </p:ext>
            </p:extLst>
          </p:nvPr>
        </p:nvGraphicFramePr>
        <p:xfrm>
          <a:off x="564204" y="1926076"/>
          <a:ext cx="11274357" cy="4698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715">
                  <a:extLst>
                    <a:ext uri="{9D8B030D-6E8A-4147-A177-3AD203B41FA5}">
                      <a16:colId xmlns:a16="http://schemas.microsoft.com/office/drawing/2014/main" val="1351709153"/>
                    </a:ext>
                  </a:extLst>
                </a:gridCol>
                <a:gridCol w="3139774">
                  <a:extLst>
                    <a:ext uri="{9D8B030D-6E8A-4147-A177-3AD203B41FA5}">
                      <a16:colId xmlns:a16="http://schemas.microsoft.com/office/drawing/2014/main" val="811927542"/>
                    </a:ext>
                  </a:extLst>
                </a:gridCol>
                <a:gridCol w="3300917">
                  <a:extLst>
                    <a:ext uri="{9D8B030D-6E8A-4147-A177-3AD203B41FA5}">
                      <a16:colId xmlns:a16="http://schemas.microsoft.com/office/drawing/2014/main" val="2445845569"/>
                    </a:ext>
                  </a:extLst>
                </a:gridCol>
                <a:gridCol w="2858951">
                  <a:extLst>
                    <a:ext uri="{9D8B030D-6E8A-4147-A177-3AD203B41FA5}">
                      <a16:colId xmlns:a16="http://schemas.microsoft.com/office/drawing/2014/main" val="4254606884"/>
                    </a:ext>
                  </a:extLst>
                </a:gridCol>
              </a:tblGrid>
              <a:tr h="86890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Фаза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Этап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Подготовка к внедрению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Внедрение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Завершение внедрения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extLst>
                  <a:ext uri="{0D108BD9-81ED-4DB2-BD59-A6C34878D82A}">
                    <a16:rowId xmlns:a16="http://schemas.microsoft.com/office/drawing/2014/main" val="1743667349"/>
                  </a:ext>
                </a:extLst>
              </a:tr>
              <a:tr h="9951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1. Оцифровка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>
                          <a:effectLst/>
                        </a:rPr>
                        <a:t>Готовность к принятию цифрового формата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Принятие/сопротивление использованию нового  формата 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>
                          <a:effectLst/>
                        </a:rPr>
                        <a:t>Адаптация к новым форматам 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extLst>
                  <a:ext uri="{0D108BD9-81ED-4DB2-BD59-A6C34878D82A}">
                    <a16:rowId xmlns:a16="http://schemas.microsoft.com/office/drawing/2014/main" val="2851548539"/>
                  </a:ext>
                </a:extLst>
              </a:tr>
              <a:tr h="9951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2. Цифровизация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>
                          <a:effectLst/>
                        </a:rPr>
                        <a:t>Готовность к принятию цифровизации процессов 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Принятие</a:t>
                      </a:r>
                      <a:r>
                        <a:rPr lang="en-GB" sz="1600" kern="100" dirty="0">
                          <a:effectLst/>
                        </a:rPr>
                        <a:t>/</a:t>
                      </a:r>
                      <a:r>
                        <a:rPr lang="ru-RU" sz="1600" kern="100" dirty="0">
                          <a:effectLst/>
                        </a:rPr>
                        <a:t>сопротивление цифровизации процессов 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Адаптация к цифровым процессам 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extLst>
                  <a:ext uri="{0D108BD9-81ED-4DB2-BD59-A6C34878D82A}">
                    <a16:rowId xmlns:a16="http://schemas.microsoft.com/office/drawing/2014/main" val="3870229339"/>
                  </a:ext>
                </a:extLst>
              </a:tr>
              <a:tr h="1839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00" dirty="0">
                          <a:effectLst/>
                        </a:rPr>
                        <a:t>3.Цифровая трансформация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>
                          <a:effectLst/>
                        </a:rPr>
                        <a:t>ГОИ-ЦТ – готовность к организационным изменениям, связанным с цифровой трансформацией  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Принятие </a:t>
                      </a:r>
                      <a:r>
                        <a:rPr lang="en-GB" sz="1600" kern="100" dirty="0">
                          <a:effectLst/>
                        </a:rPr>
                        <a:t>/</a:t>
                      </a:r>
                      <a:r>
                        <a:rPr lang="ru-RU" sz="1600" kern="100" dirty="0">
                          <a:effectLst/>
                        </a:rPr>
                        <a:t>сопротивление цифровой трансформации 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100" dirty="0">
                          <a:effectLst/>
                        </a:rPr>
                        <a:t>Адаптация к организационной трансформации и новым форматам деятельности  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43" marR="48543" marT="0" marB="0"/>
                </a:tc>
                <a:extLst>
                  <a:ext uri="{0D108BD9-81ED-4DB2-BD59-A6C34878D82A}">
                    <a16:rowId xmlns:a16="http://schemas.microsoft.com/office/drawing/2014/main" val="167324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C427B-CE5C-42EB-93E2-F0C24A64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Психологические факторы ЦТО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745B63-AE6D-8511-BE28-C79461B74B9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51160" y="2203317"/>
            <a:ext cx="10289680" cy="419099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dirty="0"/>
              <a:t>Индивидуальные факторы</a:t>
            </a:r>
            <a:r>
              <a:rPr lang="ru-RU" dirty="0"/>
              <a:t>: принятие сотрудниками технологий, аттитюды, умения и навыки, жизнестойкость, организационный стресс, психологическое благополучие. 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/>
              <a:t>Групповые факторы</a:t>
            </a:r>
            <a:r>
              <a:rPr lang="ru-RU" dirty="0"/>
              <a:t>: коммуникация, командное взаимодействие, жизнестойкость команды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/>
              <a:t>Организационные факторы</a:t>
            </a:r>
            <a:r>
              <a:rPr lang="ru-RU" dirty="0"/>
              <a:t>: организационная культура, стиль руководства, организационная структура. </a:t>
            </a:r>
          </a:p>
        </p:txBody>
      </p:sp>
    </p:spTree>
    <p:extLst>
      <p:ext uri="{BB962C8B-B14F-4D97-AF65-F5344CB8AC3E}">
        <p14:creationId xmlns:p14="http://schemas.microsoft.com/office/powerpoint/2010/main" val="207238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58681-17FC-48FC-6F4F-724DA658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Готовность к организационным изменениям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F69DA7-E359-1C6B-60DB-5207C22F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0"/>
            <a:ext cx="11274612" cy="4636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Cambria" panose="02040503050406030204" pitchFamily="18" charset="0"/>
              </a:rPr>
              <a:t>1.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Модель «Готовность к организационным изменениям» Д. Холта и А.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Cambria" panose="02040503050406030204" pitchFamily="18" charset="0"/>
              </a:rPr>
              <a:t>Арменакиса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 - убеждения сотрудников в том, что: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Minion Pro"/>
              </a:rPr>
              <a:t>1) «Эффективность в области изменений»: «Я уверен в том, что после внедрения этого изменения я буду способен делать свою работу»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Minion Pro"/>
              </a:rPr>
              <a:t>2)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Minion Pro"/>
              </a:rPr>
              <a:t>«Организационная валентность»: «Наша организация станет более продуктивной, когда изменение будет внедрено»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Minion Pro"/>
              </a:rPr>
              <a:t>3) «Поддержка менеджмента»: «Каждый старший менеджер понимает важность этих перемен»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Minion Pro"/>
              </a:rPr>
              <a:t>4) «Персональная валентность»: «Предстоящие перемены принесут мне новые карьерные возможности»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Minion Pro"/>
              </a:rPr>
              <a:t>2. Психологическое благополучие сотрудников является</a:t>
            </a:r>
            <a:r>
              <a:rPr lang="ru-RU" sz="1800" dirty="0">
                <a:solidFill>
                  <a:srgbClr val="000000"/>
                </a:solidFill>
                <a:latin typeface="Minion Pro"/>
              </a:rPr>
              <a:t>: предиктором, результатом и критерием успешности ЦТО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Minion Pro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41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DA855-9C4E-E7FA-B654-22BD51B7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сотрудников по отношению к инновациям по </a:t>
            </a:r>
            <a:r>
              <a:rPr lang="ru-RU" dirty="0" err="1"/>
              <a:t>Э.Роджерсу</a:t>
            </a:r>
            <a:r>
              <a:rPr lang="ru-RU" dirty="0"/>
              <a:t> (</a:t>
            </a:r>
            <a:r>
              <a:rPr lang="en-GB" dirty="0"/>
              <a:t>Rogers, 1995)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68099B-D9F3-0EAC-5E48-BB1BA0545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0"/>
            <a:ext cx="11274612" cy="454279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1) новаторы (2,5%) – люди, идущие впереди времени, принимающие и использующие все новинки – они могут стать опорой при внедрении цифровой трансформации и ее проводниками в коллективе;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2) ранние последователи (13,5%) – те, кто также быстро принимают изменения и следуют за новаторами, обычно не оказывают значительного сопротивления внедрению изменений;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  раннее большинство (34 %) – основная масса сотрудников, которые могут испытывать сложности при освоении новых технологий, но все же достаточно быстро адаптируется к ним;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4) позднее большинство (34 %) – эти сотрудники привержены традициям и привычным способам выполнения работы, и с ними уже могут возникать сложности, они часто сопротивляются внедрению изменений;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5) отстающие (16 %) – не желают принимать изменения, активно им сопротивляются вплоть до саботажа.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18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54A4C-6F59-F404-7BA0-FE251121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1"/>
            <a:ext cx="10895106" cy="996112"/>
          </a:xfrm>
        </p:spPr>
        <p:txBody>
          <a:bodyPr/>
          <a:lstStyle/>
          <a:p>
            <a:r>
              <a:rPr lang="ru-RU" dirty="0"/>
              <a:t>Исследование в организации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32385A-1B50-A91C-DF14-6F7DB59DF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107" y="1556426"/>
            <a:ext cx="11468910" cy="50681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Выборка: организация </a:t>
            </a:r>
            <a:r>
              <a:rPr lang="en-GB" dirty="0"/>
              <a:t>X </a:t>
            </a:r>
            <a:r>
              <a:rPr lang="ru-RU" dirty="0"/>
              <a:t>финансового профиля деятельности: 250 сотрудников</a:t>
            </a:r>
          </a:p>
          <a:p>
            <a:pPr marL="0" indent="0">
              <a:buNone/>
            </a:pPr>
            <a:r>
              <a:rPr lang="ru-RU" dirty="0"/>
              <a:t>Запрос: проведение цифровой трансформации (внедрение роботизации, цифровых форматов коммуникации и т.д.) с наименьшими издержками для персонала  </a:t>
            </a:r>
          </a:p>
          <a:p>
            <a:pPr marL="0" indent="0">
              <a:buNone/>
            </a:pPr>
            <a:r>
              <a:rPr lang="ru-RU" dirty="0"/>
              <a:t>Этапы: </a:t>
            </a:r>
          </a:p>
          <a:p>
            <a:pPr marL="514350" indent="-514350">
              <a:buAutoNum type="arabicPeriod"/>
            </a:pPr>
            <a:r>
              <a:rPr lang="ru-RU" dirty="0"/>
              <a:t>Снятие запроса </a:t>
            </a:r>
          </a:p>
          <a:p>
            <a:pPr marL="514350" indent="-514350">
              <a:buAutoNum type="arabicPeriod"/>
            </a:pPr>
            <a:r>
              <a:rPr lang="ru-RU" dirty="0"/>
              <a:t>Проведение диагностики</a:t>
            </a:r>
          </a:p>
          <a:p>
            <a:pPr marL="514350" indent="-514350">
              <a:buAutoNum type="arabicPeriod"/>
            </a:pPr>
            <a:r>
              <a:rPr lang="ru-RU" dirty="0"/>
              <a:t>Рекомендации по результатам диагностики, разработка программы сопровождения  </a:t>
            </a:r>
          </a:p>
          <a:p>
            <a:pPr marL="514350" indent="-514350">
              <a:buAutoNum type="arabicPeriod"/>
            </a:pPr>
            <a:r>
              <a:rPr lang="ru-RU" dirty="0"/>
              <a:t>Проведение программы </a:t>
            </a:r>
          </a:p>
          <a:p>
            <a:pPr marL="514350" indent="-514350">
              <a:buAutoNum type="arabicPeriod"/>
            </a:pPr>
            <a:r>
              <a:rPr lang="ru-RU" dirty="0"/>
              <a:t>Повторная диагностика </a:t>
            </a:r>
          </a:p>
        </p:txBody>
      </p:sp>
    </p:spTree>
    <p:extLst>
      <p:ext uri="{BB962C8B-B14F-4D97-AF65-F5344CB8AC3E}">
        <p14:creationId xmlns:p14="http://schemas.microsoft.com/office/powerpoint/2010/main" val="3358927010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1702</Words>
  <Application>Microsoft Office PowerPoint</Application>
  <PresentationFormat>Широкоэкранный</PresentationFormat>
  <Paragraphs>137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Avenir Next LT Pro</vt:lpstr>
      <vt:lpstr>AvenirNext LT Pro Medium</vt:lpstr>
      <vt:lpstr>Calibri</vt:lpstr>
      <vt:lpstr>Cambria</vt:lpstr>
      <vt:lpstr>Helvetica Neue</vt:lpstr>
      <vt:lpstr>Minion Pro</vt:lpstr>
      <vt:lpstr>Sabon Next LT</vt:lpstr>
      <vt:lpstr>Times New Roman</vt:lpstr>
      <vt:lpstr>DappledVTI</vt:lpstr>
      <vt:lpstr>Разработка программы психологического сопровождения цифровой трансформации организации </vt:lpstr>
      <vt:lpstr>Проект 22-00-014 «Психологические факторы адаптации сотрудников к цифровой трансформации внутриорганизационной коммуникации») в рамках Программы «Научный фонд Национального исследовательского университета «Высшая школа экономики» (НИУ ВШЭ)». </vt:lpstr>
      <vt:lpstr>Цифровая трансформация организации (ЦТО)</vt:lpstr>
      <vt:lpstr>Этапы цифровой трансформации организации (Verhoef et al., 2021) </vt:lpstr>
      <vt:lpstr>Модель процессов цифровой трансформации организации </vt:lpstr>
      <vt:lpstr>Психологические факторы ЦТО</vt:lpstr>
      <vt:lpstr>Готовность к организационным изменениям </vt:lpstr>
      <vt:lpstr>Типы сотрудников по отношению к инновациям по Э.Роджерсу (Rogers, 1995)</vt:lpstr>
      <vt:lpstr>Исследование в организации </vt:lpstr>
      <vt:lpstr>Методики </vt:lpstr>
      <vt:lpstr>Выводы исследования* </vt:lpstr>
      <vt:lpstr>Программа психологического сопровождения организации </vt:lpstr>
      <vt:lpstr>Разработка программы изменения установок по отношению к изменениям </vt:lpstr>
      <vt:lpstr>Когнитивно-поведенческий коучинг </vt:lpstr>
      <vt:lpstr>Почему КПК применяется в организациях </vt:lpstr>
      <vt:lpstr>Программа когнитивно-поведенческого коучинга </vt:lpstr>
      <vt:lpstr>Результаты апробации программы </vt:lpstr>
      <vt:lpstr>Выводы по результатам апробации </vt:lpstr>
      <vt:lpstr>Общие выводы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программы психологического сопровождения цифровой трансформации организации </dc:title>
  <dc:creator>Антонова Наталья Викторовна</dc:creator>
  <cp:lastModifiedBy>Антонова Наталья Викторовна</cp:lastModifiedBy>
  <cp:revision>1</cp:revision>
  <dcterms:created xsi:type="dcterms:W3CDTF">2023-12-05T12:34:54Z</dcterms:created>
  <dcterms:modified xsi:type="dcterms:W3CDTF">2023-12-05T13:47:35Z</dcterms:modified>
</cp:coreProperties>
</file>