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roxima Nova"/>
      <p:regular r:id="rId16"/>
      <p:bold r:id="rId17"/>
      <p:italic r:id="rId18"/>
      <p:boldItalic r:id="rId19"/>
    </p:embeddedFont>
    <p:embeddedFont>
      <p:font typeface="Alfa Slab One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lfaSlabOne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roximaNova-bold.fntdata"/><Relationship Id="rId16" Type="http://schemas.openxmlformats.org/officeDocument/2006/relationships/font" Target="fonts/ProximaNova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boldItalic.fntdata"/><Relationship Id="rId6" Type="http://schemas.openxmlformats.org/officeDocument/2006/relationships/slide" Target="slides/slide1.xml"/><Relationship Id="rId18" Type="http://schemas.openxmlformats.org/officeDocument/2006/relationships/font" Target="fonts/ProximaNova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9a93d662b7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9a93d662b7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9a93d662b7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9a93d662b7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9a93d662b7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9a93d662b7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9a93d662b7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9a93d662b7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9a93d662b7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9a93d662b7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9a93d662b7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9a93d662b7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9a93d662b7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9a93d662b7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9a93d662b7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9a93d662b7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9a93d662b7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9a93d662b7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Военные перевороты в Сахеле и их причины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155850" y="2999375"/>
            <a:ext cx="8832300" cy="15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b="1" lang="ru" sz="418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Семинар рабочей группы ФСН “Цена стабильности: как расходы на оборону связаны с устойчивостью государств”</a:t>
            </a:r>
            <a:endParaRPr b="1" sz="418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Объяснения для Сахеля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ru" sz="2000"/>
              <a:t>При этом в Сенегале была выстроена жесткая иерархия командования, где военные подчинены гражданскому Министерству обороны;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ru" sz="2000"/>
              <a:t>Начиная с 1970-х годов, при введении многопартийных выборов, военным было запрещено участие в них.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ru" sz="2000"/>
              <a:t>Пока Сенегал остается единственным режимом в регионе Сахеля, где военные не доминируют.   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Волна переворотов в Сахеле: действительно ли она существует?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485388"/>
            <a:ext cx="49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r>
              <a:rPr lang="ru" sz="2000"/>
              <a:t>Почему да:  </a:t>
            </a:r>
            <a:endParaRPr sz="2000"/>
          </a:p>
          <a:p>
            <a:pPr indent="-355600" lvl="0" marL="457200" rtl="0" algn="just">
              <a:spcBef>
                <a:spcPts val="1200"/>
              </a:spcBef>
              <a:spcAft>
                <a:spcPts val="0"/>
              </a:spcAft>
              <a:buSzPts val="2000"/>
              <a:buChar char="-"/>
            </a:pPr>
            <a:r>
              <a:rPr lang="ru" sz="2000"/>
              <a:t>масштаб проблемы настолько велик, что создан/переоткрыт новый термин “пояс переворотов” (ceinture de coups d’etat - coup belt)</a:t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ru" sz="2000"/>
              <a:t>20</a:t>
            </a:r>
            <a:r>
              <a:rPr lang="ru" sz="2000"/>
              <a:t> переворотов и попыток с 2020 по 2023 годы против </a:t>
            </a:r>
            <a:r>
              <a:rPr b="1" lang="ru" sz="2000"/>
              <a:t>36</a:t>
            </a:r>
            <a:r>
              <a:rPr lang="ru" sz="2000"/>
              <a:t> с 2010 по 2019 годы </a:t>
            </a:r>
            <a:endParaRPr sz="2000"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522" y="1642787"/>
            <a:ext cx="3286476" cy="310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Волна переворотов в Сахеле: действительно ли она существует?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4521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/>
              <a:t>Почему нет:</a:t>
            </a:r>
            <a:endParaRPr sz="2000"/>
          </a:p>
          <a:p>
            <a:pPr indent="-355600" lvl="0" marL="457200" rtl="0" algn="just">
              <a:spcBef>
                <a:spcPts val="1200"/>
              </a:spcBef>
              <a:spcAft>
                <a:spcPts val="0"/>
              </a:spcAft>
              <a:buSzPts val="2000"/>
              <a:buChar char="-"/>
            </a:pPr>
            <a:r>
              <a:rPr lang="ru" sz="2000"/>
              <a:t>по мнению некоторых авторов, это не волна и не эпидемия, а совпадение по времени переворотов в нескольких странах, склонных к переворотам (Singh, 2022);</a:t>
            </a:r>
            <a:endParaRPr sz="2000"/>
          </a:p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ru" sz="2000"/>
              <a:t>можно также привести аргумент о том, что перевороты за последние три года могут иметь разную природу.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Волна переворотов и их причины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49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ru" sz="1900"/>
              <a:t>Африканский центр стратегических исследований консервативно насчитывает 13 переворотов и попыток переворотов в Африке с 2020 года. </a:t>
            </a:r>
            <a:endParaRPr sz="1900"/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ru" sz="1900"/>
              <a:t>Многие страны находятся в условной “ловушке” - каждая смена власти происходит в результате военного переворота.</a:t>
            </a:r>
            <a:endParaRPr sz="1900"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6378" y="1152475"/>
            <a:ext cx="3375915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Волна переворотов и их причины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/>
              <a:t>Объяснения переворотов на данный момент можно сгруппировать в несколько:</a:t>
            </a:r>
            <a:endParaRPr sz="2000"/>
          </a:p>
          <a:p>
            <a:pPr indent="-355600" lvl="0" marL="457200" rtl="0" algn="just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2000"/>
              <a:buChar char="-"/>
            </a:pPr>
            <a:r>
              <a:rPr lang="ru" sz="2000"/>
              <a:t>“геополитическая игра” - влияние России, Китая, “борьба демократии и авторитаризма” (The Guardian, Al Jazeera, и международные СМИ);</a:t>
            </a:r>
            <a:endParaRPr sz="2000"/>
          </a:p>
          <a:p>
            <a:pPr indent="-3556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ru" sz="2000"/>
              <a:t>объяснения политологов, на данный момент в основном объяснения от противного: ошибки Африканского союза, ЭКОВАС, государств. (Annan, 2014; Colomba-Petteng, 2023);</a:t>
            </a:r>
            <a:endParaRPr sz="2000"/>
          </a:p>
          <a:p>
            <a:pPr indent="-3556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ru" sz="2000"/>
              <a:t>конструктивные научные объяснения - бедность, отсутствие легитимности, экономические и структурные факторы (</a:t>
            </a:r>
            <a:r>
              <a:rPr lang="ru" sz="2000"/>
              <a:t>Johnson, Slater &amp; McGowan, 1983; O’Kane, 1981).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Волна переворотов и их причины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Исследователи переворотов XX века выделяли два блока причин, по которым армия может осуществить военный переворот:</a:t>
            </a:r>
            <a:endParaRPr/>
          </a:p>
          <a:p>
            <a:pPr indent="-342900" lvl="0" marL="457200" rtl="0" algn="just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Первый блок - это структурный/режимный блок. Авторитарные режимы считаются более подверженными военным переворотам (Zolberg, 1968). Армия более склонна к осуществлению переворота, когда вынуждена защищать свою корпоративную экономию и бюджет (Nordlinger, 1977). Также военный переворот более вероятен, когда роль армии в обществе не ограничивается обороной (Austin, 1966).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Волна переворотов и их причины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 sz="2000"/>
              <a:t>Второй блок объяснений, полит. экономический: упадок и стагнация экономики. Военные могут видеть перевороты как способ перезапустить экономику. Военные также могут считать, что ухудшающиеся экономические условия и соответствующие сложности населения являются угрозой национальной безопасности (O’Kane, 1981)</a:t>
            </a:r>
            <a:r>
              <a:rPr lang="ru"/>
              <a:t>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Объяснения для Сахеля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4720800" cy="38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just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ru" sz="2000"/>
              <a:t>Самое интересное на данный момент объяснение Сахельских военных переворотов представлено в специализированной на Сахеле работе Себастьена Элишера, вошедшей в сборник Oxford Handbook of The African Sahel.</a:t>
            </a:r>
            <a:endParaRPr sz="2000"/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4865" y="445025"/>
            <a:ext cx="2851934" cy="412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Объяснения для Сахеля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Cебастьен Элишер приводит пример Сенегала, как успешной истории взаимодействия военных и гражданского правительства в регионе </a:t>
            </a:r>
            <a:r>
              <a:rPr lang="ru"/>
              <a:t>(Elischer, 2021);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Первый президент Леопольд Седар Сенгор обеспечил постоянный контакт своего правительства и армии. Он регулярно проводил консультации с главнокомандующим генералом Жаном Альфредом Диалло. А офицеры при этом являлись частью политической элиты;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Также армия была включена в различные проекты государства через так называемый проект Armee-Nation. Через него военные работали в государственных проектах в здравоохранении, сельском хозяйстве и образовании </a:t>
            </a:r>
            <a:r>
              <a:rPr lang="ru"/>
              <a:t>(Elischer, 2021)</a:t>
            </a:r>
            <a:r>
              <a:rPr lang="ru"/>
              <a:t>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