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71" r:id="rId6"/>
    <p:sldId id="272" r:id="rId7"/>
    <p:sldId id="273" r:id="rId8"/>
    <p:sldId id="274" r:id="rId9"/>
    <p:sldId id="275" r:id="rId10"/>
    <p:sldId id="276" r:id="rId11"/>
    <p:sldId id="279" r:id="rId12"/>
    <p:sldId id="277" r:id="rId13"/>
    <p:sldId id="278" r:id="rId14"/>
    <p:sldId id="280" r:id="rId15"/>
    <p:sldId id="281" r:id="rId16"/>
    <p:sldId id="282" r:id="rId17"/>
    <p:sldId id="283" r:id="rId18"/>
    <p:sldId id="284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D1EC"/>
    <a:srgbClr val="0F30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91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77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495692" y="6356350"/>
            <a:ext cx="7920218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259572"/>
          </a:xfrm>
        </p:spPr>
        <p:txBody>
          <a:bodyPr anchor="b">
            <a:normAutofit/>
          </a:bodyPr>
          <a:lstStyle>
            <a:lvl1pPr algn="ctr">
              <a:defRPr sz="380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2731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1385046"/>
            <a:ext cx="3932237" cy="12102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1385047"/>
            <a:ext cx="6172200" cy="447600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830606"/>
            <a:ext cx="3932237" cy="30383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29965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7" name="Объект 2"/>
          <p:cNvSpPr>
            <a:spLocks noGrp="1"/>
          </p:cNvSpPr>
          <p:nvPr>
            <p:ph idx="13" hasCustomPrompt="1"/>
          </p:nvPr>
        </p:nvSpPr>
        <p:spPr>
          <a:xfrm>
            <a:off x="1294149" y="685802"/>
            <a:ext cx="10289680" cy="4190999"/>
          </a:xfrm>
        </p:spPr>
        <p:txBody>
          <a:bodyPr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47A5F6-499D-45E1-BB4E-0FE75645E1D2}" type="datetime1">
              <a:rPr lang="ru-RU" noProof="0" smtClean="0"/>
              <a:t>18.05.2023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8750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139897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17904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70420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38200" y="168089"/>
            <a:ext cx="10515600" cy="73191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18184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02998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892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Forum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4149" y="-9524"/>
            <a:ext cx="8791873" cy="4944192"/>
          </a:xfrm>
          <a:prstGeom prst="rect">
            <a:avLst/>
          </a:prstGeom>
        </p:spPr>
      </p:pic>
      <p:sp>
        <p:nvSpPr>
          <p:cNvPr id="10" name="Параллелограмм 10"/>
          <p:cNvSpPr>
            <a:spLocks/>
          </p:cNvSpPr>
          <p:nvPr userDrawn="1"/>
        </p:nvSpPr>
        <p:spPr>
          <a:xfrm>
            <a:off x="6398022" y="-9524"/>
            <a:ext cx="5822554" cy="6867524"/>
          </a:xfrm>
          <a:custGeom>
            <a:avLst/>
            <a:gdLst>
              <a:gd name="connsiteX0" fmla="*/ 0 w 7202293"/>
              <a:gd name="connsiteY0" fmla="*/ 6857999 h 6857999"/>
              <a:gd name="connsiteX1" fmla="*/ 1714500 w 7202293"/>
              <a:gd name="connsiteY1" fmla="*/ 0 h 6857999"/>
              <a:gd name="connsiteX2" fmla="*/ 7202293 w 7202293"/>
              <a:gd name="connsiteY2" fmla="*/ 0 h 6857999"/>
              <a:gd name="connsiteX3" fmla="*/ 5487793 w 7202293"/>
              <a:gd name="connsiteY3" fmla="*/ 6857999 h 6857999"/>
              <a:gd name="connsiteX4" fmla="*/ 0 w 7202293"/>
              <a:gd name="connsiteY4" fmla="*/ 6857999 h 6857999"/>
              <a:gd name="connsiteX0" fmla="*/ 0 w 5487793"/>
              <a:gd name="connsiteY0" fmla="*/ 6857999 h 6857999"/>
              <a:gd name="connsiteX1" fmla="*/ 1714500 w 5487793"/>
              <a:gd name="connsiteY1" fmla="*/ 0 h 6857999"/>
              <a:gd name="connsiteX2" fmla="*/ 4649593 w 5487793"/>
              <a:gd name="connsiteY2" fmla="*/ 114300 h 6857999"/>
              <a:gd name="connsiteX3" fmla="*/ 5487793 w 5487793"/>
              <a:gd name="connsiteY3" fmla="*/ 6857999 h 6857999"/>
              <a:gd name="connsiteX4" fmla="*/ 0 w 5487793"/>
              <a:gd name="connsiteY4" fmla="*/ 6857999 h 6857999"/>
              <a:gd name="connsiteX0" fmla="*/ 0 w 5487793"/>
              <a:gd name="connsiteY0" fmla="*/ 6867524 h 6867524"/>
              <a:gd name="connsiteX1" fmla="*/ 1714500 w 5487793"/>
              <a:gd name="connsiteY1" fmla="*/ 9525 h 6867524"/>
              <a:gd name="connsiteX2" fmla="*/ 5468743 w 5487793"/>
              <a:gd name="connsiteY2" fmla="*/ 0 h 6867524"/>
              <a:gd name="connsiteX3" fmla="*/ 5487793 w 5487793"/>
              <a:gd name="connsiteY3" fmla="*/ 6867524 h 6867524"/>
              <a:gd name="connsiteX4" fmla="*/ 0 w 5487793"/>
              <a:gd name="connsiteY4" fmla="*/ 6867524 h 686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7793" h="6867524">
                <a:moveTo>
                  <a:pt x="0" y="6867524"/>
                </a:moveTo>
                <a:lnTo>
                  <a:pt x="1714500" y="9525"/>
                </a:lnTo>
                <a:lnTo>
                  <a:pt x="5468743" y="0"/>
                </a:lnTo>
                <a:lnTo>
                  <a:pt x="5487793" y="6867524"/>
                </a:lnTo>
                <a:lnTo>
                  <a:pt x="0" y="686752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-1" y="5725554"/>
            <a:ext cx="6398022" cy="67206"/>
          </a:xfrm>
          <a:prstGeom prst="rect">
            <a:avLst/>
          </a:prstGeom>
          <a:gradFill flip="none" rotWithShape="1">
            <a:gsLst>
              <a:gs pos="0">
                <a:srgbClr val="1E8E97"/>
              </a:gs>
              <a:gs pos="100000">
                <a:srgbClr val="7BD1EC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aseline="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944619" y="4315417"/>
            <a:ext cx="5334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IX Международный Форум Ассоциации </a:t>
            </a:r>
            <a:r>
              <a:rPr lang="ru-RU" sz="18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Когнитивно</a:t>
            </a:r>
            <a:r>
              <a:rPr lang="ru-RU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-Поведенческой Психотерапии</a:t>
            </a:r>
            <a:endParaRPr lang="ru-RU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980247" y="5870595"/>
            <a:ext cx="4150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+mj-lt"/>
              </a:rPr>
              <a:t>20 — 21 мая 2023</a:t>
            </a:r>
          </a:p>
        </p:txBody>
      </p:sp>
      <p:grpSp>
        <p:nvGrpSpPr>
          <p:cNvPr id="13" name="Группа 12"/>
          <p:cNvGrpSpPr/>
          <p:nvPr userDrawn="1"/>
        </p:nvGrpSpPr>
        <p:grpSpPr>
          <a:xfrm>
            <a:off x="6743289" y="4901165"/>
            <a:ext cx="5042981" cy="1715984"/>
            <a:chOff x="5406774" y="-91203"/>
            <a:chExt cx="5809480" cy="1976803"/>
          </a:xfrm>
        </p:grpSpPr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6774" y="-91203"/>
              <a:ext cx="3761778" cy="1976803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25137" y="339471"/>
              <a:ext cx="2491117" cy="11154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713771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727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1371599"/>
            <a:ext cx="3932237" cy="364415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1519518"/>
            <a:ext cx="6172200" cy="43415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5156947"/>
            <a:ext cx="3932237" cy="7120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8171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1102659"/>
          </a:xfrm>
          <a:prstGeom prst="rect">
            <a:avLst/>
          </a:prstGeom>
          <a:gradFill flip="none" rotWithShape="1">
            <a:gsLst>
              <a:gs pos="0">
                <a:srgbClr val="1E8E97"/>
              </a:gs>
              <a:gs pos="100000">
                <a:srgbClr val="7BD1EC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8089"/>
            <a:ext cx="10515600" cy="731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2266" y="6010472"/>
            <a:ext cx="1739734" cy="97835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1" y="6046098"/>
            <a:ext cx="1787237" cy="92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14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6" r:id="rId9"/>
    <p:sldLayoutId id="2147483657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rgbClr val="0F3043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kern="1200">
          <a:solidFill>
            <a:srgbClr val="0F304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kern="1200">
          <a:solidFill>
            <a:srgbClr val="0F304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kern="1200">
          <a:solidFill>
            <a:srgbClr val="0F304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b="0" kern="1200">
          <a:solidFill>
            <a:srgbClr val="0F304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social.hse.ru/psy/orgcom" TargetMode="External"/><Relationship Id="rId2" Type="http://schemas.openxmlformats.org/officeDocument/2006/relationships/hyperlink" Target="mailto:nvantonova@hse.ru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3903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693A19-3862-2B95-A5E5-244BCE5C4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Выборка и дизайн исследования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5995F4-DD12-F6FD-B18B-2312750BDE7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951160" y="1619657"/>
            <a:ext cx="10289680" cy="419099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Выборка: 18 коучей и 18 клиентов (коучи).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Дизайн: </a:t>
            </a:r>
          </a:p>
          <a:p>
            <a:pPr marL="0" indent="0">
              <a:buNone/>
            </a:pPr>
            <a:r>
              <a:rPr lang="ru-RU" dirty="0"/>
              <a:t>1) клиент заполняет бланк методики «Личная эффективность»</a:t>
            </a:r>
          </a:p>
          <a:p>
            <a:pPr marL="0" indent="0">
              <a:buNone/>
            </a:pPr>
            <a:r>
              <a:rPr lang="ru-RU" dirty="0"/>
              <a:t>2) проведение сессии (в среднем 40 минут)</a:t>
            </a:r>
          </a:p>
          <a:p>
            <a:pPr marL="0" indent="0">
              <a:buNone/>
            </a:pPr>
            <a:r>
              <a:rPr lang="ru-RU" dirty="0"/>
              <a:t>3) второй замер по методике «Личная эффективность» – через неделю после проведения сессии</a:t>
            </a:r>
          </a:p>
        </p:txBody>
      </p:sp>
    </p:spTree>
    <p:extLst>
      <p:ext uri="{BB962C8B-B14F-4D97-AF65-F5344CB8AC3E}">
        <p14:creationId xmlns:p14="http://schemas.microsoft.com/office/powerpoint/2010/main" val="184275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BADC09-1A5E-AC00-2DCA-D3753117A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Анализ результатов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CBBFC9-89F9-3EB0-5D67-589B5E1AE59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064120" y="2436779"/>
            <a:ext cx="10289680" cy="1984441"/>
          </a:xfrm>
        </p:spPr>
        <p:txBody>
          <a:bodyPr/>
          <a:lstStyle/>
          <a:p>
            <a:r>
              <a:rPr lang="ru-RU" dirty="0"/>
              <a:t>1) качественный анализ содержания сессий; </a:t>
            </a:r>
          </a:p>
          <a:p>
            <a:r>
              <a:rPr lang="ru-RU" dirty="0"/>
              <a:t>2) количественный анализ изменений клиента </a:t>
            </a:r>
          </a:p>
        </p:txBody>
      </p:sp>
    </p:spTree>
    <p:extLst>
      <p:ext uri="{BB962C8B-B14F-4D97-AF65-F5344CB8AC3E}">
        <p14:creationId xmlns:p14="http://schemas.microsoft.com/office/powerpoint/2010/main" val="270695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5AD663-4F59-1506-75E9-4D45564BD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Анализ сессий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7821FF-44E0-EB60-78FE-3D64464F795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951160" y="1755845"/>
            <a:ext cx="10289680" cy="43142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/>
              <a:t>Анализ сессий проводился по следующим критериям: </a:t>
            </a:r>
          </a:p>
          <a:p>
            <a:pPr marL="0" indent="0">
              <a:buNone/>
            </a:pPr>
            <a:r>
              <a:rPr lang="ru-RU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а) запрос клиента и релевантность применения модели запросу; </a:t>
            </a:r>
          </a:p>
          <a:p>
            <a:pPr marL="0" indent="0">
              <a:buNone/>
            </a:pPr>
            <a:r>
              <a:rPr lang="ru-RU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б) соблюдение структуры сессии по модели </a:t>
            </a:r>
            <a:r>
              <a:rPr lang="en-GB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ru-RU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ru-RU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в) достижение клиентом своей цели сессии; </a:t>
            </a:r>
          </a:p>
          <a:p>
            <a:pPr marL="0" indent="0">
              <a:buNone/>
            </a:pPr>
            <a:r>
              <a:rPr lang="ru-RU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г) возможности совмещения модели с другими техниками коучинга. </a:t>
            </a:r>
            <a:endParaRPr lang="ru-RU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192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B23FF5-9B63-7DD6-9188-3B1687B54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6B7C2A-7D82-5AED-3124-66A6109C93A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5319" y="1376466"/>
            <a:ext cx="11381362" cy="4742231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ru-RU" sz="2400" dirty="0"/>
              <a:t>Из 18 сессий 17 были проведены по модели </a:t>
            </a:r>
            <a:r>
              <a:rPr lang="en-GB" sz="2400" dirty="0"/>
              <a:t>PRACTICE. </a:t>
            </a:r>
            <a:r>
              <a:rPr lang="ru-RU" sz="2400" dirty="0"/>
              <a:t>В одном случае коуч отказался от использования модели, найдя ее нерелевантной запросу клиента (запрос </a:t>
            </a:r>
            <a:r>
              <a:rPr lang="ru-RU" sz="2400" dirty="0">
                <a:effectLst/>
                <a:ea typeface="Times New Roman" panose="02020603050405020304" pitchFamily="18" charset="0"/>
              </a:rPr>
              <a:t>структурировать стратегию своего развития в разных сферах жизни»)</a:t>
            </a:r>
          </a:p>
          <a:p>
            <a:pPr marL="514350" indent="-514350">
              <a:buAutoNum type="arabicParenR"/>
            </a:pPr>
            <a:r>
              <a:rPr lang="ru-RU" sz="2400" dirty="0"/>
              <a:t>Наиболее релевантные запросы: связанные с конкретными </a:t>
            </a:r>
            <a:r>
              <a:rPr lang="ru-RU" sz="2400" dirty="0" err="1"/>
              <a:t>операциональными</a:t>
            </a:r>
            <a:r>
              <a:rPr lang="ru-RU" sz="2400" dirty="0"/>
              <a:t> целями и проектами (развить свой бизнес; построить центр и т.п.)</a:t>
            </a:r>
          </a:p>
          <a:p>
            <a:pPr marL="514350" indent="-514350">
              <a:buAutoNum type="arabicParenR"/>
            </a:pPr>
            <a:r>
              <a:rPr lang="ru-RU" sz="2400" dirty="0"/>
              <a:t>При запросах на работу с состоянием (нет сил, повысить мотивацию и т.п.) модель также может использоваться, но в сочетании с различными техниками на этапе А. </a:t>
            </a:r>
          </a:p>
          <a:p>
            <a:pPr marL="514350" indent="-514350">
              <a:buAutoNum type="arabicParenR"/>
            </a:pPr>
            <a:r>
              <a:rPr lang="ru-RU" sz="2400" dirty="0"/>
              <a:t>Модель </a:t>
            </a:r>
            <a:r>
              <a:rPr lang="en-GB" sz="2400" dirty="0"/>
              <a:t>PRACTICE </a:t>
            </a:r>
            <a:r>
              <a:rPr lang="ru-RU" sz="2400" dirty="0"/>
              <a:t>хорошо сочетается с когнитивными моделями АВС, </a:t>
            </a:r>
            <a:r>
              <a:rPr lang="en-GB" sz="2400" dirty="0"/>
              <a:t>SPACE</a:t>
            </a:r>
            <a:r>
              <a:rPr lang="ru-RU" sz="2400" dirty="0"/>
              <a:t>, проработка когнитивной модели может происходить на этапах </a:t>
            </a:r>
            <a:r>
              <a:rPr lang="en-GB" sz="2400" dirty="0"/>
              <a:t>A </a:t>
            </a:r>
            <a:r>
              <a:rPr lang="ru-RU" sz="2400" dirty="0"/>
              <a:t>и </a:t>
            </a:r>
            <a:r>
              <a:rPr lang="en-GB" sz="2400" dirty="0"/>
              <a:t>C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846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8E7ADF-769D-CD23-5FBD-91F2079B5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094"/>
            <a:ext cx="10515600" cy="979249"/>
          </a:xfrm>
        </p:spPr>
        <p:txBody>
          <a:bodyPr>
            <a:normAutofit/>
          </a:bodyPr>
          <a:lstStyle/>
          <a:p>
            <a:r>
              <a:rPr lang="ru-RU" dirty="0"/>
              <a:t>Использование различных техник коучинга в модели </a:t>
            </a:r>
            <a:r>
              <a:rPr lang="en-GB" dirty="0"/>
              <a:t>PRACTICE 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A3B57B5-EEFB-FFF1-0354-AE0F7F5CD153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2356140248"/>
              </p:ext>
            </p:extLst>
          </p:nvPr>
        </p:nvGraphicFramePr>
        <p:xfrm>
          <a:off x="162127" y="1415863"/>
          <a:ext cx="11867745" cy="5374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1259">
                  <a:extLst>
                    <a:ext uri="{9D8B030D-6E8A-4147-A177-3AD203B41FA5}">
                      <a16:colId xmlns:a16="http://schemas.microsoft.com/office/drawing/2014/main" val="4015787613"/>
                    </a:ext>
                  </a:extLst>
                </a:gridCol>
                <a:gridCol w="5341994">
                  <a:extLst>
                    <a:ext uri="{9D8B030D-6E8A-4147-A177-3AD203B41FA5}">
                      <a16:colId xmlns:a16="http://schemas.microsoft.com/office/drawing/2014/main" val="4166066798"/>
                    </a:ext>
                  </a:extLst>
                </a:gridCol>
                <a:gridCol w="3254492">
                  <a:extLst>
                    <a:ext uri="{9D8B030D-6E8A-4147-A177-3AD203B41FA5}">
                      <a16:colId xmlns:a16="http://schemas.microsoft.com/office/drawing/2014/main" val="1295329914"/>
                    </a:ext>
                  </a:extLst>
                </a:gridCol>
              </a:tblGrid>
              <a:tr h="390658">
                <a:tc>
                  <a:txBody>
                    <a:bodyPr/>
                    <a:lstStyle/>
                    <a:p>
                      <a:r>
                        <a:rPr lang="ru-RU" dirty="0"/>
                        <a:t>Этап модели </a:t>
                      </a:r>
                      <a:r>
                        <a:rPr lang="en-GB" dirty="0"/>
                        <a:t>PRACTICE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Техники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Стратегии Диснея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33295"/>
                  </a:ext>
                </a:extLst>
              </a:tr>
              <a:tr h="552925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Начало сессии, установление контакта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 talk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техники снятия напряжения,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отзеркаливания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присоединения, рефлексивного слушания.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 же 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703769"/>
                  </a:ext>
                </a:extLst>
              </a:tr>
              <a:tr h="408562"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формулировка проблемы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Переформулировка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запроса, если необходимо, работа с принятием ответственности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Метапозиция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анализ ситуации «со стороны»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991077"/>
                  </a:ext>
                </a:extLst>
              </a:tr>
              <a:tr h="525294"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формулировка реалистичной цели (цели на сессию)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Смартирование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цели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Мечтатель – формулировка образа желаемого будущего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961206"/>
                  </a:ext>
                </a:extLst>
              </a:tr>
              <a:tr h="428017"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анализ альтернативных решений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Колесо коучинга в различных вариантах; «что если». Визуализация и т.д. 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Реалист 1 – анализ возможных решений </a:t>
                      </a:r>
                      <a:endParaRPr lang="ru-RU" sz="1400" dirty="0"/>
                    </a:p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99422"/>
                  </a:ext>
                </a:extLst>
              </a:tr>
              <a:tr h="674286"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анализ возможных последствий и рисков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 с ограничивающими убеждениями; модели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ABC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-A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BCDEF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SPACE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SWOT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анализ, декартовы координаты, работа с состоянием </a:t>
                      </a:r>
                      <a:endParaRPr lang="ru-RU" sz="1400" dirty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Критик – анализ рисков </a:t>
                      </a:r>
                      <a:endParaRPr lang="ru-RU" sz="1400" dirty="0"/>
                    </a:p>
                    <a:p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291428"/>
                  </a:ext>
                </a:extLst>
              </a:tr>
              <a:tr h="424940"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выбор наилучшего решения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Модель Т, «менторы», «три стула» </a:t>
                      </a:r>
                      <a:endParaRPr lang="ru-RU" sz="1400" dirty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Реалист 2 – что добавить в план,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048372"/>
                  </a:ext>
                </a:extLst>
              </a:tr>
              <a:tr h="502761"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IC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реализация выбранного решения, план действий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Шкала времени, раскадровка</a:t>
                      </a:r>
                      <a:endParaRPr lang="ru-RU" sz="1400" dirty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простраивание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плана </a:t>
                      </a:r>
                      <a:endParaRPr lang="ru-RU" sz="1400" dirty="0"/>
                    </a:p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439383"/>
                  </a:ext>
                </a:extLst>
              </a:tr>
              <a:tr h="674286"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признание и оценка достижений сессии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Метапозиция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– признание результата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Резюмирование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7465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16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B79851-D715-D37D-91B7-E64D095C5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изменений по методике «Личная эффективность»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75EFD5E-9611-1969-6A21-56AE854FA117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313746559"/>
              </p:ext>
            </p:extLst>
          </p:nvPr>
        </p:nvGraphicFramePr>
        <p:xfrm>
          <a:off x="1676400" y="1311964"/>
          <a:ext cx="10515600" cy="53779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1469">
                  <a:extLst>
                    <a:ext uri="{9D8B030D-6E8A-4147-A177-3AD203B41FA5}">
                      <a16:colId xmlns:a16="http://schemas.microsoft.com/office/drawing/2014/main" val="2423292310"/>
                    </a:ext>
                  </a:extLst>
                </a:gridCol>
                <a:gridCol w="1928191">
                  <a:extLst>
                    <a:ext uri="{9D8B030D-6E8A-4147-A177-3AD203B41FA5}">
                      <a16:colId xmlns:a16="http://schemas.microsoft.com/office/drawing/2014/main" val="2329670289"/>
                    </a:ext>
                  </a:extLst>
                </a:gridCol>
                <a:gridCol w="2295940">
                  <a:extLst>
                    <a:ext uri="{9D8B030D-6E8A-4147-A177-3AD203B41FA5}">
                      <a16:colId xmlns:a16="http://schemas.microsoft.com/office/drawing/2014/main" val="2304408291"/>
                    </a:ext>
                  </a:extLst>
                </a:gridCol>
              </a:tblGrid>
              <a:tr h="4350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Шкала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 измерение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 измерение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0664311"/>
                  </a:ext>
                </a:extLst>
              </a:tr>
              <a:tr h="4350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локус контроля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13,8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14,3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5237674"/>
                  </a:ext>
                </a:extLst>
              </a:tr>
              <a:tr h="4350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целеполагание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12,1*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13,3*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781000"/>
                  </a:ext>
                </a:extLst>
              </a:tr>
              <a:tr h="92258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уровень самоорганизации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10,6*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12*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3079907"/>
                  </a:ext>
                </a:extLst>
              </a:tr>
              <a:tr h="4350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уверенность в себе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12,4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12,8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9799464"/>
                  </a:ext>
                </a:extLst>
              </a:tr>
              <a:tr h="4350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уровень эмпатии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14,4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14,1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5478497"/>
                  </a:ext>
                </a:extLst>
              </a:tr>
              <a:tr h="92258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склонность к сотрудничеству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12,3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12,5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3898803"/>
                  </a:ext>
                </a:extLst>
              </a:tr>
              <a:tr h="92258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стремление к саморазвитию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11,6*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12,8*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0438612"/>
                  </a:ext>
                </a:extLst>
              </a:tr>
              <a:tr h="4350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Общий балл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77,9*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91,8*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623327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E1C9A45B-BEE2-675A-5322-40DF6E0E4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684189" y="53118"/>
            <a:ext cx="19250043" cy="316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*p ≤ 0,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05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298D9D-0F95-E733-E32B-F4889B335E4B}"/>
              </a:ext>
            </a:extLst>
          </p:cNvPr>
          <p:cNvSpPr txBox="1"/>
          <p:nvPr/>
        </p:nvSpPr>
        <p:spPr>
          <a:xfrm>
            <a:off x="307445" y="2037521"/>
            <a:ext cx="10615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*p ≤ 0,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05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587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78E4E7-2D72-886F-8272-FD8A9F024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948864-0EFA-970A-6663-A870B87B303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43191" y="1284051"/>
            <a:ext cx="11770469" cy="5405860"/>
          </a:xfrm>
        </p:spPr>
        <p:txBody>
          <a:bodyPr>
            <a:normAutofit fontScale="775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Модель </a:t>
            </a:r>
            <a:r>
              <a:rPr lang="en-GB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PRACTICE </a:t>
            </a: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может быть использована при работе с </a:t>
            </a:r>
            <a:r>
              <a:rPr lang="ru-RU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операциональными</a:t>
            </a: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целями, связанными с достижением конкретной цели. Для работы с такого рода запросами модель может быть рассмотрена в качестве прототипа для разработки протокола (уровень силы протокола А-В). </a:t>
            </a:r>
            <a:endParaRPr lang="ru-RU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Универсальными элементами модели </a:t>
            </a:r>
            <a:r>
              <a:rPr lang="en-GB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PRACTICE </a:t>
            </a: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являются элементы </a:t>
            </a:r>
            <a:r>
              <a:rPr lang="en-GB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GB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Элементы </a:t>
            </a:r>
            <a:r>
              <a:rPr lang="en-GB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ACTIC </a:t>
            </a: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можно рассматривать как вариативные, их применение обусловлено спецификой запроса и особенностями клиента (уровень силы протокола В-С). </a:t>
            </a:r>
            <a:endParaRPr lang="ru-RU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Модель </a:t>
            </a:r>
            <a:r>
              <a:rPr lang="en-GB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PRACTICE </a:t>
            </a: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совместима с другими техниками и моделями, которые могут наполнять ее вариативную часть. </a:t>
            </a:r>
            <a:endParaRPr lang="ru-RU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Модель </a:t>
            </a:r>
            <a:r>
              <a:rPr lang="en-GB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PRACTICE </a:t>
            </a: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хорошо работает на русскоязычной выборке и может быть использована для дальнейшей адаптации и разработки протокола работы с </a:t>
            </a:r>
            <a:r>
              <a:rPr lang="ru-RU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операциональными</a:t>
            </a: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целями. </a:t>
            </a:r>
            <a:endParaRPr lang="ru-RU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Оценка эффективности проведенного коучинга по модели </a:t>
            </a:r>
            <a:r>
              <a:rPr lang="en-GB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PRACTICE </a:t>
            </a: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показала значимые сдвиги по общему показателю личной эффективности, а также по шкалам: целеполагание, уровень самоорганизации, стремление к саморазвитию. </a:t>
            </a:r>
            <a:endParaRPr lang="ru-RU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123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190135-1508-157B-25FA-B4A078C7D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Ограничения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05B1D3-B9E3-48A0-7146-A60E1D6016E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951160" y="1609930"/>
            <a:ext cx="10289680" cy="4190999"/>
          </a:xfrm>
        </p:spPr>
        <p:txBody>
          <a:bodyPr/>
          <a:lstStyle/>
          <a:p>
            <a:r>
              <a:rPr lang="ru-RU" dirty="0"/>
              <a:t>Небольшая выборка </a:t>
            </a:r>
          </a:p>
          <a:p>
            <a:r>
              <a:rPr lang="ru-RU" dirty="0" err="1"/>
              <a:t>Односессионный</a:t>
            </a:r>
            <a:r>
              <a:rPr lang="ru-RU" dirty="0"/>
              <a:t> коучинг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 дальнейшем необходимо: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Увеличить выборку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Использовать </a:t>
            </a:r>
            <a:r>
              <a:rPr lang="ru-RU" dirty="0" err="1"/>
              <a:t>многосессионный</a:t>
            </a:r>
            <a:r>
              <a:rPr lang="ru-RU" dirty="0"/>
              <a:t> коучинг (6 сессий) – разработать протокол для этого варианта. </a:t>
            </a:r>
          </a:p>
        </p:txBody>
      </p:sp>
    </p:spTree>
    <p:extLst>
      <p:ext uri="{BB962C8B-B14F-4D97-AF65-F5344CB8AC3E}">
        <p14:creationId xmlns:p14="http://schemas.microsoft.com/office/powerpoint/2010/main" val="18446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D71917-D194-4CC0-5370-12E7830AD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Контакты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5C2CEE-71CE-3272-8384-21C9AE88C14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2505075"/>
            <a:ext cx="5157788" cy="3684588"/>
          </a:xfrm>
        </p:spPr>
        <p:txBody>
          <a:bodyPr/>
          <a:lstStyle/>
          <a:p>
            <a:pPr algn="ctr"/>
            <a:endParaRPr lang="en-GB" dirty="0">
              <a:hlinkClick r:id="rId2"/>
            </a:endParaRP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10A94A5-29DC-F45C-4FC2-1CA790457305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943583" y="1551831"/>
            <a:ext cx="4416821" cy="823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>
                <a:hlinkClick r:id="rId2"/>
              </a:rPr>
              <a:t>nvantonova</a:t>
            </a:r>
            <a:r>
              <a:rPr lang="en-US" dirty="0">
                <a:hlinkClick r:id="rId2"/>
              </a:rPr>
              <a:t>@hse.ru</a:t>
            </a:r>
            <a:endParaRPr lang="ru-RU" dirty="0"/>
          </a:p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00B4F25-82CB-5441-B80D-D7ED4147DF6F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563021" y="1196975"/>
            <a:ext cx="6628979" cy="14208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Научно-учебная группа ВШЭ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https://social.hse.ru/psy/orgcom</a:t>
            </a:r>
            <a:r>
              <a:rPr lang="en-US" dirty="0"/>
              <a:t>/ </a:t>
            </a:r>
            <a:endParaRPr lang="ru-RU" dirty="0"/>
          </a:p>
          <a:p>
            <a:endParaRPr lang="ru-RU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F9DFB8E-F4EF-D118-549F-194D44F0FB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928" y="2646766"/>
            <a:ext cx="3413565" cy="341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1EE6FE74-931F-2264-B69E-003593DF8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315" y="2617940"/>
            <a:ext cx="3442391" cy="3442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66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Модели в когнитивно-поведенческом коучинге: от принципа к протоколу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056434"/>
            <a:ext cx="9144000" cy="1201366"/>
          </a:xfrm>
        </p:spPr>
        <p:txBody>
          <a:bodyPr/>
          <a:lstStyle/>
          <a:p>
            <a:r>
              <a:rPr lang="ru-RU" sz="2400" dirty="0"/>
              <a:t>Кандидат психологических наук, доцент НИУ ВШЭ</a:t>
            </a:r>
          </a:p>
          <a:p>
            <a:r>
              <a:rPr lang="ru-RU" sz="2400" dirty="0" err="1"/>
              <a:t>Н.В.Антонова</a:t>
            </a:r>
            <a:r>
              <a:rPr lang="ru-RU" sz="2400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080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Проблема и актуальность 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Активно развивается практика коучинга, в то же время нет методологической и доказательной базы </a:t>
            </a:r>
          </a:p>
          <a:p>
            <a:r>
              <a:rPr lang="ru-RU" dirty="0"/>
              <a:t>Решение задачи обоснования и подтверждения эффективности коучинга затрудняется отсутствием согласованной методологии, которая позволяла бы получать валидные данные. </a:t>
            </a:r>
          </a:p>
          <a:p>
            <a:r>
              <a:rPr lang="ru-RU" dirty="0"/>
              <a:t>Творческий подход к проведению сессии и отсутствие единого протокола не позволяет  сравнивать результаты разных коучей и разных клиентов. </a:t>
            </a:r>
          </a:p>
        </p:txBody>
      </p:sp>
    </p:spTree>
    <p:extLst>
      <p:ext uri="{BB962C8B-B14F-4D97-AF65-F5344CB8AC3E}">
        <p14:creationId xmlns:p14="http://schemas.microsoft.com/office/powerpoint/2010/main" val="3243933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6E2A6D-1BF0-5591-7EA2-03DB0109C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Evidence-based </a:t>
            </a:r>
            <a:r>
              <a:rPr lang="ru-RU" dirty="0"/>
              <a:t>подход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54DBBA-DE11-839D-C1E2-37C3DAA8C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клинической практике: научное обоснование того или иного способа лечения. </a:t>
            </a:r>
          </a:p>
          <a:p>
            <a:r>
              <a:rPr lang="ru-RU" dirty="0"/>
              <a:t>Доказательность – наличие исследований, показывающих, что данная практика действительно позволяет получать тот результат, который она предлагает.  </a:t>
            </a:r>
          </a:p>
          <a:p>
            <a:r>
              <a:rPr lang="ru-RU" dirty="0"/>
              <a:t>Необходимость доказательств особенно очевидна, когда коучинг используется в организации для решения критически важных задач. </a:t>
            </a:r>
          </a:p>
        </p:txBody>
      </p:sp>
    </p:spTree>
    <p:extLst>
      <p:ext uri="{BB962C8B-B14F-4D97-AF65-F5344CB8AC3E}">
        <p14:creationId xmlns:p14="http://schemas.microsoft.com/office/powerpoint/2010/main" val="2239541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170E6A-B637-DBD6-F018-CD69FECB5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214" y="155644"/>
            <a:ext cx="10971372" cy="846306"/>
          </a:xfrm>
        </p:spPr>
        <p:txBody>
          <a:bodyPr>
            <a:normAutofit fontScale="90000"/>
          </a:bodyPr>
          <a:lstStyle/>
          <a:p>
            <a:r>
              <a:rPr lang="ru-RU" dirty="0"/>
              <a:t>Критерии обоснованного (</a:t>
            </a:r>
            <a:r>
              <a:rPr lang="en-GB" dirty="0"/>
              <a:t>evidence-based) </a:t>
            </a:r>
            <a:r>
              <a:rPr lang="ru-RU" dirty="0"/>
              <a:t>вывода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A2AF32-6E93-3133-6E36-7EBD9FD989B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67408" y="1439694"/>
            <a:ext cx="11157178" cy="47568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1. Исследование проведено на репрезентативной </a:t>
            </a:r>
            <a:r>
              <a:rPr lang="ru-RU" b="1" dirty="0"/>
              <a:t>выборке</a:t>
            </a:r>
            <a:r>
              <a:rPr lang="ru-RU" dirty="0"/>
              <a:t> (выборка должна быть подробно описана)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b="1" dirty="0"/>
              <a:t>Методы</a:t>
            </a:r>
            <a:r>
              <a:rPr lang="ru-RU" dirty="0"/>
              <a:t> оценки эффективности должны быть валидными </a:t>
            </a:r>
          </a:p>
          <a:p>
            <a:pPr marL="0" indent="0">
              <a:buNone/>
            </a:pPr>
            <a:r>
              <a:rPr lang="ru-RU" dirty="0"/>
              <a:t>3. Опрос – позволяет получить данные о МНЕНИИ людей, но не о достоверном объективном факте. На основании опроса можно сделать вывод о том, что руководители думают, но не что происходит на самом деле. </a:t>
            </a:r>
          </a:p>
          <a:p>
            <a:pPr marL="0" indent="0">
              <a:buNone/>
            </a:pPr>
            <a:r>
              <a:rPr lang="ru-RU" dirty="0"/>
              <a:t>4. Наиболее достоверные данные дает модель </a:t>
            </a:r>
            <a:r>
              <a:rPr lang="ru-RU" b="1" dirty="0"/>
              <a:t>эксперимента</a:t>
            </a:r>
            <a:r>
              <a:rPr lang="ru-RU" dirty="0"/>
              <a:t> с контролируемыми побочными переменными и контрольной группой. </a:t>
            </a:r>
          </a:p>
          <a:p>
            <a:pPr marL="0" indent="0">
              <a:buNone/>
            </a:pPr>
            <a:r>
              <a:rPr lang="ru-RU" dirty="0"/>
              <a:t>5. Результаты публикуются в рецензируемых научных журналах, </a:t>
            </a:r>
            <a:r>
              <a:rPr lang="ru-RU" b="1" dirty="0"/>
              <a:t>открыто </a:t>
            </a:r>
            <a:r>
              <a:rPr lang="ru-RU" dirty="0"/>
              <a:t>показываются все данные и результаты.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95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557871-2F50-20C9-E725-5E1FE7016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46" y="233464"/>
            <a:ext cx="10515600" cy="700391"/>
          </a:xfrm>
        </p:spPr>
        <p:txBody>
          <a:bodyPr>
            <a:normAutofit fontScale="90000"/>
          </a:bodyPr>
          <a:lstStyle/>
          <a:p>
            <a:r>
              <a:rPr lang="ru-RU" dirty="0"/>
              <a:t>Уровни силы доказательности (рекомендаций)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94B8BD-C528-F699-0BB5-AE60202E8F7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297" y="1250007"/>
            <a:ext cx="11050621" cy="4820053"/>
          </a:xfrm>
        </p:spPr>
        <p:txBody>
          <a:bodyPr/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(</a:t>
            </a:r>
            <a:r>
              <a:rPr lang="ru-RU" sz="18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должно</a:t>
            </a:r>
            <a:r>
              <a:rPr lang="ru-RU" sz="18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): в основе такой рекомендации лежит как минимум одно рандомизированное контролируемое клиническое исследование по теме данной рекомендации;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en-GB" sz="18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18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желательно</a:t>
            </a:r>
            <a:r>
              <a:rPr lang="ru-RU" sz="18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): в основе лежит хорошо проведенное клиническое исследование, но нет рандомизированных исследований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en-GB" sz="18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sz="18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можно</a:t>
            </a:r>
            <a:r>
              <a:rPr lang="ru-RU" sz="18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): в основе рекомендаций лежит мнение экспертов или клинический опыт крупных авторитетов, или же рекомендации опираются на исследования недостаточно хорошего качества.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en-GB" sz="18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Good Clinical Practice</a:t>
            </a:r>
            <a:r>
              <a:rPr lang="ru-RU" sz="18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(клиническая договоренность): для определенной методики лечения нет экспериментальных исследований, или они невозможны по какой-либо причине, но метод широко распространен и в группе экспертов существует согласие в отношение этого метода.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00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49D9C5-C32A-02F0-440B-F9A549A9B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Протокол в коучинге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C130DA-608B-4D2A-900D-6DEA52C766D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187145" y="1580747"/>
            <a:ext cx="10289680" cy="4190999"/>
          </a:xfrm>
        </p:spPr>
        <p:txBody>
          <a:bodyPr>
            <a:normAutofit/>
          </a:bodyPr>
          <a:lstStyle/>
          <a:p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Протокол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это алгоритм действий специалиста в определенной ситуации для достижения нужного эффекта максимально быстрым способом. </a:t>
            </a:r>
          </a:p>
          <a:p>
            <a:r>
              <a:rPr lang="ru-RU" sz="2400" dirty="0">
                <a:latin typeface="Times New Roman" panose="02020603050405020304" pitchFamily="18" charset="0"/>
              </a:rPr>
              <a:t>Модели в коучинге – могут служить прототипом протокола. </a:t>
            </a:r>
          </a:p>
          <a:p>
            <a:r>
              <a:rPr lang="ru-RU" sz="2400" dirty="0">
                <a:latin typeface="Times New Roman" panose="02020603050405020304" pitchFamily="18" charset="0"/>
              </a:rPr>
              <a:t>Исследования эффективности моделей как протокола в коучинге: </a:t>
            </a:r>
          </a:p>
          <a:p>
            <a:r>
              <a:rPr lang="ru-RU" sz="2400" dirty="0">
                <a:latin typeface="Times New Roman" panose="02020603050405020304" pitchFamily="18" charset="0"/>
              </a:rPr>
              <a:t>В когнитивно-поведенческом коучинге – исследования эффективности моделей </a:t>
            </a:r>
            <a:r>
              <a:rPr lang="en-GB" sz="2400" dirty="0">
                <a:latin typeface="Times New Roman" panose="02020603050405020304" pitchFamily="18" charset="0"/>
              </a:rPr>
              <a:t>( Palmer S., 2002; Palmer S., 2007; Palmer S., 2011;</a:t>
            </a:r>
            <a:r>
              <a:rPr lang="en-US" sz="1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Weiss R., Edgerton N., S. Palmer, 2017 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 др.)</a:t>
            </a:r>
          </a:p>
        </p:txBody>
      </p:sp>
    </p:spTree>
    <p:extLst>
      <p:ext uri="{BB962C8B-B14F-4D97-AF65-F5344CB8AC3E}">
        <p14:creationId xmlns:p14="http://schemas.microsoft.com/office/powerpoint/2010/main" val="101792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98F8D4-6C0A-5805-2881-F6377AF00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Модели в КПК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993C94-B85D-3962-EBFB-EDEE80B31AE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0" y="1668296"/>
            <a:ext cx="10815536" cy="4518495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общая когнитивная модель, описывающая общую когнитивную концептуализацию (АВС, 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SPACE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базовая модель 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ABCDEF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описывающая последовательность действий коуча в процессе проведения сессии (включает концептуализацию и проработку);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специальные модели, предназначенные для работы с запросами определенного типа (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CBSM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др.).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93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4AB2F-1311-5DCD-4A8E-865A351B6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исследования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A784D7-86EB-9C98-82F7-1A5895FF6CC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5838" y="1707206"/>
            <a:ext cx="11245175" cy="4190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Апробация на российской выборке модели </a:t>
            </a:r>
            <a:r>
              <a:rPr lang="en-GB" dirty="0"/>
              <a:t>PRACTICE </a:t>
            </a:r>
            <a:r>
              <a:rPr lang="ru-RU" dirty="0"/>
              <a:t>как прототипа протокола</a:t>
            </a:r>
            <a:r>
              <a:rPr lang="en-GB" dirty="0"/>
              <a:t> </a:t>
            </a:r>
            <a:r>
              <a:rPr lang="ru-RU" dirty="0"/>
              <a:t>КПК </a:t>
            </a:r>
          </a:p>
          <a:p>
            <a:pPr marL="0" indent="0">
              <a:buNone/>
            </a:pPr>
            <a:r>
              <a:rPr lang="ru-RU" dirty="0"/>
              <a:t>Задачи: </a:t>
            </a:r>
          </a:p>
          <a:p>
            <a:pPr marL="0" indent="0">
              <a:buNone/>
            </a:pPr>
            <a:r>
              <a:rPr lang="ru-RU" sz="2400" dirty="0"/>
              <a:t>1) обучение коучей работе в модели </a:t>
            </a:r>
            <a:r>
              <a:rPr lang="en-GB" sz="2400" dirty="0"/>
              <a:t>PRACTICE</a:t>
            </a:r>
          </a:p>
          <a:p>
            <a:pPr marL="0" indent="0">
              <a:buNone/>
            </a:pPr>
            <a:r>
              <a:rPr lang="en-GB" sz="2400" dirty="0"/>
              <a:t>2) </a:t>
            </a:r>
            <a:r>
              <a:rPr lang="ru-RU" sz="2400" dirty="0"/>
              <a:t>проведение коучами сессий по протоколу </a:t>
            </a:r>
            <a:r>
              <a:rPr lang="en-GB" sz="2400" dirty="0"/>
              <a:t>PRACTICE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3) применение </a:t>
            </a:r>
            <a:r>
              <a:rPr lang="en-GB" sz="2400" dirty="0"/>
              <a:t>evidence-based </a:t>
            </a:r>
            <a:r>
              <a:rPr lang="ru-RU" sz="2400" dirty="0"/>
              <a:t>модели исследования: для оценки эффективности мы использовали разработанный ранее инструмент «Оценка личной эффективности» (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Antonova</a:t>
            </a:r>
            <a:r>
              <a:rPr lang="ru-RU" sz="2400" dirty="0">
                <a:effectLst/>
                <a:ea typeface="Times New Roman" panose="02020603050405020304" pitchFamily="18" charset="0"/>
              </a:rPr>
              <a:t>,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Razgon</a:t>
            </a:r>
            <a:r>
              <a:rPr lang="ru-RU" sz="2400" dirty="0">
                <a:effectLst/>
                <a:ea typeface="Times New Roman" panose="02020603050405020304" pitchFamily="18" charset="0"/>
              </a:rPr>
              <a:t>, 2022)</a:t>
            </a:r>
          </a:p>
          <a:p>
            <a:pPr marL="0" indent="0">
              <a:buNone/>
            </a:pPr>
            <a:r>
              <a:rPr lang="ru-RU" sz="2400" dirty="0"/>
              <a:t>4) Анализ полученных результатов и выводы. </a:t>
            </a:r>
          </a:p>
        </p:txBody>
      </p:sp>
    </p:spTree>
    <p:extLst>
      <p:ext uri="{BB962C8B-B14F-4D97-AF65-F5344CB8AC3E}">
        <p14:creationId xmlns:p14="http://schemas.microsoft.com/office/powerpoint/2010/main" val="291724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Forum Colors">
      <a:dk1>
        <a:srgbClr val="0F3043"/>
      </a:dk1>
      <a:lt1>
        <a:srgbClr val="FFFFFF"/>
      </a:lt1>
      <a:dk2>
        <a:srgbClr val="0F3043"/>
      </a:dk2>
      <a:lt2>
        <a:srgbClr val="FFFFFF"/>
      </a:lt2>
      <a:accent1>
        <a:srgbClr val="1E8E97"/>
      </a:accent1>
      <a:accent2>
        <a:srgbClr val="9ACB51"/>
      </a:accent2>
      <a:accent3>
        <a:srgbClr val="F2D716"/>
      </a:accent3>
      <a:accent4>
        <a:srgbClr val="EAAA36"/>
      </a:accent4>
      <a:accent5>
        <a:srgbClr val="216D97"/>
      </a:accent5>
      <a:accent6>
        <a:srgbClr val="7B7B7B"/>
      </a:accent6>
      <a:hlink>
        <a:srgbClr val="2883B6"/>
      </a:hlink>
      <a:folHlink>
        <a:srgbClr val="E88838"/>
      </a:folHlink>
    </a:clrScheme>
    <a:fontScheme name="Forum 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1203</Words>
  <Application>Microsoft Office PowerPoint</Application>
  <PresentationFormat>Широкоэкранный</PresentationFormat>
  <Paragraphs>135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</vt:lpstr>
      <vt:lpstr>Times New Roman</vt:lpstr>
      <vt:lpstr>Wingdings</vt:lpstr>
      <vt:lpstr>Тема Office</vt:lpstr>
      <vt:lpstr>Презентация PowerPoint</vt:lpstr>
      <vt:lpstr>Модели в когнитивно-поведенческом коучинге: от принципа к протоколу </vt:lpstr>
      <vt:lpstr>Проблема и актуальность </vt:lpstr>
      <vt:lpstr>Evidence-based подход </vt:lpstr>
      <vt:lpstr>Критерии обоснованного (evidence-based) вывода</vt:lpstr>
      <vt:lpstr>Уровни силы доказательности (рекомендаций) </vt:lpstr>
      <vt:lpstr>Протокол в коучинге </vt:lpstr>
      <vt:lpstr>Модели в КПК </vt:lpstr>
      <vt:lpstr>Цель исследования </vt:lpstr>
      <vt:lpstr>Выборка и дизайн исследования </vt:lpstr>
      <vt:lpstr>Анализ результатов </vt:lpstr>
      <vt:lpstr>Анализ сессий </vt:lpstr>
      <vt:lpstr>Результаты </vt:lpstr>
      <vt:lpstr>Использование различных техник коучинга в модели PRACTICE </vt:lpstr>
      <vt:lpstr>Анализ изменений по методике «Личная эффективность»</vt:lpstr>
      <vt:lpstr>Выводы </vt:lpstr>
      <vt:lpstr>Ограничения </vt:lpstr>
      <vt:lpstr>Контакты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skv</dc:creator>
  <cp:lastModifiedBy>Антонова Наталья Викторовна</cp:lastModifiedBy>
  <cp:revision>23</cp:revision>
  <dcterms:created xsi:type="dcterms:W3CDTF">2022-02-14T10:51:39Z</dcterms:created>
  <dcterms:modified xsi:type="dcterms:W3CDTF">2023-05-18T08:13:43Z</dcterms:modified>
</cp:coreProperties>
</file>