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B331F-DFA5-414F-B411-904164253C5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DCE6DDD-B99C-497A-970E-3ACDD3621276}">
      <dgm:prSet/>
      <dgm:spPr/>
      <dgm:t>
        <a:bodyPr/>
        <a:lstStyle/>
        <a:p>
          <a:r>
            <a:rPr lang="ru-RU" dirty="0"/>
            <a:t>3. </a:t>
          </a:r>
          <a:r>
            <a:rPr lang="en-US" dirty="0"/>
            <a:t>Разработана методика для исследования индивидуально-психологических и организационных факторов готовности сотрудников к цифровой трансформации.</a:t>
          </a:r>
        </a:p>
      </dgm:t>
    </dgm:pt>
    <dgm:pt modelId="{A75ADD14-F58A-43A6-96A8-7D65BCBFB61F}" type="parTrans" cxnId="{2BCE2A93-F8B9-4A8A-A611-79B34626583F}">
      <dgm:prSet/>
      <dgm:spPr/>
      <dgm:t>
        <a:bodyPr/>
        <a:lstStyle/>
        <a:p>
          <a:endParaRPr lang="en-US"/>
        </a:p>
      </dgm:t>
    </dgm:pt>
    <dgm:pt modelId="{E9E2432F-607E-4C4A-A397-FA9496F8677F}" type="sibTrans" cxnId="{2BCE2A93-F8B9-4A8A-A611-79B34626583F}">
      <dgm:prSet/>
      <dgm:spPr/>
      <dgm:t>
        <a:bodyPr/>
        <a:lstStyle/>
        <a:p>
          <a:endParaRPr lang="en-US"/>
        </a:p>
      </dgm:t>
    </dgm:pt>
    <dgm:pt modelId="{CF7D58B8-DACA-41CE-A277-30663EA9AA59}">
      <dgm:prSet custT="1"/>
      <dgm:spPr/>
      <dgm:t>
        <a:bodyPr/>
        <a:lstStyle/>
        <a:p>
          <a:r>
            <a:rPr lang="en-US" sz="1100" dirty="0"/>
            <a:t>4. </a:t>
          </a:r>
          <a:r>
            <a:rPr lang="en-US" sz="1400" dirty="0"/>
            <a:t>Организован и проведен опрос в организации.</a:t>
          </a:r>
        </a:p>
      </dgm:t>
    </dgm:pt>
    <dgm:pt modelId="{888720AD-E2A8-435D-A493-2FDC930E88F1}" type="parTrans" cxnId="{220908B2-5E5B-47B1-9FE6-6D458F05A56E}">
      <dgm:prSet/>
      <dgm:spPr/>
      <dgm:t>
        <a:bodyPr/>
        <a:lstStyle/>
        <a:p>
          <a:endParaRPr lang="en-US"/>
        </a:p>
      </dgm:t>
    </dgm:pt>
    <dgm:pt modelId="{39E1E333-2492-4777-B49E-9F8FFB4C2B5F}" type="sibTrans" cxnId="{220908B2-5E5B-47B1-9FE6-6D458F05A56E}">
      <dgm:prSet/>
      <dgm:spPr/>
      <dgm:t>
        <a:bodyPr/>
        <a:lstStyle/>
        <a:p>
          <a:endParaRPr lang="en-US"/>
        </a:p>
      </dgm:t>
    </dgm:pt>
    <dgm:pt modelId="{015DF500-031E-4AC9-BA35-3814E908A211}">
      <dgm:prSet/>
      <dgm:spPr/>
      <dgm:t>
        <a:bodyPr/>
        <a:lstStyle/>
        <a:p>
          <a:r>
            <a:rPr lang="en-US"/>
            <a:t>5. Полученные данные были обработаны и проинтерпретированы. Были предложены интервенции для повышения готовности сотрудников к цифровой трансформации. </a:t>
          </a:r>
        </a:p>
      </dgm:t>
    </dgm:pt>
    <dgm:pt modelId="{8E8AFA09-1B2C-4914-9131-2A57F06D2529}" type="parTrans" cxnId="{8F5ADBD7-9291-4E3E-92B5-A49407E0B8ED}">
      <dgm:prSet/>
      <dgm:spPr/>
      <dgm:t>
        <a:bodyPr/>
        <a:lstStyle/>
        <a:p>
          <a:endParaRPr lang="en-US"/>
        </a:p>
      </dgm:t>
    </dgm:pt>
    <dgm:pt modelId="{96B6DC2E-95F4-4AD7-9537-0A2BADBCD512}" type="sibTrans" cxnId="{8F5ADBD7-9291-4E3E-92B5-A49407E0B8ED}">
      <dgm:prSet/>
      <dgm:spPr/>
      <dgm:t>
        <a:bodyPr/>
        <a:lstStyle/>
        <a:p>
          <a:endParaRPr lang="en-US"/>
        </a:p>
      </dgm:t>
    </dgm:pt>
    <dgm:pt modelId="{43ADB19E-9141-4D8B-A165-8407B940DC6A}">
      <dgm:prSet custT="1"/>
      <dgm:spPr/>
      <dgm:t>
        <a:bodyPr/>
        <a:lstStyle/>
        <a:p>
          <a:r>
            <a:rPr lang="en-US" sz="1100" dirty="0"/>
            <a:t>6</a:t>
          </a:r>
          <a:r>
            <a:rPr lang="en-US" sz="1400" dirty="0"/>
            <a:t>. Данные были представлены руководству организации.</a:t>
          </a:r>
        </a:p>
      </dgm:t>
    </dgm:pt>
    <dgm:pt modelId="{E9963F57-55E1-4BAF-9668-C98A3DEDD7A0}" type="parTrans" cxnId="{574BAC84-26C0-4E66-B32E-859218E3A9DB}">
      <dgm:prSet/>
      <dgm:spPr/>
      <dgm:t>
        <a:bodyPr/>
        <a:lstStyle/>
        <a:p>
          <a:endParaRPr lang="en-US"/>
        </a:p>
      </dgm:t>
    </dgm:pt>
    <dgm:pt modelId="{4BE7F4FB-BBE3-4DE0-A474-7DF1E2273E69}" type="sibTrans" cxnId="{574BAC84-26C0-4E66-B32E-859218E3A9DB}">
      <dgm:prSet/>
      <dgm:spPr/>
      <dgm:t>
        <a:bodyPr/>
        <a:lstStyle/>
        <a:p>
          <a:endParaRPr lang="en-US"/>
        </a:p>
      </dgm:t>
    </dgm:pt>
    <dgm:pt modelId="{503EB947-A77C-4A17-B008-F444440519E5}">
      <dgm:prSet/>
      <dgm:spPr/>
      <dgm:t>
        <a:bodyPr/>
        <a:lstStyle/>
        <a:p>
          <a:r>
            <a:rPr lang="en-US"/>
            <a:t>7. Спланирована программа интервенций, включающая разнообразные мероприятия (подробнее программа описана в приложенном отчете). </a:t>
          </a:r>
        </a:p>
      </dgm:t>
    </dgm:pt>
    <dgm:pt modelId="{56F9FDEB-7DAD-4A17-A692-90A41A994630}" type="parTrans" cxnId="{EC2E6AB5-574D-4744-8BE2-C806B14BD48E}">
      <dgm:prSet/>
      <dgm:spPr/>
      <dgm:t>
        <a:bodyPr/>
        <a:lstStyle/>
        <a:p>
          <a:endParaRPr lang="en-US"/>
        </a:p>
      </dgm:t>
    </dgm:pt>
    <dgm:pt modelId="{812CF25B-2549-4DFE-BCA2-14BF11DA5E62}" type="sibTrans" cxnId="{EC2E6AB5-574D-4744-8BE2-C806B14BD48E}">
      <dgm:prSet/>
      <dgm:spPr/>
      <dgm:t>
        <a:bodyPr/>
        <a:lstStyle/>
        <a:p>
          <a:endParaRPr lang="en-US"/>
        </a:p>
      </dgm:t>
    </dgm:pt>
    <dgm:pt modelId="{AF568BE6-F21F-459C-AC7E-1DFC6C34CF25}">
      <dgm:prSet custT="1"/>
      <dgm:spPr/>
      <dgm:t>
        <a:bodyPr/>
        <a:lstStyle/>
        <a:p>
          <a:r>
            <a:rPr lang="en-US" sz="1100" dirty="0"/>
            <a:t>8</a:t>
          </a:r>
          <a:r>
            <a:rPr lang="en-US" sz="1400" dirty="0"/>
            <a:t>. Проведены мероприятия: программа тренинга и коучинга для сотрудников, информационные встречи с сотрудниками, консультации руководства. </a:t>
          </a:r>
          <a:br>
            <a:rPr lang="en-US" sz="1400" dirty="0"/>
          </a:br>
          <a:endParaRPr lang="en-US" sz="1400" dirty="0"/>
        </a:p>
      </dgm:t>
    </dgm:pt>
    <dgm:pt modelId="{9C474463-27FE-4286-AD0A-5F746A80101C}" type="parTrans" cxnId="{02F76612-0CDD-44A7-B2D5-9AEF98EEB6FB}">
      <dgm:prSet/>
      <dgm:spPr/>
      <dgm:t>
        <a:bodyPr/>
        <a:lstStyle/>
        <a:p>
          <a:endParaRPr lang="en-US"/>
        </a:p>
      </dgm:t>
    </dgm:pt>
    <dgm:pt modelId="{5B9ED8EF-5B6F-49DC-A7AB-62B4889C6DE1}" type="sibTrans" cxnId="{02F76612-0CDD-44A7-B2D5-9AEF98EEB6FB}">
      <dgm:prSet/>
      <dgm:spPr/>
      <dgm:t>
        <a:bodyPr/>
        <a:lstStyle/>
        <a:p>
          <a:endParaRPr lang="en-US"/>
        </a:p>
      </dgm:t>
    </dgm:pt>
    <dgm:pt modelId="{490C9FBC-F589-4208-A171-15C530CF2E9B}" type="pres">
      <dgm:prSet presAssocID="{F06B331F-DFA5-414F-B411-904164253C51}" presName="root" presStyleCnt="0">
        <dgm:presLayoutVars>
          <dgm:dir/>
          <dgm:resizeHandles val="exact"/>
        </dgm:presLayoutVars>
      </dgm:prSet>
      <dgm:spPr/>
    </dgm:pt>
    <dgm:pt modelId="{89EC634C-8C3B-4FEA-9B87-38120197AD6D}" type="pres">
      <dgm:prSet presAssocID="{F06B331F-DFA5-414F-B411-904164253C51}" presName="container" presStyleCnt="0">
        <dgm:presLayoutVars>
          <dgm:dir/>
          <dgm:resizeHandles val="exact"/>
        </dgm:presLayoutVars>
      </dgm:prSet>
      <dgm:spPr/>
    </dgm:pt>
    <dgm:pt modelId="{5A2674AF-4F63-40B5-8B2D-3AF01674915D}" type="pres">
      <dgm:prSet presAssocID="{EDCE6DDD-B99C-497A-970E-3ACDD3621276}" presName="compNode" presStyleCnt="0"/>
      <dgm:spPr/>
    </dgm:pt>
    <dgm:pt modelId="{E224E9F7-1493-49C5-B3F2-91BD1AD4871C}" type="pres">
      <dgm:prSet presAssocID="{EDCE6DDD-B99C-497A-970E-3ACDD3621276}" presName="iconBgRect" presStyleLbl="bgShp" presStyleIdx="0" presStyleCnt="6"/>
      <dgm:spPr/>
    </dgm:pt>
    <dgm:pt modelId="{94D9412E-37B7-42A1-B22C-3853951A6417}" type="pres">
      <dgm:prSet presAssocID="{EDCE6DDD-B99C-497A-970E-3ACDD36212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6E77A5A9-E612-4A02-A018-80BFAD44775A}" type="pres">
      <dgm:prSet presAssocID="{EDCE6DDD-B99C-497A-970E-3ACDD3621276}" presName="spaceRect" presStyleCnt="0"/>
      <dgm:spPr/>
    </dgm:pt>
    <dgm:pt modelId="{46519B32-BA01-4E42-954E-2F5FBC89CB42}" type="pres">
      <dgm:prSet presAssocID="{EDCE6DDD-B99C-497A-970E-3ACDD3621276}" presName="textRect" presStyleLbl="revTx" presStyleIdx="0" presStyleCnt="6" custScaleX="99996" custScaleY="227144">
        <dgm:presLayoutVars>
          <dgm:chMax val="1"/>
          <dgm:chPref val="1"/>
        </dgm:presLayoutVars>
      </dgm:prSet>
      <dgm:spPr/>
    </dgm:pt>
    <dgm:pt modelId="{084A84C7-CD8D-4F1D-9225-37C67D8656FC}" type="pres">
      <dgm:prSet presAssocID="{E9E2432F-607E-4C4A-A397-FA9496F8677F}" presName="sibTrans" presStyleLbl="sibTrans2D1" presStyleIdx="0" presStyleCnt="0"/>
      <dgm:spPr/>
    </dgm:pt>
    <dgm:pt modelId="{42A95729-6C42-4B42-857D-5FFB0B08ADC9}" type="pres">
      <dgm:prSet presAssocID="{CF7D58B8-DACA-41CE-A277-30663EA9AA59}" presName="compNode" presStyleCnt="0"/>
      <dgm:spPr/>
    </dgm:pt>
    <dgm:pt modelId="{A6ECEE22-B270-4E97-8B42-038B2DBFC647}" type="pres">
      <dgm:prSet presAssocID="{CF7D58B8-DACA-41CE-A277-30663EA9AA59}" presName="iconBgRect" presStyleLbl="bgShp" presStyleIdx="1" presStyleCnt="6"/>
      <dgm:spPr/>
    </dgm:pt>
    <dgm:pt modelId="{61D36535-EF94-47CF-9C3D-C16A358A74FB}" type="pres">
      <dgm:prSet presAssocID="{CF7D58B8-DACA-41CE-A277-30663EA9AA5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F10C9451-3C97-4034-92A4-69DA79A546A2}" type="pres">
      <dgm:prSet presAssocID="{CF7D58B8-DACA-41CE-A277-30663EA9AA59}" presName="spaceRect" presStyleCnt="0"/>
      <dgm:spPr/>
    </dgm:pt>
    <dgm:pt modelId="{3BB30702-09B2-4B3D-A40F-ED9D8DF0C90A}" type="pres">
      <dgm:prSet presAssocID="{CF7D58B8-DACA-41CE-A277-30663EA9AA59}" presName="textRect" presStyleLbl="revTx" presStyleIdx="1" presStyleCnt="6" custLinFactNeighborX="7118" custLinFactNeighborY="-5495">
        <dgm:presLayoutVars>
          <dgm:chMax val="1"/>
          <dgm:chPref val="1"/>
        </dgm:presLayoutVars>
      </dgm:prSet>
      <dgm:spPr/>
    </dgm:pt>
    <dgm:pt modelId="{442DC52C-08F3-458B-AFE8-ED9A5BF3F7D7}" type="pres">
      <dgm:prSet presAssocID="{39E1E333-2492-4777-B49E-9F8FFB4C2B5F}" presName="sibTrans" presStyleLbl="sibTrans2D1" presStyleIdx="0" presStyleCnt="0"/>
      <dgm:spPr/>
    </dgm:pt>
    <dgm:pt modelId="{84BC943A-A03E-4B51-902B-DA668C34E37D}" type="pres">
      <dgm:prSet presAssocID="{015DF500-031E-4AC9-BA35-3814E908A211}" presName="compNode" presStyleCnt="0"/>
      <dgm:spPr/>
    </dgm:pt>
    <dgm:pt modelId="{7AD612BB-5ACA-4BBD-B494-1876B0939E22}" type="pres">
      <dgm:prSet presAssocID="{015DF500-031E-4AC9-BA35-3814E908A211}" presName="iconBgRect" presStyleLbl="bgShp" presStyleIdx="2" presStyleCnt="6"/>
      <dgm:spPr/>
    </dgm:pt>
    <dgm:pt modelId="{0E9F273A-0443-4B03-A0F1-30DFB1922D23}" type="pres">
      <dgm:prSet presAssocID="{015DF500-031E-4AC9-BA35-3814E908A21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смонавт"/>
        </a:ext>
      </dgm:extLst>
    </dgm:pt>
    <dgm:pt modelId="{52773CE5-835D-417D-B4A8-C85F29BCBA41}" type="pres">
      <dgm:prSet presAssocID="{015DF500-031E-4AC9-BA35-3814E908A211}" presName="spaceRect" presStyleCnt="0"/>
      <dgm:spPr/>
    </dgm:pt>
    <dgm:pt modelId="{2F4A58CF-C396-419C-A2FC-01DA263BAC66}" type="pres">
      <dgm:prSet presAssocID="{015DF500-031E-4AC9-BA35-3814E908A211}" presName="textRect" presStyleLbl="revTx" presStyleIdx="2" presStyleCnt="6">
        <dgm:presLayoutVars>
          <dgm:chMax val="1"/>
          <dgm:chPref val="1"/>
        </dgm:presLayoutVars>
      </dgm:prSet>
      <dgm:spPr/>
    </dgm:pt>
    <dgm:pt modelId="{648202F2-9D2B-4CAA-9135-883734B34C0B}" type="pres">
      <dgm:prSet presAssocID="{96B6DC2E-95F4-4AD7-9537-0A2BADBCD512}" presName="sibTrans" presStyleLbl="sibTrans2D1" presStyleIdx="0" presStyleCnt="0"/>
      <dgm:spPr/>
    </dgm:pt>
    <dgm:pt modelId="{1C06ABA2-9B4F-4B8A-A700-FF84B707C6E8}" type="pres">
      <dgm:prSet presAssocID="{43ADB19E-9141-4D8B-A165-8407B940DC6A}" presName="compNode" presStyleCnt="0"/>
      <dgm:spPr/>
    </dgm:pt>
    <dgm:pt modelId="{6959A274-FE3D-4AF6-9DD3-307F6FD47E2A}" type="pres">
      <dgm:prSet presAssocID="{43ADB19E-9141-4D8B-A165-8407B940DC6A}" presName="iconBgRect" presStyleLbl="bgShp" presStyleIdx="3" presStyleCnt="6"/>
      <dgm:spPr/>
    </dgm:pt>
    <dgm:pt modelId="{52E5163F-3154-4B43-BBC1-98FF68513E09}" type="pres">
      <dgm:prSet presAssocID="{43ADB19E-9141-4D8B-A165-8407B940DC6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E415078-D86B-4958-A713-9CDE13833314}" type="pres">
      <dgm:prSet presAssocID="{43ADB19E-9141-4D8B-A165-8407B940DC6A}" presName="spaceRect" presStyleCnt="0"/>
      <dgm:spPr/>
    </dgm:pt>
    <dgm:pt modelId="{8AC6ABE4-930E-4300-9835-7962BD43E65E}" type="pres">
      <dgm:prSet presAssocID="{43ADB19E-9141-4D8B-A165-8407B940DC6A}" presName="textRect" presStyleLbl="revTx" presStyleIdx="3" presStyleCnt="6" custLinFactNeighborX="12756" custLinFactNeighborY="-1952">
        <dgm:presLayoutVars>
          <dgm:chMax val="1"/>
          <dgm:chPref val="1"/>
        </dgm:presLayoutVars>
      </dgm:prSet>
      <dgm:spPr/>
    </dgm:pt>
    <dgm:pt modelId="{680657D6-58DB-4CAA-AEFF-CF241DBCC4D9}" type="pres">
      <dgm:prSet presAssocID="{4BE7F4FB-BBE3-4DE0-A474-7DF1E2273E69}" presName="sibTrans" presStyleLbl="sibTrans2D1" presStyleIdx="0" presStyleCnt="0"/>
      <dgm:spPr/>
    </dgm:pt>
    <dgm:pt modelId="{A3F4329D-93DE-4A56-BB3E-D3A04CDEBFB9}" type="pres">
      <dgm:prSet presAssocID="{503EB947-A77C-4A17-B008-F444440519E5}" presName="compNode" presStyleCnt="0"/>
      <dgm:spPr/>
    </dgm:pt>
    <dgm:pt modelId="{77D533D2-A21B-41AD-A184-C2B0DD07BA53}" type="pres">
      <dgm:prSet presAssocID="{503EB947-A77C-4A17-B008-F444440519E5}" presName="iconBgRect" presStyleLbl="bgShp" presStyleIdx="4" presStyleCnt="6"/>
      <dgm:spPr/>
    </dgm:pt>
    <dgm:pt modelId="{2BE239CB-7730-4269-BB03-14E3DB0A355B}" type="pres">
      <dgm:prSet presAssocID="{503EB947-A77C-4A17-B008-F444440519E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Танец"/>
        </a:ext>
      </dgm:extLst>
    </dgm:pt>
    <dgm:pt modelId="{DE15342E-09AF-4439-8F9E-3B1B7462BADF}" type="pres">
      <dgm:prSet presAssocID="{503EB947-A77C-4A17-B008-F444440519E5}" presName="spaceRect" presStyleCnt="0"/>
      <dgm:spPr/>
    </dgm:pt>
    <dgm:pt modelId="{B3829981-4432-4CFD-BFF2-9EF26F86D53A}" type="pres">
      <dgm:prSet presAssocID="{503EB947-A77C-4A17-B008-F444440519E5}" presName="textRect" presStyleLbl="revTx" presStyleIdx="4" presStyleCnt="6">
        <dgm:presLayoutVars>
          <dgm:chMax val="1"/>
          <dgm:chPref val="1"/>
        </dgm:presLayoutVars>
      </dgm:prSet>
      <dgm:spPr/>
    </dgm:pt>
    <dgm:pt modelId="{974D05E6-0F60-4783-91B7-B6A897BBFD26}" type="pres">
      <dgm:prSet presAssocID="{812CF25B-2549-4DFE-BCA2-14BF11DA5E62}" presName="sibTrans" presStyleLbl="sibTrans2D1" presStyleIdx="0" presStyleCnt="0"/>
      <dgm:spPr/>
    </dgm:pt>
    <dgm:pt modelId="{5827D237-B6AC-43F3-B2F3-C8B1A7D9359E}" type="pres">
      <dgm:prSet presAssocID="{AF568BE6-F21F-459C-AC7E-1DFC6C34CF25}" presName="compNode" presStyleCnt="0"/>
      <dgm:spPr/>
    </dgm:pt>
    <dgm:pt modelId="{5DDAD902-6DC2-40AF-984A-A0E2AC57A516}" type="pres">
      <dgm:prSet presAssocID="{AF568BE6-F21F-459C-AC7E-1DFC6C34CF25}" presName="iconBgRect" presStyleLbl="bgShp" presStyleIdx="5" presStyleCnt="6"/>
      <dgm:spPr/>
    </dgm:pt>
    <dgm:pt modelId="{580A35C0-A7CA-4A36-A9AE-A5FEB622B606}" type="pres">
      <dgm:prSet presAssocID="{AF568BE6-F21F-459C-AC7E-1DFC6C34CF2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9E1AD3C-25F5-4355-B24B-C7C80BEBF041}" type="pres">
      <dgm:prSet presAssocID="{AF568BE6-F21F-459C-AC7E-1DFC6C34CF25}" presName="spaceRect" presStyleCnt="0"/>
      <dgm:spPr/>
    </dgm:pt>
    <dgm:pt modelId="{5862890A-2AC1-4BB1-9AAF-BA6DBAF7B91C}" type="pres">
      <dgm:prSet presAssocID="{AF568BE6-F21F-459C-AC7E-1DFC6C34CF25}" presName="textRect" presStyleLbl="revTx" presStyleIdx="5" presStyleCnt="6" custScaleX="133470" custScaleY="226603" custLinFactNeighborX="22770" custLinFactNeighborY="-8965">
        <dgm:presLayoutVars>
          <dgm:chMax val="1"/>
          <dgm:chPref val="1"/>
        </dgm:presLayoutVars>
      </dgm:prSet>
      <dgm:spPr/>
    </dgm:pt>
  </dgm:ptLst>
  <dgm:cxnLst>
    <dgm:cxn modelId="{F53AE00E-A5CE-4C9B-BA76-6D94798ABB30}" type="presOf" srcId="{4BE7F4FB-BBE3-4DE0-A474-7DF1E2273E69}" destId="{680657D6-58DB-4CAA-AEFF-CF241DBCC4D9}" srcOrd="0" destOrd="0" presId="urn:microsoft.com/office/officeart/2018/2/layout/IconCircleList"/>
    <dgm:cxn modelId="{02F76612-0CDD-44A7-B2D5-9AEF98EEB6FB}" srcId="{F06B331F-DFA5-414F-B411-904164253C51}" destId="{AF568BE6-F21F-459C-AC7E-1DFC6C34CF25}" srcOrd="5" destOrd="0" parTransId="{9C474463-27FE-4286-AD0A-5F746A80101C}" sibTransId="{5B9ED8EF-5B6F-49DC-A7AB-62B4889C6DE1}"/>
    <dgm:cxn modelId="{1C5EDA15-1B90-4978-BB12-3E39D91757AD}" type="presOf" srcId="{39E1E333-2492-4777-B49E-9F8FFB4C2B5F}" destId="{442DC52C-08F3-458B-AFE8-ED9A5BF3F7D7}" srcOrd="0" destOrd="0" presId="urn:microsoft.com/office/officeart/2018/2/layout/IconCircleList"/>
    <dgm:cxn modelId="{64F90F33-5C91-4F22-8D4B-C240BEFC91B5}" type="presOf" srcId="{F06B331F-DFA5-414F-B411-904164253C51}" destId="{490C9FBC-F589-4208-A171-15C530CF2E9B}" srcOrd="0" destOrd="0" presId="urn:microsoft.com/office/officeart/2018/2/layout/IconCircleList"/>
    <dgm:cxn modelId="{84CA2468-539E-47AA-9BF5-C89B25CA66EC}" type="presOf" srcId="{503EB947-A77C-4A17-B008-F444440519E5}" destId="{B3829981-4432-4CFD-BFF2-9EF26F86D53A}" srcOrd="0" destOrd="0" presId="urn:microsoft.com/office/officeart/2018/2/layout/IconCircleList"/>
    <dgm:cxn modelId="{BD1DE068-ABF1-460A-8580-2A639B64EDC3}" type="presOf" srcId="{812CF25B-2549-4DFE-BCA2-14BF11DA5E62}" destId="{974D05E6-0F60-4783-91B7-B6A897BBFD26}" srcOrd="0" destOrd="0" presId="urn:microsoft.com/office/officeart/2018/2/layout/IconCircleList"/>
    <dgm:cxn modelId="{7E8B7751-9915-4D12-A949-DB2BEEC455BA}" type="presOf" srcId="{E9E2432F-607E-4C4A-A397-FA9496F8677F}" destId="{084A84C7-CD8D-4F1D-9225-37C67D8656FC}" srcOrd="0" destOrd="0" presId="urn:microsoft.com/office/officeart/2018/2/layout/IconCircleList"/>
    <dgm:cxn modelId="{BE10105A-950C-429B-B863-95C5D3FBF39C}" type="presOf" srcId="{43ADB19E-9141-4D8B-A165-8407B940DC6A}" destId="{8AC6ABE4-930E-4300-9835-7962BD43E65E}" srcOrd="0" destOrd="0" presId="urn:microsoft.com/office/officeart/2018/2/layout/IconCircleList"/>
    <dgm:cxn modelId="{A8C41584-0747-4FC5-9BBB-3104B648B2AC}" type="presOf" srcId="{015DF500-031E-4AC9-BA35-3814E908A211}" destId="{2F4A58CF-C396-419C-A2FC-01DA263BAC66}" srcOrd="0" destOrd="0" presId="urn:microsoft.com/office/officeart/2018/2/layout/IconCircleList"/>
    <dgm:cxn modelId="{574BAC84-26C0-4E66-B32E-859218E3A9DB}" srcId="{F06B331F-DFA5-414F-B411-904164253C51}" destId="{43ADB19E-9141-4D8B-A165-8407B940DC6A}" srcOrd="3" destOrd="0" parTransId="{E9963F57-55E1-4BAF-9668-C98A3DEDD7A0}" sibTransId="{4BE7F4FB-BBE3-4DE0-A474-7DF1E2273E69}"/>
    <dgm:cxn modelId="{CD5C3B89-74A5-4E40-82C4-0A46381E905B}" type="presOf" srcId="{CF7D58B8-DACA-41CE-A277-30663EA9AA59}" destId="{3BB30702-09B2-4B3D-A40F-ED9D8DF0C90A}" srcOrd="0" destOrd="0" presId="urn:microsoft.com/office/officeart/2018/2/layout/IconCircleList"/>
    <dgm:cxn modelId="{2BCE2A93-F8B9-4A8A-A611-79B34626583F}" srcId="{F06B331F-DFA5-414F-B411-904164253C51}" destId="{EDCE6DDD-B99C-497A-970E-3ACDD3621276}" srcOrd="0" destOrd="0" parTransId="{A75ADD14-F58A-43A6-96A8-7D65BCBFB61F}" sibTransId="{E9E2432F-607E-4C4A-A397-FA9496F8677F}"/>
    <dgm:cxn modelId="{220908B2-5E5B-47B1-9FE6-6D458F05A56E}" srcId="{F06B331F-DFA5-414F-B411-904164253C51}" destId="{CF7D58B8-DACA-41CE-A277-30663EA9AA59}" srcOrd="1" destOrd="0" parTransId="{888720AD-E2A8-435D-A493-2FDC930E88F1}" sibTransId="{39E1E333-2492-4777-B49E-9F8FFB4C2B5F}"/>
    <dgm:cxn modelId="{EC2E6AB5-574D-4744-8BE2-C806B14BD48E}" srcId="{F06B331F-DFA5-414F-B411-904164253C51}" destId="{503EB947-A77C-4A17-B008-F444440519E5}" srcOrd="4" destOrd="0" parTransId="{56F9FDEB-7DAD-4A17-A692-90A41A994630}" sibTransId="{812CF25B-2549-4DFE-BCA2-14BF11DA5E62}"/>
    <dgm:cxn modelId="{DEB352BC-5D23-4686-BB7C-B2FCDC737F86}" type="presOf" srcId="{EDCE6DDD-B99C-497A-970E-3ACDD3621276}" destId="{46519B32-BA01-4E42-954E-2F5FBC89CB42}" srcOrd="0" destOrd="0" presId="urn:microsoft.com/office/officeart/2018/2/layout/IconCircleList"/>
    <dgm:cxn modelId="{8F5ADBD7-9291-4E3E-92B5-A49407E0B8ED}" srcId="{F06B331F-DFA5-414F-B411-904164253C51}" destId="{015DF500-031E-4AC9-BA35-3814E908A211}" srcOrd="2" destOrd="0" parTransId="{8E8AFA09-1B2C-4914-9131-2A57F06D2529}" sibTransId="{96B6DC2E-95F4-4AD7-9537-0A2BADBCD512}"/>
    <dgm:cxn modelId="{A0F80AE6-7EB1-4970-A475-3EBD8A4803F3}" type="presOf" srcId="{AF568BE6-F21F-459C-AC7E-1DFC6C34CF25}" destId="{5862890A-2AC1-4BB1-9AAF-BA6DBAF7B91C}" srcOrd="0" destOrd="0" presId="urn:microsoft.com/office/officeart/2018/2/layout/IconCircleList"/>
    <dgm:cxn modelId="{EA564DF1-580A-40E6-AD02-32E8E29A92A1}" type="presOf" srcId="{96B6DC2E-95F4-4AD7-9537-0A2BADBCD512}" destId="{648202F2-9D2B-4CAA-9135-883734B34C0B}" srcOrd="0" destOrd="0" presId="urn:microsoft.com/office/officeart/2018/2/layout/IconCircleList"/>
    <dgm:cxn modelId="{FBF3BBFC-7740-4E04-9E8D-0CBBE6B7E112}" type="presParOf" srcId="{490C9FBC-F589-4208-A171-15C530CF2E9B}" destId="{89EC634C-8C3B-4FEA-9B87-38120197AD6D}" srcOrd="0" destOrd="0" presId="urn:microsoft.com/office/officeart/2018/2/layout/IconCircleList"/>
    <dgm:cxn modelId="{34CB993E-8A4D-4850-B45D-A06A9C6B42D8}" type="presParOf" srcId="{89EC634C-8C3B-4FEA-9B87-38120197AD6D}" destId="{5A2674AF-4F63-40B5-8B2D-3AF01674915D}" srcOrd="0" destOrd="0" presId="urn:microsoft.com/office/officeart/2018/2/layout/IconCircleList"/>
    <dgm:cxn modelId="{B2B49366-ABAE-48DC-B06C-B61FCC7400EA}" type="presParOf" srcId="{5A2674AF-4F63-40B5-8B2D-3AF01674915D}" destId="{E224E9F7-1493-49C5-B3F2-91BD1AD4871C}" srcOrd="0" destOrd="0" presId="urn:microsoft.com/office/officeart/2018/2/layout/IconCircleList"/>
    <dgm:cxn modelId="{361F4EF7-58FF-49D0-9857-081875789C4B}" type="presParOf" srcId="{5A2674AF-4F63-40B5-8B2D-3AF01674915D}" destId="{94D9412E-37B7-42A1-B22C-3853951A6417}" srcOrd="1" destOrd="0" presId="urn:microsoft.com/office/officeart/2018/2/layout/IconCircleList"/>
    <dgm:cxn modelId="{0CD8A801-2388-400B-983E-3F4D5124EAED}" type="presParOf" srcId="{5A2674AF-4F63-40B5-8B2D-3AF01674915D}" destId="{6E77A5A9-E612-4A02-A018-80BFAD44775A}" srcOrd="2" destOrd="0" presId="urn:microsoft.com/office/officeart/2018/2/layout/IconCircleList"/>
    <dgm:cxn modelId="{1F28BBC4-E0FE-4832-9C11-E6828AE1090F}" type="presParOf" srcId="{5A2674AF-4F63-40B5-8B2D-3AF01674915D}" destId="{46519B32-BA01-4E42-954E-2F5FBC89CB42}" srcOrd="3" destOrd="0" presId="urn:microsoft.com/office/officeart/2018/2/layout/IconCircleList"/>
    <dgm:cxn modelId="{75133E4A-077D-47FE-8C66-1DB3906731CC}" type="presParOf" srcId="{89EC634C-8C3B-4FEA-9B87-38120197AD6D}" destId="{084A84C7-CD8D-4F1D-9225-37C67D8656FC}" srcOrd="1" destOrd="0" presId="urn:microsoft.com/office/officeart/2018/2/layout/IconCircleList"/>
    <dgm:cxn modelId="{76FB6044-FADA-4C33-A645-959F332EA59D}" type="presParOf" srcId="{89EC634C-8C3B-4FEA-9B87-38120197AD6D}" destId="{42A95729-6C42-4B42-857D-5FFB0B08ADC9}" srcOrd="2" destOrd="0" presId="urn:microsoft.com/office/officeart/2018/2/layout/IconCircleList"/>
    <dgm:cxn modelId="{3E4141BB-1153-4EA6-8765-468F946B386B}" type="presParOf" srcId="{42A95729-6C42-4B42-857D-5FFB0B08ADC9}" destId="{A6ECEE22-B270-4E97-8B42-038B2DBFC647}" srcOrd="0" destOrd="0" presId="urn:microsoft.com/office/officeart/2018/2/layout/IconCircleList"/>
    <dgm:cxn modelId="{99AD3F5B-7DDD-4756-B6A2-5722D076E54B}" type="presParOf" srcId="{42A95729-6C42-4B42-857D-5FFB0B08ADC9}" destId="{61D36535-EF94-47CF-9C3D-C16A358A74FB}" srcOrd="1" destOrd="0" presId="urn:microsoft.com/office/officeart/2018/2/layout/IconCircleList"/>
    <dgm:cxn modelId="{46EF8372-BECA-4010-91BB-F16D6853C7F1}" type="presParOf" srcId="{42A95729-6C42-4B42-857D-5FFB0B08ADC9}" destId="{F10C9451-3C97-4034-92A4-69DA79A546A2}" srcOrd="2" destOrd="0" presId="urn:microsoft.com/office/officeart/2018/2/layout/IconCircleList"/>
    <dgm:cxn modelId="{BA009FD9-BF92-431C-8766-838BC6A00CCC}" type="presParOf" srcId="{42A95729-6C42-4B42-857D-5FFB0B08ADC9}" destId="{3BB30702-09B2-4B3D-A40F-ED9D8DF0C90A}" srcOrd="3" destOrd="0" presId="urn:microsoft.com/office/officeart/2018/2/layout/IconCircleList"/>
    <dgm:cxn modelId="{C1151A64-5ADB-4757-B201-00920CF0BE23}" type="presParOf" srcId="{89EC634C-8C3B-4FEA-9B87-38120197AD6D}" destId="{442DC52C-08F3-458B-AFE8-ED9A5BF3F7D7}" srcOrd="3" destOrd="0" presId="urn:microsoft.com/office/officeart/2018/2/layout/IconCircleList"/>
    <dgm:cxn modelId="{83FBE848-0DED-4F9D-A529-88BA4510C898}" type="presParOf" srcId="{89EC634C-8C3B-4FEA-9B87-38120197AD6D}" destId="{84BC943A-A03E-4B51-902B-DA668C34E37D}" srcOrd="4" destOrd="0" presId="urn:microsoft.com/office/officeart/2018/2/layout/IconCircleList"/>
    <dgm:cxn modelId="{17499138-3536-4EBC-8EC1-DE13D27917E9}" type="presParOf" srcId="{84BC943A-A03E-4B51-902B-DA668C34E37D}" destId="{7AD612BB-5ACA-4BBD-B494-1876B0939E22}" srcOrd="0" destOrd="0" presId="urn:microsoft.com/office/officeart/2018/2/layout/IconCircleList"/>
    <dgm:cxn modelId="{8CEA2F26-67E1-4519-A4CE-9731608ED489}" type="presParOf" srcId="{84BC943A-A03E-4B51-902B-DA668C34E37D}" destId="{0E9F273A-0443-4B03-A0F1-30DFB1922D23}" srcOrd="1" destOrd="0" presId="urn:microsoft.com/office/officeart/2018/2/layout/IconCircleList"/>
    <dgm:cxn modelId="{4D629765-D330-408E-B244-E07DF8C4A933}" type="presParOf" srcId="{84BC943A-A03E-4B51-902B-DA668C34E37D}" destId="{52773CE5-835D-417D-B4A8-C85F29BCBA41}" srcOrd="2" destOrd="0" presId="urn:microsoft.com/office/officeart/2018/2/layout/IconCircleList"/>
    <dgm:cxn modelId="{0165BE1A-6BBA-4BAA-BC6D-9B5931E3C8B5}" type="presParOf" srcId="{84BC943A-A03E-4B51-902B-DA668C34E37D}" destId="{2F4A58CF-C396-419C-A2FC-01DA263BAC66}" srcOrd="3" destOrd="0" presId="urn:microsoft.com/office/officeart/2018/2/layout/IconCircleList"/>
    <dgm:cxn modelId="{9C72203F-1237-4C72-B8CB-5785D950A244}" type="presParOf" srcId="{89EC634C-8C3B-4FEA-9B87-38120197AD6D}" destId="{648202F2-9D2B-4CAA-9135-883734B34C0B}" srcOrd="5" destOrd="0" presId="urn:microsoft.com/office/officeart/2018/2/layout/IconCircleList"/>
    <dgm:cxn modelId="{B4413DDF-B6C0-4A3F-B81E-6F8E167B6B26}" type="presParOf" srcId="{89EC634C-8C3B-4FEA-9B87-38120197AD6D}" destId="{1C06ABA2-9B4F-4B8A-A700-FF84B707C6E8}" srcOrd="6" destOrd="0" presId="urn:microsoft.com/office/officeart/2018/2/layout/IconCircleList"/>
    <dgm:cxn modelId="{EDB2C8E9-4C27-4B6E-BAB6-061B09F933EE}" type="presParOf" srcId="{1C06ABA2-9B4F-4B8A-A700-FF84B707C6E8}" destId="{6959A274-FE3D-4AF6-9DD3-307F6FD47E2A}" srcOrd="0" destOrd="0" presId="urn:microsoft.com/office/officeart/2018/2/layout/IconCircleList"/>
    <dgm:cxn modelId="{F781FE9B-10A7-4723-9CE3-9A9B51BB28C1}" type="presParOf" srcId="{1C06ABA2-9B4F-4B8A-A700-FF84B707C6E8}" destId="{52E5163F-3154-4B43-BBC1-98FF68513E09}" srcOrd="1" destOrd="0" presId="urn:microsoft.com/office/officeart/2018/2/layout/IconCircleList"/>
    <dgm:cxn modelId="{37958809-CAA3-4D1E-A618-12E6DCF918F9}" type="presParOf" srcId="{1C06ABA2-9B4F-4B8A-A700-FF84B707C6E8}" destId="{4E415078-D86B-4958-A713-9CDE13833314}" srcOrd="2" destOrd="0" presId="urn:microsoft.com/office/officeart/2018/2/layout/IconCircleList"/>
    <dgm:cxn modelId="{429C5DDA-3675-4AF2-A0A6-289D8E21D007}" type="presParOf" srcId="{1C06ABA2-9B4F-4B8A-A700-FF84B707C6E8}" destId="{8AC6ABE4-930E-4300-9835-7962BD43E65E}" srcOrd="3" destOrd="0" presId="urn:microsoft.com/office/officeart/2018/2/layout/IconCircleList"/>
    <dgm:cxn modelId="{5ED30204-5812-4F92-A542-5C00F9CE4BBE}" type="presParOf" srcId="{89EC634C-8C3B-4FEA-9B87-38120197AD6D}" destId="{680657D6-58DB-4CAA-AEFF-CF241DBCC4D9}" srcOrd="7" destOrd="0" presId="urn:microsoft.com/office/officeart/2018/2/layout/IconCircleList"/>
    <dgm:cxn modelId="{7CEFFF8D-C113-471A-89BC-7D9E10031674}" type="presParOf" srcId="{89EC634C-8C3B-4FEA-9B87-38120197AD6D}" destId="{A3F4329D-93DE-4A56-BB3E-D3A04CDEBFB9}" srcOrd="8" destOrd="0" presId="urn:microsoft.com/office/officeart/2018/2/layout/IconCircleList"/>
    <dgm:cxn modelId="{4525A14F-A038-4247-8579-3DB1D56FE84B}" type="presParOf" srcId="{A3F4329D-93DE-4A56-BB3E-D3A04CDEBFB9}" destId="{77D533D2-A21B-41AD-A184-C2B0DD07BA53}" srcOrd="0" destOrd="0" presId="urn:microsoft.com/office/officeart/2018/2/layout/IconCircleList"/>
    <dgm:cxn modelId="{209217EE-D131-44FD-B181-401AD03A9433}" type="presParOf" srcId="{A3F4329D-93DE-4A56-BB3E-D3A04CDEBFB9}" destId="{2BE239CB-7730-4269-BB03-14E3DB0A355B}" srcOrd="1" destOrd="0" presId="urn:microsoft.com/office/officeart/2018/2/layout/IconCircleList"/>
    <dgm:cxn modelId="{7557E47F-25B2-4032-B5BB-79D34BE5EC7D}" type="presParOf" srcId="{A3F4329D-93DE-4A56-BB3E-D3A04CDEBFB9}" destId="{DE15342E-09AF-4439-8F9E-3B1B7462BADF}" srcOrd="2" destOrd="0" presId="urn:microsoft.com/office/officeart/2018/2/layout/IconCircleList"/>
    <dgm:cxn modelId="{98BC8115-E596-44A8-B32D-ECFB7749C19B}" type="presParOf" srcId="{A3F4329D-93DE-4A56-BB3E-D3A04CDEBFB9}" destId="{B3829981-4432-4CFD-BFF2-9EF26F86D53A}" srcOrd="3" destOrd="0" presId="urn:microsoft.com/office/officeart/2018/2/layout/IconCircleList"/>
    <dgm:cxn modelId="{BA124167-C17B-48C2-B6E0-4F485D955C52}" type="presParOf" srcId="{89EC634C-8C3B-4FEA-9B87-38120197AD6D}" destId="{974D05E6-0F60-4783-91B7-B6A897BBFD26}" srcOrd="9" destOrd="0" presId="urn:microsoft.com/office/officeart/2018/2/layout/IconCircleList"/>
    <dgm:cxn modelId="{C5C603F7-B049-4DE1-98F4-52E7D03CABCA}" type="presParOf" srcId="{89EC634C-8C3B-4FEA-9B87-38120197AD6D}" destId="{5827D237-B6AC-43F3-B2F3-C8B1A7D9359E}" srcOrd="10" destOrd="0" presId="urn:microsoft.com/office/officeart/2018/2/layout/IconCircleList"/>
    <dgm:cxn modelId="{C6F4A6F1-FB4F-4CBB-873E-286ADD369FB0}" type="presParOf" srcId="{5827D237-B6AC-43F3-B2F3-C8B1A7D9359E}" destId="{5DDAD902-6DC2-40AF-984A-A0E2AC57A516}" srcOrd="0" destOrd="0" presId="urn:microsoft.com/office/officeart/2018/2/layout/IconCircleList"/>
    <dgm:cxn modelId="{702C709B-B723-46E7-B18E-E50DC7EF50AF}" type="presParOf" srcId="{5827D237-B6AC-43F3-B2F3-C8B1A7D9359E}" destId="{580A35C0-A7CA-4A36-A9AE-A5FEB622B606}" srcOrd="1" destOrd="0" presId="urn:microsoft.com/office/officeart/2018/2/layout/IconCircleList"/>
    <dgm:cxn modelId="{2D1A2724-0A2D-445D-A99D-4AA1EC239106}" type="presParOf" srcId="{5827D237-B6AC-43F3-B2F3-C8B1A7D9359E}" destId="{79E1AD3C-25F5-4355-B24B-C7C80BEBF041}" srcOrd="2" destOrd="0" presId="urn:microsoft.com/office/officeart/2018/2/layout/IconCircleList"/>
    <dgm:cxn modelId="{9A373F99-038F-40AD-8166-EFF9AAE19BBA}" type="presParOf" srcId="{5827D237-B6AC-43F3-B2F3-C8B1A7D9359E}" destId="{5862890A-2AC1-4BB1-9AAF-BA6DBAF7B9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B8A57-0A4D-4BF9-A3AA-74DF76F6950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727278A-977C-4C93-A48C-F46B9D3A6474}">
      <dgm:prSet/>
      <dgm:spPr/>
      <dgm:t>
        <a:bodyPr/>
        <a:lstStyle/>
        <a:p>
          <a:r>
            <a:rPr lang="en-US" b="1"/>
            <a:t>Часть Первая</a:t>
          </a:r>
          <a:r>
            <a:rPr lang="ru-RU" b="1"/>
            <a:t>. </a:t>
          </a:r>
          <a:r>
            <a:rPr lang="en-US" b="1"/>
            <a:t> </a:t>
          </a:r>
          <a:r>
            <a:rPr lang="ru-RU"/>
            <a:t>П</a:t>
          </a:r>
          <a:r>
            <a:rPr lang="en-US"/>
            <a:t>роведение исследования психологических факторов готовности сотрудников к организационным изменениям, связанным с цифровой трансформацией организации. </a:t>
          </a:r>
        </a:p>
      </dgm:t>
    </dgm:pt>
    <dgm:pt modelId="{AA6D8B2E-5D1D-42B4-B630-602A3D095DDD}" type="parTrans" cxnId="{791CE832-38DA-4456-A968-B9DE516A54E4}">
      <dgm:prSet/>
      <dgm:spPr/>
      <dgm:t>
        <a:bodyPr/>
        <a:lstStyle/>
        <a:p>
          <a:endParaRPr lang="en-US"/>
        </a:p>
      </dgm:t>
    </dgm:pt>
    <dgm:pt modelId="{C7C54843-A071-4196-8A30-0F0C3D0EDCB4}" type="sibTrans" cxnId="{791CE832-38DA-4456-A968-B9DE516A54E4}">
      <dgm:prSet/>
      <dgm:spPr/>
      <dgm:t>
        <a:bodyPr/>
        <a:lstStyle/>
        <a:p>
          <a:endParaRPr lang="en-US"/>
        </a:p>
      </dgm:t>
    </dgm:pt>
    <dgm:pt modelId="{E1F77C62-E0D5-409C-A837-150703605732}">
      <dgm:prSet/>
      <dgm:spPr/>
      <dgm:t>
        <a:bodyPr/>
        <a:lstStyle/>
        <a:p>
          <a:r>
            <a:rPr lang="en-US" b="1"/>
            <a:t>Часть Вторая</a:t>
          </a:r>
          <a:r>
            <a:rPr lang="ru-RU" b="1"/>
            <a:t>. </a:t>
          </a:r>
          <a:r>
            <a:rPr lang="ru-RU"/>
            <a:t>О</a:t>
          </a:r>
          <a:r>
            <a:rPr lang="en-US"/>
            <a:t>существление психологических интервенций на основе результатов проведенного исследования: программы психологического тренинга и коучинговых сессий для сотрудников организации, и оценка их эффективности. </a:t>
          </a:r>
          <a:br>
            <a:rPr lang="en-US"/>
          </a:br>
          <a:endParaRPr lang="en-US"/>
        </a:p>
      </dgm:t>
    </dgm:pt>
    <dgm:pt modelId="{D3114A9B-84E7-4555-A8D6-E69679B4BE0D}" type="parTrans" cxnId="{15766057-3E73-4031-9C7F-4DC078585D3D}">
      <dgm:prSet/>
      <dgm:spPr/>
      <dgm:t>
        <a:bodyPr/>
        <a:lstStyle/>
        <a:p>
          <a:endParaRPr lang="en-US"/>
        </a:p>
      </dgm:t>
    </dgm:pt>
    <dgm:pt modelId="{D94291D9-AB77-4908-A616-5F9F87728217}" type="sibTrans" cxnId="{15766057-3E73-4031-9C7F-4DC078585D3D}">
      <dgm:prSet/>
      <dgm:spPr/>
      <dgm:t>
        <a:bodyPr/>
        <a:lstStyle/>
        <a:p>
          <a:endParaRPr lang="en-US"/>
        </a:p>
      </dgm:t>
    </dgm:pt>
    <dgm:pt modelId="{9D5A7BEB-E953-4DB5-9697-D994297E5285}" type="pres">
      <dgm:prSet presAssocID="{DABB8A57-0A4D-4BF9-A3AA-74DF76F69505}" presName="vert0" presStyleCnt="0">
        <dgm:presLayoutVars>
          <dgm:dir/>
          <dgm:animOne val="branch"/>
          <dgm:animLvl val="lvl"/>
        </dgm:presLayoutVars>
      </dgm:prSet>
      <dgm:spPr/>
    </dgm:pt>
    <dgm:pt modelId="{8348865D-5AAE-46AA-9297-F751771C1071}" type="pres">
      <dgm:prSet presAssocID="{5727278A-977C-4C93-A48C-F46B9D3A6474}" presName="thickLine" presStyleLbl="alignNode1" presStyleIdx="0" presStyleCnt="2"/>
      <dgm:spPr/>
    </dgm:pt>
    <dgm:pt modelId="{C9E7B51C-F802-4508-BB10-266DB7B187DA}" type="pres">
      <dgm:prSet presAssocID="{5727278A-977C-4C93-A48C-F46B9D3A6474}" presName="horz1" presStyleCnt="0"/>
      <dgm:spPr/>
    </dgm:pt>
    <dgm:pt modelId="{0C6BD921-A67D-40B8-9A3E-41DBA1750EA6}" type="pres">
      <dgm:prSet presAssocID="{5727278A-977C-4C93-A48C-F46B9D3A6474}" presName="tx1" presStyleLbl="revTx" presStyleIdx="0" presStyleCnt="2"/>
      <dgm:spPr/>
    </dgm:pt>
    <dgm:pt modelId="{A6B86393-DEA1-4B7F-8D8A-A73473E7D718}" type="pres">
      <dgm:prSet presAssocID="{5727278A-977C-4C93-A48C-F46B9D3A6474}" presName="vert1" presStyleCnt="0"/>
      <dgm:spPr/>
    </dgm:pt>
    <dgm:pt modelId="{DE070A25-E7E1-4080-8888-4000E934540C}" type="pres">
      <dgm:prSet presAssocID="{E1F77C62-E0D5-409C-A837-150703605732}" presName="thickLine" presStyleLbl="alignNode1" presStyleIdx="1" presStyleCnt="2"/>
      <dgm:spPr/>
    </dgm:pt>
    <dgm:pt modelId="{61638B5D-2809-4F37-BACB-52DF437A07F7}" type="pres">
      <dgm:prSet presAssocID="{E1F77C62-E0D5-409C-A837-150703605732}" presName="horz1" presStyleCnt="0"/>
      <dgm:spPr/>
    </dgm:pt>
    <dgm:pt modelId="{D8CF4826-7CE2-4A19-AA31-6F13A9A01EC1}" type="pres">
      <dgm:prSet presAssocID="{E1F77C62-E0D5-409C-A837-150703605732}" presName="tx1" presStyleLbl="revTx" presStyleIdx="1" presStyleCnt="2"/>
      <dgm:spPr/>
    </dgm:pt>
    <dgm:pt modelId="{38045463-B538-436D-A1FE-E8135B6D1299}" type="pres">
      <dgm:prSet presAssocID="{E1F77C62-E0D5-409C-A837-150703605732}" presName="vert1" presStyleCnt="0"/>
      <dgm:spPr/>
    </dgm:pt>
  </dgm:ptLst>
  <dgm:cxnLst>
    <dgm:cxn modelId="{791CE832-38DA-4456-A968-B9DE516A54E4}" srcId="{DABB8A57-0A4D-4BF9-A3AA-74DF76F69505}" destId="{5727278A-977C-4C93-A48C-F46B9D3A6474}" srcOrd="0" destOrd="0" parTransId="{AA6D8B2E-5D1D-42B4-B630-602A3D095DDD}" sibTransId="{C7C54843-A071-4196-8A30-0F0C3D0EDCB4}"/>
    <dgm:cxn modelId="{15766057-3E73-4031-9C7F-4DC078585D3D}" srcId="{DABB8A57-0A4D-4BF9-A3AA-74DF76F69505}" destId="{E1F77C62-E0D5-409C-A837-150703605732}" srcOrd="1" destOrd="0" parTransId="{D3114A9B-84E7-4555-A8D6-E69679B4BE0D}" sibTransId="{D94291D9-AB77-4908-A616-5F9F87728217}"/>
    <dgm:cxn modelId="{D8F019B5-3AF9-4FAB-B013-70CD4542F2B7}" type="presOf" srcId="{E1F77C62-E0D5-409C-A837-150703605732}" destId="{D8CF4826-7CE2-4A19-AA31-6F13A9A01EC1}" srcOrd="0" destOrd="0" presId="urn:microsoft.com/office/officeart/2008/layout/LinedList"/>
    <dgm:cxn modelId="{9C57CAC4-8E15-4DD1-99BF-E843CF424CD0}" type="presOf" srcId="{DABB8A57-0A4D-4BF9-A3AA-74DF76F69505}" destId="{9D5A7BEB-E953-4DB5-9697-D994297E5285}" srcOrd="0" destOrd="0" presId="urn:microsoft.com/office/officeart/2008/layout/LinedList"/>
    <dgm:cxn modelId="{5B51F2FA-8DE7-45AB-907A-DAF38DA5E985}" type="presOf" srcId="{5727278A-977C-4C93-A48C-F46B9D3A6474}" destId="{0C6BD921-A67D-40B8-9A3E-41DBA1750EA6}" srcOrd="0" destOrd="0" presId="urn:microsoft.com/office/officeart/2008/layout/LinedList"/>
    <dgm:cxn modelId="{DDE56580-AA48-4C2A-95BF-3CB13D90BD1F}" type="presParOf" srcId="{9D5A7BEB-E953-4DB5-9697-D994297E5285}" destId="{8348865D-5AAE-46AA-9297-F751771C1071}" srcOrd="0" destOrd="0" presId="urn:microsoft.com/office/officeart/2008/layout/LinedList"/>
    <dgm:cxn modelId="{D4A32321-EB13-4DE5-B765-DB997DC56E52}" type="presParOf" srcId="{9D5A7BEB-E953-4DB5-9697-D994297E5285}" destId="{C9E7B51C-F802-4508-BB10-266DB7B187DA}" srcOrd="1" destOrd="0" presId="urn:microsoft.com/office/officeart/2008/layout/LinedList"/>
    <dgm:cxn modelId="{F8B5EA89-21D7-46C6-B8D5-BB6EFFFE45B0}" type="presParOf" srcId="{C9E7B51C-F802-4508-BB10-266DB7B187DA}" destId="{0C6BD921-A67D-40B8-9A3E-41DBA1750EA6}" srcOrd="0" destOrd="0" presId="urn:microsoft.com/office/officeart/2008/layout/LinedList"/>
    <dgm:cxn modelId="{EBB8DB77-3E5E-4FDF-A856-B23A79711489}" type="presParOf" srcId="{C9E7B51C-F802-4508-BB10-266DB7B187DA}" destId="{A6B86393-DEA1-4B7F-8D8A-A73473E7D718}" srcOrd="1" destOrd="0" presId="urn:microsoft.com/office/officeart/2008/layout/LinedList"/>
    <dgm:cxn modelId="{5613FE2A-6436-49A1-9F74-A84B54F7E352}" type="presParOf" srcId="{9D5A7BEB-E953-4DB5-9697-D994297E5285}" destId="{DE070A25-E7E1-4080-8888-4000E934540C}" srcOrd="2" destOrd="0" presId="urn:microsoft.com/office/officeart/2008/layout/LinedList"/>
    <dgm:cxn modelId="{25DAFFC4-24C0-48CB-8839-130A9C4F71C0}" type="presParOf" srcId="{9D5A7BEB-E953-4DB5-9697-D994297E5285}" destId="{61638B5D-2809-4F37-BACB-52DF437A07F7}" srcOrd="3" destOrd="0" presId="urn:microsoft.com/office/officeart/2008/layout/LinedList"/>
    <dgm:cxn modelId="{F5D4A9E5-C08F-4282-85BC-4603BBC022EB}" type="presParOf" srcId="{61638B5D-2809-4F37-BACB-52DF437A07F7}" destId="{D8CF4826-7CE2-4A19-AA31-6F13A9A01EC1}" srcOrd="0" destOrd="0" presId="urn:microsoft.com/office/officeart/2008/layout/LinedList"/>
    <dgm:cxn modelId="{A1705C29-2FAC-41D6-8982-19927DECF9FA}" type="presParOf" srcId="{61638B5D-2809-4F37-BACB-52DF437A07F7}" destId="{38045463-B538-436D-A1FE-E8135B6D12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4E9F7-1493-49C5-B3F2-91BD1AD4871C}">
      <dsp:nvSpPr>
        <dsp:cNvPr id="0" name=""/>
        <dsp:cNvSpPr/>
      </dsp:nvSpPr>
      <dsp:spPr>
        <a:xfrm>
          <a:off x="125740" y="1136137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9412E-37B7-42A1-B22C-3853951A6417}">
      <dsp:nvSpPr>
        <dsp:cNvPr id="0" name=""/>
        <dsp:cNvSpPr/>
      </dsp:nvSpPr>
      <dsp:spPr>
        <a:xfrm>
          <a:off x="252748" y="1263145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19B32-BA01-4E42-954E-2F5FBC89CB42}">
      <dsp:nvSpPr>
        <dsp:cNvPr id="0" name=""/>
        <dsp:cNvSpPr/>
      </dsp:nvSpPr>
      <dsp:spPr>
        <a:xfrm>
          <a:off x="860168" y="751654"/>
          <a:ext cx="1425542" cy="137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3. </a:t>
          </a:r>
          <a:r>
            <a:rPr lang="en-US" sz="1100" kern="1200" dirty="0"/>
            <a:t>Разработана методика для исследования индивидуально-психологических и организационных факторов готовности сотрудников к цифровой трансформации.</a:t>
          </a:r>
        </a:p>
      </dsp:txBody>
      <dsp:txXfrm>
        <a:off x="860168" y="751654"/>
        <a:ext cx="1425542" cy="1373766"/>
      </dsp:txXfrm>
    </dsp:sp>
    <dsp:sp modelId="{A6ECEE22-B270-4E97-8B42-038B2DBFC647}">
      <dsp:nvSpPr>
        <dsp:cNvPr id="0" name=""/>
        <dsp:cNvSpPr/>
      </dsp:nvSpPr>
      <dsp:spPr>
        <a:xfrm>
          <a:off x="2534111" y="1136137"/>
          <a:ext cx="604800" cy="604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36535-EF94-47CF-9C3D-C16A358A74FB}">
      <dsp:nvSpPr>
        <dsp:cNvPr id="0" name=""/>
        <dsp:cNvSpPr/>
      </dsp:nvSpPr>
      <dsp:spPr>
        <a:xfrm>
          <a:off x="2661119" y="1263145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0702-09B2-4B3D-A40F-ED9D8DF0C90A}">
      <dsp:nvSpPr>
        <dsp:cNvPr id="0" name=""/>
        <dsp:cNvSpPr/>
      </dsp:nvSpPr>
      <dsp:spPr>
        <a:xfrm>
          <a:off x="3369986" y="110290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</a:t>
          </a:r>
          <a:r>
            <a:rPr lang="en-US" sz="1400" kern="1200" dirty="0"/>
            <a:t>Организован и проведен опрос в организации.</a:t>
          </a:r>
        </a:p>
      </dsp:txBody>
      <dsp:txXfrm>
        <a:off x="3369986" y="1102904"/>
        <a:ext cx="1425599" cy="604800"/>
      </dsp:txXfrm>
    </dsp:sp>
    <dsp:sp modelId="{7AD612BB-5ACA-4BBD-B494-1876B0939E22}">
      <dsp:nvSpPr>
        <dsp:cNvPr id="0" name=""/>
        <dsp:cNvSpPr/>
      </dsp:nvSpPr>
      <dsp:spPr>
        <a:xfrm>
          <a:off x="4942511" y="1136137"/>
          <a:ext cx="604800" cy="604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F273A-0443-4B03-A0F1-30DFB1922D23}">
      <dsp:nvSpPr>
        <dsp:cNvPr id="0" name=""/>
        <dsp:cNvSpPr/>
      </dsp:nvSpPr>
      <dsp:spPr>
        <a:xfrm>
          <a:off x="5069519" y="1263145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A58CF-C396-419C-A2FC-01DA263BAC66}">
      <dsp:nvSpPr>
        <dsp:cNvPr id="0" name=""/>
        <dsp:cNvSpPr/>
      </dsp:nvSpPr>
      <dsp:spPr>
        <a:xfrm>
          <a:off x="5676911" y="113613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5. Полученные данные были обработаны и проинтерпретированы. Были предложены интервенции для повышения готовности сотрудников к цифровой трансформации. </a:t>
          </a:r>
        </a:p>
      </dsp:txBody>
      <dsp:txXfrm>
        <a:off x="5676911" y="1136137"/>
        <a:ext cx="1425599" cy="604800"/>
      </dsp:txXfrm>
    </dsp:sp>
    <dsp:sp modelId="{6959A274-FE3D-4AF6-9DD3-307F6FD47E2A}">
      <dsp:nvSpPr>
        <dsp:cNvPr id="0" name=""/>
        <dsp:cNvSpPr/>
      </dsp:nvSpPr>
      <dsp:spPr>
        <a:xfrm>
          <a:off x="125740" y="3378253"/>
          <a:ext cx="604800" cy="604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5163F-3154-4B43-BBC1-98FF68513E09}">
      <dsp:nvSpPr>
        <dsp:cNvPr id="0" name=""/>
        <dsp:cNvSpPr/>
      </dsp:nvSpPr>
      <dsp:spPr>
        <a:xfrm>
          <a:off x="252748" y="3505261"/>
          <a:ext cx="350784" cy="35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6ABE4-930E-4300-9835-7962BD43E65E}">
      <dsp:nvSpPr>
        <dsp:cNvPr id="0" name=""/>
        <dsp:cNvSpPr/>
      </dsp:nvSpPr>
      <dsp:spPr>
        <a:xfrm>
          <a:off x="1041989" y="336644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6</a:t>
          </a:r>
          <a:r>
            <a:rPr lang="en-US" sz="1400" kern="1200" dirty="0"/>
            <a:t>. Данные были представлены руководству организации.</a:t>
          </a:r>
        </a:p>
      </dsp:txBody>
      <dsp:txXfrm>
        <a:off x="1041989" y="3366447"/>
        <a:ext cx="1425599" cy="604800"/>
      </dsp:txXfrm>
    </dsp:sp>
    <dsp:sp modelId="{77D533D2-A21B-41AD-A184-C2B0DD07BA53}">
      <dsp:nvSpPr>
        <dsp:cNvPr id="0" name=""/>
        <dsp:cNvSpPr/>
      </dsp:nvSpPr>
      <dsp:spPr>
        <a:xfrm>
          <a:off x="2534140" y="3378253"/>
          <a:ext cx="604800" cy="6048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239CB-7730-4269-BB03-14E3DB0A355B}">
      <dsp:nvSpPr>
        <dsp:cNvPr id="0" name=""/>
        <dsp:cNvSpPr/>
      </dsp:nvSpPr>
      <dsp:spPr>
        <a:xfrm>
          <a:off x="2661148" y="3505261"/>
          <a:ext cx="350784" cy="350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29981-4432-4CFD-BFF2-9EF26F86D53A}">
      <dsp:nvSpPr>
        <dsp:cNvPr id="0" name=""/>
        <dsp:cNvSpPr/>
      </dsp:nvSpPr>
      <dsp:spPr>
        <a:xfrm>
          <a:off x="3268540" y="3378253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7. Спланирована программа интервенций, включающая разнообразные мероприятия (подробнее программа описана в приложенном отчете). </a:t>
          </a:r>
        </a:p>
      </dsp:txBody>
      <dsp:txXfrm>
        <a:off x="3268540" y="3378253"/>
        <a:ext cx="1425599" cy="604800"/>
      </dsp:txXfrm>
    </dsp:sp>
    <dsp:sp modelId="{5DDAD902-6DC2-40AF-984A-A0E2AC57A516}">
      <dsp:nvSpPr>
        <dsp:cNvPr id="0" name=""/>
        <dsp:cNvSpPr/>
      </dsp:nvSpPr>
      <dsp:spPr>
        <a:xfrm>
          <a:off x="4942540" y="3378253"/>
          <a:ext cx="604800" cy="60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A35C0-A7CA-4A36-A9AE-A5FEB622B606}">
      <dsp:nvSpPr>
        <dsp:cNvPr id="0" name=""/>
        <dsp:cNvSpPr/>
      </dsp:nvSpPr>
      <dsp:spPr>
        <a:xfrm>
          <a:off x="5069548" y="3505261"/>
          <a:ext cx="350784" cy="350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2890A-2AC1-4BB1-9AAF-BA6DBAF7B91C}">
      <dsp:nvSpPr>
        <dsp:cNvPr id="0" name=""/>
        <dsp:cNvSpPr/>
      </dsp:nvSpPr>
      <dsp:spPr>
        <a:xfrm>
          <a:off x="5564106" y="2941185"/>
          <a:ext cx="1902748" cy="137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8</a:t>
          </a:r>
          <a:r>
            <a:rPr lang="en-US" sz="1400" kern="1200" dirty="0"/>
            <a:t>. Проведены мероприятия: программа тренинга и коучинга для сотрудников, информационные встречи с сотрудниками, консультации руководства. </a:t>
          </a:r>
          <a:br>
            <a:rPr lang="en-US" sz="1400" kern="1200" dirty="0"/>
          </a:br>
          <a:endParaRPr lang="en-US" sz="1400" kern="1200" dirty="0"/>
        </a:p>
      </dsp:txBody>
      <dsp:txXfrm>
        <a:off x="5564106" y="2941185"/>
        <a:ext cx="1902748" cy="1370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865D-5AAE-46AA-9297-F751771C1071}">
      <dsp:nvSpPr>
        <dsp:cNvPr id="0" name=""/>
        <dsp:cNvSpPr/>
      </dsp:nvSpPr>
      <dsp:spPr>
        <a:xfrm>
          <a:off x="0" y="0"/>
          <a:ext cx="68037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D921-A67D-40B8-9A3E-41DBA1750EA6}">
      <dsp:nvSpPr>
        <dsp:cNvPr id="0" name=""/>
        <dsp:cNvSpPr/>
      </dsp:nvSpPr>
      <dsp:spPr>
        <a:xfrm>
          <a:off x="0" y="0"/>
          <a:ext cx="6803753" cy="214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Часть Первая</a:t>
          </a:r>
          <a:r>
            <a:rPr lang="ru-RU" sz="2300" b="1" kern="1200"/>
            <a:t>. </a:t>
          </a:r>
          <a:r>
            <a:rPr lang="en-US" sz="2300" b="1" kern="1200"/>
            <a:t> </a:t>
          </a:r>
          <a:r>
            <a:rPr lang="ru-RU" sz="2300" kern="1200"/>
            <a:t>П</a:t>
          </a:r>
          <a:r>
            <a:rPr lang="en-US" sz="2300" kern="1200"/>
            <a:t>роведение исследования психологических факторов готовности сотрудников к организационным изменениям, связанным с цифровой трансформацией организации. </a:t>
          </a:r>
        </a:p>
      </dsp:txBody>
      <dsp:txXfrm>
        <a:off x="0" y="0"/>
        <a:ext cx="6803753" cy="2142903"/>
      </dsp:txXfrm>
    </dsp:sp>
    <dsp:sp modelId="{DE070A25-E7E1-4080-8888-4000E934540C}">
      <dsp:nvSpPr>
        <dsp:cNvPr id="0" name=""/>
        <dsp:cNvSpPr/>
      </dsp:nvSpPr>
      <dsp:spPr>
        <a:xfrm>
          <a:off x="0" y="2142903"/>
          <a:ext cx="68037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F4826-7CE2-4A19-AA31-6F13A9A01EC1}">
      <dsp:nvSpPr>
        <dsp:cNvPr id="0" name=""/>
        <dsp:cNvSpPr/>
      </dsp:nvSpPr>
      <dsp:spPr>
        <a:xfrm>
          <a:off x="0" y="2142903"/>
          <a:ext cx="6803753" cy="214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Часть Вторая</a:t>
          </a:r>
          <a:r>
            <a:rPr lang="ru-RU" sz="2300" b="1" kern="1200"/>
            <a:t>. </a:t>
          </a:r>
          <a:r>
            <a:rPr lang="ru-RU" sz="2300" kern="1200"/>
            <a:t>О</a:t>
          </a:r>
          <a:r>
            <a:rPr lang="en-US" sz="2300" kern="1200"/>
            <a:t>существление психологических интервенций на основе результатов проведенного исследования: программы психологического тренинга и коучинговых сессий для сотрудников организации, и оценка их эффективности. </a:t>
          </a:r>
          <a:br>
            <a:rPr lang="en-US" sz="2300" kern="1200"/>
          </a:br>
          <a:endParaRPr lang="en-US" sz="2300" kern="1200"/>
        </a:p>
      </dsp:txBody>
      <dsp:txXfrm>
        <a:off x="0" y="2142903"/>
        <a:ext cx="6803753" cy="214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C0C8-687C-33B1-4C7D-B1582B545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39C209-4180-5C81-2FEB-A5A05371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31D2B-569F-6FE8-5207-017DCF8F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C6B2B-7958-A555-4E64-4130B074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899E2-6543-4948-8632-7FB8D9D1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42747-DF3B-7BA9-8A5F-EF5243DA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A06EC7-6A26-56BB-2F5B-B3F048E49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AB6EB-4EE8-97E5-08A3-2458D149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A0C7B-EEDF-10F1-81B9-278F5382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F6E98-0989-232D-E257-CC8A792C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7801F5-51F0-72B4-14D6-065D38402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B89187-E4F1-7903-5213-39B842EAD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067E9-74EC-1650-D9B3-AD793B5B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0EB38-6858-7601-A02F-2E0DC531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D77A18-51B5-CA63-DC67-A1732192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5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E7B68-8141-89EB-D84F-7F55EA5D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6608D-AB3D-74CB-7680-652D56EC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8B15-8CB8-66FB-29A1-073B51A5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ADDE0-BE7B-5A99-827D-AE340B65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5C307-FF57-3AAE-4A6C-E460EFA6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39199-9C5E-507D-A273-C18E42F0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D8FB-4C39-4209-C815-C2FE2B7DD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FC8F8-61B5-EF37-C824-EE99687B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4DDC1-1E8F-1924-5380-62FF28C9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A24D2-4FF4-A91B-F475-4EE8C019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0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2C076-FA2C-1276-AB8A-461075B6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EA183-49E9-F8FB-7F43-EAD903F16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61ADF4-C2B3-CBE4-DDD6-BC97E85CA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E2A7C4-E621-18EF-F223-1322DB2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3043E-9C19-7C0A-0522-88E73964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E2C46-DDED-44B9-20BD-107CD35F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2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4CDEA-25CD-11FE-F042-6AC7BC43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313B1-D74B-36B4-09BD-5D80CD17A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E4A3E6-9D9F-8A0F-4B86-5ADE02299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96A0FF-90F7-D4A9-BACB-EB6BA53A6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FF3845-DE85-74A2-9B7C-D2964D005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EDDF01-6243-AA6A-DF10-9E8C2948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742D6D-113B-46E8-6E1E-D653F998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BB6976-D56F-B8C4-D5E4-C882EDA9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9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26EE4-E451-8023-BE8C-B923887B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1A01CE-ED92-CD3B-C4AC-7F71EA13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4504EC-6BD1-57FC-6BD0-1EDB6A37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6E5F3-DFDC-40B0-8997-E78EE571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7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EAB59C-B010-ABD0-997C-BC7F6809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72C092-A0C8-6AD6-66AC-7F43F314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E7BEC5-FEAD-3BBC-69D9-49E8E67E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2548C-EA77-19A5-E6ED-79086BB9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2E011-C4C2-D2DF-C6F1-09E4D1C8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5B821-AAAD-CF14-F0E6-248B088B6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C4354-E40B-D370-E44D-ED148B08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4B673-585A-C236-A939-B45F457B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25972-6E08-F73F-874A-E38FA66C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2EE11-C0FC-5B04-FE26-8F1451BE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285370-4411-4A79-3515-EF3095AC0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1AFC3C-6A2B-B270-24B4-8865CD75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3F731E-8D12-15CC-F62B-5539F575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4054E-5616-67A9-8808-CF585CA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02B0F-BF53-8984-1FA4-91C31F58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13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8C035-9279-7362-3A8E-D53F6B83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BE171-9DF7-B09F-ECF7-AAF154E9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B211E-FD0C-C49B-4870-F99D3680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BB36-905D-42CD-A1CC-721885EDFE49}" type="datetimeFigureOut">
              <a:rPr lang="ru-RU" smtClean="0"/>
              <a:t>11.05.2023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8E8EF-2FEC-5326-535D-D5E26AF0B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5A675-9774-5599-DA51-06E178E4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75A9-EAD2-4C1B-8D4A-647D71593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80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C4A51-803D-7F60-A502-51A084B8C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 fontScale="90000"/>
          </a:bodyPr>
          <a:lstStyle/>
          <a:p>
            <a:r>
              <a:rPr lang="ru-RU" sz="4200" b="1" dirty="0"/>
              <a:t>Психологические факторы адаптации сотрудников к цифровой трансформации внутриорганизационной коммуникации: результаты и перспективы исследования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6FE7B-A407-96AD-638D-34B2A5AF2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ru-RU" sz="1700" dirty="0"/>
              <a:t>Проект НУГ «Психология организационной коммуникации» </a:t>
            </a:r>
          </a:p>
          <a:p>
            <a:r>
              <a:rPr lang="en-US" sz="17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22-00-014</a:t>
            </a:r>
            <a:endParaRPr lang="ru-RU" sz="1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17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7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Н.В.Антонова </a:t>
            </a:r>
          </a:p>
          <a:p>
            <a:pPr algn="l"/>
            <a:endParaRPr lang="ru-RU" sz="1700" dirty="0"/>
          </a:p>
        </p:txBody>
      </p:sp>
      <p:pic>
        <p:nvPicPr>
          <p:cNvPr id="5" name="Picture 4" descr="Рисунки в цветовой бумаге">
            <a:extLst>
              <a:ext uri="{FF2B5EF4-FFF2-40B4-BE49-F238E27FC236}">
                <a16:creationId xmlns:a16="http://schemas.microsoft.com/office/drawing/2014/main" id="{6DC617CB-93FF-AC54-7503-08B3CC332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6" r="3746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2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3394-3E9C-16BF-0D5E-F6E64E2B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Результаты: организационный стресс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71539-D2A7-1F71-2EB4-753B8185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37360"/>
            <a:ext cx="11270973" cy="5239909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Организационный стресс у сотрудников выражен средне, но наблюдается высокая восприимчивость к организационному стрессу и предрасположенность к поведению типа «А» (по Фридману).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Такое поведение является следствием накопления эффектов длительного переживания негативных функциональных состояний, постоянной эмоциональной напряженности при отсутствии осознанной саморегуляции (конкурентность, нехватка времени, враждебность).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Можно предположить, что эти особенности сотрудников определяются спецификой их деятельности, которая подразумевает высокую интенсивность (отсюда нехватка времени) и конкурентность.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Психологическое благополучие сотрудников в целом среднее, с тенденцией к сниженному. Есть отдельные люди, находящиеся в кризисном состоянии.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Уровень вовлеченности сотрудников средний. Причем при повышенном энтузиазме наблюдается немного сниженная энергичность, что также согласуется с описанием типа поведения А.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6FE77-DAED-612B-9A2E-FCC300FC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ru-RU" dirty="0"/>
              <a:t>Результаты: корреляции</a:t>
            </a:r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F59716B4-DE99-7D3B-644D-91594F0FD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8" r="2486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E7DF236-AFEB-953A-2E16-F59849D4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948294"/>
            <a:ext cx="7325138" cy="4541958"/>
          </a:xfrm>
        </p:spPr>
        <p:txBody>
          <a:bodyPr anchor="t">
            <a:no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Уровень организационного стресса отрицательно коррелирует со всеми параметрами вовлеченности сотрудников. Таким образом, чем выше организационный стресс, тем ниже будет вовлеченность.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Уровень психологического благополучия отрицательно коррелирует со всеми параметрами вовлеченности сотрудников. Таким образом, чем выше вовлеченность сотрудников, тем ниже их психологическое благополучие.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Не выявлено значимых корреляций между организационным стрессом и психологическим благополучием сотрудников.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Выявлена значимая положительная корреляция между удовлетворенностью работой и психологическим благополучием сотрудников, но отсутствует корреляция между удовлетворенностью работой и организационным стрессом. Удовлетворенность работой также положительно связана с параметрами вовлеченности.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690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D99C-6794-9C6D-F046-86EC5AD6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ru-RU" sz="4100" dirty="0"/>
              <a:t>Результаты: удовлетворенность работой </a:t>
            </a:r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F49B218B-A46C-880A-AF8E-7BA068D3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8" r="24866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42A08BD-5B10-C443-F3BE-EB7083EE2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96" y="2201958"/>
            <a:ext cx="7976681" cy="452958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Удовлетворенность работой у сотрудников высокая. При этом удовлетворенность работой выше у работающих и проживающих в Москве и у сотрудников более высокого ранга.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Уровень вовлеченности, организационного стресса, психологического благополучия сотрудников организации не связаны с возрастом, полом, стажем работы или рангом сотрудника.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Проведена факторизация методики «Удовлетворенность работой», выделены следующие шкалы удовлетворённости работой: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1) удовлетворенность работой в целом (УРЦ);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 удовлетворенность ЗП и трудозатратами (УЗТ);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3) удовлетворенность возможностями продвижения (УВП);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4) удовлетворенность начальством (УН);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5) удовлетворенность самореализацией на работе (УСР);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6) удовлетворенность коллективом (УК).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091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F970-0DD5-5A32-3E55-683FFDA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01" y="101379"/>
            <a:ext cx="9543405" cy="1188720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Факторы готовности к организационным изменениям (ГОИ)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73B95-D276-9FC0-E05D-8B764811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1474"/>
            <a:ext cx="11310730" cy="525780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Обнаружена прямая статистически значимая взаимосвязь между уровнем ГОИ и показателями общей вовлеченности(r = 0,381; p &lt; 0.01). То есть, чем выше вовлеченность, тем выше ГОИ.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Были обнаружены прямые статистически значимые взаимосвязи между уровнем ГОИ и параметрами вовлеченности: показателями энергичности (r = 0,401; p &lt; 0.01), энтузиазма (r = 0,360; p &lt; 0.01) и поглощенностью деятельностью (r = 0,273; p &lt; 0.01).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Обнаружена слабая обратная статистически значимая взаимосвязь между уровнем ГОИ и показателями удовлетворенности трудом (r = -0,147; p &lt; 0.05). То есть, чем ниже удовлетворенность трудом, тем выше ГОИ.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Обнаружена обратная статистически значимая взаимосвязь между уровнем ГОИ и психологическим благополучием (r = -0,307; p &lt; 0.01).Учитывая инвертированность шкалы субъективного благополучия (высокие баллы свидетельствуют о низком уровне психологического благополучия и наличии проблем), можно заключить, что чем выше субъективное благополучие, тем выше ГОИ.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Обнаружена слабая прямая статистически значимая взаимосвязь между уровнем ГОИ и позицией в организации (r = 0,165; p &lt; 0.01). Чем выше ранг сотрудника, тем выше показатели готовности к организационным изменениям.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Наиболее значимым предиктором ГОИ является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энергичность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(β = 0,333; t = 3,020; p &lt; 0,01). То есть, чем более высоким уровнем энергии и психологической устойчивости, упорством в преодолении трудностей обладает работник, тем более высокий уровень ГОИ он демонстрирует.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035A-09BA-3B50-2DF2-5A33BAE6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332" y="293632"/>
            <a:ext cx="6781800" cy="1338696"/>
          </a:xfrm>
        </p:spPr>
        <p:txBody>
          <a:bodyPr>
            <a:normAutofit/>
          </a:bodyPr>
          <a:lstStyle/>
          <a:p>
            <a:r>
              <a:rPr lang="ru-RU" dirty="0"/>
              <a:t>Кластерный анализ </a:t>
            </a:r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id="{EA9C989A-1BB8-E7C9-8048-1F35ED0A9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4" r="25374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3A00F36-6005-7FDB-E12E-08BF54E4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1940441"/>
            <a:ext cx="8060633" cy="4609446"/>
          </a:xfrm>
        </p:spPr>
        <p:txBody>
          <a:bodyPr anchor="t">
            <a:no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Кластерный анализ позволил выделить три группы сотрудников с разными индивидуально-психологическими характеристиками и ГОИ.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Первую группу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мы назвали «Руководители», так как в нее вошло наиболее число руководителей. Они имеют высокие значения готовности к организационным изменениям, вовлеченности, а также субъективного благополучия. При этом они подвержены организационному стрессу.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Вторая группа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«молодые сотрудники» - имеют самый большой разброс как по уровню ГОИ, так и по индивидуально-психологическим особенностям. В этой группе есть сотрудники, находящиеся в кризисной ситуации.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Третья группа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«старшие женщины»: имеют высокую вовлеченность, но снижены субъективное благополучие и толерантность к организационному стрессу.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854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39E3A-E9E0-D8DD-919E-C52D477E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Группы сотрудников по мотивационному комплексу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12961-5A5C-14C6-9BB8-8C3968E8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Выделены четыре группы сотрудников, различающихся по мотивационному комплексу:</a:t>
            </a:r>
            <a:b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1) молодые сотрудники (МС);</a:t>
            </a:r>
            <a:b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 взрослые сотрудники (ВС);</a:t>
            </a:r>
            <a:b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3) молодые руководители (МР);</a:t>
            </a:r>
            <a:b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4) взрослые руководители (ВР). </a:t>
            </a:r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5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14E9E-994E-AE9C-2AB7-1A431468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Связь удовлетворенности работой и вовлеченности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442B5-5D97-C0F9-B00C-CFFA138E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2203079"/>
            <a:ext cx="11285627" cy="4267991"/>
          </a:xfrm>
        </p:spPr>
        <p:txBody>
          <a:bodyPr anchor="ctr">
            <a:normAutofit/>
          </a:bodyPr>
          <a:lstStyle/>
          <a:p>
            <a:r>
              <a:rPr lang="en-US" sz="15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группе МС наблюдаются значимые корреляция со всем тремя субшкалами увлеченности таких компонентов удовлетворенности как: удовлетворенность работой в целом, удовлетворенность самореализацией на работе. Удовлетворенность заработной платой и трудозатратами и удовлетворенность возможностями продвижения значимо коррелируют только с энтузиазмом, когда как другие шкалы связаны менее значимо.</a:t>
            </a:r>
            <a:endParaRPr lang="ru-RU" sz="15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5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группе ВС мы наблюдаем, что выделенные компоненты удовлетворенности не взаимосвязаны с энергичностью, но почти все компоненты удовлетворенности имеют значимые связи с энтузиазмом. Также важно отметить, что удовлетворенность работой в целом значимо взаимосвязана с поглощенностью в деятельность, а также это единственная группа, где удовлетворенность начальством значимо взаимосвязана с какой-либо из субшкал увлеченности. </a:t>
            </a:r>
            <a:endParaRPr lang="ru-RU" sz="15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5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группе ВР удовлетворенность работой в целом и удовлетворенность самореализацией на работе значимо взаимосвязаны с энтузиазмом и энергичностью.</a:t>
            </a:r>
            <a:br>
              <a:rPr lang="en-US" sz="15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20668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69AB8-6851-8D9C-E4FA-94969A36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Разработка методик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9FA25-707B-7159-83B9-2B3FC8C0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78" y="924339"/>
            <a:ext cx="6214669" cy="4996171"/>
          </a:xfrm>
        </p:spPr>
        <p:txBody>
          <a:bodyPr anchor="ctr"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Переведена и апробирована на российской выборке методика «Аудит организационной коммуникации» Д. Туриша и О. Харги. Данная методика будет использоваться в дальнейших исследованиях. Методика позволяет провести комплексную оценку организационной коммуникации и восприятия ее сотрудниками. </a:t>
            </a:r>
            <a:endParaRPr lang="ru-RU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 опросник «Позитивное организационное поведение». Опросник также будет использоваться в дальнейших исследованиях. </a:t>
            </a:r>
            <a:b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897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B80F3-0BAC-DFAA-6BAA-7F0593AF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000"/>
              <a:t>Часть 2. </a:t>
            </a:r>
            <a:r>
              <a:rPr lang="ru-RU" sz="3000">
                <a:latin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en-US" sz="3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рограмм</a:t>
            </a:r>
            <a:r>
              <a:rPr lang="ru-RU" sz="3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en-US" sz="3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психологического тренинга и коучинговых сессий для сотрудников организации</a:t>
            </a:r>
            <a:endParaRPr lang="ru-RU" sz="3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84E47-9794-BD2A-49CD-349CE0C6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4" y="2203079"/>
            <a:ext cx="11085188" cy="4068512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методология когнитивно-поведенческого коучинга в организации для изменения аффективных и когнитивных переменных, влияющих на готовность сотрудников к цифровой трансформации;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Разработана конкретная программа интервенций на основе анализа полученных в первой части исследования результатов;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Проведена программа психологического тренинга и коучинговых сессий с сотрудниками организации;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 итогов</a:t>
            </a: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ый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срез</a:t>
            </a: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по методикам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 окончании итогового опроса будет проведена итоговая оценка эффективности проведенной программы и принято решение о ее масштабировании или коррекции. </a:t>
            </a: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164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E3099-FEE4-4AF3-C6E9-EA7BFA21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928" y="134631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ru-RU" sz="5400" dirty="0"/>
              <a:t>Перспективы исследования </a:t>
            </a:r>
          </a:p>
        </p:txBody>
      </p:sp>
      <p:pic>
        <p:nvPicPr>
          <p:cNvPr id="5" name="Picture 4" descr="Белые бумажные кораблики следуют за желтым">
            <a:extLst>
              <a:ext uri="{FF2B5EF4-FFF2-40B4-BE49-F238E27FC236}">
                <a16:creationId xmlns:a16="http://schemas.microsoft.com/office/drawing/2014/main" id="{3E038A28-A8EC-4262-04FD-E06B9B22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5" r="1355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3C3CF-5E84-381F-73AD-D1A83D79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923" y="2496312"/>
            <a:ext cx="7802216" cy="4104861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Цель дальнейшего исследования: сравнительный анализ психологических факторов успешности цифровой трансформации в организациях различного типа (бизнес-организации, организации госслужбы, образовательные организации) и на разных этапах внедрения цифровой трансформации, а также разработка программы психологической поддержки цифровой трансформации в организациях различного типа</a:t>
            </a:r>
            <a:r>
              <a:rPr lang="ru-RU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cs typeface="Times New Roman" panose="02020603050405020304" pitchFamily="18" charset="0"/>
              </a:rPr>
              <a:t>Успешность цифровой трансформации: экономическая; психологическая. Мы делаем акцент на психологической успешности </a:t>
            </a: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(сохранение, а может быть и усиление психологического благополучия сотрудников, снижение уровня стресса, улучшение внутриорганизационной среды)</a:t>
            </a:r>
            <a:r>
              <a:rPr lang="ru-RU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833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94721-7A30-45D5-243D-E2117BD4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ru-RU" sz="4000" dirty="0"/>
              <a:t>Цель  задачи исследования </a:t>
            </a:r>
          </a:p>
        </p:txBody>
      </p:sp>
      <p:pic>
        <p:nvPicPr>
          <p:cNvPr id="7" name="Graphic 6" descr="Отпечаток пальца">
            <a:extLst>
              <a:ext uri="{FF2B5EF4-FFF2-40B4-BE49-F238E27FC236}">
                <a16:creationId xmlns:a16="http://schemas.microsoft.com/office/drawing/2014/main" id="{B11BAAE5-890B-A80E-5AF3-6D78396D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45AEDF0-54D3-CB7C-2EF7-A23333A6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540565"/>
            <a:ext cx="11479696" cy="5049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выявить психологические факторы цифровой трансформации внутриорганизационной коммуникации.</a:t>
            </a:r>
          </a:p>
          <a:p>
            <a:pPr indent="0"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исследования: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Подбор организаций, в которых в данный момент происходит цифровая трансформация (перевод коммуникативных процессов в цифровой формат).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Выявление исходного уровня адаптации сотрудников к организационным изменениям и принятия ими цифровых изменений коммуникации в организации.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Выявление особенностей когнитивной и аффективной сферы сотрудников организации;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 Разработка программы коучинга сотрудников с целью повышения когнитивной гибкости, рациональности мышления, а также стрессоустойчивости (на основе когнитивно-поведенческого подхода);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Проведение программы коучинга с сотрудниками;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Повторная оценка особенностей когнитивной и аффективной сферы сотрудников.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Повторная оценка уровня адаптации сотрудников и принятия ими цифровой трансформации коммуникации в организации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Выявление поведенческих маркеров адаптации сотрудников к новым формам коммуникации в организации.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Сравнительный анализ и вывод о наличии изменений адаптации сотрудников.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Сравнение процессов адаптации в бизнес - организациях и учебных организациях (вузах).</a:t>
            </a:r>
          </a:p>
          <a:p>
            <a:pPr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Выводы.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731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AB76B-7DE9-ACEF-D466-EEEC96C5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467811"/>
          </a:xfrm>
        </p:spPr>
        <p:txBody>
          <a:bodyPr anchor="b">
            <a:normAutofit/>
          </a:bodyPr>
          <a:lstStyle/>
          <a:p>
            <a:r>
              <a:rPr lang="ru-RU" sz="5400" dirty="0"/>
              <a:t>Задачи на 2023 год </a:t>
            </a:r>
          </a:p>
        </p:txBody>
      </p:sp>
      <p:pic>
        <p:nvPicPr>
          <p:cNvPr id="5" name="Picture 4" descr="Цветовые математические объекты обучения">
            <a:extLst>
              <a:ext uri="{FF2B5EF4-FFF2-40B4-BE49-F238E27FC236}">
                <a16:creationId xmlns:a16="http://schemas.microsoft.com/office/drawing/2014/main" id="{FA648634-1CDF-D2F4-FA0D-7B7DC142B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5" r="3285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672B2-9F4D-E28B-24C3-4A0C65DD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313" y="2441448"/>
            <a:ext cx="7911548" cy="42575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Задача 1. У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точнить психологическую модель цифровой трансформации с учетом разнообразия организационной реальности. В модель необходимо добавить типологию организаций и несколько уровней внедрения ЦТ в зависимости от этапа, на котором находится организация: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a) организация только приступает к цифровой трансформации (формирование готовности к изменениям);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b) организация находится в процессе цифровой трансформации (готовность, принятие, адаптация к происходящим изменениям);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c) организация уже внедрила изменения, но сотрудники все еще демонстрируют сопротивление (например, саботируют использование LMS в вузе).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этом случае нужна своя программа психологической поддержки для снятия сопротивления и принятия изменений. </a:t>
            </a: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45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A70CB-9DFE-A811-7DF8-AC720090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852953"/>
          </a:xfrm>
        </p:spPr>
        <p:txBody>
          <a:bodyPr anchor="b">
            <a:normAutofit/>
          </a:bodyPr>
          <a:lstStyle/>
          <a:p>
            <a:r>
              <a:rPr lang="ru-RU" sz="4000" dirty="0"/>
              <a:t>Задачи на 2023 год </a:t>
            </a:r>
          </a:p>
        </p:txBody>
      </p:sp>
      <p:pic>
        <p:nvPicPr>
          <p:cNvPr id="5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FF89EB7F-296D-5765-37E9-7BB6D3ED4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2" r="3198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2AF9D1-39A1-FF44-1712-9C173746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789043"/>
            <a:ext cx="7542188" cy="489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соответствии с уточненной моделью, разработать более компактный и универсальный (для разного типа организаций) опросник для исследования факторов готовности к изменениям.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3. Уточнить факторы готовности к изменениям, связанным с цифровой трансформацией.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Попытки построить модель готовности к организационным изменениям, связанным с цифровой трансформацией, лишь с учетом индивидуально-психологических факторов, не увенчались успехом; очевидно, есть другие, более значимые факторы. Мы хотим продолжить исследование, добавив групповые и организационные переменные (организационная культура, особенности коммуникации, позитивный психологический капитал организации), а также в индивидуально-психологические факторы включить ценности (соотношение ценностей сотрудников и ценностей организации) и убеждения в отношении цифровых технологий.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5150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6955C-C1D2-1DD3-CBD3-29AE6F9C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683988"/>
          </a:xfrm>
        </p:spPr>
        <p:txBody>
          <a:bodyPr anchor="b">
            <a:normAutofit/>
          </a:bodyPr>
          <a:lstStyle/>
          <a:p>
            <a:r>
              <a:rPr lang="ru-RU" sz="4000" dirty="0"/>
              <a:t>Задачи на 2023 год </a:t>
            </a:r>
          </a:p>
        </p:txBody>
      </p:sp>
      <p:pic>
        <p:nvPicPr>
          <p:cNvPr id="5" name="Picture 4" descr="Человек, использующий микрообласть">
            <a:extLst>
              <a:ext uri="{FF2B5EF4-FFF2-40B4-BE49-F238E27FC236}">
                <a16:creationId xmlns:a16="http://schemas.microsoft.com/office/drawing/2014/main" id="{AA8DE3FF-D6BE-6554-B614-C20B46ACC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2" r="43534" b="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1088F41-29EB-AD56-07AB-ECDE0992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649896"/>
            <a:ext cx="7244014" cy="500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Провести исследование в организациях различного типа (бизнес, госучреждения, образовательные учреждения) и на разных этапах внедрения изменений.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5. Провести сравнительный анализ причин и особенностей проявления сопротивления сотрудников проводимой трансформации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6. Предложить программу психологической поддержки в зависимости от выявленных психологических причин.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7. Провести программу (по крайней мере в одной из организаций), оценить ее эффективность. </a:t>
            </a:r>
            <a:endParaRPr lang="ru-RU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8. Сформулировать предложения для более широкого внедрения методов психологической поддержки цифровой трансформации в организациях различного типа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4204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F9262-36A2-D2AC-F06A-37FEF637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9322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Предполагаемые результаты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A2BB0-B337-A9BE-03DC-0DB962C2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" y="1560443"/>
            <a:ext cx="11877261" cy="537707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1) уточнение и расширение модели психологических факторов цифровой трансформации организации (с учетом различных этапов цифровой трансформации)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2) Конкретизация типологии сотрудников в организациях разного типа, по-разному реагирующих на внедрение изменений, связанные с цифровой трансформацией организации, и рекомендации по работе с каждым из типов сотрудников;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3) выявление глубинных психологических причин сопротивления сотрудников внедряемым изменениям.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4) Выявление различий реагирования сотрудников на цифровую трансформацию организации в зависимости от типа организации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5) ответ на вопрос: в каких организациях легче и сложнее внедряются изменения, связанные с цифровой трансформацией, и почему?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6) разработанные программы: а) подготовки сотрудников к внедряемым изменениям и формирования готовности; б) преодоления сопротивления; в) адаптации сотрудников к изменившейся организационной среде как результату цифровой трансформации (тренинг + коучинг для сотрудников).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E5621-F43C-99A8-5341-5E23541A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Выполненные 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6AD4F-7F1E-B6ED-CA00-CB8A1428D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737361"/>
            <a:ext cx="11579087" cy="4812526"/>
          </a:xfrm>
        </p:spPr>
        <p:txBody>
          <a:bodyPr anchor="ctr">
            <a:norm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Подбор организаций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Выбрана организация, проходящая в настоящее время цифровую трансформацию – введение роботизации всех основных бизнес-процессов и перевод внутриорганизационной и внешней (с клиентами) коммуникации в цифровой формат. Запрос от организации: повысить готовность сотрудников к изменениям и принятие ими данных изменений. Руководство организации заинтересовано в том, чтобы сотрудники не испытывали при внедрении изменений стресса и снижения общего благополучия, что может отрицательно сказаться на их работоспособности.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 теоретический анализ проблемы цифровой трансформации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организации в целом и организационной коммуникации в частности, выделены переменные, которые могут быть значимы, сформулированы гипотезы, разработана модель цифровой трансформации организации. 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процессе теоретического анализа были уточнены исходные переменные: 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а) исходный дизайн исследования предполагал исследование адаптации сотрудников к цифровой трансформации организации. Разработанная модель предполагает, что адаптация соответствует этапу, когда цифровая трансформация уже в целом проведена. Так как исследуемая организация только собирается вводить цифровую трансформацию, был введен другой конструкт –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готовность к организационным изменениям, связанным с цифровой трансформацией;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б) в результате интервью с менеджментом организации было обнаружено, что цифровая трансформация в организации затрагивает не только коммуникацию, трансформации подвергаются практически все бизнес-процессы (роботизация процессов). Поэтому было решено расширить цель исследования – как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выявление психологических факторов цифровой трансформации в организации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(а не только цифровой трансформации коммуникации).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E0ABB-F460-674D-3397-B42E0A71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080577"/>
          </a:xfrm>
        </p:spPr>
        <p:txBody>
          <a:bodyPr>
            <a:normAutofit/>
          </a:bodyPr>
          <a:lstStyle/>
          <a:p>
            <a:r>
              <a:rPr lang="ru-RU" sz="4000"/>
              <a:t>Выполненные задачи (2)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D4A56A-13EA-0669-D8BB-1E013113B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3" r="8027" b="5"/>
          <a:stretch/>
        </p:blipFill>
        <p:spPr>
          <a:xfrm>
            <a:off x="7992976" y="1843283"/>
            <a:ext cx="3374810" cy="4285807"/>
          </a:xfrm>
          <a:prstGeom prst="rect">
            <a:avLst/>
          </a:prstGeom>
        </p:spPr>
      </p:pic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620FDDD3-5031-CFA6-7D16-8F8E0FAA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94755"/>
              </p:ext>
            </p:extLst>
          </p:nvPr>
        </p:nvGraphicFramePr>
        <p:xfrm>
          <a:off x="175098" y="1410511"/>
          <a:ext cx="7466855" cy="511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0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5CCCC-EE07-8921-006B-918B650D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ru-RU" sz="4000"/>
              <a:t>Результаты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B9E7C-724F-196F-E0FF-8F9A03F18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09" r="3163"/>
          <a:stretch/>
        </p:blipFill>
        <p:spPr>
          <a:xfrm>
            <a:off x="7992976" y="1843283"/>
            <a:ext cx="3374810" cy="4285807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ED7BE5C-CE99-D26E-23EC-BC1FE5A4D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270749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FD149-019F-D207-13AF-6F96C9E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600" b="1"/>
              <a:t>Часть 1. Результаты исследования психологических факторов готовности сотрудников к организационным изменениям, связанным с цифровой трансформацией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81A74-81F1-2809-B6AE-63C4F9E7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852257"/>
            <a:ext cx="11678479" cy="490635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Предложена </a:t>
            </a:r>
            <a:r>
              <a:rPr lang="en-US" sz="18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модель психологических факторов цифровой трансформации 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организации, выделены психологические и организационные факторы цифровой трансформации организаций.</a:t>
            </a:r>
            <a:endParaRPr lang="ru-RU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Проанализированы </a:t>
            </a:r>
            <a:r>
              <a:rPr lang="en-US" sz="18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методологические основы 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исследования коммуникации в организации, в качестве методологической базы исследования организационной коммуникации предложена позитивная организационная доктрина (на основе позитивной психологии).</a:t>
            </a:r>
            <a:endParaRPr lang="ru-RU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3. Было принято решение расширить объект исследования, так как цифровая трансформация организации охватывает не только собственно коммуникацию организации, трансформируется организация в целом, включая ключевые бизнес-процессы, структуру и т.д. </a:t>
            </a:r>
            <a:endParaRPr lang="ru-RU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4. Проанализирован </a:t>
            </a:r>
            <a:r>
              <a:rPr lang="en-US" sz="1800" b="1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процесс цифровой трансформации организации</a:t>
            </a: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выделены его этапы, которые соотнесены с психологическими процессами когнитивной сферы сотрудников:</a:t>
            </a:r>
            <a:b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1) этапу подготовки цифровой трансформации соответствует процесс формирования готовности к организационным изменениям, связанным с цифровой трансформацией;</a:t>
            </a:r>
            <a:b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2) этапу внедрения цифровой трансформации соответствует процесс принятия изменений;</a:t>
            </a:r>
            <a:b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3) этапу окончания внедрения цифровой трансформации соответствует процесс адаптации сотрудников к изменениям.</a:t>
            </a:r>
            <a:b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Так как организация, которая стала нашим заказчиком и базой для проведения исследования, только собиралась внедрять изменения (первый этап), мы решили использовать переменную «Готовность к организационным изменениям» (ГОИ), а не «адаптация к изменениям». </a:t>
            </a:r>
            <a:endParaRPr lang="ru-RU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629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ED4E9-BD25-0D83-7B6F-CBB27D14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Переменные  на разных этапах цифровой трансформации организации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548B212-95AB-E884-C5D3-F3ED834B2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70827"/>
              </p:ext>
            </p:extLst>
          </p:nvPr>
        </p:nvGraphicFramePr>
        <p:xfrm>
          <a:off x="838200" y="2370373"/>
          <a:ext cx="10515600" cy="285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4323351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77151866"/>
                    </a:ext>
                  </a:extLst>
                </a:gridCol>
              </a:tblGrid>
              <a:tr h="593467">
                <a:tc>
                  <a:txBody>
                    <a:bodyPr/>
                    <a:lstStyle/>
                    <a:p>
                      <a:r>
                        <a:rPr lang="ru-RU" dirty="0"/>
                        <a:t>Этап цифровой трансформации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Переменная измерения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45416"/>
                  </a:ext>
                </a:extLst>
              </a:tr>
              <a:tr h="593467">
                <a:tc>
                  <a:txBody>
                    <a:bodyPr/>
                    <a:lstStyle/>
                    <a:p>
                      <a:r>
                        <a:rPr lang="ru-RU" dirty="0"/>
                        <a:t>Подготовка к цифровой трансформации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Готовность к организационным изменениям  (ГОИ)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02980"/>
                  </a:ext>
                </a:extLst>
              </a:tr>
              <a:tr h="593467">
                <a:tc>
                  <a:txBody>
                    <a:bodyPr/>
                    <a:lstStyle/>
                    <a:p>
                      <a:r>
                        <a:rPr lang="ru-RU" dirty="0"/>
                        <a:t>Процесс цифровой трансформации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Принятие организационных изменений </a:t>
                      </a:r>
                    </a:p>
                    <a:p>
                      <a:r>
                        <a:rPr lang="ru-RU" dirty="0"/>
                        <a:t>Сопротивление организационным изменениям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11125"/>
                  </a:ext>
                </a:extLst>
              </a:tr>
              <a:tr h="1024342">
                <a:tc>
                  <a:txBody>
                    <a:bodyPr/>
                    <a:lstStyle/>
                    <a:p>
                      <a:r>
                        <a:rPr lang="ru-RU" dirty="0"/>
                        <a:t>Внедрение цифровой трансформации в целом завершено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Адаптация к организационным изменениям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85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F8050-6F04-CA6D-E6F4-2C95896F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600" b="1"/>
              <a:t>Результаты исследования психологических факторов готовности сотрудников к организационным изменениям, связанным с цифровой трансформацией (2) </a:t>
            </a:r>
            <a:endParaRPr lang="ru-RU" sz="2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11D7F2-2499-5497-FD3A-0017522C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929384"/>
            <a:ext cx="11261034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Проанализировано понятие «готовность к организационным изменениям» (ГОИ), выделены факторы ГОИ. </a:t>
            </a:r>
            <a:endParaRPr lang="ru-RU" sz="20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6. Выделены переменные, относящиеся к когнитивной и аффективной сферам личности и связанные с готовностью сотрудников к организационным изменениям. В качестве таких переменных мы выделили: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1) психологическое (субъективное) благополучие сотрудников;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2) удовлетворенность работой;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3) увлеченность (вовлеченность в некоторых вариантах перевода);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4) организационный стресс;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5) жизнестойкость;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6) организационный стресс;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7) мотивацию к работе. 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Кроме того, были выделены групповые и организационные факторы успешности цифровой трансформации организации, однако в этой части исследования мы сосредоточились именно на индивидуально-психологических факторах. </a:t>
            </a:r>
            <a:br>
              <a:rPr lang="en-US" sz="20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83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F9317-9EC5-1E94-AF04-53E80B6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Результаты: восприятие сотрудниками изменений, связанных с ЦТ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046B2B-36B0-1760-D299-0496D34A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8252"/>
            <a:ext cx="11380304" cy="493974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Сотрудники воспринимают предстоящие изменения в основном как изменения коммуникации (перехода на онлайн коммуникацию, внедрение гибридных форм работы) и в меньшей степени как внедрение новых технологий.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Глобально изменения всей организации они не воспринимают. Можно предположить, что восприятие сотрудниками изменений «отстает» от реальных изменений в компании, однако это предположение нуждается в дальнейшей проверке.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Отношение к изменениям у сотрудников в целом положительное, однако изменение технологий воспринимается скорее, как положительные, тогда как изменения коммуникации воспринимаются в значительной степени как отрицательные.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 качестве отрицательных аспектов изменения коммуникации сотрудники выделяют: сухость и формализованность общения, недостаток личного контакта, недостаток живого общения.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0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2676</Words>
  <Application>Microsoft Office PowerPoint</Application>
  <PresentationFormat>Широкоэкранный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Психологические факторы адаптации сотрудников к цифровой трансформации внутриорганизационной коммуникации: результаты и перспективы исследования  </vt:lpstr>
      <vt:lpstr>Цель  задачи исследования </vt:lpstr>
      <vt:lpstr>Выполненные задачи </vt:lpstr>
      <vt:lpstr>Выполненные задачи (2)</vt:lpstr>
      <vt:lpstr>Результаты </vt:lpstr>
      <vt:lpstr>Часть 1. Результаты исследования психологических факторов готовности сотрудников к организационным изменениям, связанным с цифровой трансформацией </vt:lpstr>
      <vt:lpstr>Переменные  на разных этапах цифровой трансформации организации</vt:lpstr>
      <vt:lpstr>Результаты исследования психологических факторов готовности сотрудников к организационным изменениям, связанным с цифровой трансформацией (2) </vt:lpstr>
      <vt:lpstr>Результаты: восприятие сотрудниками изменений, связанных с ЦТ </vt:lpstr>
      <vt:lpstr>Результаты: организационный стресс </vt:lpstr>
      <vt:lpstr>Результаты: корреляции</vt:lpstr>
      <vt:lpstr>Результаты: удовлетворенность работой </vt:lpstr>
      <vt:lpstr>Факторы готовности к организационным изменениям (ГОИ)</vt:lpstr>
      <vt:lpstr>Кластерный анализ </vt:lpstr>
      <vt:lpstr>Группы сотрудников по мотивационному комплексу </vt:lpstr>
      <vt:lpstr>Связь удовлетворенности работой и вовлеченности </vt:lpstr>
      <vt:lpstr>Разработка методик </vt:lpstr>
      <vt:lpstr>Часть 2. Программа психологического тренинга и коучинговых сессий для сотрудников организации</vt:lpstr>
      <vt:lpstr>Перспективы исследования </vt:lpstr>
      <vt:lpstr>Задачи на 2023 год </vt:lpstr>
      <vt:lpstr>Задачи на 2023 год </vt:lpstr>
      <vt:lpstr>Задачи на 2023 год </vt:lpstr>
      <vt:lpstr>Предполагаемые 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факторы адаптации сотрудников к цифровой трансформации внутриорганизационной коммуникации: результаты и перспективы исследования  </dc:title>
  <dc:creator>Антонова Наталья Викторовна</dc:creator>
  <cp:lastModifiedBy>Антонова Наталья Викторовна</cp:lastModifiedBy>
  <cp:revision>2</cp:revision>
  <dcterms:created xsi:type="dcterms:W3CDTF">2023-05-11T08:32:29Z</dcterms:created>
  <dcterms:modified xsi:type="dcterms:W3CDTF">2023-05-11T11:57:36Z</dcterms:modified>
</cp:coreProperties>
</file>