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60" r:id="rId4"/>
    <p:sldId id="261" r:id="rId5"/>
    <p:sldId id="262" r:id="rId6"/>
    <p:sldId id="272" r:id="rId7"/>
    <p:sldId id="270" r:id="rId8"/>
    <p:sldId id="273" r:id="rId9"/>
    <p:sldId id="264" r:id="rId10"/>
    <p:sldId id="271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21" userDrawn="1">
          <p15:clr>
            <a:srgbClr val="A4A3A4"/>
          </p15:clr>
        </p15:guide>
        <p15:guide id="4" orient="horz" pos="2296" userDrawn="1">
          <p15:clr>
            <a:srgbClr val="A4A3A4"/>
          </p15:clr>
        </p15:guide>
        <p15:guide id="5" orient="horz" pos="1797" userDrawn="1">
          <p15:clr>
            <a:srgbClr val="A4A3A4"/>
          </p15:clr>
        </p15:guide>
        <p15:guide id="6" orient="horz" pos="2092" userDrawn="1">
          <p15:clr>
            <a:srgbClr val="A4A3A4"/>
          </p15:clr>
        </p15:guide>
        <p15:guide id="7" orient="horz" pos="777" userDrawn="1">
          <p15:clr>
            <a:srgbClr val="A4A3A4"/>
          </p15:clr>
        </p15:guide>
        <p15:guide id="8" pos="733" userDrawn="1">
          <p15:clr>
            <a:srgbClr val="A4A3A4"/>
          </p15:clr>
        </p15:guide>
        <p15:guide id="9" pos="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80E"/>
    <a:srgbClr val="638623"/>
    <a:srgbClr val="ABBA21"/>
    <a:srgbClr val="334315"/>
    <a:srgbClr val="2E411E"/>
    <a:srgbClr val="899F2B"/>
    <a:srgbClr val="9CA820"/>
    <a:srgbClr val="62643B"/>
    <a:srgbClr val="797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00" y="-64"/>
      </p:cViewPr>
      <p:guideLst>
        <p:guide orient="horz" pos="96"/>
        <p:guide pos="3840"/>
        <p:guide pos="121"/>
        <p:guide orient="horz" pos="2296"/>
        <p:guide orient="horz" pos="1797"/>
        <p:guide orient="horz" pos="2092"/>
        <p:guide orient="horz" pos="777"/>
        <p:guide pos="733"/>
        <p:guide pos="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71FC6-22EE-038A-054C-D8753A874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39F6FF-A371-5279-7E96-A5806C672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AB7E3-5369-85DE-0EE3-B0E2477E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6F2DB-19BB-50E2-E99E-8E2861E0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3FF40-06A3-4A2D-5B11-B6ADA40E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6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5FC36-F366-AC6F-3966-9DD1408B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A4891D-8191-1E55-53DF-DBA226BE8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C273-70FC-2F2B-DCCD-D3BA1DBB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0C562-812F-C914-E713-2F7DF453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BAD3A-CCBF-11D1-8293-16AB6032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C14B9-F2D8-B2A5-3BA2-80D99BF23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6E7F49-FBA5-33B9-DE6F-5B697ACE7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8B24DB-3262-C38F-F854-530EBB2D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8A7AA-D6B4-C3EF-1EA8-36057532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F2AA2-A0F5-F232-626A-CAFA7B35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2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F28B6-5BD6-3159-5FD0-039F988F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9210C-6094-DA6D-1BAA-DBD0D7DB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45817-5982-AEE8-F88C-A4072D53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9F471A-27C5-7D1D-75C7-C473DF36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408FE-46A4-0378-9AD0-C05690EB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9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CEBC3-6AD1-2336-045E-BC45979B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4EA1B-9D61-AF7C-BED8-C1BDEFA1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E42FE-0D28-2B90-B396-AEECE3A5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E9C39-5A57-CA70-00D9-E4CEE3EC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28857-C49E-4455-1C43-C70768CD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7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907D4-E209-563A-D16F-3E0DFDE6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6F0B0-5E35-9937-A55B-0A34CA4FC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5DED2E-26DA-6A20-8E13-F602AF79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988B76-1C18-D5E8-8357-C88973D6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390976-AB72-E3AB-F3C5-AE51EBFC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18AEB4-85A7-9A1B-3EFE-46B95054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096AE-F229-1743-99FB-076C90A3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1D384F-DEED-1F9C-66D1-FA2191C9A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7CE-0E0B-3632-5542-F1FE36326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E3B98A-6900-E1EC-87EA-EF0EAD8A5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E01B8B-891F-53B6-2BF9-3576CA56B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6C832B-3329-A4EF-4A0D-69F196A7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F5165D-6DA9-E923-4F9F-99E2364E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3FD40-17B9-C0B2-7044-7E0C8942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2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1385E-B8F6-89D9-2F5F-A7C624CF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014F2D-0B90-9543-482E-FDFB9C62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086D9D-7E11-9D79-3FD2-C9000190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C78C5F-12C1-6990-FE00-632D9985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2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C7EA97-715D-1EC4-A23D-131314CD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5C4C4F-5A46-CAD9-FD69-B4C6654C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96FD00-45DE-3C82-3A23-449BD644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2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6DDB5-2834-42B8-DAB2-AE6C01D1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B7FA9-E5FE-D714-B91A-B8BD3E81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CB029-339F-59F2-A5BD-65AD8910D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87DDE6-8E09-678F-FAF6-9453F7BD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5A2154-51DA-D6B0-3E68-6CA600F7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683706-CF72-A26A-2558-C1C1D743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9686A-654A-C31F-4E99-BDE59D44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25DB6F-689B-C405-7851-1EA447F15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103CCC-E87C-F104-4A19-96BCE7EE2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29F0B-18EB-953C-4831-71510337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B6F220-59EB-C7E4-0D8E-71F9E107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4FC43-C2AF-E40B-0997-1E015C26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8050-0E6A-5C7C-C20A-6EA2E03A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8016B2-CF0C-BAF5-DBDA-8D4F8784A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B173B-89F7-359B-33B8-E60F5A986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DD5CD-243A-45EF-83E2-77286395575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F28CD-87FA-063C-E8F5-764A75F73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862F7-A7DA-2EC9-C084-B82D41DAE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7D1C-B8E4-4757-8135-6DBC5027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E801CAB-4994-7686-208F-2EA646D8C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BDB5F-3770-A6A9-3A62-C19482F8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Реализация </a:t>
            </a:r>
            <a:r>
              <a:rPr lang="en-US" dirty="0">
                <a:solidFill>
                  <a:schemeClr val="bg1"/>
                </a:solidFill>
                <a:latin typeface="Montserrat ExtraBold" panose="00000900000000000000" pitchFamily="2" charset="-52"/>
              </a:rPr>
              <a:t>GR-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практик </a:t>
            </a:r>
            <a:b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</a:b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в Иркутской области</a:t>
            </a:r>
            <a:b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</a:b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за </a:t>
            </a:r>
            <a:r>
              <a:rPr lang="en-US" dirty="0">
                <a:solidFill>
                  <a:schemeClr val="bg1"/>
                </a:solidFill>
                <a:latin typeface="Montserrat ExtraBold" panose="00000900000000000000" pitchFamily="2" charset="-52"/>
              </a:rPr>
              <a:t>III 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квартал 2022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17F733-60E7-9497-2D6D-26518AB5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72026"/>
            <a:ext cx="11475764" cy="15001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Подготовила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Юргелас Анна Леонидовна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Студентка 3 курса ОП «Социология»</a:t>
            </a:r>
            <a:b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Факультета социальных наук НИУ ВШЭ</a:t>
            </a:r>
            <a:endParaRPr lang="ru-RU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21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F007-1162-5A7C-2835-18B7226F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52" y="1233488"/>
            <a:ext cx="10515600" cy="132556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Ключевые ограничения бизнес-практик</a:t>
            </a:r>
            <a:b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</a:b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Иркутской области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FFDBF63-A685-F342-C1AB-08605EA79A17}"/>
              </a:ext>
            </a:extLst>
          </p:cNvPr>
          <p:cNvSpPr txBox="1">
            <a:spLocks/>
          </p:cNvSpPr>
          <p:nvPr/>
        </p:nvSpPr>
        <p:spPr>
          <a:xfrm>
            <a:off x="838200" y="2658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solidFill>
                  <a:srgbClr val="638623"/>
                </a:solidFill>
                <a:latin typeface="Montserrat ExtraBold" panose="00000900000000000000" pitchFamily="2" charset="-52"/>
              </a:rPr>
              <a:t>=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C2BD2F9-F281-9266-1FD0-6D4E61F79569}"/>
              </a:ext>
            </a:extLst>
          </p:cNvPr>
          <p:cNvSpPr txBox="1">
            <a:spLocks/>
          </p:cNvSpPr>
          <p:nvPr/>
        </p:nvSpPr>
        <p:spPr>
          <a:xfrm>
            <a:off x="192088" y="3644900"/>
            <a:ext cx="11809412" cy="2678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8000"/>
              </a:lnSpc>
              <a:spcAft>
                <a:spcPts val="1200"/>
              </a:spcAft>
            </a:pPr>
            <a:r>
              <a:rPr lang="ru-RU" sz="3200" dirty="0">
                <a:solidFill>
                  <a:srgbClr val="37480E"/>
                </a:solidFill>
                <a:latin typeface="Montserrat" panose="00000500000000000000" pitchFamily="2" charset="-52"/>
              </a:rPr>
              <a:t>- Инициативность со стороны органов власти</a:t>
            </a:r>
          </a:p>
          <a:p>
            <a:pPr algn="ctr">
              <a:lnSpc>
                <a:spcPct val="108000"/>
              </a:lnSpc>
              <a:spcAft>
                <a:spcPts val="1200"/>
              </a:spcAft>
            </a:pPr>
            <a:r>
              <a:rPr lang="ru-RU" sz="3200" dirty="0">
                <a:solidFill>
                  <a:srgbClr val="37480E"/>
                </a:solidFill>
                <a:latin typeface="Montserrat" panose="00000500000000000000" pitchFamily="2" charset="-52"/>
              </a:rPr>
              <a:t>- Информационная непрозрачность региона</a:t>
            </a:r>
            <a:endParaRPr lang="ru-RU" sz="3600" dirty="0">
              <a:solidFill>
                <a:srgbClr val="37480E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58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F007-1162-5A7C-2835-18B7226F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52" y="-131317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Выводы - перспективы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E3DD3F9-FF7A-E39E-2FA8-45020570A0C1}"/>
              </a:ext>
            </a:extLst>
          </p:cNvPr>
          <p:cNvSpPr/>
          <p:nvPr/>
        </p:nvSpPr>
        <p:spPr>
          <a:xfrm>
            <a:off x="3768600" y="1283146"/>
            <a:ext cx="4654800" cy="4652962"/>
          </a:xfrm>
          <a:prstGeom prst="ellipse">
            <a:avLst/>
          </a:prstGeom>
          <a:noFill/>
          <a:ln w="28575">
            <a:solidFill>
              <a:srgbClr val="37480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D9D4B62-DCE4-2708-7E7E-F4065B922CCA}"/>
              </a:ext>
            </a:extLst>
          </p:cNvPr>
          <p:cNvSpPr/>
          <p:nvPr/>
        </p:nvSpPr>
        <p:spPr>
          <a:xfrm>
            <a:off x="6647674" y="1202978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8CEDA9B-B73B-39BC-15C9-ED462A764830}"/>
              </a:ext>
            </a:extLst>
          </p:cNvPr>
          <p:cNvSpPr/>
          <p:nvPr/>
        </p:nvSpPr>
        <p:spPr>
          <a:xfrm>
            <a:off x="7975000" y="4490369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0965038-EDF1-B978-F509-DE3402E40A65}"/>
              </a:ext>
            </a:extLst>
          </p:cNvPr>
          <p:cNvSpPr/>
          <p:nvPr/>
        </p:nvSpPr>
        <p:spPr>
          <a:xfrm>
            <a:off x="7623300" y="1829942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180A5AF-D1C2-3344-D4D4-9C47B4BBB413}"/>
              </a:ext>
            </a:extLst>
          </p:cNvPr>
          <p:cNvSpPr/>
          <p:nvPr/>
        </p:nvSpPr>
        <p:spPr>
          <a:xfrm>
            <a:off x="8196400" y="3055465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05B44DD-42C5-F13E-DD1F-012AE1C9E287}"/>
              </a:ext>
            </a:extLst>
          </p:cNvPr>
          <p:cNvSpPr/>
          <p:nvPr/>
        </p:nvSpPr>
        <p:spPr>
          <a:xfrm>
            <a:off x="6641450" y="5549670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675CC7C-EBA9-5EA6-B2A0-2D0F628D166B}"/>
              </a:ext>
            </a:extLst>
          </p:cNvPr>
          <p:cNvSpPr/>
          <p:nvPr/>
        </p:nvSpPr>
        <p:spPr>
          <a:xfrm>
            <a:off x="3628685" y="3734413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9FC8B6-3995-1A10-73EA-07B7DE031854}"/>
              </a:ext>
            </a:extLst>
          </p:cNvPr>
          <p:cNvSpPr/>
          <p:nvPr/>
        </p:nvSpPr>
        <p:spPr>
          <a:xfrm>
            <a:off x="3850085" y="2386682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5321A64-9D12-A9A2-53F3-74CD48A469F8}"/>
              </a:ext>
            </a:extLst>
          </p:cNvPr>
          <p:cNvSpPr/>
          <p:nvPr/>
        </p:nvSpPr>
        <p:spPr>
          <a:xfrm>
            <a:off x="5209200" y="1195263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F563F7A-1F5A-AE68-D5FF-A10B89C67894}"/>
              </a:ext>
            </a:extLst>
          </p:cNvPr>
          <p:cNvSpPr/>
          <p:nvPr/>
        </p:nvSpPr>
        <p:spPr>
          <a:xfrm>
            <a:off x="4190049" y="4912938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5E69F-116B-5032-6D0B-1CCE364B35E3}"/>
              </a:ext>
            </a:extLst>
          </p:cNvPr>
          <p:cNvSpPr txBox="1"/>
          <p:nvPr/>
        </p:nvSpPr>
        <p:spPr>
          <a:xfrm>
            <a:off x="162064" y="4985567"/>
            <a:ext cx="426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Повышение конкурентоспособности региональных производителей на рынке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102A5-D220-1C05-7089-00A60EB559B8}"/>
              </a:ext>
            </a:extLst>
          </p:cNvPr>
          <p:cNvSpPr txBox="1"/>
          <p:nvPr/>
        </p:nvSpPr>
        <p:spPr>
          <a:xfrm>
            <a:off x="8066100" y="1792990"/>
            <a:ext cx="4111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Развитие различных экономических отраслей (преимущественно АПК и промышленность)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5FA0DF-3796-2080-7243-9FF4702DB5E9}"/>
              </a:ext>
            </a:extLst>
          </p:cNvPr>
          <p:cNvSpPr txBox="1"/>
          <p:nvPr/>
        </p:nvSpPr>
        <p:spPr>
          <a:xfrm>
            <a:off x="8639200" y="3059440"/>
            <a:ext cx="346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Сокращение зависимости от импортируемой продукции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D3494E-8C11-D043-88EB-A0B073401460}"/>
              </a:ext>
            </a:extLst>
          </p:cNvPr>
          <p:cNvSpPr txBox="1"/>
          <p:nvPr/>
        </p:nvSpPr>
        <p:spPr>
          <a:xfrm>
            <a:off x="7252159" y="5828969"/>
            <a:ext cx="4705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Формирование диалога между региональной властью и бизнес-сообществом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– каналов обратной связи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781C4A-3975-B551-A260-FF41ACFA7932}"/>
              </a:ext>
            </a:extLst>
          </p:cNvPr>
          <p:cNvSpPr txBox="1"/>
          <p:nvPr/>
        </p:nvSpPr>
        <p:spPr>
          <a:xfrm>
            <a:off x="154251" y="2263635"/>
            <a:ext cx="3695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ontserrat" panose="00000500000000000000" pitchFamily="2" charset="-52"/>
              </a:rPr>
              <a:t>Укрепление взаимодействия бизнеса и власти по вопросам социально-экономического сотрудничества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DC6231-96C1-C600-BE58-C9A402916634}"/>
              </a:ext>
            </a:extLst>
          </p:cNvPr>
          <p:cNvSpPr txBox="1"/>
          <p:nvPr/>
        </p:nvSpPr>
        <p:spPr>
          <a:xfrm>
            <a:off x="92953" y="979804"/>
            <a:ext cx="5177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ontserrat" panose="00000500000000000000" pitchFamily="2" charset="-52"/>
              </a:rPr>
              <a:t>Развитие экспортной деятельности за счет подписаний международных договоров со странами СНГ и Вьетнамом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A926B0-CE9B-BE0D-7040-0F22C322E6BF}"/>
              </a:ext>
            </a:extLst>
          </p:cNvPr>
          <p:cNvSpPr txBox="1"/>
          <p:nvPr/>
        </p:nvSpPr>
        <p:spPr>
          <a:xfrm>
            <a:off x="162041" y="3640259"/>
            <a:ext cx="4336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Стабилизация экономики региона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в период санкционного давления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FF3F93-7521-387F-7D96-BAC57416A416}"/>
              </a:ext>
            </a:extLst>
          </p:cNvPr>
          <p:cNvSpPr txBox="1"/>
          <p:nvPr/>
        </p:nvSpPr>
        <p:spPr>
          <a:xfrm>
            <a:off x="8496663" y="4479578"/>
            <a:ext cx="3490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ontserrat" panose="00000500000000000000" pitchFamily="2" charset="-52"/>
              </a:rPr>
              <a:t>Помощь бизнесу – способ обеспечения новых рабочих мест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для населения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A8B70A-24C1-9226-352A-60AF7D8118CA}"/>
              </a:ext>
            </a:extLst>
          </p:cNvPr>
          <p:cNvSpPr txBox="1"/>
          <p:nvPr/>
        </p:nvSpPr>
        <p:spPr>
          <a:xfrm>
            <a:off x="7029174" y="825916"/>
            <a:ext cx="5162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ontserrat" panose="00000500000000000000" pitchFamily="2" charset="-52"/>
              </a:rPr>
              <a:t>Интенсивное вовлечение в </a:t>
            </a:r>
            <a:r>
              <a:rPr lang="en-US" sz="1400" dirty="0">
                <a:latin typeface="Montserrat" panose="00000500000000000000" pitchFamily="2" charset="-52"/>
              </a:rPr>
              <a:t>GR</a:t>
            </a:r>
            <a:r>
              <a:rPr lang="ru-RU" sz="1400" dirty="0">
                <a:latin typeface="Montserrat" panose="00000500000000000000" pitchFamily="2" charset="-52"/>
              </a:rPr>
              <a:t>-практики по вопросам наращивания технологического потенциала региона и страны в целом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0D76BAE-5CD1-BC7C-EF2D-6EA1BB8ACE08}"/>
              </a:ext>
            </a:extLst>
          </p:cNvPr>
          <p:cNvSpPr/>
          <p:nvPr/>
        </p:nvSpPr>
        <p:spPr>
          <a:xfrm>
            <a:off x="5279739" y="5662737"/>
            <a:ext cx="442800" cy="444054"/>
          </a:xfrm>
          <a:prstGeom prst="ellipse">
            <a:avLst/>
          </a:prstGeom>
          <a:solidFill>
            <a:srgbClr val="ABBA21"/>
          </a:solidFill>
          <a:ln>
            <a:solidFill>
              <a:srgbClr val="ABB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743A3-B38D-A642-308C-821C3F7D747F}"/>
              </a:ext>
            </a:extLst>
          </p:cNvPr>
          <p:cNvSpPr txBox="1"/>
          <p:nvPr/>
        </p:nvSpPr>
        <p:spPr>
          <a:xfrm>
            <a:off x="647499" y="5932369"/>
            <a:ext cx="507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Повышение осведомленности органов власти о технологическом прогрессе компаний Приангарья</a:t>
            </a:r>
          </a:p>
        </p:txBody>
      </p:sp>
    </p:spTree>
    <p:extLst>
      <p:ext uri="{BB962C8B-B14F-4D97-AF65-F5344CB8AC3E}">
        <p14:creationId xmlns:p14="http://schemas.microsoft.com/office/powerpoint/2010/main" val="84527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2B359A2-E28B-1299-D132-8BC567A1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2A5AB-7447-A301-9548-0B204A52B7F4}"/>
              </a:ext>
            </a:extLst>
          </p:cNvPr>
          <p:cNvSpPr txBox="1"/>
          <p:nvPr/>
        </p:nvSpPr>
        <p:spPr>
          <a:xfrm>
            <a:off x="1701800" y="57404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43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38849-6D6E-7988-2504-3C028A9C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81" y="-268671"/>
            <a:ext cx="7110412" cy="1325563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Методология мониторинга</a:t>
            </a:r>
          </a:p>
        </p:txBody>
      </p:sp>
      <p:pic>
        <p:nvPicPr>
          <p:cNvPr id="6" name="Объект 5" descr="Изображение выглядит как внутренний, сцена, комната, конференц зал&#10;&#10;Автоматически созданное описание">
            <a:extLst>
              <a:ext uri="{FF2B5EF4-FFF2-40B4-BE49-F238E27FC236}">
                <a16:creationId xmlns:a16="http://schemas.microsoft.com/office/drawing/2014/main" id="{103B0231-9872-D350-DA9F-C5339EBE8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1255" cy="6858000"/>
          </a:xfrm>
          <a:prstGeom prst="triangle">
            <a:avLst>
              <a:gd name="adj" fmla="val 0"/>
            </a:avLst>
          </a:prstGeom>
          <a:ln w="38100">
            <a:solidFill>
              <a:srgbClr val="37480E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6FAFBB-4B04-4E36-EC53-40DB40715851}"/>
              </a:ext>
            </a:extLst>
          </p:cNvPr>
          <p:cNvSpPr txBox="1"/>
          <p:nvPr/>
        </p:nvSpPr>
        <p:spPr>
          <a:xfrm>
            <a:off x="2476500" y="1449227"/>
            <a:ext cx="9715500" cy="395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b="1" dirty="0">
                <a:solidFill>
                  <a:srgbClr val="638623"/>
                </a:solidFill>
                <a:latin typeface="Montserrat" panose="00000500000000000000" pitchFamily="2" charset="-52"/>
              </a:rPr>
              <a:t>Периоды анализа</a:t>
            </a:r>
            <a:r>
              <a:rPr lang="ru-RU" dirty="0">
                <a:solidFill>
                  <a:srgbClr val="638623"/>
                </a:solidFill>
                <a:latin typeface="Montserrat" panose="00000500000000000000" pitchFamily="2" charset="-52"/>
              </a:rPr>
              <a:t>: </a:t>
            </a:r>
            <a:r>
              <a:rPr lang="ru-RU" dirty="0">
                <a:latin typeface="Montserrat" panose="00000500000000000000" pitchFamily="2" charset="-52"/>
              </a:rPr>
              <a:t>июль – сентябрь 2022 года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b="1" dirty="0">
                <a:solidFill>
                  <a:srgbClr val="638623"/>
                </a:solidFill>
                <a:latin typeface="Montserrat" panose="00000500000000000000" pitchFamily="2" charset="-52"/>
              </a:rPr>
              <a:t>Источники информации: </a:t>
            </a:r>
          </a:p>
          <a:p>
            <a:pPr marL="1200150" lvl="2" indent="-285750" algn="just">
              <a:lnSpc>
                <a:spcPct val="108000"/>
              </a:lnSpc>
              <a:buClr>
                <a:srgbClr val="63862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официальные порталы органов власти (Правительства Иркутской области, Законодательного Собрания Иркутской области, Инвестиционного совета и др.)</a:t>
            </a:r>
          </a:p>
          <a:p>
            <a:pPr marL="1200150" lvl="2" indent="-285750" algn="just">
              <a:lnSpc>
                <a:spcPct val="108000"/>
              </a:lnSpc>
              <a:buClr>
                <a:srgbClr val="63862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сайты бизнес-ассоциаций (региональных отделений «ОПОРА РОССИИ» и РСПП, Торгово-промышленной палаты Восточной Сибири, «Деловая Россия») </a:t>
            </a:r>
          </a:p>
          <a:p>
            <a:pPr marL="1200150" lvl="2" indent="-285750" algn="just">
              <a:lnSpc>
                <a:spcPct val="108000"/>
              </a:lnSpc>
              <a:buClr>
                <a:srgbClr val="63862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СМИ (местные новостные платформы и публикации предприятий)</a:t>
            </a:r>
          </a:p>
          <a:p>
            <a:pPr marL="1200150" lvl="2" indent="-285750" algn="just">
              <a:lnSpc>
                <a:spcPct val="108000"/>
              </a:lnSpc>
              <a:buClr>
                <a:srgbClr val="63862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-52"/>
              </a:rPr>
              <a:t>Telegram-</a:t>
            </a:r>
            <a:r>
              <a:rPr lang="ru-RU" dirty="0">
                <a:latin typeface="Montserrat" panose="00000500000000000000" pitchFamily="2" charset="-52"/>
              </a:rPr>
              <a:t>каналы («Около Байкала», «Сибиряк», «Иркутск №1»,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>«Бабр. Дальше некуда», «Иркутск. Дальше некуда» и др.)</a:t>
            </a:r>
          </a:p>
          <a:p>
            <a:pPr marL="1200150" lvl="2" indent="-285750" algn="just">
              <a:lnSpc>
                <a:spcPct val="108000"/>
              </a:lnSpc>
              <a:buClr>
                <a:srgbClr val="638623"/>
              </a:buClr>
              <a:buFont typeface="Arial" panose="020B0604020202020204" pitchFamily="34" charset="0"/>
              <a:buChar char="•"/>
            </a:pPr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8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EFBC0F0-E980-86DC-6D5F-7EFB73F3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0"/>
            <a:ext cx="10277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6A025C04-95D8-52D9-1769-4991031DD0DF}"/>
              </a:ext>
            </a:extLst>
          </p:cNvPr>
          <p:cNvSpPr/>
          <p:nvPr/>
        </p:nvSpPr>
        <p:spPr>
          <a:xfrm rot="5400000">
            <a:off x="2343946" y="3105944"/>
            <a:ext cx="6857997" cy="646114"/>
          </a:xfrm>
          <a:prstGeom prst="triangle">
            <a:avLst>
              <a:gd name="adj" fmla="val 49924"/>
            </a:avLst>
          </a:prstGeom>
          <a:solidFill>
            <a:srgbClr val="638623"/>
          </a:solidFill>
          <a:ln>
            <a:solidFill>
              <a:srgbClr val="638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854802-186B-E328-52D2-B690D330F7F7}"/>
              </a:ext>
            </a:extLst>
          </p:cNvPr>
          <p:cNvSpPr/>
          <p:nvPr/>
        </p:nvSpPr>
        <p:spPr>
          <a:xfrm>
            <a:off x="0" y="0"/>
            <a:ext cx="5449888" cy="6858000"/>
          </a:xfrm>
          <a:prstGeom prst="rect">
            <a:avLst/>
          </a:prstGeom>
          <a:solidFill>
            <a:srgbClr val="638623"/>
          </a:solidFill>
          <a:ln>
            <a:solidFill>
              <a:srgbClr val="638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38849-6D6E-7988-2504-3C028A9C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92075"/>
            <a:ext cx="5449888" cy="1325563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ru-RU" sz="36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Что нужно еще знать о регионе?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6D4C2-741C-41CB-D97D-05A633FFF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6" y="1325563"/>
            <a:ext cx="5672534" cy="56245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</a:rPr>
              <a:t>Занимает 11 место в стране по экспортной деятельности</a:t>
            </a:r>
          </a:p>
          <a:p>
            <a:endParaRPr lang="ru-RU" sz="3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</a:rPr>
              <a:t>55% ввозимой продукции было </a:t>
            </a:r>
            <a:r>
              <a:rPr lang="ru-RU" sz="3200" dirty="0" err="1">
                <a:solidFill>
                  <a:schemeClr val="bg1"/>
                </a:solidFill>
                <a:latin typeface="Montserrat" panose="00000500000000000000" pitchFamily="2" charset="-52"/>
              </a:rPr>
              <a:t>импортозамещено</a:t>
            </a:r>
            <a:endParaRPr lang="ru-RU" sz="3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3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</a:rPr>
              <a:t>Доля ЛПК в ВРП составляет 5,5%.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6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4A909-E2EB-9172-F482-0685BD12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8" y="-269768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Главные персоны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GR-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практик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47AD47-2165-1919-8F40-303D3F08A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r="17057"/>
          <a:stretch/>
        </p:blipFill>
        <p:spPr bwMode="auto">
          <a:xfrm>
            <a:off x="235610" y="1233488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26B81AB-BC31-9D25-2470-C4B295868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7" t="6482" r="7034" b="6482"/>
          <a:stretch/>
        </p:blipFill>
        <p:spPr bwMode="auto">
          <a:xfrm>
            <a:off x="2733771" y="1233488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31CBD8-9470-C508-285F-61B24C61E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/>
        </p:blipFill>
        <p:spPr bwMode="auto">
          <a:xfrm>
            <a:off x="7730093" y="1233488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DB265B-1E49-285D-1665-DCF94B2E5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2114" r="577" b="22886"/>
          <a:stretch/>
        </p:blipFill>
        <p:spPr bwMode="auto">
          <a:xfrm>
            <a:off x="10228254" y="1233488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98BDD24D-8AC2-DDB0-F7C1-2E4297F75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t="7549" r="17" b="24603"/>
          <a:stretch/>
        </p:blipFill>
        <p:spPr bwMode="auto">
          <a:xfrm>
            <a:off x="7686571" y="4444706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B5DF9282-642F-8C39-2BC1-589A2A719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r="4461"/>
          <a:stretch/>
        </p:blipFill>
        <p:spPr bwMode="auto">
          <a:xfrm>
            <a:off x="5213455" y="1261826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21BE1ABB-F775-EE93-E986-E14DF1EB6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4732" y="4444706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E20A5-FD51-3960-6783-D241C941C81B}"/>
              </a:ext>
            </a:extLst>
          </p:cNvPr>
          <p:cNvSpPr txBox="1"/>
          <p:nvPr/>
        </p:nvSpPr>
        <p:spPr>
          <a:xfrm>
            <a:off x="322654" y="2840125"/>
            <a:ext cx="145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И.И. Кобзев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AF3B7-F544-03FC-D926-9C80F1A64C0E}"/>
              </a:ext>
            </a:extLst>
          </p:cNvPr>
          <p:cNvSpPr txBox="1"/>
          <p:nvPr/>
        </p:nvSpPr>
        <p:spPr>
          <a:xfrm>
            <a:off x="2825023" y="2870151"/>
            <a:ext cx="145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К.Б. Зайцев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CC92F-88A5-9C38-FE6E-213CA40E352D}"/>
              </a:ext>
            </a:extLst>
          </p:cNvPr>
          <p:cNvSpPr txBox="1"/>
          <p:nvPr/>
        </p:nvSpPr>
        <p:spPr>
          <a:xfrm>
            <a:off x="141942" y="6090257"/>
            <a:ext cx="1728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С.С. Франтенко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8C0D2-5C6C-354D-BDFD-7A77F4526396}"/>
              </a:ext>
            </a:extLst>
          </p:cNvPr>
          <p:cNvSpPr txBox="1"/>
          <p:nvPr/>
        </p:nvSpPr>
        <p:spPr>
          <a:xfrm>
            <a:off x="7712546" y="2868341"/>
            <a:ext cx="15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В.В. </a:t>
            </a:r>
            <a:r>
              <a:rPr lang="ru-RU" sz="1400" dirty="0" err="1">
                <a:latin typeface="Montserrat" panose="00000500000000000000" pitchFamily="2" charset="-52"/>
              </a:rPr>
              <a:t>Читоркин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F74D0-72C5-A848-B5BD-AAB039FDC68D}"/>
              </a:ext>
            </a:extLst>
          </p:cNvPr>
          <p:cNvSpPr txBox="1"/>
          <p:nvPr/>
        </p:nvSpPr>
        <p:spPr>
          <a:xfrm>
            <a:off x="10206500" y="2866969"/>
            <a:ext cx="1653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И.П. Сумароков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E832C-A318-057F-07AF-33E276B1B874}"/>
              </a:ext>
            </a:extLst>
          </p:cNvPr>
          <p:cNvSpPr txBox="1"/>
          <p:nvPr/>
        </p:nvSpPr>
        <p:spPr>
          <a:xfrm>
            <a:off x="5369122" y="2828855"/>
            <a:ext cx="145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Н.Г. Гершун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3B72B-CC24-9A0E-AC90-38EA842342B7}"/>
              </a:ext>
            </a:extLst>
          </p:cNvPr>
          <p:cNvSpPr txBox="1"/>
          <p:nvPr/>
        </p:nvSpPr>
        <p:spPr>
          <a:xfrm>
            <a:off x="2695405" y="6090258"/>
            <a:ext cx="1728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Э.Л. Сидоренко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D99AD-B710-382A-7485-E693A44B2836}"/>
              </a:ext>
            </a:extLst>
          </p:cNvPr>
          <p:cNvSpPr txBox="1"/>
          <p:nvPr/>
        </p:nvSpPr>
        <p:spPr>
          <a:xfrm>
            <a:off x="5092942" y="6094620"/>
            <a:ext cx="181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А.С. Калинин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6F5552-B597-A268-96C3-62BD89082B52}"/>
              </a:ext>
            </a:extLst>
          </p:cNvPr>
          <p:cNvSpPr txBox="1"/>
          <p:nvPr/>
        </p:nvSpPr>
        <p:spPr>
          <a:xfrm>
            <a:off x="7730093" y="6057637"/>
            <a:ext cx="145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А.И. Соболь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95F4B-D2AB-D366-28F8-B64F774E9CC1}"/>
              </a:ext>
            </a:extLst>
          </p:cNvPr>
          <p:cNvSpPr txBox="1"/>
          <p:nvPr/>
        </p:nvSpPr>
        <p:spPr>
          <a:xfrm>
            <a:off x="10263002" y="6057637"/>
            <a:ext cx="145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А.Н. </a:t>
            </a:r>
            <a:r>
              <a:rPr lang="ru-RU" sz="1400" dirty="0" err="1">
                <a:latin typeface="Montserrat" panose="00000500000000000000" pitchFamily="2" charset="-52"/>
              </a:rPr>
              <a:t>Лабыгин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3" name="Picture 2" descr="Элина Леонидовна Сидоренко | BitCryptoNews.ru">
            <a:extLst>
              <a:ext uri="{FF2B5EF4-FFF2-40B4-BE49-F238E27FC236}">
                <a16:creationId xmlns:a16="http://schemas.microsoft.com/office/drawing/2014/main" id="{94925C9D-7CE3-74C8-0755-936CF236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71" y="4444706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резидент">
            <a:extLst>
              <a:ext uri="{FF2B5EF4-FFF2-40B4-BE49-F238E27FC236}">
                <a16:creationId xmlns:a16="http://schemas.microsoft.com/office/drawing/2014/main" id="{A285F7AD-42CC-7473-2ACE-50B62DE9CC9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55" y="4463406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тепан Франтенко: кризис – время активизироваться и укреплять экономику |  Статьи | Новости Иркутска: экономика, спорт, медицина, культура,  происшествия">
            <a:extLst>
              <a:ext uri="{FF2B5EF4-FFF2-40B4-BE49-F238E27FC236}">
                <a16:creationId xmlns:a16="http://schemas.microsoft.com/office/drawing/2014/main" id="{D4BD3546-7D68-0049-E9DB-5A747F543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r="15259"/>
          <a:stretch/>
        </p:blipFill>
        <p:spPr bwMode="auto">
          <a:xfrm>
            <a:off x="235609" y="4463406"/>
            <a:ext cx="15408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8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637A0-F7F3-BD84-EF23-DBAA403C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8" y="-302125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Главные бизнес-игроки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551BF0-BB95-D6FA-0D7C-196E80B8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23" y="1233488"/>
            <a:ext cx="2307113" cy="22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0C74BC6-4A5F-BFD5-3CE4-A2E0CFE5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94" y="1593345"/>
            <a:ext cx="3793860" cy="251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9262B8D-F68D-DDA9-1121-DE4A0D7A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6" y="4963342"/>
            <a:ext cx="6894060" cy="6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армасинтез — Википедия">
            <a:extLst>
              <a:ext uri="{FF2B5EF4-FFF2-40B4-BE49-F238E27FC236}">
                <a16:creationId xmlns:a16="http://schemas.microsoft.com/office/drawing/2014/main" id="{0FE5A522-0579-3A2C-3F23-052B11E8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6" y="3379034"/>
            <a:ext cx="21621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Х ПАО Белореченское - belor.ru">
            <a:extLst>
              <a:ext uri="{FF2B5EF4-FFF2-40B4-BE49-F238E27FC236}">
                <a16:creationId xmlns:a16="http://schemas.microsoft.com/office/drawing/2014/main" id="{ACCE2131-6BEA-1ADE-7A62-56DE75D8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5" y="1463675"/>
            <a:ext cx="3597646" cy="23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2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F007-1162-5A7C-2835-18B7226F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52" y="-42417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Основные направления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GR-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практик</a:t>
            </a:r>
            <a:b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</a:b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в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III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 квартале 2022 года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E7E2B88-2646-573A-6135-06853C2F4CBA}"/>
              </a:ext>
            </a:extLst>
          </p:cNvPr>
          <p:cNvGrpSpPr/>
          <p:nvPr/>
        </p:nvGrpSpPr>
        <p:grpSpPr>
          <a:xfrm>
            <a:off x="290064" y="1262803"/>
            <a:ext cx="853200" cy="853200"/>
            <a:chOff x="449293" y="1713296"/>
            <a:chExt cx="1000800" cy="1001362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53946A4-DED1-3155-F1BD-C592A04E059E}"/>
                </a:ext>
              </a:extLst>
            </p:cNvPr>
            <p:cNvSpPr/>
            <p:nvPr/>
          </p:nvSpPr>
          <p:spPr>
            <a:xfrm>
              <a:off x="449293" y="1713296"/>
              <a:ext cx="1000800" cy="1001362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2A209997-BB56-93E9-4CA8-1FED86977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9" y="1838092"/>
              <a:ext cx="751769" cy="75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D55232-6435-DEEB-FBAD-646FD5776E23}"/>
              </a:ext>
            </a:extLst>
          </p:cNvPr>
          <p:cNvSpPr txBox="1"/>
          <p:nvPr/>
        </p:nvSpPr>
        <p:spPr>
          <a:xfrm>
            <a:off x="1286793" y="1221140"/>
            <a:ext cx="10821788" cy="2405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Поддержка устойчивости экономики Иркутской области: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совместная разработка регионального Правительства и бизнес-сообщества предложений по повышению показателей экономики Приангарья в условиях санкций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подписание соглашения с АНО «Платформа для работы с обращениями предпринимателей» об оказании помощи хоз. субъектам по вопросам создания правовой охраны и снижения административного давления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содействие Правительства региона предприятию Свирска ООО «Аккумуляторные технологии», находящегося на стадии банкротства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взаимодействие ТПП ВС и «</a:t>
            </a:r>
            <a:r>
              <a:rPr lang="ru-RU" sz="1400" dirty="0" err="1">
                <a:latin typeface="Montserrat" panose="00000500000000000000" pitchFamily="2" charset="-52"/>
              </a:rPr>
              <a:t>ЗаБизнес.РФ</a:t>
            </a:r>
            <a:r>
              <a:rPr lang="ru-RU" sz="1400" dirty="0">
                <a:latin typeface="Montserrat" panose="00000500000000000000" pitchFamily="2" charset="-52"/>
              </a:rPr>
              <a:t>» по оказанию правовой помощи предпринимателям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создание ИРО «ОПОРА РОССИИ» Комитета по взаимодействию бизнеса и высших учебных заведений региона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8091D-4205-0A63-E10B-526D23B6DC2C}"/>
              </a:ext>
            </a:extLst>
          </p:cNvPr>
          <p:cNvSpPr txBox="1"/>
          <p:nvPr/>
        </p:nvSpPr>
        <p:spPr>
          <a:xfrm>
            <a:off x="1271588" y="3888798"/>
            <a:ext cx="10821788" cy="2405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Снижение санкционного давления на предприятия Иркутской области: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законодательное усовершенствование упрощенной системы налогообложения в области расширения перечня видов деятельности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совместная разработка региональных предпринимателей и представителей власти мер поддержки бизнеса (налоговые льготы, вопрос субсидирования предприятий)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совещание штаба при участии Губернатора и Н.Г. Гершун по вопросам исполнения «Плана первоочередных действий по обеспечению устойчивого развития региона в условиях внешнего санкционного давления»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проведение встречи между Губернатором, главой «Опоры России» А.С. Калининым и президентом ТПП ВС А.С. Соболем по вопросам НТО, разработке новых инициатив в области потребительской кооперации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предоставление 3 региональным компаниям инвестиционных микрозаймов по программе «Инвест»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7B8CD74-898B-838F-C0FD-93300432CFDC}"/>
              </a:ext>
            </a:extLst>
          </p:cNvPr>
          <p:cNvGrpSpPr/>
          <p:nvPr/>
        </p:nvGrpSpPr>
        <p:grpSpPr>
          <a:xfrm>
            <a:off x="192088" y="3773185"/>
            <a:ext cx="853200" cy="853200"/>
            <a:chOff x="154252" y="3729552"/>
            <a:chExt cx="853200" cy="8532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D917EF47-CACD-521F-77A1-CE552AD8AA71}"/>
                </a:ext>
              </a:extLst>
            </p:cNvPr>
            <p:cNvSpPr/>
            <p:nvPr/>
          </p:nvSpPr>
          <p:spPr>
            <a:xfrm>
              <a:off x="154252" y="3729552"/>
              <a:ext cx="853200" cy="853200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97229A1-6DA9-979A-7931-C4654886D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85" y="3845745"/>
              <a:ext cx="545450" cy="54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911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F007-1162-5A7C-2835-18B7226F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52" y="-42417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Основные направления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GR-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практик</a:t>
            </a:r>
            <a:b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</a:b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в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III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 квартале 2022 года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475151B-DB23-68C9-7F83-3D325ACAED92}"/>
              </a:ext>
            </a:extLst>
          </p:cNvPr>
          <p:cNvGrpSpPr/>
          <p:nvPr/>
        </p:nvGrpSpPr>
        <p:grpSpPr>
          <a:xfrm>
            <a:off x="233317" y="4204758"/>
            <a:ext cx="853200" cy="853200"/>
            <a:chOff x="287881" y="5905594"/>
            <a:chExt cx="853200" cy="8532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C462EB6-68C6-E96A-4190-B7E925BFC3D9}"/>
                </a:ext>
              </a:extLst>
            </p:cNvPr>
            <p:cNvSpPr/>
            <p:nvPr/>
          </p:nvSpPr>
          <p:spPr>
            <a:xfrm>
              <a:off x="287881" y="5905594"/>
              <a:ext cx="853200" cy="853200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1F4AD180-E414-FBAE-125E-4F0AFE09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41" y="5993351"/>
              <a:ext cx="639186" cy="6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4BA9DD-BD7F-984B-1E68-21A1E8E9F2C4}"/>
              </a:ext>
            </a:extLst>
          </p:cNvPr>
          <p:cNvSpPr txBox="1"/>
          <p:nvPr/>
        </p:nvSpPr>
        <p:spPr>
          <a:xfrm>
            <a:off x="1201129" y="1534928"/>
            <a:ext cx="10768906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Социально-экономическое сотрудничество крупных бизнес-игроков и региональной власти: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организация встречи Губернатора и президента ПАО «РУСАЛ Братск» по реализации компанией программы экологической модернизации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заключение соглашения между Правительством, Братска и филиала «РУСАЛа» по модернизации условий труда на предприятии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проведение совещания между Губернатором и гендиректором СХАО «Белореченское» по вопросу развития инвестиционных проектов предприятия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3AFC54E-7F4A-730E-B0E2-A712F19C9DEA}"/>
              </a:ext>
            </a:extLst>
          </p:cNvPr>
          <p:cNvGrpSpPr/>
          <p:nvPr/>
        </p:nvGrpSpPr>
        <p:grpSpPr>
          <a:xfrm>
            <a:off x="229570" y="1370903"/>
            <a:ext cx="853200" cy="865446"/>
            <a:chOff x="287881" y="2416720"/>
            <a:chExt cx="853200" cy="86544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0EE7DD5-5645-0841-2925-C3C43CA7A76F}"/>
                </a:ext>
              </a:extLst>
            </p:cNvPr>
            <p:cNvSpPr/>
            <p:nvPr/>
          </p:nvSpPr>
          <p:spPr>
            <a:xfrm>
              <a:off x="287881" y="2416720"/>
              <a:ext cx="853200" cy="853200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27C6A11-FA61-8A5F-3807-A8E37CC40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92" y="2548638"/>
              <a:ext cx="733528" cy="73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3E4D09-C328-11E9-04D5-ACF7C6603460}"/>
              </a:ext>
            </a:extLst>
          </p:cNvPr>
          <p:cNvSpPr txBox="1"/>
          <p:nvPr/>
        </p:nvSpPr>
        <p:spPr>
          <a:xfrm>
            <a:off x="1201129" y="4305214"/>
            <a:ext cx="10757554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Развитие межрегионального и международного бизнес-сотрудничества :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организация встречи Губернатора и строительного концерна Воронежской области «</a:t>
            </a:r>
            <a:r>
              <a:rPr lang="en-US" sz="1400" dirty="0" err="1">
                <a:latin typeface="Montserrat" panose="00000500000000000000" pitchFamily="2" charset="-52"/>
              </a:rPr>
              <a:t>DoorHan</a:t>
            </a:r>
            <a:r>
              <a:rPr lang="ru-RU" sz="1400" dirty="0">
                <a:latin typeface="Montserrat" panose="00000500000000000000" pitchFamily="2" charset="-52"/>
              </a:rPr>
              <a:t>» с обсуждением дальнейшего взаимодействия компании и с ТПП Восточной Сибири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подписание соглашения о поставке техники ООО «Комбайновый завод «Ростсельмаш», расположенным в </a:t>
            </a:r>
            <a:r>
              <a:rPr lang="ru-RU" sz="1400" dirty="0" err="1">
                <a:latin typeface="Montserrat" panose="00000500000000000000" pitchFamily="2" charset="-52"/>
              </a:rPr>
              <a:t>Ростове</a:t>
            </a:r>
            <a:r>
              <a:rPr lang="ru-RU" sz="1400" dirty="0">
                <a:latin typeface="Montserrat" panose="00000500000000000000" pitchFamily="2" charset="-52"/>
              </a:rPr>
              <a:t>-на-Дону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участие Губернатора в </a:t>
            </a:r>
            <a:r>
              <a:rPr lang="en-US" sz="1400" dirty="0">
                <a:latin typeface="Montserrat" panose="00000500000000000000" pitchFamily="2" charset="-52"/>
              </a:rPr>
              <a:t>IX </a:t>
            </a:r>
            <a:r>
              <a:rPr lang="ru-RU" sz="1400" dirty="0">
                <a:latin typeface="Montserrat" panose="00000500000000000000" pitchFamily="2" charset="-52"/>
              </a:rPr>
              <a:t>Форуме регионов Беларуси и России «Роль межрегионального сотрудничества в углублении </a:t>
            </a:r>
            <a:r>
              <a:rPr lang="ru-RU" sz="1400" dirty="0" err="1">
                <a:latin typeface="Montserrat" panose="00000500000000000000" pitchFamily="2" charset="-52"/>
              </a:rPr>
              <a:t>интеграциональных</a:t>
            </a:r>
            <a:r>
              <a:rPr lang="ru-RU" sz="1400" dirty="0">
                <a:latin typeface="Montserrat" panose="00000500000000000000" pitchFamily="2" charset="-52"/>
              </a:rPr>
              <a:t> процессов»</a:t>
            </a:r>
          </a:p>
        </p:txBody>
      </p:sp>
    </p:spTree>
    <p:extLst>
      <p:ext uri="{BB962C8B-B14F-4D97-AF65-F5344CB8AC3E}">
        <p14:creationId xmlns:p14="http://schemas.microsoft.com/office/powerpoint/2010/main" val="38440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F007-1162-5A7C-2835-18B7226F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52" y="-42417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Основные направления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GR-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практик</a:t>
            </a:r>
            <a:b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</a:b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в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III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 квартале 2022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BA9DD-BD7F-984B-1E68-21A1E8E9F2C4}"/>
              </a:ext>
            </a:extLst>
          </p:cNvPr>
          <p:cNvSpPr txBox="1"/>
          <p:nvPr/>
        </p:nvSpPr>
        <p:spPr>
          <a:xfrm>
            <a:off x="1242730" y="3996142"/>
            <a:ext cx="10781104" cy="263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Развитие промышленности Иркутской области: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запуск производства силикатных изделий на ООО «</a:t>
            </a:r>
            <a:r>
              <a:rPr lang="ru-RU" sz="1400" dirty="0" err="1">
                <a:latin typeface="Montserrat" panose="00000500000000000000" pitchFamily="2" charset="-52"/>
              </a:rPr>
              <a:t>Саянскгазобетон</a:t>
            </a:r>
            <a:r>
              <a:rPr lang="ru-RU" sz="1400" dirty="0">
                <a:latin typeface="Montserrat" panose="00000500000000000000" pitchFamily="2" charset="-52"/>
              </a:rPr>
              <a:t>» и организация госзакупки у компании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презентация научно-технических разработок 3 региональными компаниями при участии Правительства и Министерства экономического развития и промышленности ИО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проведение встречи между председателем Правительства и президентом АО «</a:t>
            </a:r>
            <a:r>
              <a:rPr lang="ru-RU" sz="1400" dirty="0" err="1">
                <a:latin typeface="Montserrat" panose="00000500000000000000" pitchFamily="2" charset="-52"/>
              </a:rPr>
              <a:t>Фармасинтез</a:t>
            </a:r>
            <a:r>
              <a:rPr lang="ru-RU" sz="1400" dirty="0">
                <a:latin typeface="Montserrat" panose="00000500000000000000" pitchFamily="2" charset="-52"/>
              </a:rPr>
              <a:t>» по вопросам производства </a:t>
            </a:r>
            <a:r>
              <a:rPr lang="ru-RU" sz="1400" dirty="0" err="1">
                <a:latin typeface="Montserrat" panose="00000500000000000000" pitchFamily="2" charset="-52"/>
              </a:rPr>
              <a:t>бронхолитиков</a:t>
            </a:r>
            <a:r>
              <a:rPr lang="ru-RU" sz="1400" dirty="0">
                <a:latin typeface="Montserrat" panose="00000500000000000000" pitchFamily="2" charset="-52"/>
              </a:rPr>
              <a:t> в Иркутске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коммуникация бизнеса и власти по вопросам создания федерального центра химии и кластера химической промышленности в Усолье-Сибирском</a:t>
            </a:r>
            <a:endParaRPr lang="en-US" sz="1400" dirty="0">
              <a:latin typeface="Montserrat" panose="00000500000000000000" pitchFamily="2" charset="-52"/>
            </a:endParaRP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оказание финансовой поддержки представителям МСП через Фонд развития промышленности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проведение совещания при участии представителей Правительства, институтов развития бизнеса и ПК, региональных промышленных предприятий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30C6D3-8BA4-EF87-0802-CAB0E2740777}"/>
              </a:ext>
            </a:extLst>
          </p:cNvPr>
          <p:cNvGrpSpPr/>
          <p:nvPr/>
        </p:nvGrpSpPr>
        <p:grpSpPr>
          <a:xfrm>
            <a:off x="279850" y="3803433"/>
            <a:ext cx="853200" cy="853200"/>
            <a:chOff x="238993" y="3119621"/>
            <a:chExt cx="853200" cy="85320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0EE7DD5-5645-0841-2925-C3C43CA7A76F}"/>
                </a:ext>
              </a:extLst>
            </p:cNvPr>
            <p:cNvSpPr/>
            <p:nvPr/>
          </p:nvSpPr>
          <p:spPr>
            <a:xfrm>
              <a:off x="238993" y="3119621"/>
              <a:ext cx="853200" cy="853200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9F5958FD-C489-58EB-2B0D-85566ACB9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73" y="3229301"/>
              <a:ext cx="633840" cy="63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858B76-ACB2-E37C-511A-C0E167D01FD7}"/>
              </a:ext>
            </a:extLst>
          </p:cNvPr>
          <p:cNvSpPr txBox="1"/>
          <p:nvPr/>
        </p:nvSpPr>
        <p:spPr>
          <a:xfrm>
            <a:off x="1179223" y="1368449"/>
            <a:ext cx="10844611" cy="217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Формирование лесопромышленного комплекса Иркутской области: 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участие АО «КРИО» в реализации инвестиционного проекта по строительству крупнейшего лесопитомника в Сибири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создание Совета по развитию лесопромышленного комплекса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обсуждение продвижения по инвестиционным проектам в рамках заседаний Совета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проведение совещания по созданию предприятия с полным циклом переработки древесины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организация «Опорой России» круглого стола на тему «Проблемные вопросы лесного комплекса и пути их решения в условиях санкционного давления со стороны иностранных государств»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запуск конкурсов для сельскохозяйственных предпринимателей «Агротуризм» и «</a:t>
            </a:r>
            <a:r>
              <a:rPr lang="ru-RU" sz="1400" dirty="0" err="1">
                <a:latin typeface="Montserrat" panose="00000500000000000000" pitchFamily="2" charset="-52"/>
              </a:rPr>
              <a:t>Агростартап</a:t>
            </a:r>
            <a:r>
              <a:rPr lang="ru-RU" sz="1400" dirty="0">
                <a:latin typeface="Montserrat" panose="00000500000000000000" pitchFamily="2" charset="-52"/>
              </a:rPr>
              <a:t>»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A82E79B-260A-B90A-9004-FE1E0FDBF293}"/>
              </a:ext>
            </a:extLst>
          </p:cNvPr>
          <p:cNvGrpSpPr/>
          <p:nvPr/>
        </p:nvGrpSpPr>
        <p:grpSpPr>
          <a:xfrm>
            <a:off x="318305" y="1283146"/>
            <a:ext cx="853200" cy="853200"/>
            <a:chOff x="290064" y="1262803"/>
            <a:chExt cx="853200" cy="8532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B6D47F2-5C1C-6920-9D35-F4D70DDA2140}"/>
                </a:ext>
              </a:extLst>
            </p:cNvPr>
            <p:cNvSpPr/>
            <p:nvPr/>
          </p:nvSpPr>
          <p:spPr>
            <a:xfrm>
              <a:off x="290064" y="1262803"/>
              <a:ext cx="853200" cy="853200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6CF61DB1-842D-AAE5-2149-E168D0E62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6" y="1336712"/>
              <a:ext cx="685394" cy="685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428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F007-1162-5A7C-2835-18B7226F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52" y="-42417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Основные направления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GR-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практик</a:t>
            </a:r>
            <a:b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</a:b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в </a:t>
            </a:r>
            <a:r>
              <a:rPr lang="en-US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III</a:t>
            </a:r>
            <a:r>
              <a:rPr lang="ru-RU" sz="3600" dirty="0">
                <a:solidFill>
                  <a:srgbClr val="37480E"/>
                </a:solidFill>
                <a:latin typeface="Montserrat ExtraBold" panose="00000900000000000000" pitchFamily="2" charset="-52"/>
              </a:rPr>
              <a:t> квартале 2022 года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BB9D5-982E-7AE6-ED3B-A030434EBB1B}"/>
              </a:ext>
            </a:extLst>
          </p:cNvPr>
          <p:cNvSpPr txBox="1"/>
          <p:nvPr/>
        </p:nvSpPr>
        <p:spPr>
          <a:xfrm>
            <a:off x="1266276" y="3458958"/>
            <a:ext cx="10821788" cy="124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Развитие экспорта Иркутской области :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подписание договоров с операторами международной электронной площадки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бизнес-миссии для  3 региональных компаний в Ташкент и Навои при поддержке центра «Мой бизнес»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проведение заседания «Клуба экспортеров» на предмет осуществления предпринимателями платежей по внешнеэкономическим контрактам, деятельности за рубежом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03C62E0-4821-C4D4-647D-8EA51CFEFD25}"/>
              </a:ext>
            </a:extLst>
          </p:cNvPr>
          <p:cNvGrpSpPr/>
          <p:nvPr/>
        </p:nvGrpSpPr>
        <p:grpSpPr>
          <a:xfrm>
            <a:off x="241899" y="3310509"/>
            <a:ext cx="853200" cy="853200"/>
            <a:chOff x="290064" y="1262803"/>
            <a:chExt cx="853200" cy="85320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70E86FE0-5D31-E9A3-3353-B760BBA3EE08}"/>
                </a:ext>
              </a:extLst>
            </p:cNvPr>
            <p:cNvSpPr/>
            <p:nvPr/>
          </p:nvSpPr>
          <p:spPr>
            <a:xfrm>
              <a:off x="290064" y="1262803"/>
              <a:ext cx="853200" cy="853200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817FE86-CB79-C517-3071-945F22F95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31" y="1378993"/>
              <a:ext cx="628483" cy="628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9323FD-39AE-CA93-C364-86A862BCF661}"/>
              </a:ext>
            </a:extLst>
          </p:cNvPr>
          <p:cNvSpPr txBox="1"/>
          <p:nvPr/>
        </p:nvSpPr>
        <p:spPr>
          <a:xfrm>
            <a:off x="1271588" y="1425217"/>
            <a:ext cx="10816476" cy="124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Развитие агропромышленного комплекса Иркутской области: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организация поставок тракторов по соглашению с ОАО «Минский тракторный завод»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совместная разработка бизнеса и власти новой программы обновления с/х техники, в т.ч. с возмещением затрат на уплату лизинговых платежей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рабочий визит Губернатора и Министра с/х РФ Д.Н. Патрушева на ООО «Иркутский масложиркомбинат»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2D7AE04-1352-3E35-BE7E-D4EBD68C2F85}"/>
              </a:ext>
            </a:extLst>
          </p:cNvPr>
          <p:cNvGrpSpPr/>
          <p:nvPr/>
        </p:nvGrpSpPr>
        <p:grpSpPr>
          <a:xfrm>
            <a:off x="208657" y="1345052"/>
            <a:ext cx="853200" cy="853200"/>
            <a:chOff x="192088" y="5078963"/>
            <a:chExt cx="853200" cy="8532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025A3EC-3532-565C-9FFE-36D0D98DDBEC}"/>
                </a:ext>
              </a:extLst>
            </p:cNvPr>
            <p:cNvSpPr/>
            <p:nvPr/>
          </p:nvSpPr>
          <p:spPr>
            <a:xfrm>
              <a:off x="192088" y="5078963"/>
              <a:ext cx="853200" cy="853200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0B43E395-4295-2E4C-502D-66C5FF78F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3" y="5148174"/>
              <a:ext cx="783989" cy="783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3D7AB2-D7E2-9BBD-7751-AFBD18A9F5BE}"/>
              </a:ext>
            </a:extLst>
          </p:cNvPr>
          <p:cNvSpPr txBox="1"/>
          <p:nvPr/>
        </p:nvSpPr>
        <p:spPr>
          <a:xfrm>
            <a:off x="1266276" y="5391260"/>
            <a:ext cx="10821788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Развитие туризма в Иркутской области: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ru-RU" sz="1400" dirty="0">
                <a:latin typeface="Montserrat" panose="00000500000000000000" pitchFamily="2" charset="-52"/>
              </a:rPr>
              <a:t>принято постановление о рекомендациях для Правительства региона о мерах к созданию современного конкурентоспособного туристского комплекса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4C034FD-322B-D272-662A-0EF312E54AC6}"/>
              </a:ext>
            </a:extLst>
          </p:cNvPr>
          <p:cNvGrpSpPr/>
          <p:nvPr/>
        </p:nvGrpSpPr>
        <p:grpSpPr>
          <a:xfrm>
            <a:off x="320107" y="5293309"/>
            <a:ext cx="853200" cy="853200"/>
            <a:chOff x="287881" y="5905594"/>
            <a:chExt cx="853200" cy="8532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4BC8C62-2656-33BB-22F5-BEA324BED883}"/>
                </a:ext>
              </a:extLst>
            </p:cNvPr>
            <p:cNvSpPr/>
            <p:nvPr/>
          </p:nvSpPr>
          <p:spPr>
            <a:xfrm>
              <a:off x="287881" y="5905594"/>
              <a:ext cx="853200" cy="853200"/>
            </a:xfrm>
            <a:prstGeom prst="ellipse">
              <a:avLst/>
            </a:prstGeom>
            <a:solidFill>
              <a:srgbClr val="ABBA21"/>
            </a:solidFill>
            <a:ln>
              <a:solidFill>
                <a:srgbClr val="ABB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7536F863-5993-A55C-3EB9-5369D1A64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" y="5960268"/>
              <a:ext cx="641529" cy="64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8076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996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ExtraBold</vt:lpstr>
      <vt:lpstr>Тема Office</vt:lpstr>
      <vt:lpstr>Реализация GR-практик  в Иркутской области за III квартал 2022 года</vt:lpstr>
      <vt:lpstr>Методология мониторинга</vt:lpstr>
      <vt:lpstr>Что нужно еще знать о регионе?</vt:lpstr>
      <vt:lpstr>Главные персоны GR-практик</vt:lpstr>
      <vt:lpstr>Главные бизнес-игроки</vt:lpstr>
      <vt:lpstr>Основные направления GR-практик в III квартале 2022 года</vt:lpstr>
      <vt:lpstr>Основные направления GR-практик в III квартале 2022 года</vt:lpstr>
      <vt:lpstr>Основные направления GR-практик в III квартале 2022 года</vt:lpstr>
      <vt:lpstr>Основные направления GR-практик в III квартале 2022 года</vt:lpstr>
      <vt:lpstr>Ключевые ограничения бизнес-практик Иркутской области</vt:lpstr>
      <vt:lpstr>Выводы - перспективы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GR-практик в Иркутской области  I и II кварталах 2022 года</dc:title>
  <dc:creator>Анна Юргелас</dc:creator>
  <cp:lastModifiedBy>Юргелас Анна Леонидовна</cp:lastModifiedBy>
  <cp:revision>39</cp:revision>
  <dcterms:created xsi:type="dcterms:W3CDTF">2022-12-19T21:34:13Z</dcterms:created>
  <dcterms:modified xsi:type="dcterms:W3CDTF">2023-03-29T11:24:02Z</dcterms:modified>
</cp:coreProperties>
</file>