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F75E881-B151-4D93-8A91-B0EC866A9ABF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1E7596C-9D0E-410E-BB5B-780CC7F6A4D6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92278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E881-B151-4D93-8A91-B0EC866A9ABF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596C-9D0E-410E-BB5B-780CC7F6A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9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E881-B151-4D93-8A91-B0EC866A9ABF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596C-9D0E-410E-BB5B-780CC7F6A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0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E881-B151-4D93-8A91-B0EC866A9ABF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596C-9D0E-410E-BB5B-780CC7F6A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06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75E881-B151-4D93-8A91-B0EC866A9ABF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E7596C-9D0E-410E-BB5B-780CC7F6A4D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91803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E881-B151-4D93-8A91-B0EC866A9ABF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596C-9D0E-410E-BB5B-780CC7F6A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09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E881-B151-4D93-8A91-B0EC866A9ABF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596C-9D0E-410E-BB5B-780CC7F6A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65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E881-B151-4D93-8A91-B0EC866A9ABF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596C-9D0E-410E-BB5B-780CC7F6A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41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E881-B151-4D93-8A91-B0EC866A9ABF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596C-9D0E-410E-BB5B-780CC7F6A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14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75E881-B151-4D93-8A91-B0EC866A9ABF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E7596C-9D0E-410E-BB5B-780CC7F6A4D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140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75E881-B151-4D93-8A91-B0EC866A9ABF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E7596C-9D0E-410E-BB5B-780CC7F6A4D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462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F75E881-B151-4D93-8A91-B0EC866A9ABF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1E7596C-9D0E-410E-BB5B-780CC7F6A4D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685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A0EF30-597D-F76E-99D2-3F81B0695D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Collective identity construction in digital protest and counter-protest movements: the cases of Black Lives Matter and All Lives Matter</a:t>
            </a:r>
            <a:endParaRPr lang="ru-RU" sz="8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0387AD-3602-D485-5DC4-4FBE6B9F13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35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3DD6C4-B052-4054-DA23-24F8F477E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Problem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54AD16-AA7E-C1B4-0A4E-81066B4E8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8" y="1935060"/>
            <a:ext cx="11029335" cy="4351338"/>
          </a:xfrm>
        </p:spPr>
        <p:txBody>
          <a:bodyPr>
            <a:normAutofit fontScale="92500" lnSpcReduction="10000"/>
          </a:bodyPr>
          <a:lstStyle/>
          <a:p>
            <a:pPr indent="360045" rtl="0">
              <a:spcBef>
                <a:spcPts val="0"/>
              </a:spcBef>
              <a:spcAft>
                <a:spcPts val="80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The existing research on collective identity is mainly focused on studying this phenomenon within the protest movements and not in interaction with a counter-protest movement (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</a:rPr>
              <a:t>Melucci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 1996; van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</a:rPr>
              <a:t>Zomeren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 et al., 2008;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</a:rPr>
              <a:t>Klandermans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, 2005).</a:t>
            </a:r>
          </a:p>
          <a:p>
            <a:pPr indent="360045" rtl="0">
              <a:spcBef>
                <a:spcPts val="0"/>
              </a:spcBef>
              <a:spcAft>
                <a:spcPts val="80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 Collective identity is always constructed in relation to the out-group identity (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</a:rPr>
              <a:t>Gulevich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 2019; van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</a:rPr>
              <a:t>Zomeren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 et al., 2008 ). Before the emergence of the counter-protest movements, the image of “the other” was ascribed to authorities. </a:t>
            </a:r>
          </a:p>
          <a:p>
            <a:pPr indent="360045" rtl="0">
              <a:spcBef>
                <a:spcPts val="0"/>
              </a:spcBef>
              <a:spcAft>
                <a:spcPts val="80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However, with the presence of counter-protest movements, the reality is altered – now, the image of “the other” is ascribed not only to the authorities, but also the members of the counter-protest movement. Therefore, it is completely unclear how the collective identities are changed when the protest movement is confronted with the counter-protest movement. Even though our understanding of the traditional collective identity–protest link is rather elaborated, the current research aims at revising the understanding of collective identity to meet these challenges.  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80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6553B5-783B-5719-DFC4-83AF1FE7B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Problem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F81F65-8AF6-CFA3-E1D2-D41CF0C04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71500" indent="-342900" algn="just">
              <a:spcBef>
                <a:spcPts val="0"/>
              </a:spcBef>
              <a:spcAft>
                <a:spcPts val="80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The Black Lives Matter protest movement and All Lives Matter counter-protest movement are targeted at the awareness of racial discrimination across different lines, which, in fact, raises another important issue in the interaction between the protest and counter-protest activity and collective identity construction process. </a:t>
            </a:r>
          </a:p>
          <a:p>
            <a:pPr marL="571500" indent="-342900">
              <a:spcBef>
                <a:spcPts val="0"/>
              </a:spcBef>
              <a:spcAft>
                <a:spcPts val="80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The discriminated group expresses more negative attitudes to the group that they consider to be the culprit of discrimination (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</a:rPr>
              <a:t>Gulevich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 2019; Kaiser et al., 2009). At the same time, affective polarization is defined as an identification with a certain group that elicits positive emotions towards the in-group and often negative emotions towards the opposing group (Haslam et al., 2010; Tajfel and Turner, 1986). Therefore, it is of paramount importance to look at the interaction between protest and counter-protests and the construction of collective identities through the lenses of affective polarization. 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716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06BB6E-7F1D-543F-4D89-BDFC6F01E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F8B98F-DC73-D66E-1D56-072AAC386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555" y="2141537"/>
            <a:ext cx="10515600" cy="4351338"/>
          </a:xfrm>
        </p:spPr>
        <p:txBody>
          <a:bodyPr>
            <a:normAutofit/>
          </a:bodyPr>
          <a:lstStyle/>
          <a:p>
            <a:pPr indent="0" algn="just" rtl="0">
              <a:spcBef>
                <a:spcPts val="0"/>
              </a:spcBef>
              <a:spcAft>
                <a:spcPts val="750"/>
              </a:spcAft>
              <a:buNone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How was the collective identity of protest movement (Black Lives Matter) changed after the interaction with the counter-protest movement (All Lives Matter)? </a:t>
            </a:r>
            <a:endParaRPr lang="en-US" sz="36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6621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2347C6-86D8-C238-7DC3-C1C7FF794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Dimensions of Collective identity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5E5C82-60FE-CEE1-3346-C6994C901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Scale : Widespread vs targeted</a:t>
            </a:r>
          </a:p>
          <a:p>
            <a:r>
              <a:rPr lang="en-US" dirty="0"/>
              <a:t>Salience: collective identity hierarchy </a:t>
            </a:r>
          </a:p>
          <a:p>
            <a:r>
              <a:rPr lang="en-US" dirty="0"/>
              <a:t>Self-categorization - placing the self into the social category + the goodness of fit + perceived certainty of the self-identification</a:t>
            </a:r>
          </a:p>
          <a:p>
            <a:r>
              <a:rPr lang="en-US" dirty="0"/>
              <a:t>Affective evaluation – feelings towards the members of in-group and out-group </a:t>
            </a:r>
          </a:p>
          <a:p>
            <a:r>
              <a:rPr lang="en-US" dirty="0"/>
              <a:t>Importance - the degree to which a specific group membership has significance to individuals’ overall sense of self</a:t>
            </a:r>
          </a:p>
          <a:p>
            <a:r>
              <a:rPr lang="en-US" dirty="0"/>
              <a:t>Emotional Attachment/sense of interdependence - the degree to which the fate of the group is perceived as overlapping with one’s personal fate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165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6ECF73-52C3-A367-7420-0A23B84F4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Dimensions of Collective identity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CFF394-6E43-6861-D3AE-1A2898707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Social embeddedness - the degree to which a particular collective identity is implicated in the person’s everyday ongoing social relationships – network structure </a:t>
            </a:r>
          </a:p>
          <a:p>
            <a:r>
              <a:rPr lang="en-US" dirty="0"/>
              <a:t>Group cohesion - t</a:t>
            </a:r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he extent to which group members are attracted to the group and its goals</a:t>
            </a:r>
            <a:endParaRPr lang="en-US" dirty="0"/>
          </a:p>
          <a:p>
            <a:r>
              <a:rPr lang="en-US" dirty="0"/>
              <a:t>Behavioral involvement - the degree to which individuals partake in action based on their collective identity</a:t>
            </a:r>
          </a:p>
          <a:p>
            <a:r>
              <a:rPr lang="en-US" dirty="0"/>
              <a:t>Perception of injustice</a:t>
            </a:r>
          </a:p>
          <a:p>
            <a:r>
              <a:rPr lang="en-US" dirty="0"/>
              <a:t>Collective efficacy</a:t>
            </a:r>
          </a:p>
          <a:p>
            <a:r>
              <a:rPr lang="en-US" dirty="0"/>
              <a:t>Context </a:t>
            </a:r>
          </a:p>
        </p:txBody>
      </p:sp>
    </p:spTree>
    <p:extLst>
      <p:ext uri="{BB962C8B-B14F-4D97-AF65-F5344CB8AC3E}">
        <p14:creationId xmlns:p14="http://schemas.microsoft.com/office/powerpoint/2010/main" val="860454789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210</TotalTime>
  <Words>536</Words>
  <Application>Microsoft Office PowerPoint</Application>
  <PresentationFormat>Широкоэкранный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Franklin Gothic Book</vt:lpstr>
      <vt:lpstr>Google Sans</vt:lpstr>
      <vt:lpstr>Times New Roman</vt:lpstr>
      <vt:lpstr>Уголки</vt:lpstr>
      <vt:lpstr>Collective identity construction in digital protest and counter-protest movements: the cases of Black Lives Matter and All Lives Matter</vt:lpstr>
      <vt:lpstr>Research Problem</vt:lpstr>
      <vt:lpstr>Research Problem</vt:lpstr>
      <vt:lpstr>Research question</vt:lpstr>
      <vt:lpstr>Dimensions of Collective identity</vt:lpstr>
      <vt:lpstr>Dimensions of Collective identity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Конча Валерия</dc:creator>
  <cp:lastModifiedBy>Конча Валерия</cp:lastModifiedBy>
  <cp:revision>4</cp:revision>
  <dcterms:created xsi:type="dcterms:W3CDTF">2023-03-09T12:23:16Z</dcterms:created>
  <dcterms:modified xsi:type="dcterms:W3CDTF">2023-03-22T13:14:17Z</dcterms:modified>
</cp:coreProperties>
</file>