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/>
    <p:restoredTop sz="94648"/>
  </p:normalViewPr>
  <p:slideViewPr>
    <p:cSldViewPr snapToGrid="0">
      <p:cViewPr varScale="1">
        <p:scale>
          <a:sx n="114" d="100"/>
          <a:sy n="114" d="100"/>
        </p:scale>
        <p:origin x="18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33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8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1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2/26/23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26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4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594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54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9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2/26/23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4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9F4ED-E0AB-1E48-C1E2-083CBD393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ru-RU" sz="2600"/>
              <a:t>Факторы общественного восприятия российской государственной политики в области информационной безопасности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EB9E7E-5B23-729C-DF02-F7F12EFF3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369" y="4630738"/>
            <a:ext cx="5617794" cy="1150937"/>
          </a:xfrm>
        </p:spPr>
        <p:txBody>
          <a:bodyPr anchor="t">
            <a:normAutofit fontScale="92500" lnSpcReduction="10000"/>
          </a:bodyPr>
          <a:lstStyle/>
          <a:p>
            <a:r>
              <a:rPr lang="ru-RU" dirty="0" err="1"/>
              <a:t>Бочарова</a:t>
            </a:r>
            <a:r>
              <a:rPr lang="ru-RU" dirty="0"/>
              <a:t> Александра</a:t>
            </a:r>
          </a:p>
          <a:p>
            <a:r>
              <a:rPr lang="ru-RU" dirty="0"/>
              <a:t>16.02.2023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7403E7-9AF9-B723-2528-74A0868C91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76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456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9FA981-A6A0-6AD8-D269-AD39CD82F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654094"/>
            <a:ext cx="8770571" cy="1345269"/>
          </a:xfrm>
        </p:spPr>
        <p:txBody>
          <a:bodyPr>
            <a:noAutofit/>
          </a:bodyPr>
          <a:lstStyle/>
          <a:p>
            <a:r>
              <a:rPr lang="ru-RU" sz="2000" dirty="0"/>
              <a:t>Вариант 3. Блокировка материалов экстремистского характера в социальных сетях, а также информации, содержащей оскорбления государству и обществу (</a:t>
            </a:r>
            <a:r>
              <a:rPr lang="ru-RU" sz="2000" dirty="0" err="1"/>
              <a:t>приватность+доступ</a:t>
            </a:r>
            <a:r>
              <a:rPr lang="ru-RU" sz="2000" dirty="0"/>
              <a:t> к альтернативной информации)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648CAB-DBDA-5760-005A-2565C9648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049" y="2312275"/>
            <a:ext cx="11374243" cy="4389607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Вводное предложение (всем респондентам):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2024 году в России предлагают ввести блокировку аккаунтов пользователей социальных сетей, распространяющих ложную информацию, оскорбляющую государство и общество.</a:t>
            </a:r>
          </a:p>
          <a:p>
            <a:r>
              <a:rPr lang="ru-RU" b="1" dirty="0"/>
              <a:t>Вмешательство 1: описание угрозы личной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Эксперты считают, что эта мера необходима для того, чтобы </a:t>
            </a:r>
            <a:r>
              <a:rPr lang="ru-RU" b="1" dirty="0"/>
              <a:t>не допустить дезинформации граждан о последних политических и экономических событиях </a:t>
            </a:r>
            <a:r>
              <a:rPr lang="ru-RU" dirty="0"/>
              <a:t>в России и за рубежом.</a:t>
            </a:r>
          </a:p>
          <a:p>
            <a:r>
              <a:rPr lang="ru-RU" b="1" dirty="0"/>
              <a:t>Вмешательство 2: описание угрозы национальной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Эксперты считают, что такую информацию в социальных сетях зачастую распространяют </a:t>
            </a:r>
            <a:r>
              <a:rPr lang="ru-RU" b="1" dirty="0"/>
              <a:t>спецслужбы недружественных стран для подрыва национальной безопасности России</a:t>
            </a:r>
            <a:r>
              <a:rPr lang="ru-RU" dirty="0"/>
              <a:t>.</a:t>
            </a:r>
          </a:p>
          <a:p>
            <a:r>
              <a:rPr lang="ru-RU" b="1" dirty="0"/>
              <a:t>Вмешательство 3: обоснование вводимой меры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Введение предложенной меры позволит правительству защитить граждан от описанных выше угроз.</a:t>
            </a:r>
          </a:p>
          <a:p>
            <a:endParaRPr lang="ru-RU" dirty="0"/>
          </a:p>
          <a:p>
            <a:r>
              <a:rPr lang="ru-RU" dirty="0"/>
              <a:t>Источник: </a:t>
            </a:r>
            <a:r>
              <a:rPr lang="en" dirty="0"/>
              <a:t>http://</a:t>
            </a:r>
            <a:r>
              <a:rPr lang="en" dirty="0" err="1"/>
              <a:t>duma.gov.ru</a:t>
            </a:r>
            <a:r>
              <a:rPr lang="en" dirty="0"/>
              <a:t>/news/51054/ </a:t>
            </a:r>
          </a:p>
          <a:p>
            <a:r>
              <a:rPr lang="en" dirty="0"/>
              <a:t>https://</a:t>
            </a:r>
            <a:r>
              <a:rPr lang="en" dirty="0" err="1"/>
              <a:t>lenta.ru</a:t>
            </a:r>
            <a:r>
              <a:rPr lang="en" dirty="0"/>
              <a:t>/articles/2020/12/26/</a:t>
            </a:r>
            <a:r>
              <a:rPr lang="en" dirty="0" err="1"/>
              <a:t>social_media</a:t>
            </a:r>
            <a:r>
              <a:rPr lang="en" dirty="0"/>
              <a:t>/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212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7EF771-C83C-FA30-8D68-CE39CB5FF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71584E-4B61-EC75-6F99-DC8C0926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Таким образом, мы рассматриваем значимость: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Эффекта вмешательства 1 и вмешательства 2 (эффект угрозы личной безопасности </a:t>
            </a:r>
            <a:r>
              <a:rPr lang="en-US" dirty="0"/>
              <a:t>&gt; </a:t>
            </a:r>
            <a:r>
              <a:rPr lang="ru-RU" dirty="0"/>
              <a:t>эффект угрозы национальной безопасности);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Эффекта вмешательства 3 (</a:t>
            </a:r>
            <a:r>
              <a:rPr lang="ru-RU" dirty="0" err="1"/>
              <a:t>аттрибуции</a:t>
            </a:r>
            <a:r>
              <a:rPr lang="ru-RU" dirty="0"/>
              <a:t> к гос-ву);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Модерационного</a:t>
            </a:r>
            <a:r>
              <a:rPr lang="ru-RU" dirty="0"/>
              <a:t> эффекта типов вмешательств с учетом различной природы угроз (В3+В1, В3+</a:t>
            </a:r>
            <a:r>
              <a:rPr lang="en-US" dirty="0"/>
              <a:t>B2</a:t>
            </a:r>
            <a:r>
              <a:rPr lang="ru-RU" dirty="0"/>
              <a:t>)</a:t>
            </a:r>
            <a:r>
              <a:rPr lang="en-US" dirty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Информированности респондента о </a:t>
            </a:r>
            <a:r>
              <a:rPr lang="ru-RU" dirty="0" err="1"/>
              <a:t>киберугрозах</a:t>
            </a:r>
            <a:r>
              <a:rPr lang="ru-RU" dirty="0"/>
              <a:t> и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3486158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6044EB-783B-6272-E3A0-00267625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Проблемы на текущем этапе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FEB85B-98DF-D600-6102-E85FD0C0F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Поиск платформы для проведения эксперимента с возможностью рандомизации;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Вопрос доверия: доверие гос-ву не равно доверие институтам власти. Как </a:t>
            </a:r>
            <a:r>
              <a:rPr lang="ru-RU" dirty="0" err="1"/>
              <a:t>концептуализировать</a:t>
            </a:r>
            <a:r>
              <a:rPr lang="ru-RU" dirty="0"/>
              <a:t> доверие и к кому? (в виньетках источник введения меры напрямую не указан);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Измерение доверия к власти/государству: необходимо провести исследование, позволяет сделать выводы об устойчивости доверия/недоверия респондентов к власти/государству.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985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4801B-258B-3C54-9D91-5517544DD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Исследовательская литература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BE694-2EFF-65D8-4D6B-27F500957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624" y="2312275"/>
            <a:ext cx="9467386" cy="4222339"/>
          </a:xfrm>
        </p:spPr>
        <p:txBody>
          <a:bodyPr>
            <a:normAutofit fontScale="62500" lnSpcReduction="20000"/>
          </a:bodyPr>
          <a:lstStyle/>
          <a:p>
            <a:r>
              <a:rPr lang="en" dirty="0"/>
              <a:t>Snider, K.L., </a:t>
            </a:r>
            <a:r>
              <a:rPr lang="en" dirty="0" err="1"/>
              <a:t>Shandler</a:t>
            </a:r>
            <a:r>
              <a:rPr lang="en" dirty="0"/>
              <a:t>, R., </a:t>
            </a:r>
            <a:r>
              <a:rPr lang="en" dirty="0" err="1"/>
              <a:t>Zandani</a:t>
            </a:r>
            <a:r>
              <a:rPr lang="en" dirty="0"/>
              <a:t>, S., Canetti, D. (2021). Cyberattacks, cyber threats, and attitudes toward cybersecurity policies. Journal of Cybersecurity, 1-11.</a:t>
            </a:r>
            <a:endParaRPr lang="ru-RU" dirty="0"/>
          </a:p>
          <a:p>
            <a:r>
              <a:rPr lang="en" dirty="0"/>
              <a:t>Chong, D., &amp; </a:t>
            </a:r>
            <a:r>
              <a:rPr lang="en" dirty="0" err="1"/>
              <a:t>Druckman</a:t>
            </a:r>
            <a:r>
              <a:rPr lang="en" dirty="0"/>
              <a:t>, J. N. (2007). Framing theory. </a:t>
            </a:r>
            <a:r>
              <a:rPr lang="en" dirty="0" err="1"/>
              <a:t>Annu</a:t>
            </a:r>
            <a:r>
              <a:rPr lang="en" dirty="0"/>
              <a:t>. Rev. Polit. Sci., 10, 103-126.</a:t>
            </a:r>
            <a:endParaRPr lang="ru-RU" dirty="0"/>
          </a:p>
          <a:p>
            <a:r>
              <a:rPr lang="en" dirty="0"/>
              <a:t>Kinder DR, Sanders LM. 1996. Divided By Color: Racial Politics and Democratic Ideals. Chicago: Univ. Chicago Press.</a:t>
            </a:r>
            <a:endParaRPr lang="ru-RU" dirty="0"/>
          </a:p>
          <a:p>
            <a:r>
              <a:rPr lang="en" sz="1800" b="0" i="0" u="none" strike="noStrike" dirty="0">
                <a:effectLst/>
              </a:rPr>
              <a:t>Nelson TE, Oxley ZM, Clawson RA. 1997. Toward a psychology of framing effects. Polit. </a:t>
            </a:r>
            <a:r>
              <a:rPr lang="en" sz="1800" b="0" i="0" u="none" strike="noStrike" dirty="0" err="1">
                <a:effectLst/>
              </a:rPr>
              <a:t>Behav</a:t>
            </a:r>
            <a:r>
              <a:rPr lang="en" sz="1800" b="0" i="0" u="none" strike="noStrike" dirty="0">
                <a:effectLst/>
              </a:rPr>
              <a:t>. 19:221–46.</a:t>
            </a:r>
            <a:endParaRPr lang="ru-RU" sz="1800" b="0" i="0" u="none" strike="noStrike" dirty="0">
              <a:effectLst/>
            </a:endParaRPr>
          </a:p>
          <a:p>
            <a:r>
              <a:rPr lang="en" sz="1800" b="0" i="0" u="none" strike="noStrike" dirty="0" err="1">
                <a:effectLst/>
              </a:rPr>
              <a:t>Druckman</a:t>
            </a:r>
            <a:r>
              <a:rPr lang="en" sz="1800" b="0" i="0" u="none" strike="noStrike" dirty="0">
                <a:effectLst/>
              </a:rPr>
              <a:t> JN. 2001. The implications of framing effects for citizen competence. Polit. </a:t>
            </a:r>
            <a:r>
              <a:rPr lang="en" sz="1800" b="0" i="0" u="none" strike="noStrike" dirty="0" err="1">
                <a:effectLst/>
              </a:rPr>
              <a:t>Behav</a:t>
            </a:r>
            <a:r>
              <a:rPr lang="en" sz="1800" b="0" i="0" u="none" strike="noStrike" dirty="0">
                <a:effectLst/>
              </a:rPr>
              <a:t>. 23:225–56.</a:t>
            </a:r>
            <a:endParaRPr lang="ru-RU" sz="1800" b="0" i="0" u="none" strike="noStrike" dirty="0">
              <a:effectLst/>
            </a:endParaRPr>
          </a:p>
          <a:p>
            <a:r>
              <a:rPr lang="en" sz="1800" b="0" i="0" u="none" strike="noStrike" dirty="0" err="1">
                <a:effectLst/>
              </a:rPr>
              <a:t>Chmel</a:t>
            </a:r>
            <a:r>
              <a:rPr lang="en" sz="1800" b="0" i="0" u="none" strike="noStrike" dirty="0">
                <a:effectLst/>
              </a:rPr>
              <a:t> K., Marques II I., </a:t>
            </a:r>
            <a:r>
              <a:rPr lang="en" sz="1800" b="0" i="0" u="none" strike="noStrike" dirty="0" err="1">
                <a:effectLst/>
              </a:rPr>
              <a:t>Mironyuk</a:t>
            </a:r>
            <a:r>
              <a:rPr lang="en" sz="1800" b="0" i="0" u="none" strike="noStrike" dirty="0">
                <a:effectLst/>
              </a:rPr>
              <a:t> M., Rosenberg D., </a:t>
            </a:r>
            <a:r>
              <a:rPr lang="en" sz="1800" b="0" i="0" u="none" strike="noStrike" dirty="0" err="1">
                <a:effectLst/>
              </a:rPr>
              <a:t>Turobov</a:t>
            </a:r>
            <a:r>
              <a:rPr lang="en" sz="1800" b="0" i="0" u="none" strike="noStrike" dirty="0">
                <a:effectLst/>
              </a:rPr>
              <a:t> A. Privacy Versus Security in Trying Times: Evidence from Russian Public Opinion / Higher School of Economics. Series WP BRP 82/PS/2021 "Higher School of Economics Research Paper". 2021.</a:t>
            </a:r>
            <a:endParaRPr lang="ru-RU" sz="1800" b="0" i="0" u="none" strike="noStrike" dirty="0">
              <a:effectLst/>
            </a:endParaRPr>
          </a:p>
          <a:p>
            <a:r>
              <a:rPr lang="en" sz="1800" b="0" i="0" u="none" strike="noStrike" dirty="0">
                <a:effectLst/>
              </a:rPr>
              <a:t>Kelley, H. H. (1967). Attribution theory in social psychology. In Nebraska symposium on motivation. University of Nebraska Press.</a:t>
            </a:r>
          </a:p>
          <a:p>
            <a:r>
              <a:rPr lang="en" sz="1800" b="0" i="0" u="none" strike="noStrike" dirty="0" err="1">
                <a:effectLst/>
              </a:rPr>
              <a:t>Díez</a:t>
            </a:r>
            <a:r>
              <a:rPr lang="en" sz="1800" b="0" i="0" u="none" strike="noStrike" dirty="0">
                <a:effectLst/>
              </a:rPr>
              <a:t>-Nicolás, J. (2013). Measuring the concept of security in a comparative perspective. Social and Economic Survey Research Institute (SESRI)-World Values Survey-Arab Barometer-Qatar University, Doha.</a:t>
            </a:r>
            <a:endParaRPr lang="ru-RU" sz="1800" b="0" i="0" u="none" strike="noStrike" dirty="0">
              <a:effectLst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49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BC064-CE75-8C95-C38F-D47BD5820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Формулировка исследовательской 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8AED7F-EAFC-0099-E3E1-D9278C8C3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8" y="2312276"/>
            <a:ext cx="10772078" cy="440075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b="1" dirty="0"/>
              <a:t>Зависимость эффективности </a:t>
            </a:r>
            <a:r>
              <a:rPr lang="ru-RU" sz="1100" b="1" dirty="0" err="1"/>
              <a:t>рестриктивной</a:t>
            </a:r>
            <a:r>
              <a:rPr lang="ru-RU" sz="1100" b="1" dirty="0"/>
              <a:t> политики по обеспечению информационной безопасности от восприимчивости государственных фреймов (</a:t>
            </a:r>
            <a:r>
              <a:rPr lang="en" sz="1100" b="1" dirty="0"/>
              <a:t>Snider et. al, 2021</a:t>
            </a:r>
            <a:r>
              <a:rPr lang="ru-RU" sz="1100" b="1" dirty="0"/>
              <a:t>)</a:t>
            </a:r>
            <a:r>
              <a:rPr lang="en-US" sz="1100" b="1" dirty="0"/>
              <a:t>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b="1" dirty="0"/>
              <a:t>Эффективность восприятия фреймов зависит от: 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000" dirty="0"/>
              <a:t>индивидуальной восприимчивости к информации (</a:t>
            </a:r>
            <a:r>
              <a:rPr lang="en" sz="1000" dirty="0"/>
              <a:t>Chong &amp; </a:t>
            </a:r>
            <a:r>
              <a:rPr lang="en" sz="1000" dirty="0" err="1"/>
              <a:t>Druckman</a:t>
            </a:r>
            <a:r>
              <a:rPr lang="en" sz="1000" dirty="0"/>
              <a:t>, 2007</a:t>
            </a:r>
            <a:r>
              <a:rPr lang="ru-RU" sz="1000" dirty="0"/>
              <a:t>)</a:t>
            </a:r>
            <a:r>
              <a:rPr lang="en-US" sz="1000" dirty="0"/>
              <a:t>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000" dirty="0"/>
              <a:t>Наличия опыта и знаний по конкретному вопросу (</a:t>
            </a:r>
            <a:r>
              <a:rPr lang="en" sz="1000" dirty="0"/>
              <a:t>Kinder &amp; Sanders 1990, Nelson et al. 1997</a:t>
            </a:r>
            <a:r>
              <a:rPr lang="ru-RU" sz="1000" dirty="0"/>
              <a:t>)</a:t>
            </a:r>
            <a:r>
              <a:rPr lang="en-US" sz="1000" dirty="0"/>
              <a:t> (</a:t>
            </a:r>
            <a:r>
              <a:rPr lang="ru-RU" sz="1000" dirty="0"/>
              <a:t>расхождение результатов по поводу того, эффективен ли </a:t>
            </a:r>
            <a:r>
              <a:rPr lang="ru-RU" sz="1000" dirty="0" err="1"/>
              <a:t>фрейминг</a:t>
            </a:r>
            <a:r>
              <a:rPr lang="ru-RU" sz="1000" dirty="0"/>
              <a:t> для респондентов, имеющих опыт столкновения с информационными угрозами</a:t>
            </a:r>
            <a:r>
              <a:rPr lang="en-US" sz="1000" dirty="0"/>
              <a:t>);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000" dirty="0"/>
              <a:t>Доверия к источнику информации (</a:t>
            </a:r>
            <a:r>
              <a:rPr lang="en" sz="1000" dirty="0" err="1"/>
              <a:t>Druckman</a:t>
            </a:r>
            <a:r>
              <a:rPr lang="en" sz="1000" dirty="0"/>
              <a:t>, 2001</a:t>
            </a:r>
            <a:r>
              <a:rPr lang="ru-RU" sz="1000" dirty="0"/>
              <a:t>);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000" dirty="0"/>
              <a:t>Доверия к государству (</a:t>
            </a:r>
            <a:r>
              <a:rPr lang="en" sz="1000" dirty="0" err="1"/>
              <a:t>Chmel</a:t>
            </a:r>
            <a:r>
              <a:rPr lang="en" sz="1000" dirty="0"/>
              <a:t> et. al, 2021</a:t>
            </a:r>
            <a:r>
              <a:rPr lang="ru-RU" sz="1000" dirty="0"/>
              <a:t>).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100" b="1" i="0" dirty="0"/>
              <a:t>Дилемма </a:t>
            </a:r>
            <a:r>
              <a:rPr lang="en-US" sz="1100" b="1" i="0" dirty="0"/>
              <a:t>‘privacy vs. security’</a:t>
            </a:r>
            <a:r>
              <a:rPr lang="ru-RU" sz="1100" b="1" i="0" dirty="0"/>
              <a:t>: склонность индивида ограничивать </a:t>
            </a:r>
            <a:r>
              <a:rPr lang="en-US" sz="1100" b="1" i="0" dirty="0"/>
              <a:t>privacy </a:t>
            </a:r>
            <a:r>
              <a:rPr lang="ru-RU" sz="1100" b="1" i="0" dirty="0"/>
              <a:t>в пользу безопасности в кризисные периоды </a:t>
            </a:r>
            <a:r>
              <a:rPr lang="en-US" sz="1100" b="1" i="0" dirty="0"/>
              <a:t>=&gt; </a:t>
            </a:r>
            <a:r>
              <a:rPr lang="ru-RU" sz="1100" b="1" i="0" dirty="0" err="1"/>
              <a:t>фреймирование</a:t>
            </a:r>
            <a:r>
              <a:rPr lang="ru-RU" sz="1100" b="1" i="0" dirty="0"/>
              <a:t> угроз в информационном пространстве с целью убеждения аудитории</a:t>
            </a:r>
          </a:p>
          <a:p>
            <a:pPr lvl="2" indent="0">
              <a:buNone/>
            </a:pPr>
            <a:endParaRPr lang="ru-RU" sz="1100" b="1" i="0" dirty="0"/>
          </a:p>
          <a:p>
            <a:pPr lvl="2" indent="0">
              <a:buNone/>
            </a:pPr>
            <a:endParaRPr lang="ru-RU" sz="1100" b="1" i="0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000" dirty="0"/>
              <a:t>Следовательно, возникает вопрос: можно ли государству сформировать фрейм угрозы, таким образом заручившись поддержкой со стороны населения, без необходимости завоевания доверия через развитие политических институтов? </a:t>
            </a:r>
          </a:p>
        </p:txBody>
      </p:sp>
      <p:sp>
        <p:nvSpPr>
          <p:cNvPr id="4" name="Стрелка вниз 3">
            <a:extLst>
              <a:ext uri="{FF2B5EF4-FFF2-40B4-BE49-F238E27FC236}">
                <a16:creationId xmlns:a16="http://schemas.microsoft.com/office/drawing/2014/main" id="{9F9AEAEC-8C79-1C8E-5DBE-8FCE1CBB6A97}"/>
              </a:ext>
            </a:extLst>
          </p:cNvPr>
          <p:cNvSpPr/>
          <p:nvPr/>
        </p:nvSpPr>
        <p:spPr>
          <a:xfrm>
            <a:off x="5332141" y="5698273"/>
            <a:ext cx="1527717" cy="2543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82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050DD8-DF3C-F48E-8855-4246D7CD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Анализ факторов восприятия фреймов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3C56D1-63A1-7410-A665-13B3D36E4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50" y="2312275"/>
            <a:ext cx="11017404" cy="4300397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Теория </a:t>
            </a:r>
            <a:r>
              <a:rPr lang="ru-RU" sz="1200" b="1" dirty="0" err="1"/>
              <a:t>аттрибуции</a:t>
            </a:r>
            <a:r>
              <a:rPr lang="ru-RU" sz="1200" dirty="0"/>
              <a:t>: повышение имиджа государства путем создания содержательной связки между угрозой и источником решения проблемы </a:t>
            </a:r>
            <a:r>
              <a:rPr lang="en-US" sz="1200" dirty="0"/>
              <a:t>(Kelley, 1967)</a:t>
            </a:r>
            <a:r>
              <a:rPr lang="ru-RU" sz="1200" dirty="0"/>
              <a:t> =</a:t>
            </a:r>
            <a:r>
              <a:rPr lang="en-US" sz="1200" dirty="0"/>
              <a:t>&gt; </a:t>
            </a:r>
            <a:r>
              <a:rPr lang="ru-RU" sz="1200" dirty="0"/>
              <a:t>фактор страха как детерминанта поддержки аудиторией введения тех или иных государственных мер в сфере информационного регулирования (</a:t>
            </a:r>
            <a:r>
              <a:rPr lang="en-US" sz="1200" dirty="0"/>
              <a:t>Lawson, 2013</a:t>
            </a:r>
            <a:r>
              <a:rPr lang="ru-RU" sz="1200" dirty="0"/>
              <a:t>) =</a:t>
            </a:r>
            <a:r>
              <a:rPr lang="en-US" sz="1200" dirty="0"/>
              <a:t>&gt; </a:t>
            </a:r>
            <a:r>
              <a:rPr lang="ru-RU" sz="1200" dirty="0"/>
              <a:t>артикуляция угрозы и источника решения проблемы как сценарий легитимации </a:t>
            </a:r>
            <a:r>
              <a:rPr lang="ru-RU" sz="1200" dirty="0" err="1"/>
              <a:t>рестриктивных</a:t>
            </a:r>
            <a:r>
              <a:rPr lang="ru-RU" sz="1200" dirty="0"/>
              <a:t> действий государства.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Теория фреймов</a:t>
            </a:r>
            <a:r>
              <a:rPr lang="ru-RU" sz="1200" dirty="0"/>
              <a:t>: различная восприимчивость к восприятию информации обосновывается в том числе тем, насколько остро респондент ощущает опасность (разделение безопасности на индивидуальную, общественную и национальную (</a:t>
            </a:r>
            <a:r>
              <a:rPr lang="en-US" sz="1200" dirty="0"/>
              <a:t>Diez-</a:t>
            </a:r>
            <a:r>
              <a:rPr lang="en-US" sz="1200" dirty="0" err="1"/>
              <a:t>Nicolaz</a:t>
            </a:r>
            <a:r>
              <a:rPr lang="en-US" sz="1200" dirty="0"/>
              <a:t>, 2020</a:t>
            </a:r>
            <a:r>
              <a:rPr lang="ru-RU" sz="1200" dirty="0"/>
              <a:t>))</a:t>
            </a:r>
            <a:r>
              <a:rPr lang="en-U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Фактор индивидуального доверия институтам власти: если респондент не доверяет государству, то он не будет поддержать </a:t>
            </a:r>
            <a:r>
              <a:rPr lang="ru-RU" sz="1200" dirty="0" err="1"/>
              <a:t>рестриктивную</a:t>
            </a:r>
            <a:r>
              <a:rPr lang="ru-RU" sz="1200" dirty="0"/>
              <a:t> политику =</a:t>
            </a:r>
            <a:r>
              <a:rPr lang="en-US" sz="1200" dirty="0"/>
              <a:t>&gt; </a:t>
            </a:r>
            <a:r>
              <a:rPr lang="ru-RU" sz="1200" dirty="0"/>
              <a:t>информационную угрозу нужно артикулировать таким образом, чтобы страх перед ней превышал недоверие к институтам власти.</a:t>
            </a:r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/>
              <a:t>Отсюда </a:t>
            </a:r>
            <a:r>
              <a:rPr lang="en-US" sz="1400" b="1" dirty="0"/>
              <a:t>RQ: </a:t>
            </a:r>
            <a:r>
              <a:rPr lang="ru-RU" sz="1400" b="1" dirty="0"/>
              <a:t>При каком </a:t>
            </a:r>
            <a:r>
              <a:rPr lang="ru-RU" sz="1400" b="1" dirty="0" err="1"/>
              <a:t>фрейминге</a:t>
            </a:r>
            <a:r>
              <a:rPr lang="ru-RU" sz="1400" b="1" dirty="0"/>
              <a:t> </a:t>
            </a:r>
            <a:r>
              <a:rPr lang="ru-RU" sz="1400" b="1" dirty="0" err="1"/>
              <a:t>киберугроз</a:t>
            </a:r>
            <a:r>
              <a:rPr lang="ru-RU" sz="1400" b="1" dirty="0"/>
              <a:t> мы увидим поддержку со стороны даже тех респондентов, кто не доверяет власти? </a:t>
            </a:r>
          </a:p>
        </p:txBody>
      </p:sp>
      <p:pic>
        <p:nvPicPr>
          <p:cNvPr id="5" name="Рисунок 4" descr="Камера слежения со сплошной заливкой">
            <a:extLst>
              <a:ext uri="{FF2B5EF4-FFF2-40B4-BE49-F238E27FC236}">
                <a16:creationId xmlns:a16="http://schemas.microsoft.com/office/drawing/2014/main" id="{3AB304AC-CA91-A0C3-C671-BD62BCE352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1150" y="502093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8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2851-6111-7BB8-63BD-DD7C3F176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Гипотезы и исследовательский дизайн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E541CD-628E-A9B7-AC90-20B156F7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2" y="2312276"/>
            <a:ext cx="11363093" cy="43227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Источник эмпирических данных: опросный эксперимент с использованием виньеток.</a:t>
            </a:r>
          </a:p>
          <a:p>
            <a:endParaRPr lang="ru-RU" dirty="0"/>
          </a:p>
          <a:p>
            <a:r>
              <a:rPr lang="en-US" b="1" dirty="0"/>
              <a:t>H1.</a:t>
            </a:r>
            <a:r>
              <a:rPr lang="ru-RU" b="1" dirty="0"/>
              <a:t> </a:t>
            </a:r>
            <a:r>
              <a:rPr lang="ru-RU" dirty="0"/>
              <a:t>Респонденты, получившие информацию </a:t>
            </a:r>
            <a:r>
              <a:rPr lang="ru-RU" b="1" dirty="0"/>
              <a:t>об угрозе личной безопасности, с большей вероятностью</a:t>
            </a:r>
            <a:r>
              <a:rPr lang="ru-RU" dirty="0"/>
              <a:t> поддержат государственные </a:t>
            </a:r>
            <a:r>
              <a:rPr lang="ru-RU" dirty="0" err="1"/>
              <a:t>рестриктивные</a:t>
            </a:r>
            <a:r>
              <a:rPr lang="ru-RU" dirty="0"/>
              <a:t> меры, чем респонденты, получившие информацию об </a:t>
            </a:r>
            <a:r>
              <a:rPr lang="ru-RU" b="1" dirty="0"/>
              <a:t>угрозе национальной безопасности</a:t>
            </a:r>
            <a:r>
              <a:rPr lang="ru-RU" dirty="0"/>
              <a:t>. </a:t>
            </a:r>
          </a:p>
          <a:p>
            <a:r>
              <a:rPr lang="en-US" b="1" dirty="0"/>
              <a:t>H2. </a:t>
            </a:r>
            <a:r>
              <a:rPr lang="ru-RU" dirty="0"/>
              <a:t>Респонденты, получившие информацию, объясняющую </a:t>
            </a:r>
            <a:r>
              <a:rPr lang="ru-RU" b="1" dirty="0"/>
              <a:t>мотивацию государства по введению конкретной ограничительной меры</a:t>
            </a:r>
            <a:r>
              <a:rPr lang="ru-RU" dirty="0"/>
              <a:t>, </a:t>
            </a:r>
            <a:r>
              <a:rPr lang="ru-RU" b="1" dirty="0"/>
              <a:t>с большей вероятностью поддержат ее</a:t>
            </a:r>
            <a:r>
              <a:rPr lang="ru-RU" dirty="0"/>
              <a:t>, чем респонденты, не получившие такой информации.</a:t>
            </a:r>
          </a:p>
          <a:p>
            <a:r>
              <a:rPr lang="en-US" b="1" dirty="0"/>
              <a:t>H3. </a:t>
            </a:r>
            <a:r>
              <a:rPr lang="ru-RU" dirty="0"/>
              <a:t>Респонденты, имеющие </a:t>
            </a:r>
            <a:r>
              <a:rPr lang="ru-RU" b="1" dirty="0"/>
              <a:t>опыт столкновения с </a:t>
            </a:r>
            <a:r>
              <a:rPr lang="ru-RU" b="1" dirty="0" err="1"/>
              <a:t>киберугрозами</a:t>
            </a:r>
            <a:r>
              <a:rPr lang="ru-RU" dirty="0"/>
              <a:t>, </a:t>
            </a:r>
            <a:r>
              <a:rPr lang="ru-RU" b="1" dirty="0"/>
              <a:t>с меньшей вероятностью поддержат</a:t>
            </a:r>
            <a:r>
              <a:rPr lang="ru-RU" dirty="0"/>
              <a:t> ограничительную политику государства чем респонденты, не имеющие такого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296853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400B4-1582-F937-8805-9891C944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Дизайн эксперимента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C75E3AE-3E40-F46D-A9B8-10837E884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60" y="2312276"/>
            <a:ext cx="11173520" cy="4322700"/>
          </a:xfrm>
        </p:spPr>
        <p:txBody>
          <a:bodyPr>
            <a:normAutofit fontScale="70000" lnSpcReduction="20000"/>
          </a:bodyPr>
          <a:lstStyle/>
          <a:p>
            <a:r>
              <a:rPr lang="ru-RU" sz="2200" dirty="0"/>
              <a:t>Типы угроз и отдельные аспекты, которым угрожает введение гос. меры: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Анонимность + доступ к личным данным пользователей (приватность): </a:t>
            </a:r>
            <a:r>
              <a:rPr lang="ru-RU" sz="2200" dirty="0"/>
              <a:t>Хранение данных пользователей Интернет-провайдерами; Отслеживание перемещений граждан-потенциальных носителей коронавируса по геолокации.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Анонимность + доступ к альтернативной информации: </a:t>
            </a:r>
            <a:r>
              <a:rPr lang="ru-RU" sz="2200" dirty="0"/>
              <a:t>Блокировка </a:t>
            </a:r>
            <a:r>
              <a:rPr lang="en" sz="2200" dirty="0"/>
              <a:t>VPN-</a:t>
            </a:r>
            <a:r>
              <a:rPr lang="ru-RU" sz="2200" dirty="0"/>
              <a:t>сервисов.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b="1" dirty="0"/>
              <a:t>Доступ к личным данным пользователей (приватность) + доступ к альтернативной информации: </a:t>
            </a:r>
            <a:r>
              <a:rPr lang="ru-RU" sz="2200" dirty="0"/>
              <a:t>Блокировка материалов экстремистского характера в социальных сетях, а также информации, выражающей неуважение обществу/государству/органам власти.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/>
              <a:t>Выбор трех виньеток (нарушение трех аспектов), которые предлагаются подряд респонденту перед вопросом о поддержке вводимых мер.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571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FC6A8B-34F9-40FB-AA2D-E34168F528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EC86DB4-572A-4F71-AF8A-2395B4CA7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756583" y="0"/>
            <a:ext cx="11435265" cy="6858000"/>
          </a:xfrm>
          <a:custGeom>
            <a:avLst/>
            <a:gdLst>
              <a:gd name="connsiteX0" fmla="*/ 9925983 w 11435265"/>
              <a:gd name="connsiteY0" fmla="*/ 6858000 h 6858000"/>
              <a:gd name="connsiteX1" fmla="*/ 0 w 11435265"/>
              <a:gd name="connsiteY1" fmla="*/ 6858000 h 6858000"/>
              <a:gd name="connsiteX2" fmla="*/ 0 w 11435265"/>
              <a:gd name="connsiteY2" fmla="*/ 0 h 6858000"/>
              <a:gd name="connsiteX3" fmla="*/ 996904 w 11435265"/>
              <a:gd name="connsiteY3" fmla="*/ 0 h 6858000"/>
              <a:gd name="connsiteX4" fmla="*/ 2426875 w 11435265"/>
              <a:gd name="connsiteY4" fmla="*/ 0 h 6858000"/>
              <a:gd name="connsiteX5" fmla="*/ 4014127 w 11435265"/>
              <a:gd name="connsiteY5" fmla="*/ 0 h 6858000"/>
              <a:gd name="connsiteX6" fmla="*/ 4359595 w 11435265"/>
              <a:gd name="connsiteY6" fmla="*/ 0 h 6858000"/>
              <a:gd name="connsiteX7" fmla="*/ 4647960 w 11435265"/>
              <a:gd name="connsiteY7" fmla="*/ 0 h 6858000"/>
              <a:gd name="connsiteX8" fmla="*/ 4691093 w 11435265"/>
              <a:gd name="connsiteY8" fmla="*/ 0 h 6858000"/>
              <a:gd name="connsiteX9" fmla="*/ 5558544 w 11435265"/>
              <a:gd name="connsiteY9" fmla="*/ 0 h 6858000"/>
              <a:gd name="connsiteX10" fmla="*/ 5570664 w 11435265"/>
              <a:gd name="connsiteY10" fmla="*/ 0 h 6858000"/>
              <a:gd name="connsiteX11" fmla="*/ 5695183 w 11435265"/>
              <a:gd name="connsiteY11" fmla="*/ 0 h 6858000"/>
              <a:gd name="connsiteX12" fmla="*/ 7177357 w 11435265"/>
              <a:gd name="connsiteY12" fmla="*/ 0 h 6858000"/>
              <a:gd name="connsiteX13" fmla="*/ 9824163 w 11435265"/>
              <a:gd name="connsiteY13" fmla="*/ 0 h 6858000"/>
              <a:gd name="connsiteX14" fmla="*/ 9846125 w 11435265"/>
              <a:gd name="connsiteY14" fmla="*/ 16892 h 6858000"/>
              <a:gd name="connsiteX15" fmla="*/ 11435265 w 11435265"/>
              <a:gd name="connsiteY15" fmla="*/ 4079318 h 6858000"/>
              <a:gd name="connsiteX16" fmla="*/ 10261404 w 11435265"/>
              <a:gd name="connsiteY16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35265" h="6858000">
                <a:moveTo>
                  <a:pt x="9925983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996904" y="0"/>
                </a:lnTo>
                <a:lnTo>
                  <a:pt x="2426875" y="0"/>
                </a:lnTo>
                <a:lnTo>
                  <a:pt x="4014127" y="0"/>
                </a:lnTo>
                <a:lnTo>
                  <a:pt x="4359595" y="0"/>
                </a:lnTo>
                <a:lnTo>
                  <a:pt x="4647960" y="0"/>
                </a:lnTo>
                <a:lnTo>
                  <a:pt x="4691093" y="0"/>
                </a:lnTo>
                <a:lnTo>
                  <a:pt x="5558544" y="0"/>
                </a:lnTo>
                <a:lnTo>
                  <a:pt x="5570664" y="0"/>
                </a:lnTo>
                <a:lnTo>
                  <a:pt x="5695183" y="0"/>
                </a:lnTo>
                <a:lnTo>
                  <a:pt x="7177357" y="0"/>
                </a:lnTo>
                <a:lnTo>
                  <a:pt x="9824163" y="0"/>
                </a:lnTo>
                <a:lnTo>
                  <a:pt x="9846125" y="16892"/>
                </a:lnTo>
                <a:cubicBezTo>
                  <a:pt x="10865743" y="850004"/>
                  <a:pt x="11435265" y="2357705"/>
                  <a:pt x="11435265" y="4079318"/>
                </a:cubicBezTo>
                <a:cubicBezTo>
                  <a:pt x="11435265" y="5217633"/>
                  <a:pt x="10916694" y="5903717"/>
                  <a:pt x="10261404" y="6542447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1BA53A4-C4B7-4189-9FC1-6350B1AB5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341199" y="0"/>
            <a:ext cx="1518348" cy="6858000"/>
          </a:xfrm>
          <a:custGeom>
            <a:avLst/>
            <a:gdLst>
              <a:gd name="connsiteX0" fmla="*/ 19178 w 1518348"/>
              <a:gd name="connsiteY0" fmla="*/ 6858000 h 6858000"/>
              <a:gd name="connsiteX1" fmla="*/ 0 w 1518348"/>
              <a:gd name="connsiteY1" fmla="*/ 6858000 h 6858000"/>
              <a:gd name="connsiteX2" fmla="*/ 241394 w 1518348"/>
              <a:gd name="connsiteY2" fmla="*/ 6638611 h 6858000"/>
              <a:gd name="connsiteX3" fmla="*/ 1493356 w 1518348"/>
              <a:gd name="connsiteY3" fmla="*/ 4142424 h 6858000"/>
              <a:gd name="connsiteX4" fmla="*/ 282053 w 1518348"/>
              <a:gd name="connsiteY4" fmla="*/ 26474 h 6858000"/>
              <a:gd name="connsiteX5" fmla="*/ 256233 w 1518348"/>
              <a:gd name="connsiteY5" fmla="*/ 0 h 6858000"/>
              <a:gd name="connsiteX6" fmla="*/ 273463 w 1518348"/>
              <a:gd name="connsiteY6" fmla="*/ 0 h 6858000"/>
              <a:gd name="connsiteX7" fmla="*/ 300199 w 1518348"/>
              <a:gd name="connsiteY7" fmla="*/ 27414 h 6858000"/>
              <a:gd name="connsiteX8" fmla="*/ 1511501 w 1518348"/>
              <a:gd name="connsiteY8" fmla="*/ 4143362 h 6858000"/>
              <a:gd name="connsiteX9" fmla="*/ 259539 w 1518348"/>
              <a:gd name="connsiteY9" fmla="*/ 663954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18348" h="6858000">
                <a:moveTo>
                  <a:pt x="19178" y="6858000"/>
                </a:moveTo>
                <a:lnTo>
                  <a:pt x="0" y="6858000"/>
                </a:lnTo>
                <a:lnTo>
                  <a:pt x="241394" y="6638611"/>
                </a:lnTo>
                <a:cubicBezTo>
                  <a:pt x="909582" y="6009084"/>
                  <a:pt x="1445892" y="5323498"/>
                  <a:pt x="1493356" y="4142424"/>
                </a:cubicBezTo>
                <a:cubicBezTo>
                  <a:pt x="1560655" y="2467784"/>
                  <a:pt x="1130049" y="962858"/>
                  <a:pt x="282053" y="26474"/>
                </a:cubicBezTo>
                <a:lnTo>
                  <a:pt x="256233" y="0"/>
                </a:lnTo>
                <a:lnTo>
                  <a:pt x="273463" y="0"/>
                </a:lnTo>
                <a:lnTo>
                  <a:pt x="300199" y="27414"/>
                </a:lnTo>
                <a:cubicBezTo>
                  <a:pt x="1148195" y="963796"/>
                  <a:pt x="1578800" y="2468723"/>
                  <a:pt x="1511501" y="4143362"/>
                </a:cubicBezTo>
                <a:cubicBezTo>
                  <a:pt x="1464037" y="5324436"/>
                  <a:pt x="927728" y="6010023"/>
                  <a:pt x="259539" y="663954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58AD6E-B070-4640-AA07-87E208983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552928" y="0"/>
            <a:ext cx="1644534" cy="6858000"/>
          </a:xfrm>
          <a:custGeom>
            <a:avLst/>
            <a:gdLst>
              <a:gd name="connsiteX0" fmla="*/ 135252 w 1644534"/>
              <a:gd name="connsiteY0" fmla="*/ 6858000 h 6858000"/>
              <a:gd name="connsiteX1" fmla="*/ 101819 w 1644534"/>
              <a:gd name="connsiteY1" fmla="*/ 6858000 h 6858000"/>
              <a:gd name="connsiteX2" fmla="*/ 437240 w 1644534"/>
              <a:gd name="connsiteY2" fmla="*/ 6542447 h 6858000"/>
              <a:gd name="connsiteX3" fmla="*/ 1611101 w 1644534"/>
              <a:gd name="connsiteY3" fmla="*/ 4079318 h 6858000"/>
              <a:gd name="connsiteX4" fmla="*/ 21961 w 1644534"/>
              <a:gd name="connsiteY4" fmla="*/ 16892 h 6858000"/>
              <a:gd name="connsiteX5" fmla="*/ 0 w 1644534"/>
              <a:gd name="connsiteY5" fmla="*/ 0 h 6858000"/>
              <a:gd name="connsiteX6" fmla="*/ 33433 w 1644534"/>
              <a:gd name="connsiteY6" fmla="*/ 0 h 6858000"/>
              <a:gd name="connsiteX7" fmla="*/ 55394 w 1644534"/>
              <a:gd name="connsiteY7" fmla="*/ 16892 h 6858000"/>
              <a:gd name="connsiteX8" fmla="*/ 1644534 w 1644534"/>
              <a:gd name="connsiteY8" fmla="*/ 4079318 h 6858000"/>
              <a:gd name="connsiteX9" fmla="*/ 470673 w 1644534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4534" h="6858000">
                <a:moveTo>
                  <a:pt x="135252" y="6858000"/>
                </a:moveTo>
                <a:lnTo>
                  <a:pt x="101819" y="6858000"/>
                </a:lnTo>
                <a:lnTo>
                  <a:pt x="437240" y="6542447"/>
                </a:lnTo>
                <a:cubicBezTo>
                  <a:pt x="1092531" y="5903717"/>
                  <a:pt x="1611101" y="5217633"/>
                  <a:pt x="1611101" y="4079318"/>
                </a:cubicBezTo>
                <a:cubicBezTo>
                  <a:pt x="1611101" y="2357705"/>
                  <a:pt x="1041580" y="850004"/>
                  <a:pt x="21961" y="16892"/>
                </a:cubicBezTo>
                <a:lnTo>
                  <a:pt x="0" y="0"/>
                </a:lnTo>
                <a:lnTo>
                  <a:pt x="33433" y="0"/>
                </a:lnTo>
                <a:lnTo>
                  <a:pt x="55394" y="16892"/>
                </a:lnTo>
                <a:cubicBezTo>
                  <a:pt x="1075012" y="850004"/>
                  <a:pt x="1644534" y="2357705"/>
                  <a:pt x="1644534" y="4079318"/>
                </a:cubicBezTo>
                <a:cubicBezTo>
                  <a:pt x="1644534" y="5217633"/>
                  <a:pt x="1125963" y="5903717"/>
                  <a:pt x="470673" y="654244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6ACFB69-D148-449E-AC5A-C55AA20A7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88858" y="0"/>
            <a:ext cx="1461546" cy="6858000"/>
          </a:xfrm>
          <a:custGeom>
            <a:avLst/>
            <a:gdLst>
              <a:gd name="connsiteX0" fmla="*/ 107940 w 1461546"/>
              <a:gd name="connsiteY0" fmla="*/ 6858000 h 6858000"/>
              <a:gd name="connsiteX1" fmla="*/ 91317 w 1461546"/>
              <a:gd name="connsiteY1" fmla="*/ 6858000 h 6858000"/>
              <a:gd name="connsiteX2" fmla="*/ 392141 w 1461546"/>
              <a:gd name="connsiteY2" fmla="*/ 6542447 h 6858000"/>
              <a:gd name="connsiteX3" fmla="*/ 1444924 w 1461546"/>
              <a:gd name="connsiteY3" fmla="*/ 4079318 h 6858000"/>
              <a:gd name="connsiteX4" fmla="*/ 19696 w 1461546"/>
              <a:gd name="connsiteY4" fmla="*/ 16892 h 6858000"/>
              <a:gd name="connsiteX5" fmla="*/ 0 w 1461546"/>
              <a:gd name="connsiteY5" fmla="*/ 0 h 6858000"/>
              <a:gd name="connsiteX6" fmla="*/ 16622 w 1461546"/>
              <a:gd name="connsiteY6" fmla="*/ 0 h 6858000"/>
              <a:gd name="connsiteX7" fmla="*/ 36319 w 1461546"/>
              <a:gd name="connsiteY7" fmla="*/ 16892 h 6858000"/>
              <a:gd name="connsiteX8" fmla="*/ 1461546 w 1461546"/>
              <a:gd name="connsiteY8" fmla="*/ 4079318 h 6858000"/>
              <a:gd name="connsiteX9" fmla="*/ 408763 w 1461546"/>
              <a:gd name="connsiteY9" fmla="*/ 654244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61546" h="6858000">
                <a:moveTo>
                  <a:pt x="107940" y="6858000"/>
                </a:moveTo>
                <a:lnTo>
                  <a:pt x="91317" y="6858000"/>
                </a:lnTo>
                <a:lnTo>
                  <a:pt x="392141" y="6542447"/>
                </a:lnTo>
                <a:cubicBezTo>
                  <a:pt x="979841" y="5903717"/>
                  <a:pt x="1444924" y="5217633"/>
                  <a:pt x="1444924" y="4079318"/>
                </a:cubicBezTo>
                <a:cubicBezTo>
                  <a:pt x="1444924" y="2357705"/>
                  <a:pt x="934146" y="850004"/>
                  <a:pt x="19696" y="16892"/>
                </a:cubicBezTo>
                <a:lnTo>
                  <a:pt x="0" y="0"/>
                </a:lnTo>
                <a:lnTo>
                  <a:pt x="16622" y="0"/>
                </a:lnTo>
                <a:lnTo>
                  <a:pt x="36319" y="16892"/>
                </a:lnTo>
                <a:cubicBezTo>
                  <a:pt x="950768" y="850004"/>
                  <a:pt x="1461546" y="2357705"/>
                  <a:pt x="1461546" y="4079318"/>
                </a:cubicBezTo>
                <a:cubicBezTo>
                  <a:pt x="1461546" y="5217633"/>
                  <a:pt x="996464" y="5903717"/>
                  <a:pt x="408763" y="654244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2B4D59-4C44-0174-33DA-E5005988A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547" y="107684"/>
            <a:ext cx="8397987" cy="1345269"/>
          </a:xfrm>
        </p:spPr>
        <p:txBody>
          <a:bodyPr anchor="b">
            <a:normAutofit/>
          </a:bodyPr>
          <a:lstStyle/>
          <a:p>
            <a:r>
              <a:rPr lang="ru-RU" dirty="0"/>
              <a:t>Дизайн эксперимента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6561AED2-41A7-A037-2CC4-1900558CBE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968652"/>
              </p:ext>
            </p:extLst>
          </p:nvPr>
        </p:nvGraphicFramePr>
        <p:xfrm>
          <a:off x="756583" y="1560637"/>
          <a:ext cx="10288541" cy="5042546"/>
        </p:xfrm>
        <a:graphic>
          <a:graphicData uri="http://schemas.openxmlformats.org/drawingml/2006/table">
            <a:tbl>
              <a:tblPr firstRow="1" firstCol="1" bandRow="1"/>
              <a:tblGrid>
                <a:gridCol w="1783507">
                  <a:extLst>
                    <a:ext uri="{9D8B030D-6E8A-4147-A177-3AD203B41FA5}">
                      <a16:colId xmlns:a16="http://schemas.microsoft.com/office/drawing/2014/main" val="457245146"/>
                    </a:ext>
                  </a:extLst>
                </a:gridCol>
                <a:gridCol w="1489132">
                  <a:extLst>
                    <a:ext uri="{9D8B030D-6E8A-4147-A177-3AD203B41FA5}">
                      <a16:colId xmlns:a16="http://schemas.microsoft.com/office/drawing/2014/main" val="749694791"/>
                    </a:ext>
                  </a:extLst>
                </a:gridCol>
                <a:gridCol w="2338634">
                  <a:extLst>
                    <a:ext uri="{9D8B030D-6E8A-4147-A177-3AD203B41FA5}">
                      <a16:colId xmlns:a16="http://schemas.microsoft.com/office/drawing/2014/main" val="1834656271"/>
                    </a:ext>
                  </a:extLst>
                </a:gridCol>
                <a:gridCol w="2338634">
                  <a:extLst>
                    <a:ext uri="{9D8B030D-6E8A-4147-A177-3AD203B41FA5}">
                      <a16:colId xmlns:a16="http://schemas.microsoft.com/office/drawing/2014/main" val="1003761132"/>
                    </a:ext>
                  </a:extLst>
                </a:gridCol>
                <a:gridCol w="2338634">
                  <a:extLst>
                    <a:ext uri="{9D8B030D-6E8A-4147-A177-3AD203B41FA5}">
                      <a16:colId xmlns:a16="http://schemas.microsoft.com/office/drawing/2014/main" val="2431841353"/>
                    </a:ext>
                  </a:extLst>
                </a:gridCol>
              </a:tblGrid>
              <a:tr h="406108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Группа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Чистый эффект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Вмешательство 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Вмешательство 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Вмешательство 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946335"/>
                  </a:ext>
                </a:extLst>
              </a:tr>
              <a:tr h="739200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Контрольная группа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введения меры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- 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06985"/>
                  </a:ext>
                </a:extLst>
              </a:tr>
              <a:tr h="739200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Группа 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введения меры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угрозы личной безопасности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3493008"/>
                  </a:ext>
                </a:extLst>
              </a:tr>
              <a:tr h="739200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Группа 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введения меры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угрозы национальной безопасности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3147927"/>
                  </a:ext>
                </a:extLst>
              </a:tr>
              <a:tr h="1072293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Группа 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введения меры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угрозы личной безопасности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Государство вводит меру для защиты от конкретной угрозы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5227952"/>
                  </a:ext>
                </a:extLst>
              </a:tr>
              <a:tr h="1072293"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Группа 4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введения меры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Описание угрозы национальной безопасности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Государство вводит меру для защиты от конкретной угрозы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927" marR="62927" marT="874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698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27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A493BA-E2A0-EFF6-9403-D15D2D37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Этапы проведения эксперимента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40A6B7-7521-B3FE-E1D8-A111707EF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0050" indent="-400050">
              <a:buAutoNum type="romanUcPeriod"/>
            </a:pPr>
            <a:r>
              <a:rPr lang="ru-RU" dirty="0"/>
              <a:t>Блок вопросов о социально-демографических характеристиках респондента, а также характере использования Интернета, в том числе: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dirty="0"/>
              <a:t>Насколько регулярно респондент пользуется Интернетом;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dirty="0"/>
              <a:t>С какими видами </a:t>
            </a:r>
            <a:r>
              <a:rPr lang="ru-RU" dirty="0" err="1"/>
              <a:t>киберугроз</a:t>
            </a:r>
            <a:r>
              <a:rPr lang="ru-RU" dirty="0"/>
              <a:t> респондент сталкивался ранее лично (предлагаются различные виды, в том числе фишинговая рассылка, компьютерный вирус, </a:t>
            </a:r>
            <a:r>
              <a:rPr lang="ru-RU" dirty="0" err="1"/>
              <a:t>кибербуллинг</a:t>
            </a:r>
            <a:r>
              <a:rPr lang="ru-RU" dirty="0"/>
              <a:t> и т.д.)</a:t>
            </a:r>
          </a:p>
          <a:p>
            <a:pPr lvl="1"/>
            <a:r>
              <a:rPr lang="en-US" dirty="0"/>
              <a:t>II. </a:t>
            </a:r>
            <a:r>
              <a:rPr lang="ru-RU" dirty="0"/>
              <a:t>Три вида виньеток, предлагаемые всем респондентам</a:t>
            </a:r>
          </a:p>
          <a:p>
            <a:pPr lvl="1"/>
            <a:r>
              <a:rPr lang="en-US" dirty="0"/>
              <a:t>III. </a:t>
            </a:r>
            <a:r>
              <a:rPr lang="ru-RU" dirty="0"/>
              <a:t>Вопрос о поддержке вводимой меры (по шкале от 1 до 5).</a:t>
            </a:r>
          </a:p>
        </p:txBody>
      </p:sp>
    </p:spTree>
    <p:extLst>
      <p:ext uri="{BB962C8B-B14F-4D97-AF65-F5344CB8AC3E}">
        <p14:creationId xmlns:p14="http://schemas.microsoft.com/office/powerpoint/2010/main" val="3058994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C6F1-244B-FD64-C7AF-14BD6FF09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Вариант </a:t>
            </a:r>
            <a:r>
              <a:rPr lang="en" dirty="0"/>
              <a:t>I. </a:t>
            </a:r>
            <a:r>
              <a:rPr lang="ru-RU" dirty="0"/>
              <a:t>Блокировка </a:t>
            </a:r>
            <a:r>
              <a:rPr lang="en" dirty="0"/>
              <a:t>VPN-</a:t>
            </a:r>
            <a:r>
              <a:rPr lang="ru-RU" dirty="0"/>
              <a:t>сервисов (</a:t>
            </a:r>
            <a:r>
              <a:rPr lang="ru-RU" dirty="0" err="1"/>
              <a:t>анонимность+доступ</a:t>
            </a:r>
            <a:r>
              <a:rPr lang="ru-RU" dirty="0"/>
              <a:t> к альтернативной информации)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0D9756-7E85-BCE7-C15E-EE03AD58F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44" y="2312275"/>
            <a:ext cx="11686478" cy="4333851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Вводное предложение (всем респондентам):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2024 году в России предлагают заблокировать все </a:t>
            </a:r>
            <a:r>
              <a:rPr lang="en" dirty="0"/>
              <a:t>VPN-</a:t>
            </a:r>
            <a:r>
              <a:rPr lang="ru-RU" dirty="0"/>
              <a:t>приложения, доступные на территории страны в </a:t>
            </a:r>
            <a:r>
              <a:rPr lang="en" dirty="0"/>
              <a:t>Appstore </a:t>
            </a:r>
            <a:r>
              <a:rPr lang="ru-RU" dirty="0"/>
              <a:t>и </a:t>
            </a:r>
            <a:r>
              <a:rPr lang="en" dirty="0"/>
              <a:t>Google Play.</a:t>
            </a:r>
          </a:p>
          <a:p>
            <a:r>
              <a:rPr lang="ru-RU" b="1" dirty="0"/>
              <a:t>Вмешательство 1: описание угрозы личной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Эксперты крупных российских и международных </a:t>
            </a:r>
            <a:r>
              <a:rPr lang="en" dirty="0"/>
              <a:t>IT-</a:t>
            </a:r>
            <a:r>
              <a:rPr lang="ru-RU" dirty="0"/>
              <a:t>компаний утверждают, что в случае, если эта мера не будет принята, </a:t>
            </a:r>
            <a:r>
              <a:rPr lang="ru-RU" b="1" dirty="0"/>
              <a:t>данные каждого третьего гражданина России могут быть украдены или выложены в Интернет</a:t>
            </a:r>
            <a:r>
              <a:rPr lang="ru-RU" dirty="0"/>
              <a:t>, включая данные банковских карт и персональную информацию.</a:t>
            </a:r>
          </a:p>
          <a:p>
            <a:r>
              <a:rPr lang="ru-RU" b="1" dirty="0"/>
              <a:t>Вмешательство 2: описание угрозы национальной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Эксперты крупных российских и международных </a:t>
            </a:r>
            <a:r>
              <a:rPr lang="en" dirty="0"/>
              <a:t>IT-</a:t>
            </a:r>
            <a:r>
              <a:rPr lang="ru-RU" dirty="0"/>
              <a:t>компаний утверждают, что часть </a:t>
            </a:r>
            <a:r>
              <a:rPr lang="en" dirty="0"/>
              <a:t>VPN-</a:t>
            </a:r>
            <a:r>
              <a:rPr lang="ru-RU" dirty="0"/>
              <a:t>сервисов могут </a:t>
            </a:r>
            <a:r>
              <a:rPr lang="ru-RU" b="1" dirty="0"/>
              <a:t>обходить государственные запреты на распространение запрещенной в РФ информации</a:t>
            </a:r>
            <a:r>
              <a:rPr lang="ru-RU" dirty="0"/>
              <a:t>, побуждающей к самоубийствам, приему наркотиков и участию в террористической деятельности.</a:t>
            </a:r>
          </a:p>
          <a:p>
            <a:r>
              <a:rPr lang="ru-RU" b="1" dirty="0"/>
              <a:t>Вмешательство 3: обоснование вводимой меры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Введение предложенной меры позволит правительству защитить граждан от описанных выше угроз. </a:t>
            </a:r>
          </a:p>
          <a:p>
            <a:endParaRPr lang="ru-RU" dirty="0"/>
          </a:p>
          <a:p>
            <a:r>
              <a:rPr lang="ru-RU" dirty="0"/>
              <a:t>Источник: </a:t>
            </a:r>
            <a:r>
              <a:rPr lang="en" dirty="0"/>
              <a:t>https://</a:t>
            </a:r>
            <a:r>
              <a:rPr lang="en" dirty="0" err="1"/>
              <a:t>www.anti-malware.ru</a:t>
            </a:r>
            <a:r>
              <a:rPr lang="en" dirty="0"/>
              <a:t>/analytics/</a:t>
            </a:r>
            <a:r>
              <a:rPr lang="en" dirty="0" err="1"/>
              <a:t>Technology_Analysis</a:t>
            </a:r>
            <a:r>
              <a:rPr lang="en" dirty="0"/>
              <a:t>/VPN-future#part2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827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F8868-1DD0-CDAD-4023-DE052DEA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42220"/>
            <a:ext cx="9364794" cy="1345269"/>
          </a:xfrm>
        </p:spPr>
        <p:txBody>
          <a:bodyPr>
            <a:noAutofit/>
          </a:bodyPr>
          <a:lstStyle/>
          <a:p>
            <a:r>
              <a:rPr lang="ru-RU" sz="2000" dirty="0"/>
              <a:t>Вариант 2. Доступ к геолокации пользователя на основании распознавания по лицу в общественном транспорте (анонимность + приватность)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19F424-E92E-5D9F-EB3C-E782596B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260" y="2312276"/>
            <a:ext cx="11173520" cy="43227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Вводное предложение (всем респондентам):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 2024 году в крупных российских городах предлагают ввести оплату проезда в общественном транспорте с помощью функции распознавания лица.</a:t>
            </a:r>
          </a:p>
          <a:p>
            <a:r>
              <a:rPr lang="ru-RU" b="1" dirty="0"/>
              <a:t>Вмешательство 1: описание угрозы личной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Эксперты крупных российских и международных </a:t>
            </a:r>
            <a:r>
              <a:rPr lang="en" dirty="0"/>
              <a:t>IT-</a:t>
            </a:r>
            <a:r>
              <a:rPr lang="ru-RU" dirty="0"/>
              <a:t>компаний утверждают, что эта мера необходима для того, чтобы </a:t>
            </a:r>
            <a:r>
              <a:rPr lang="ru-RU" b="1" dirty="0"/>
              <a:t>облегчить борьбу с мелким мошенничеством в транспорте</a:t>
            </a:r>
            <a:r>
              <a:rPr lang="ru-RU" dirty="0"/>
              <a:t>, а также быстрее находить находящихся в розыске преступников.</a:t>
            </a:r>
          </a:p>
          <a:p>
            <a:r>
              <a:rPr lang="ru-RU" b="1" dirty="0"/>
              <a:t>Вмешательство 2: описание угрозы национальной безопасности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Эксперты крупных российских и международных </a:t>
            </a:r>
            <a:r>
              <a:rPr lang="en" dirty="0"/>
              <a:t>IT-</a:t>
            </a:r>
            <a:r>
              <a:rPr lang="ru-RU" dirty="0"/>
              <a:t>компаний утверждают, что отсутствие системы слежения за перемещениями граждан может привести </a:t>
            </a:r>
            <a:r>
              <a:rPr lang="ru-RU" b="1" dirty="0"/>
              <a:t>к росту террористических актов в общественном транспорте </a:t>
            </a:r>
            <a:r>
              <a:rPr lang="ru-RU" dirty="0"/>
              <a:t>из-за невозможности отслеживания подозрительных лиц.</a:t>
            </a:r>
          </a:p>
          <a:p>
            <a:r>
              <a:rPr lang="ru-RU" b="1" dirty="0"/>
              <a:t>Вмешательство 3: обоснование вводимой меры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Введение предложенной меры позволит правительству защитить граждан от описанных выше угроз. </a:t>
            </a:r>
          </a:p>
          <a:p>
            <a:endParaRPr lang="ru-RU" dirty="0"/>
          </a:p>
          <a:p>
            <a:r>
              <a:rPr lang="ru-RU" dirty="0"/>
              <a:t>(Источник: Царьград </a:t>
            </a:r>
            <a:r>
              <a:rPr lang="en" dirty="0"/>
              <a:t>https://</a:t>
            </a:r>
            <a:r>
              <a:rPr lang="en" dirty="0" err="1"/>
              <a:t>tsargrad.tv</a:t>
            </a:r>
            <a:r>
              <a:rPr lang="en" dirty="0"/>
              <a:t>/articles/nedalekoe-budushhee-vhod-v-moskovskoe-metro-po-face-id_194707 )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9966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RegularSeedLeftStep">
      <a:dk1>
        <a:srgbClr val="000000"/>
      </a:dk1>
      <a:lt1>
        <a:srgbClr val="FFFFFF"/>
      </a:lt1>
      <a:dk2>
        <a:srgbClr val="171735"/>
      </a:dk2>
      <a:lt2>
        <a:srgbClr val="F0F3F1"/>
      </a:lt2>
      <a:accent1>
        <a:srgbClr val="CF40A8"/>
      </a:accent1>
      <a:accent2>
        <a:srgbClr val="A92FBE"/>
      </a:accent2>
      <a:accent3>
        <a:srgbClr val="7F40CF"/>
      </a:accent3>
      <a:accent4>
        <a:srgbClr val="3835C0"/>
      </a:accent4>
      <a:accent5>
        <a:srgbClr val="4079CF"/>
      </a:accent5>
      <a:accent6>
        <a:srgbClr val="2FA2BE"/>
      </a:accent6>
      <a:hlink>
        <a:srgbClr val="349D5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1551</Words>
  <Application>Microsoft Macintosh PowerPoint</Application>
  <PresentationFormat>Широкоэкранный</PresentationFormat>
  <Paragraphs>124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Meiryo</vt:lpstr>
      <vt:lpstr>Arial</vt:lpstr>
      <vt:lpstr>Corbel</vt:lpstr>
      <vt:lpstr>Times New Roman</vt:lpstr>
      <vt:lpstr>SketchLinesVTI</vt:lpstr>
      <vt:lpstr>Факторы общественного восприятия российской государственной политики в области информационной безопасности</vt:lpstr>
      <vt:lpstr>Формулировка исследовательской проблемы</vt:lpstr>
      <vt:lpstr>Анализ факторов восприятия фреймов</vt:lpstr>
      <vt:lpstr>Гипотезы и исследовательский дизайн</vt:lpstr>
      <vt:lpstr>Дизайн эксперимента</vt:lpstr>
      <vt:lpstr>Дизайн эксперимента</vt:lpstr>
      <vt:lpstr>Этапы проведения эксперимента</vt:lpstr>
      <vt:lpstr>Вариант I. Блокировка VPN-сервисов (анонимность+доступ к альтернативной информации)</vt:lpstr>
      <vt:lpstr>Вариант 2. Доступ к геолокации пользователя на основании распознавания по лицу в общественном транспорте (анонимность + приватность)</vt:lpstr>
      <vt:lpstr>Вариант 3. Блокировка материалов экстремистского характера в социальных сетях, а также информации, содержащей оскорбления государству и обществу (приватность+доступ к альтернативной информации)</vt:lpstr>
      <vt:lpstr>Дизайн эксперимента</vt:lpstr>
      <vt:lpstr>Проблемы на текущем этапе работы</vt:lpstr>
      <vt:lpstr>Исследовательская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общественного восприятия российской государственной политики в области информационной безопасности</dc:title>
  <dc:creator>Бочарова Александра Павловна</dc:creator>
  <cp:lastModifiedBy>Бочарова Александра Павловна</cp:lastModifiedBy>
  <cp:revision>5</cp:revision>
  <dcterms:created xsi:type="dcterms:W3CDTF">2023-02-16T14:23:28Z</dcterms:created>
  <dcterms:modified xsi:type="dcterms:W3CDTF">2023-02-26T13:39:16Z</dcterms:modified>
</cp:coreProperties>
</file>