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59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3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A754F-A554-45BB-93E0-AEB0AE0CB5E8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7371B-2729-4FFF-BDFE-5CFB75FA9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532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757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472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209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890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03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7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38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001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47371B-2729-4FFF-BDFE-5CFB75FA9B1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2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9E8ABB-4EDB-8B46-28B4-E3E03BAF8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666CFC-B3A6-2055-1844-8E0ED4B07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5AE7E0-680F-3072-2A42-3895D69FB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8CB4A6-9088-9D86-EF9A-28E1C48C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5CE410-F857-A83E-88E9-A70EC131C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1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E910A-98BB-30C4-3747-2B9398002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BC88F3-2DD5-E279-C710-8225150D2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D2588-4911-3C27-9B23-51DDAEF5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40D9A7-7A48-DAEF-CC0E-424B7B1F1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21FFB0-6737-C227-22C0-5B0021581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38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017B2A-31A3-2D21-B610-7A462057B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9B8AC2-BB2E-4349-2A08-0DE6AEC81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AE1796-B6CB-37B9-07C5-85E489710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412689F-232C-B80F-056A-F92487C6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EE3FC-C9A1-B270-FEED-2C86109B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7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1EFA9-3CA4-F00A-5AB3-51F01F902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AA664-4C38-A40B-7048-685CF918F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3B6695-2430-8616-BE78-016CC437A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5C6287-9638-F535-D772-74F96604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6DAE2B-7850-EC75-6B08-AE7BB06B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01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2C0EF6-591E-3EC3-6BBC-0B2C6A9F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7796194-28C1-EE24-B28B-DE6386F7D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6B89BE-6BD8-173D-DF12-E5D1FFC5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654F5E-4899-B795-411A-4D7E12E5C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76D915-F423-4DDE-FF2E-B9084C25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88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0CCB2-9022-C0C6-2CF1-5D81610A2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370378-1F23-AF88-141E-55A9BB04A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7DC5D7-EF12-FF68-3B08-675E88FC5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FF17A7-92B4-7DDA-32C8-A572BC0C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16B48C-AF1F-BE6C-2D4F-14851838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249CE2-ECC5-74A4-9532-65E6BC1A8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8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B58BE-780E-AFB9-DFB6-1824C5F47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EB3A59-1484-F785-9B9B-F9611D9DF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CEFE92A-7A6D-BA8C-6739-C77E7BDA3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D9F36FD-F797-663D-C6BA-F4B27A9E6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0D46F25-D73F-7E70-2FD8-CC875C54F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B6942F-7BA7-7B9D-35BA-72C21EC22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097EAA-2F82-5134-F069-0D3FB72A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8F03E41-C365-C8E3-D809-F4FB924CB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69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8CCF1-5F72-565E-29EA-583E06C79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C4B0EC0-5FB7-31FD-4DD4-DAE007B7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2ECDE6-3619-F501-E9C2-F6AF19A47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077DFD1-566C-744C-623B-5911EAB99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98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C16D222-4C8C-5564-4E27-B597A98A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9268F52-10DE-8A0E-8077-A26380C2C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62A85F-0310-A74C-7683-EFD813B3B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3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2215CF-7B2C-F89A-4A5F-85796BE40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6930D4-E761-2AD0-579C-840F04F04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5983E7-C4AF-5AE4-3AB9-33BDDBB84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18AA96-D5D3-EE53-3F8B-FDA1D592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E6904B-3B1F-7F7F-2B8A-40598BD3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6BEC42-CF13-29EC-96EB-D07A5BCA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19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B7B88D-9CF5-E159-C6CE-3E165B401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1F8F65B-0015-2C3D-D314-D5E9F2520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16B84C-FB83-FFD8-EB52-8D0879F010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9A051A-82B4-5D16-C7BC-8AB26C8AF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94B88C-3775-E9FC-DE14-0B7D3AF6E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5A5032-B5D1-E201-3164-1D25EADD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8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ACC6EF-2B1A-0280-A864-7E429658A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342D34-BC56-4157-1ADD-A45153913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840256-8F81-E3C2-CB6F-8C2EF9FE7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26D3-755B-47EB-9ABC-25517924A5E5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69305A-9A3B-C0DF-BA8A-022F29C75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C2D08F-A142-6CC5-9060-8207B8D16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178A-B7EB-4182-AE23-F95FC97F11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972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2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4A59D-E2F6-1A34-249C-D4E9455FD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«Представление результатов мониторинга GR-практик Приморского края (</a:t>
            </a:r>
            <a:r>
              <a:rPr lang="ru-RU" dirty="0">
                <a:solidFill>
                  <a:srgbClr val="000000"/>
                </a:solidFill>
                <a:latin typeface="ys text"/>
              </a:rPr>
              <a:t>3</a:t>
            </a:r>
            <a:r>
              <a:rPr lang="ru-RU" b="0" i="0" dirty="0">
                <a:solidFill>
                  <a:srgbClr val="000000"/>
                </a:solidFill>
                <a:effectLst/>
                <a:latin typeface="ys text"/>
              </a:rPr>
              <a:t> квартала 2022)»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490095-7F62-5B29-16E1-97C5B1174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3555" y="6395879"/>
            <a:ext cx="10520713" cy="1655762"/>
          </a:xfrm>
        </p:spPr>
        <p:txBody>
          <a:bodyPr/>
          <a:lstStyle/>
          <a:p>
            <a:r>
              <a:rPr lang="ru-RU" dirty="0"/>
              <a:t>Докладчики – Сухова Марина Сергеевна, Богомазов Сергей Александрович </a:t>
            </a:r>
          </a:p>
        </p:txBody>
      </p:sp>
    </p:spTree>
    <p:extLst>
      <p:ext uri="{BB962C8B-B14F-4D97-AF65-F5344CB8AC3E}">
        <p14:creationId xmlns:p14="http://schemas.microsoft.com/office/powerpoint/2010/main" val="411172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80" y="301741"/>
            <a:ext cx="11210284" cy="6410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«Опора России» </a:t>
            </a:r>
            <a:r>
              <a:rPr lang="ru-RU" sz="2800" dirty="0"/>
              <a:t>–</a:t>
            </a:r>
            <a:r>
              <a:rPr lang="ru-RU" i="1" dirty="0"/>
              <a:t> </a:t>
            </a:r>
            <a:r>
              <a:rPr lang="ru-RU" sz="2400" i="1" u="sng" dirty="0"/>
              <a:t>публичные слушания</a:t>
            </a:r>
          </a:p>
          <a:p>
            <a:pPr algn="just"/>
            <a:r>
              <a:rPr lang="ru-RU" sz="2200" dirty="0"/>
              <a:t>Публичные слушания по теме «Внедрение института Единого налогового счета: преимущества для ЮЛ и ИП» с участием представителей Комитета по налогам и налоговому администрированию Приморского краевого отделения «ОПОРЫ РОССИИ». </a:t>
            </a:r>
            <a:r>
              <a:rPr lang="ru-RU" sz="2200" i="1" dirty="0"/>
              <a:t>Инициатива «Опоры России». Результат – общая оценка внесению в Налоговый кодекс РФ новой статьи о едином налоговом платеже для организаций и ИП. </a:t>
            </a:r>
          </a:p>
        </p:txBody>
      </p:sp>
    </p:spTree>
    <p:extLst>
      <p:ext uri="{BB962C8B-B14F-4D97-AF65-F5344CB8AC3E}">
        <p14:creationId xmlns:p14="http://schemas.microsoft.com/office/powerpoint/2010/main" val="422095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80" y="301741"/>
            <a:ext cx="11210284" cy="64101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i="1" dirty="0"/>
              <a:t>Торгово-промышленная палата – </a:t>
            </a:r>
            <a:r>
              <a:rPr lang="ru-RU" sz="2400" i="1" u="sng" dirty="0"/>
              <a:t>встречи с зарубежным бизнесом</a:t>
            </a:r>
          </a:p>
          <a:p>
            <a:pPr algn="just"/>
            <a:r>
              <a:rPr lang="ru-RU" sz="2000" dirty="0"/>
              <a:t>7-11 июня – участие </a:t>
            </a:r>
            <a:r>
              <a:rPr lang="ru-RU" sz="2000" dirty="0">
                <a:sym typeface="Wingdings" panose="05000000000000000000" pitchFamily="2" charset="2"/>
              </a:rPr>
              <a:t>президента ТПП </a:t>
            </a:r>
            <a:r>
              <a:rPr lang="ru-RU" sz="2000" dirty="0" err="1">
                <a:sym typeface="Wingdings" panose="05000000000000000000" pitchFamily="2" charset="2"/>
              </a:rPr>
              <a:t>Б.Ступницкого</a:t>
            </a:r>
            <a:r>
              <a:rPr lang="ru-RU" sz="2000" dirty="0">
                <a:sym typeface="Wingdings" panose="05000000000000000000" pitchFamily="2" charset="2"/>
              </a:rPr>
              <a:t> в Белорусской промышленной неделе с составе делегации Приморского края 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ru-RU" sz="2000" dirty="0">
                <a:sym typeface="Wingdings" panose="05000000000000000000" pitchFamily="2" charset="2"/>
              </a:rPr>
              <a:t>намерение создать рабочую группу по обсуждению вопросов производства сельхозтехники</a:t>
            </a:r>
            <a:endParaRPr lang="ru-RU" sz="2000" dirty="0"/>
          </a:p>
          <a:p>
            <a:pPr algn="just"/>
            <a:r>
              <a:rPr lang="ru-RU" sz="2000" dirty="0"/>
              <a:t>28 июня – встреча вице-президента ТПП </a:t>
            </a:r>
            <a:r>
              <a:rPr lang="ru-RU" sz="2000" dirty="0" err="1"/>
              <a:t>М.Веселова</a:t>
            </a:r>
            <a:r>
              <a:rPr lang="ru-RU" sz="2000" dirty="0"/>
              <a:t> и генерального секретаря «Индо-Российской торгово-промышленной палаты» г-на </a:t>
            </a:r>
            <a:r>
              <a:rPr lang="ru-RU" sz="2000" dirty="0" err="1"/>
              <a:t>Тангаппана</a:t>
            </a:r>
            <a:r>
              <a:rPr lang="ru-RU" sz="2000" dirty="0"/>
              <a:t> </a:t>
            </a:r>
            <a:r>
              <a:rPr lang="ru-RU" sz="2000" dirty="0">
                <a:sym typeface="Wingdings" panose="05000000000000000000" pitchFamily="2" charset="2"/>
              </a:rPr>
              <a:t>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ru-RU" sz="2000" dirty="0">
                <a:sym typeface="Wingdings" panose="05000000000000000000" pitchFamily="2" charset="2"/>
              </a:rPr>
              <a:t>обсуждение направлений межрегионального сотрудничества между Приморским краем и Ченнаи (Тамилнад) + перспектив реализации проекта морского коридора Владивосток – Ченнаи.</a:t>
            </a:r>
          </a:p>
          <a:p>
            <a:pPr algn="just"/>
            <a:r>
              <a:rPr lang="ru-RU" sz="2000" dirty="0">
                <a:sym typeface="Wingdings" panose="05000000000000000000" pitchFamily="2" charset="2"/>
              </a:rPr>
              <a:t>14 июля – онлайн презентация контейнерной линии Владивосток – Хайфон – Хошимин (ТПП + Торговое представительство Вьетнама во Владивостоке) 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ru-RU" sz="2000" dirty="0">
                <a:sym typeface="Wingdings" panose="05000000000000000000" pitchFamily="2" charset="2"/>
              </a:rPr>
              <a:t>обсуждение направлений сотрудничества</a:t>
            </a:r>
          </a:p>
          <a:p>
            <a:pPr algn="just"/>
            <a:r>
              <a:rPr lang="ru-RU" sz="2000" dirty="0">
                <a:sym typeface="Wingdings" panose="05000000000000000000" pitchFamily="2" charset="2"/>
              </a:rPr>
              <a:t>28 июля – участие президента ТПП </a:t>
            </a:r>
            <a:r>
              <a:rPr lang="ru-RU" sz="2000" dirty="0" err="1">
                <a:sym typeface="Wingdings" panose="05000000000000000000" pitchFamily="2" charset="2"/>
              </a:rPr>
              <a:t>Б.Ступницкого</a:t>
            </a:r>
            <a:r>
              <a:rPr lang="ru-RU" sz="2000" dirty="0">
                <a:sym typeface="Wingdings" panose="05000000000000000000" pitchFamily="2" charset="2"/>
              </a:rPr>
              <a:t> во встрече губернатора края с делегацией Российско-Китайского делового совета. </a:t>
            </a:r>
          </a:p>
          <a:p>
            <a:pPr algn="just"/>
            <a:r>
              <a:rPr lang="ru-RU" sz="2000" dirty="0">
                <a:sym typeface="Wingdings" panose="05000000000000000000" pitchFamily="2" charset="2"/>
              </a:rPr>
              <a:t>16 июня – вторая региональная конференция: «Актуальные вопросы практической реализации требований законодательства в области транспортной безопасности» (Правительство Приморского края + ТПП + «Опора России») 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ru-RU" sz="2000" dirty="0">
                <a:sym typeface="Wingdings" panose="05000000000000000000" pitchFamily="2" charset="2"/>
              </a:rPr>
              <a:t>резолюция по вопросам правового регулирования транспортной безопасности</a:t>
            </a:r>
          </a:p>
          <a:p>
            <a:pPr algn="just"/>
            <a:r>
              <a:rPr lang="ru-RU" sz="2000" dirty="0"/>
              <a:t>15 июля – утверждение нового Общественного совета при Приморском УФАС: председателем назначен президент ТПП </a:t>
            </a:r>
            <a:r>
              <a:rPr lang="ru-RU" sz="2000" dirty="0" err="1"/>
              <a:t>Б.Ступницкий</a:t>
            </a:r>
            <a:endParaRPr lang="ru-RU" sz="2000" dirty="0"/>
          </a:p>
          <a:p>
            <a:pPr algn="just"/>
            <a:r>
              <a:rPr lang="ru-RU" sz="2000" i="1" dirty="0"/>
              <a:t>Роль ТПП – участие в формировании международной деловой повестки </a:t>
            </a:r>
          </a:p>
        </p:txBody>
      </p:sp>
    </p:spTree>
    <p:extLst>
      <p:ext uri="{BB962C8B-B14F-4D97-AF65-F5344CB8AC3E}">
        <p14:creationId xmlns:p14="http://schemas.microsoft.com/office/powerpoint/2010/main" val="2578190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80" y="301741"/>
            <a:ext cx="11210284" cy="6410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Российский союз промышленников и предпринимателей</a:t>
            </a:r>
          </a:p>
          <a:p>
            <a:pPr algn="just"/>
            <a:r>
              <a:rPr lang="ru-RU" sz="2400" i="1" dirty="0"/>
              <a:t>На федеральном уровне</a:t>
            </a:r>
            <a:r>
              <a:rPr lang="ru-RU" sz="2400" dirty="0"/>
              <a:t>: письмо президента РСПП </a:t>
            </a:r>
            <a:r>
              <a:rPr lang="ru-RU" sz="2400" dirty="0" err="1"/>
              <a:t>А.Шохина</a:t>
            </a:r>
            <a:r>
              <a:rPr lang="ru-RU" sz="2400" dirty="0"/>
              <a:t> в АП по вопросам законодательного регулирования работы рыбохозяйственного комплекса (приоритетной отрасли для субъекта). </a:t>
            </a:r>
          </a:p>
          <a:p>
            <a:pPr marL="0" indent="0">
              <a:buNone/>
            </a:pPr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val="2484065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80" y="301741"/>
            <a:ext cx="11210284" cy="64101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i="1" dirty="0"/>
              <a:t>Бизнес-сообщество в целом</a:t>
            </a:r>
          </a:p>
          <a:p>
            <a:pPr algn="just"/>
            <a:r>
              <a:rPr lang="ru-RU" sz="2200" dirty="0"/>
              <a:t>3 июня – заседание Координационного совета по развитию малого и среднего предпринимательства во Владивостоке с участием представителей бизнеса </a:t>
            </a:r>
            <a:r>
              <a:rPr lang="ru-RU" sz="2200" dirty="0">
                <a:sym typeface="Wingdings" panose="05000000000000000000" pitchFamily="2" charset="2"/>
              </a:rPr>
              <a:t>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ru-RU" sz="2200" i="1" dirty="0">
                <a:sym typeface="Wingdings" panose="05000000000000000000" pitchFamily="2" charset="2"/>
              </a:rPr>
              <a:t>решение об увеличении срока заключения соглашений о размещении нестационарных торговых объектов – на 10 лет вместо 7</a:t>
            </a:r>
            <a:endParaRPr lang="en-US" sz="2200" i="1" dirty="0">
              <a:sym typeface="Wingdings" panose="05000000000000000000" pitchFamily="2" charset="2"/>
            </a:endParaRPr>
          </a:p>
          <a:p>
            <a:pPr algn="just"/>
            <a:r>
              <a:rPr lang="en-US" sz="2200" i="1" dirty="0">
                <a:sym typeface="Wingdings" panose="05000000000000000000" pitchFamily="2" charset="2"/>
              </a:rPr>
              <a:t>1</a:t>
            </a:r>
            <a:r>
              <a:rPr lang="ru-RU" sz="2200" i="1" dirty="0">
                <a:sym typeface="Wingdings" panose="05000000000000000000" pitchFamily="2" charset="2"/>
              </a:rPr>
              <a:t>8</a:t>
            </a:r>
            <a:r>
              <a:rPr lang="en-US" sz="2200" i="1" dirty="0">
                <a:sym typeface="Wingdings" panose="05000000000000000000" pitchFamily="2" charset="2"/>
              </a:rPr>
              <a:t> </a:t>
            </a:r>
            <a:r>
              <a:rPr lang="ru-RU" sz="2200" i="1" dirty="0">
                <a:sym typeface="Wingdings" panose="05000000000000000000" pitchFamily="2" charset="2"/>
              </a:rPr>
              <a:t>июля – </a:t>
            </a:r>
            <a:r>
              <a:rPr lang="ru-RU" sz="2200" dirty="0">
                <a:sym typeface="Wingdings" panose="05000000000000000000" pitchFamily="2" charset="2"/>
              </a:rPr>
              <a:t>заседание с участием Губернатора Приморского края Олега Кожемяко, Правительства Приморского края и представителей бизнеса по итогам Национального инвестиционного рейтинга. </a:t>
            </a:r>
            <a:r>
              <a:rPr lang="ru-RU" sz="2200" i="1" dirty="0">
                <a:sym typeface="Wingdings" panose="05000000000000000000" pitchFamily="2" charset="2"/>
              </a:rPr>
              <a:t>Позитивная оценка ОГВ в крае со стороны предпринимателей.</a:t>
            </a:r>
            <a:endParaRPr lang="en-US" sz="2200" i="1" dirty="0">
              <a:sym typeface="Wingdings" panose="05000000000000000000" pitchFamily="2" charset="2"/>
            </a:endParaRPr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69247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2BD825-A79F-B579-2684-09A90260588B}"/>
              </a:ext>
            </a:extLst>
          </p:cNvPr>
          <p:cNvSpPr txBox="1"/>
          <p:nvPr/>
        </p:nvSpPr>
        <p:spPr>
          <a:xfrm>
            <a:off x="182879" y="102306"/>
            <a:ext cx="1200912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Общий тренд </a:t>
            </a:r>
            <a:r>
              <a:rPr lang="en-US" sz="3200" b="1" dirty="0"/>
              <a:t>GR-</a:t>
            </a:r>
            <a:r>
              <a:rPr lang="ru-RU" sz="3200" b="1" dirty="0"/>
              <a:t>практик за июль, август, сентябрь</a:t>
            </a:r>
            <a:r>
              <a:rPr lang="ru-RU" sz="3200" dirty="0"/>
              <a:t>.</a:t>
            </a:r>
          </a:p>
          <a:p>
            <a:endParaRPr lang="ru-RU" dirty="0"/>
          </a:p>
          <a:p>
            <a:pPr marL="342900" indent="-342900">
              <a:buAutoNum type="arabicParenR"/>
            </a:pPr>
            <a:r>
              <a:rPr lang="ru-RU" sz="2400" dirty="0"/>
              <a:t>Продолжение эффективной работы Инвестиционного совета при губернаторе Приморского края.</a:t>
            </a:r>
          </a:p>
          <a:p>
            <a:pPr marL="342900" indent="-342900">
              <a:buAutoNum type="arabicParenR"/>
            </a:pPr>
            <a:r>
              <a:rPr lang="ru-RU" sz="2400" dirty="0"/>
              <a:t>Государственное-частное партнёрство, как одна из </a:t>
            </a:r>
            <a:r>
              <a:rPr lang="en-US" sz="2400" dirty="0"/>
              <a:t>GR-</a:t>
            </a:r>
            <a:r>
              <a:rPr lang="ru-RU" sz="2400" dirty="0"/>
              <a:t>практик. </a:t>
            </a:r>
          </a:p>
          <a:p>
            <a:pPr marL="342900" indent="-342900">
              <a:buAutoNum type="arabicParenR"/>
            </a:pPr>
            <a:r>
              <a:rPr lang="ru-RU" sz="2400" dirty="0"/>
              <a:t>Законодательная инициатива со стороны Приморского края по пересмотру НПА по предоставлению лизинговых услуг рыбоперерабатывающим компаниям. </a:t>
            </a:r>
          </a:p>
          <a:p>
            <a:pPr marL="342900" indent="-342900">
              <a:buAutoNum type="arabicParenR"/>
            </a:pPr>
            <a:r>
              <a:rPr lang="ru-RU" sz="2400" dirty="0"/>
              <a:t>Активизация Торгово-промышленной палаты, как попытки адаптировать приморский бизнес к современным экономическим реалиям и дать рынки сбыта товара (Азия)</a:t>
            </a:r>
          </a:p>
          <a:p>
            <a:pPr marL="342900" indent="-342900">
              <a:buAutoNum type="arabicParenR"/>
            </a:pPr>
            <a:r>
              <a:rPr lang="ru-RU" sz="2400" dirty="0"/>
              <a:t>Попытки РСПП сократить издержки принятия нового закона в рыбохозяйственной отрасли. </a:t>
            </a:r>
          </a:p>
          <a:p>
            <a:pPr marL="342900" indent="-342900">
              <a:buAutoNum type="arabicParenR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9369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703835"/>
            <a:ext cx="11792989" cy="5530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ru-RU" b="1" u="sng" dirty="0"/>
              <a:t>20 июля 2022 года</a:t>
            </a:r>
          </a:p>
          <a:p>
            <a:r>
              <a:rPr lang="ru-RU" sz="2400" dirty="0"/>
              <a:t>ООО «Газпром газомоторное топливо (сети газонаполнительных компрессорных станций на территории региона)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  <a:r>
              <a:rPr lang="ru-RU" sz="2400" dirty="0"/>
              <a:t> </a:t>
            </a:r>
          </a:p>
          <a:p>
            <a:r>
              <a:rPr lang="ru-RU" sz="2400" dirty="0"/>
              <a:t>ООО «Амурский берег» (жилая застройка в Владивостоке) </a:t>
            </a:r>
            <a:r>
              <a:rPr lang="ru-RU" sz="2400" dirty="0">
                <a:solidFill>
                  <a:srgbClr val="00B050"/>
                </a:solidFill>
              </a:rPr>
              <a:t>Поддержан</a:t>
            </a:r>
            <a:r>
              <a:rPr lang="ru-RU" sz="2400" dirty="0"/>
              <a:t> </a:t>
            </a:r>
          </a:p>
          <a:p>
            <a:r>
              <a:rPr lang="ru-RU" sz="2400" dirty="0"/>
              <a:t>ООО «Экологический цифровой оператор»  (</a:t>
            </a:r>
            <a:r>
              <a:rPr lang="ru-RU" sz="2400" dirty="0" err="1"/>
              <a:t>экопромышленный</a:t>
            </a:r>
            <a:r>
              <a:rPr lang="ru-RU" sz="2400" dirty="0"/>
              <a:t> парк в Приморском крае)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Рассмотрение отложено на следующее заседание </a:t>
            </a:r>
          </a:p>
          <a:p>
            <a:endParaRPr lang="ru-RU" sz="2400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758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0C14A7-64BB-C3FD-96DF-61E302EA3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11" y="703835"/>
            <a:ext cx="11792989" cy="5530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Прямое лоббирование интересов бизнеса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u="sng" dirty="0"/>
              <a:t>Совет по привлечению инвестиций в экономику Приморского края при Губернаторе Приморского края </a:t>
            </a:r>
            <a:r>
              <a:rPr lang="ru-RU" b="1" u="sng" dirty="0"/>
              <a:t>16 сентября 2022 </a:t>
            </a:r>
          </a:p>
          <a:p>
            <a:endParaRPr lang="ru-RU" sz="2400" dirty="0"/>
          </a:p>
          <a:p>
            <a:r>
              <a:rPr lang="ru-RU" sz="2400" dirty="0"/>
              <a:t>ООО «Сфера» (магазин фермерских продуктов) </a:t>
            </a:r>
            <a:r>
              <a:rPr lang="ru-RU" sz="2400" dirty="0">
                <a:solidFill>
                  <a:srgbClr val="FF0000"/>
                </a:solidFill>
              </a:rPr>
              <a:t>Отклонён </a:t>
            </a:r>
          </a:p>
          <a:p>
            <a:r>
              <a:rPr lang="ru-RU" sz="2400" dirty="0"/>
              <a:t>ООО Специализированный застройщик «</a:t>
            </a:r>
            <a:r>
              <a:rPr lang="ru-RU" sz="2400" dirty="0" err="1"/>
              <a:t>ПасификБЭЙ</a:t>
            </a:r>
            <a:r>
              <a:rPr lang="ru-RU" sz="2400" dirty="0"/>
              <a:t>» (строительство объекта для хранения автотранспорта)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Рассмотрение отложено </a:t>
            </a:r>
          </a:p>
          <a:p>
            <a:r>
              <a:rPr lang="ru-RU" sz="2400" dirty="0"/>
              <a:t>ООО «Строй Город» (строительство ЖК в г. Владивосток)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Рассмотрение отложено  </a:t>
            </a:r>
          </a:p>
          <a:p>
            <a:r>
              <a:rPr lang="ru-RU" sz="2400" dirty="0"/>
              <a:t>ООО СЗ «</a:t>
            </a:r>
            <a:r>
              <a:rPr lang="ru-RU" sz="2400" dirty="0" err="1"/>
              <a:t>Владградстрой</a:t>
            </a:r>
            <a:r>
              <a:rPr lang="ru-RU" sz="2400" dirty="0"/>
              <a:t>» (строительство ЖК в г. Владивосток) 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Рассмотрение отложено  </a:t>
            </a:r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09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196" y="810789"/>
            <a:ext cx="10515600" cy="5236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Государственное-частное партнёрство (ВЭФ) </a:t>
            </a:r>
          </a:p>
          <a:p>
            <a:pPr marL="0" indent="0">
              <a:buNone/>
            </a:pPr>
            <a:endParaRPr lang="ru-RU" sz="2200" i="1" dirty="0"/>
          </a:p>
          <a:p>
            <a:pPr algn="just"/>
            <a:r>
              <a:rPr lang="ru-RU" sz="2600" dirty="0"/>
              <a:t>Директор ООО «Приморье  </a:t>
            </a:r>
            <a:r>
              <a:rPr lang="ru-RU" sz="2600" dirty="0" err="1"/>
              <a:t>СпортОтельИнвест</a:t>
            </a:r>
            <a:r>
              <a:rPr lang="ru-RU" sz="2600" dirty="0"/>
              <a:t>» Николай </a:t>
            </a:r>
            <a:r>
              <a:rPr lang="ru-RU" sz="2600" dirty="0" err="1"/>
              <a:t>Шленцов</a:t>
            </a:r>
            <a:r>
              <a:rPr lang="ru-RU" sz="2600" dirty="0"/>
              <a:t> достиг соглашения с Правительством Приморского края и Инвестиционным агентством края о совместной постройке горнолыжного курорта в Арсеньеве. </a:t>
            </a:r>
          </a:p>
          <a:p>
            <a:pPr algn="just"/>
            <a:r>
              <a:rPr lang="ru-RU" sz="2600" dirty="0"/>
              <a:t>Четырёхстороннее соглашение между Правительством Приморья, Министерством по развитию Дальнего Востока и Арктики, мэрией Владивостока и ООО «Восточный центр боевых искусств», в рамках которого будет построен дворец для единоборств. </a:t>
            </a:r>
          </a:p>
          <a:p>
            <a:pPr algn="just"/>
            <a:r>
              <a:rPr lang="ru-RU" sz="2600" dirty="0"/>
              <a:t>Соглашение между «</a:t>
            </a:r>
            <a:r>
              <a:rPr lang="en-US" sz="2600" dirty="0"/>
              <a:t>DNS</a:t>
            </a:r>
            <a:r>
              <a:rPr lang="ru-RU" sz="2600" dirty="0"/>
              <a:t> Девелопмент» и Правительством Приморского края. Сотрудничество предполагает постройку крупных образовательных учреждений на территории региона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7731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196" y="810789"/>
            <a:ext cx="10515600" cy="5236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Государственное-частное партнёрство (ВЭФ) </a:t>
            </a:r>
          </a:p>
          <a:p>
            <a:pPr marL="0" indent="0">
              <a:buNone/>
            </a:pPr>
            <a:endParaRPr lang="ru-RU" sz="2200" i="1" dirty="0"/>
          </a:p>
          <a:p>
            <a:pPr algn="just"/>
            <a:r>
              <a:rPr lang="ru-RU" sz="2600" dirty="0"/>
              <a:t>Директор ООО «Приморье  </a:t>
            </a:r>
            <a:r>
              <a:rPr lang="ru-RU" sz="2600" dirty="0" err="1"/>
              <a:t>СпортОтельИнвест</a:t>
            </a:r>
            <a:r>
              <a:rPr lang="ru-RU" sz="2600" dirty="0"/>
              <a:t>» Николай </a:t>
            </a:r>
            <a:r>
              <a:rPr lang="ru-RU" sz="2600" dirty="0" err="1"/>
              <a:t>Шленцов</a:t>
            </a:r>
            <a:r>
              <a:rPr lang="ru-RU" sz="2600" dirty="0"/>
              <a:t> достиг соглашения с Правительством Приморского края и Инвестиционным агентством края о совместной постройке горнолыжного курорта в Арсеньеве. </a:t>
            </a:r>
          </a:p>
          <a:p>
            <a:pPr algn="just"/>
            <a:r>
              <a:rPr lang="ru-RU" sz="2600" dirty="0"/>
              <a:t>Четырёхстороннее соглашение между Правительством Приморья, Министерством по развитию Дальнего Востока и Арктики, мэрией Владивостока и ООО «Восточный центр боевых искусств», в рамках которого будет построен дворец для единоборств. </a:t>
            </a:r>
          </a:p>
          <a:p>
            <a:pPr algn="just"/>
            <a:r>
              <a:rPr lang="ru-RU" sz="2600" dirty="0"/>
              <a:t>Соглашение между «</a:t>
            </a:r>
            <a:r>
              <a:rPr lang="en-US" sz="2600" dirty="0"/>
              <a:t>DNS</a:t>
            </a:r>
            <a:r>
              <a:rPr lang="ru-RU" sz="2600" dirty="0"/>
              <a:t> Девелопмент» и Правительством Приморского края. Сотрудничество предполагает постройку крупных образовательных учреждений на территории региона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81401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03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Врио зампредседателя правительства назначен Валерий Прокопчук -  НИА-Владивосток">
            <a:extLst>
              <a:ext uri="{FF2B5EF4-FFF2-40B4-BE49-F238E27FC236}">
                <a16:creationId xmlns:a16="http://schemas.microsoft.com/office/drawing/2014/main" id="{367F74B4-8483-EC93-CDD2-DC2B1142FB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23" r="22275" b="2"/>
          <a:stretch/>
        </p:blipFill>
        <p:spPr bwMode="auto">
          <a:xfrm>
            <a:off x="-2" y="10"/>
            <a:ext cx="577988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9" name="Group 1032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" y="713128"/>
            <a:ext cx="1068867" cy="2126625"/>
            <a:chOff x="10918968" y="713127"/>
            <a:chExt cx="1273032" cy="2532832"/>
          </a:xfrm>
        </p:grpSpPr>
        <p:sp>
          <p:nvSpPr>
            <p:cNvPr id="1030" name="Rectangle 1033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2" name="Isosceles Triangle 1034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1527" y="59512"/>
            <a:ext cx="5972674" cy="679848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i="1" dirty="0"/>
              <a:t>Лоббирование через законодательное собрание</a:t>
            </a:r>
          </a:p>
          <a:p>
            <a:pPr marL="0" indent="0">
              <a:buNone/>
            </a:pPr>
            <a:endParaRPr lang="ru-RU" sz="2000" i="1" dirty="0"/>
          </a:p>
          <a:p>
            <a:pPr marL="0" indent="0" algn="just">
              <a:buNone/>
            </a:pPr>
            <a:r>
              <a:rPr lang="ru-RU" sz="5500" dirty="0">
                <a:effectLst/>
                <a:ea typeface="Calibri" panose="020F0502020204030204" pitchFamily="34" charset="0"/>
              </a:rPr>
              <a:t>В конце марта 2022 года новым заместителем председателя Правительства Приморья стал Валерий Иосифович </a:t>
            </a:r>
            <a:r>
              <a:rPr lang="ru-RU" sz="5500" dirty="0" err="1">
                <a:effectLst/>
                <a:ea typeface="Calibri" panose="020F0502020204030204" pitchFamily="34" charset="0"/>
              </a:rPr>
              <a:t>Прокочук</a:t>
            </a:r>
            <a:r>
              <a:rPr lang="ru-RU" sz="5500" dirty="0">
                <a:effectLst/>
                <a:ea typeface="Calibri" panose="020F0502020204030204" pitchFamily="34" charset="0"/>
              </a:rPr>
              <a:t> – выходец из ПАО «ВМТП», где занимал должность первого заместителя генерального директора. Помимо ведущей должности в одном из крупнейших портов России Валерий </a:t>
            </a:r>
            <a:r>
              <a:rPr lang="ru-RU" sz="5500" dirty="0" err="1">
                <a:effectLst/>
                <a:ea typeface="Calibri" panose="020F0502020204030204" pitchFamily="34" charset="0"/>
              </a:rPr>
              <a:t>Прокочук</a:t>
            </a:r>
            <a:r>
              <a:rPr lang="ru-RU" sz="5500" dirty="0">
                <a:effectLst/>
                <a:ea typeface="Calibri" panose="020F0502020204030204" pitchFamily="34" charset="0"/>
              </a:rPr>
              <a:t> занимал значимые позиции в государственных структурах и частных компаниях в сферах энергетики, строительства, финансов, </a:t>
            </a:r>
            <a:r>
              <a:rPr lang="ru-RU" sz="5500" i="1" dirty="0">
                <a:effectLst/>
                <a:ea typeface="Calibri" panose="020F0502020204030204" pitchFamily="34" charset="0"/>
              </a:rPr>
              <a:t>добычи природных ресурсов</a:t>
            </a:r>
            <a:r>
              <a:rPr lang="ru-RU" sz="5500" dirty="0">
                <a:effectLst/>
                <a:ea typeface="Calibri" panose="020F0502020204030204" pitchFamily="34" charset="0"/>
              </a:rPr>
              <a:t>. </a:t>
            </a:r>
            <a:r>
              <a:rPr lang="ru-RU" sz="5500" i="1" dirty="0"/>
              <a:t> </a:t>
            </a:r>
          </a:p>
          <a:p>
            <a:endParaRPr lang="ru-RU" sz="5500" dirty="0"/>
          </a:p>
          <a:p>
            <a:pPr marL="0" indent="0" algn="just">
              <a:buNone/>
            </a:pPr>
            <a:r>
              <a:rPr lang="ru-RU" sz="5500" dirty="0"/>
              <a:t>22.06.2022 Валерий </a:t>
            </a:r>
            <a:r>
              <a:rPr lang="ru-RU" sz="5500" dirty="0" err="1"/>
              <a:t>Прокочук</a:t>
            </a:r>
            <a:r>
              <a:rPr lang="ru-RU" sz="5500" dirty="0"/>
              <a:t> выступил на заседании ЗС С законодательной инициативой от Правительства края, чтобы ЗС выдвинуло на рассмотрение поправки в ФЗ «О рыболовстве и сохранении водных и биологических ресурсов», предполагающие внедрение механизма «возвратного лизинга», в рамках которого осуществляется передача построенного по инвестиционной квоте имущества «</a:t>
            </a:r>
            <a:r>
              <a:rPr lang="ru-RU" sz="5500" dirty="0" err="1"/>
              <a:t>Росагролизину</a:t>
            </a:r>
            <a:r>
              <a:rPr lang="ru-RU" sz="5500" dirty="0"/>
              <a:t>» с последующем заключением договора лизинга с посильными финансовыми условиями для компаний Инициатива была поддержана и направлена в Государственную Думу. Всё это предлагается из-за волатильности процентной ставки, из-за которой некоторые компании Приморского края серьёзно пострадали – ООО «Русский Минтай» и ООО «Новый мир» </a:t>
            </a:r>
          </a:p>
        </p:txBody>
      </p:sp>
      <p:sp>
        <p:nvSpPr>
          <p:cNvPr id="1036" name="Isosceles Triangle 103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67618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27850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0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80" y="301741"/>
            <a:ext cx="11210284" cy="64101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/>
              <a:t>«Деловая Россия» </a:t>
            </a:r>
            <a:r>
              <a:rPr lang="ru-RU" sz="2800" i="1" dirty="0"/>
              <a:t>–</a:t>
            </a:r>
            <a:r>
              <a:rPr lang="ru-RU" i="1" dirty="0"/>
              <a:t> </a:t>
            </a:r>
            <a:r>
              <a:rPr lang="ru-RU" sz="2400" i="1" u="sng" dirty="0"/>
              <a:t>участие в мероприятиях ОГВ </a:t>
            </a:r>
            <a:endParaRPr lang="ru-RU" i="1" u="sng" dirty="0"/>
          </a:p>
          <a:p>
            <a:pPr algn="just"/>
            <a:r>
              <a:rPr lang="ru-RU" sz="2200" i="1" dirty="0"/>
              <a:t>14 июня – </a:t>
            </a:r>
            <a:r>
              <a:rPr lang="ru-RU" sz="2200" dirty="0"/>
              <a:t>участие в заседании рабочей группы по проекту «Инвестиции» в Приморском крае </a:t>
            </a:r>
            <a:r>
              <a:rPr lang="ru-RU" sz="2200" dirty="0">
                <a:sym typeface="Wingdings" panose="05000000000000000000" pitchFamily="2" charset="2"/>
              </a:rPr>
              <a:t>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ru-RU" sz="2200" dirty="0">
                <a:sym typeface="Wingdings" panose="05000000000000000000" pitchFamily="2" charset="2"/>
              </a:rPr>
              <a:t>оценка работы госслужащих с потенциальным инвесторами 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ru-RU" sz="2200" dirty="0">
                <a:sym typeface="Wingdings" panose="05000000000000000000" pitchFamily="2" charset="2"/>
              </a:rPr>
              <a:t>готовность в проведении методологической работы</a:t>
            </a:r>
          </a:p>
          <a:p>
            <a:pPr algn="just"/>
            <a:r>
              <a:rPr lang="ru-RU" sz="2200" i="1" dirty="0">
                <a:sym typeface="Wingdings" panose="05000000000000000000" pitchFamily="2" charset="2"/>
              </a:rPr>
              <a:t>20 июня </a:t>
            </a:r>
            <a:r>
              <a:rPr lang="ru-RU" sz="2200" dirty="0">
                <a:sym typeface="Wingdings" panose="05000000000000000000" pitchFamily="2" charset="2"/>
              </a:rPr>
              <a:t>– участие председателя регионального отделения «Деловой России» Г. Тимченко в заседании Совета по привлечению инвестиций в экономику Приморского края при губернаторе Приморского края (строительные инициативы)</a:t>
            </a:r>
          </a:p>
          <a:p>
            <a:pPr algn="just"/>
            <a:r>
              <a:rPr lang="ru-RU" sz="2200" i="1" dirty="0">
                <a:sym typeface="Wingdings" panose="05000000000000000000" pitchFamily="2" charset="2"/>
              </a:rPr>
              <a:t>29 июня </a:t>
            </a:r>
            <a:r>
              <a:rPr lang="ru-RU" sz="2200" dirty="0">
                <a:sym typeface="Wingdings" panose="05000000000000000000" pitchFamily="2" charset="2"/>
              </a:rPr>
              <a:t>– участие председателя регионального отделения «Деловой России» Г. Тимченко в заседании Совета по развитию малого и среднего предпринимательства Приморского края (итоги поддержки бизнеса со стороны ОГВ; реализации нацпроекта </a:t>
            </a:r>
            <a:r>
              <a:rPr lang="ru-RU" sz="1800" dirty="0">
                <a:sym typeface="Wingdings" panose="05000000000000000000" pitchFamily="2" charset="2"/>
              </a:rPr>
              <a:t>«Малое и среднее предпринимательство и поддержка индивидуальной предпринимательской инициативы»)</a:t>
            </a:r>
            <a:endParaRPr lang="ru-RU" sz="2200" dirty="0">
              <a:sym typeface="Wingdings" panose="05000000000000000000" pitchFamily="2" charset="2"/>
            </a:endParaRPr>
          </a:p>
          <a:p>
            <a:pPr algn="just"/>
            <a:r>
              <a:rPr lang="ru-RU" sz="2200" i="1" dirty="0">
                <a:sym typeface="Wingdings" panose="05000000000000000000" pitchFamily="2" charset="2"/>
              </a:rPr>
              <a:t>30 июня </a:t>
            </a:r>
            <a:r>
              <a:rPr lang="ru-RU" sz="2200" dirty="0">
                <a:sym typeface="Wingdings" panose="05000000000000000000" pitchFamily="2" charset="2"/>
              </a:rPr>
              <a:t>– встреча Координационного совета по развитию малого и среднего предпринимательства в городе Владивостоке (вопросы нормативного регулирования размещения рекламных вывесок и нестационарных торговых объектов)</a:t>
            </a:r>
          </a:p>
          <a:p>
            <a:pPr algn="just"/>
            <a:r>
              <a:rPr lang="ru-RU" sz="2200" i="1" dirty="0">
                <a:sym typeface="Wingdings" panose="05000000000000000000" pitchFamily="2" charset="2"/>
              </a:rPr>
              <a:t>4 июля </a:t>
            </a:r>
            <a:r>
              <a:rPr lang="ru-RU" sz="2200" dirty="0">
                <a:sym typeface="Wingdings" panose="05000000000000000000" pitchFamily="2" charset="2"/>
              </a:rPr>
              <a:t>– заседание Совета по вопросам совершенствования контрольно-надзорной деятельности на территории Приморского края (обсуждение вопросов контрольных мероприятий)</a:t>
            </a:r>
          </a:p>
          <a:p>
            <a:endParaRPr lang="ru-RU" sz="2200" dirty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91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FB0669-1855-8074-C35E-6BF739CD3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80" y="301741"/>
            <a:ext cx="11210284" cy="64101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/>
              <a:t>«Деловая Россия»</a:t>
            </a:r>
          </a:p>
          <a:p>
            <a:pPr algn="just"/>
            <a:r>
              <a:rPr lang="ru-RU" sz="2200" dirty="0"/>
              <a:t>25 августа – Заседание Координационного совета по развитию малого и среднего предпринимательства во Владивостоке (оценка регулирующего воздействия). </a:t>
            </a:r>
            <a:r>
              <a:rPr lang="ru-RU" sz="2200" i="1" dirty="0"/>
              <a:t>Отрицательное заключение </a:t>
            </a:r>
            <a:r>
              <a:rPr lang="ru-RU" sz="2200" dirty="0"/>
              <a:t>проекту постановления </a:t>
            </a:r>
            <a:r>
              <a:rPr lang="ru-RU" sz="1800" dirty="0"/>
              <a:t>«О порядке пользования территориями общего пользования Владивостокского городского округа при передвижении на средствах индивидуальной мобильности, в том числе используемых в автоматизированной системе аренды (проката)».</a:t>
            </a:r>
          </a:p>
          <a:p>
            <a:pPr algn="just"/>
            <a:r>
              <a:rPr lang="ru-RU" sz="2000" dirty="0"/>
              <a:t>Благодарности и благодарственные письма: председатель Приморского регионального отделения «Деловой России» Г. Тимченко, сопредседатель </a:t>
            </a:r>
            <a:r>
              <a:rPr lang="ru-RU" sz="2000" dirty="0" err="1"/>
              <a:t>Э.Портнов</a:t>
            </a:r>
            <a:r>
              <a:rPr lang="ru-RU" sz="2000" dirty="0"/>
              <a:t>, зампред С. Дремин, А. Немцов </a:t>
            </a:r>
            <a:r>
              <a:rPr lang="ru-RU" sz="2000" dirty="0">
                <a:sym typeface="Wingdings" panose="05000000000000000000" pitchFamily="2" charset="2"/>
              </a:rPr>
              <a:t>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ru-RU" sz="2000" dirty="0">
                <a:sym typeface="Wingdings" panose="05000000000000000000" pitchFamily="2" charset="2"/>
              </a:rPr>
              <a:t>укрепление отношений между ОГВ и бизнес-сообществом</a:t>
            </a:r>
          </a:p>
          <a:p>
            <a:pPr algn="just"/>
            <a:r>
              <a:rPr lang="ru-RU" sz="2200" i="1" dirty="0"/>
              <a:t>Основной механизм взаимодействия «Деловой России» с ОГВ – участие в совместных заседаниях в рамках общественных и координационных советов Правительства и губернатора Приморского края. Инициатива ОГВ. Отсутствие ярких решений.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80925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1222</Words>
  <Application>Microsoft Office PowerPoint</Application>
  <PresentationFormat>Широкоэкранный</PresentationFormat>
  <Paragraphs>75</Paragraphs>
  <Slides>13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ys text</vt:lpstr>
      <vt:lpstr>Тема Office</vt:lpstr>
      <vt:lpstr>«Представление результатов мониторинга GR-практик Приморского края (3 квартала 2022)»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Сухова Марина Сергеевна</dc:creator>
  <cp:lastModifiedBy>Сухова Марина Сергеевна</cp:lastModifiedBy>
  <cp:revision>14</cp:revision>
  <dcterms:created xsi:type="dcterms:W3CDTF">2022-11-21T09:02:45Z</dcterms:created>
  <dcterms:modified xsi:type="dcterms:W3CDTF">2023-01-24T12:36:14Z</dcterms:modified>
</cp:coreProperties>
</file>