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60" r:id="rId7"/>
    <p:sldId id="265" r:id="rId8"/>
    <p:sldId id="266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75b6dfb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75b6dfb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75b6dfbe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75b6dfbe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75b6dfb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75b6dfb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56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75b6dfb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75b6dfb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4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5b6dfb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75b6dfb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75b6dfb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75b6dfb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01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75b6dfb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75b6dfb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03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75b6dfbe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75b6dfbe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vvdayneko@edu.hse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99625" y="257096"/>
            <a:ext cx="393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lt1"/>
                </a:solidFill>
              </a:rPr>
              <a:t>Конференция «Психология XXI века»: Психология</a:t>
            </a:r>
            <a:endParaRPr sz="1200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lt1"/>
                </a:solidFill>
              </a:rPr>
              <a:t>в непредсказуемом мире: условия и возможности»</a:t>
            </a:r>
            <a:endParaRPr sz="1200" i="1">
              <a:solidFill>
                <a:schemeClr val="lt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044" y="0"/>
            <a:ext cx="2838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75" y="333296"/>
            <a:ext cx="1747975" cy="39748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05575" y="1729879"/>
            <a:ext cx="573215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Психологический капитал и </a:t>
            </a:r>
            <a:r>
              <a:rPr lang="ru-RU" sz="2000" dirty="0" err="1">
                <a:solidFill>
                  <a:schemeClr val="bg1"/>
                </a:solidFill>
              </a:rPr>
              <a:t>смысложизненные</a:t>
            </a:r>
            <a:r>
              <a:rPr lang="ru-RU" sz="2000" dirty="0">
                <a:solidFill>
                  <a:schemeClr val="bg1"/>
                </a:solidFill>
              </a:rPr>
              <a:t> ориентации как факторы позитивного организационного поведения у сотрудников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305575" y="3259876"/>
            <a:ext cx="573215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1" dirty="0" smtClean="0">
                <a:solidFill>
                  <a:schemeClr val="lt1"/>
                </a:solidFill>
              </a:rPr>
              <a:t>Дайнеко В. В.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1" dirty="0" smtClean="0">
                <a:solidFill>
                  <a:schemeClr val="lt1"/>
                </a:solidFill>
              </a:rPr>
              <a:t>НИУ «ВШЭ»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1" dirty="0" smtClean="0">
                <a:solidFill>
                  <a:schemeClr val="lt1"/>
                </a:solidFill>
              </a:rPr>
              <a:t>Аспирантская школа по психологии</a:t>
            </a:r>
            <a:endParaRPr sz="2100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64550" y="365075"/>
            <a:ext cx="8014926" cy="917311"/>
            <a:chOff x="564550" y="365075"/>
            <a:chExt cx="8014926" cy="917311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827975" y="523575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2800" dirty="0"/>
                <a:t>Почему актуально?</a:t>
              </a:r>
              <a:endParaRPr sz="27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64538" y="1600750"/>
            <a:ext cx="8014926" cy="3076251"/>
            <a:chOff x="564538" y="1600750"/>
            <a:chExt cx="8014926" cy="3076251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38" y="1600750"/>
              <a:ext cx="8014926" cy="307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827975" y="1647462"/>
              <a:ext cx="7594266" cy="295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ru-RU" sz="1800" dirty="0"/>
                <a:t>В современных условиях, когда происходят значительные изменения и возникают кризисные ситуации, идут поиски источников адаптации и повышения  эффективности деятельности работников за счет личных психологических ресурсов, ориентирующих на позитивное поведение и </a:t>
              </a:r>
              <a:r>
                <a:rPr lang="ru-RU" sz="1800" dirty="0"/>
                <a:t>эффекты.</a:t>
              </a:r>
              <a:endParaRPr lang="ru-RU" sz="1800" dirty="0"/>
            </a:p>
            <a:p>
              <a:endParaRPr lang="ru-RU" sz="1800" dirty="0"/>
            </a:p>
            <a:p>
              <a:r>
                <a:rPr lang="ru-RU" sz="1800" dirty="0"/>
                <a:t>Ранее психология рассматривала исключительно патологию, «что не так» у людей, групп, организации и обществ, позитивная психология стремиться предотвратить негативные явления у сотрудников, развивая сильные стороны личности.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00" y="304800"/>
            <a:ext cx="5398711" cy="4838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5"/>
          <p:cNvGrpSpPr/>
          <p:nvPr/>
        </p:nvGrpSpPr>
        <p:grpSpPr>
          <a:xfrm>
            <a:off x="564538" y="381000"/>
            <a:ext cx="8014926" cy="917311"/>
            <a:chOff x="564550" y="365075"/>
            <a:chExt cx="8014926" cy="917311"/>
          </a:xfrm>
        </p:grpSpPr>
        <p:pic>
          <p:nvPicPr>
            <p:cNvPr id="76" name="Google Shape;7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5"/>
            <p:cNvSpPr txBox="1"/>
            <p:nvPr/>
          </p:nvSpPr>
          <p:spPr>
            <a:xfrm>
              <a:off x="807737" y="523580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2800" dirty="0"/>
                <a:t>Позитивное организационное поведение</a:t>
              </a:r>
              <a:endParaRPr sz="27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564550" y="1551150"/>
            <a:ext cx="4007450" cy="3104974"/>
            <a:chOff x="564550" y="1551150"/>
            <a:chExt cx="4007450" cy="3104974"/>
          </a:xfrm>
        </p:grpSpPr>
        <p:pic>
          <p:nvPicPr>
            <p:cNvPr id="79" name="Google Shape;79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50" y="1551150"/>
              <a:ext cx="4007450" cy="3104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5"/>
            <p:cNvSpPr txBox="1"/>
            <p:nvPr/>
          </p:nvSpPr>
          <p:spPr>
            <a:xfrm>
              <a:off x="709864" y="1727112"/>
              <a:ext cx="3783930" cy="270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1600" dirty="0"/>
                <a:t>К</a:t>
              </a:r>
              <a:r>
                <a:rPr lang="ru-RU" sz="1600" dirty="0" smtClean="0"/>
                <a:t>онцепция </a:t>
              </a:r>
              <a:r>
                <a:rPr lang="ru-RU" sz="1600" dirty="0"/>
                <a:t>Ф. </a:t>
              </a:r>
              <a:r>
                <a:rPr lang="ru-RU" sz="1600" dirty="0" err="1"/>
                <a:t>Лютанса</a:t>
              </a:r>
              <a:r>
                <a:rPr lang="ru-RU" sz="1600" dirty="0"/>
                <a:t>, направленная на изучение и применение позитивно ориентированных сильных сторон человека и психологических способностей, которые можно измерить, развить и использовать для эффективного управления и повышения производительности на рабочем </a:t>
              </a:r>
              <a:r>
                <a:rPr lang="ru-RU" sz="1600" dirty="0" smtClean="0"/>
                <a:t>месте.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8331" y="1551150"/>
            <a:ext cx="3521143" cy="31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2449" y="1727112"/>
            <a:ext cx="2192906" cy="2753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64550" y="365075"/>
            <a:ext cx="8014926" cy="917311"/>
            <a:chOff x="564550" y="365075"/>
            <a:chExt cx="8014926" cy="917311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827975" y="523575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2800" dirty="0"/>
                <a:t>Психологический капитал</a:t>
              </a:r>
              <a:endParaRPr sz="27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64538" y="1600750"/>
            <a:ext cx="8014926" cy="3076251"/>
            <a:chOff x="564538" y="1600750"/>
            <a:chExt cx="8014926" cy="3076251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38" y="1600750"/>
              <a:ext cx="8014926" cy="307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827975" y="1840832"/>
              <a:ext cx="7490100" cy="240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ru-RU" sz="1800" dirty="0"/>
                <a:t>Психологический капитал по Ф. </a:t>
              </a:r>
              <a:r>
                <a:rPr lang="ru-RU" sz="1800" dirty="0" err="1"/>
                <a:t>Лютансу</a:t>
              </a:r>
              <a:r>
                <a:rPr lang="ru-RU" sz="1800" dirty="0"/>
                <a:t>, это «положительное психологическое состояние человека, характеризующееся в том, чтобы прилагать необходимые усилия для достижения успеха в решении сложных задач (</a:t>
              </a:r>
              <a:r>
                <a:rPr lang="ru-RU" sz="1800" dirty="0" err="1"/>
                <a:t>самоэффективность</a:t>
              </a:r>
              <a:r>
                <a:rPr lang="ru-RU" sz="1800" dirty="0"/>
                <a:t>); создании положительной атрибуции об успехе в настоящем и будущем (оптимизм); настойчивостью и поиском путей к достижению целей (надежде); способностью поддерживать устойчивое развитие несмотря на возникающие </a:t>
              </a:r>
              <a:r>
                <a:rPr lang="ru-RU" sz="1800" dirty="0" smtClean="0"/>
                <a:t>проблемы</a:t>
              </a:r>
              <a:r>
                <a:rPr lang="en-US" sz="1800" dirty="0" smtClean="0"/>
                <a:t> (</a:t>
              </a:r>
              <a:r>
                <a:rPr lang="ru-RU" sz="1800" dirty="0" smtClean="0"/>
                <a:t>устойчивость). 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8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64550" y="365075"/>
            <a:ext cx="8014926" cy="917311"/>
            <a:chOff x="564550" y="365075"/>
            <a:chExt cx="8014926" cy="917311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827975" y="523575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2800" dirty="0" err="1" smtClean="0"/>
                <a:t>Смысложизненные</a:t>
              </a:r>
              <a:r>
                <a:rPr lang="ru-RU" sz="2800" dirty="0" smtClean="0"/>
                <a:t> </a:t>
              </a:r>
              <a:r>
                <a:rPr lang="ru-RU" sz="2800" dirty="0"/>
                <a:t>ориентации</a:t>
              </a:r>
              <a:endParaRPr sz="2800" dirty="0"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64538" y="1600750"/>
            <a:ext cx="8014926" cy="3076251"/>
            <a:chOff x="564538" y="1600750"/>
            <a:chExt cx="8014926" cy="3076251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38" y="1600750"/>
              <a:ext cx="8014926" cy="307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827975" y="1840832"/>
              <a:ext cx="74901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endParaRPr lang="ru-RU" sz="18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50495" y="1771531"/>
            <a:ext cx="7110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Д. А. Леонтьев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 определяет </a:t>
            </a:r>
            <a:r>
              <a:rPr lang="ru-RU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смысложизненные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 ориентации как систему осмысленных и избирательных связей, отражающая направленность личности, наличие жизненных целей, осмысленность выборов и оценок, удовлетворенность самореализацией и способность брать за нее ответственность, влияя на ее </a:t>
            </a:r>
            <a:r>
              <a:rPr lang="ru-RU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развитие.</a:t>
            </a:r>
            <a:endParaRPr lang="ru-RU" sz="20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3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7633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/>
          <p:cNvGrpSpPr/>
          <p:nvPr/>
        </p:nvGrpSpPr>
        <p:grpSpPr>
          <a:xfrm>
            <a:off x="564525" y="360900"/>
            <a:ext cx="8014926" cy="917311"/>
            <a:chOff x="564550" y="365075"/>
            <a:chExt cx="8014926" cy="917311"/>
          </a:xfrm>
        </p:grpSpPr>
        <p:pic>
          <p:nvPicPr>
            <p:cNvPr id="98" name="Google Shape;9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7"/>
            <p:cNvSpPr txBox="1"/>
            <p:nvPr/>
          </p:nvSpPr>
          <p:spPr>
            <a:xfrm>
              <a:off x="827975" y="523575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ru-RU" sz="2800" dirty="0"/>
                <a:t>Гипотезы </a:t>
              </a:r>
              <a:r>
                <a:rPr lang="ru-RU" sz="2800" dirty="0"/>
                <a:t>исследования</a:t>
              </a:r>
              <a:endParaRPr lang="ru-RU" sz="2800" dirty="0"/>
            </a:p>
          </p:txBody>
        </p:sp>
      </p:grp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603" y="1603829"/>
            <a:ext cx="746550" cy="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603" y="2655317"/>
            <a:ext cx="746550" cy="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603" y="3706804"/>
            <a:ext cx="746550" cy="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621450" y="1694963"/>
            <a:ext cx="7161602" cy="64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07000"/>
              </a:lnSpc>
              <a:buClr>
                <a:srgbClr val="222222"/>
              </a:buClr>
              <a:buSzPts val="1000"/>
            </a:pP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Смысложизненыые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ориентации, такие как «цели в жизни» и «управляемость жизнью», позитивно коррелируют с высоким уровнем психологического капитала;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621449" y="2756751"/>
            <a:ext cx="7161603" cy="87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07000"/>
              </a:lnSpc>
              <a:buClr>
                <a:srgbClr val="222222"/>
              </a:buClr>
              <a:buSzPts val="1000"/>
            </a:pP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Смысложизненыые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ориентации, такие как «интерес и эмоциональная насыщенность жизни» и «удовлетворенность самореализацией» положительно коррелирует с позитивным организационным поведением;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621450" y="3818513"/>
            <a:ext cx="716160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dirty="0" smtClean="0"/>
              <a:t>3.   Высокий </a:t>
            </a:r>
            <a:r>
              <a:rPr lang="ru-RU" dirty="0"/>
              <a:t>уровень психологического капитала значимо коррелирует с позитивным организационным поведением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64550" y="365075"/>
            <a:ext cx="8014926" cy="917311"/>
            <a:chOff x="564550" y="365075"/>
            <a:chExt cx="8014926" cy="917311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950495" y="557425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2800" dirty="0" smtClean="0"/>
                <a:t>Исследование</a:t>
              </a:r>
              <a:endParaRPr sz="2800" dirty="0"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64538" y="1600750"/>
            <a:ext cx="8014926" cy="3076251"/>
            <a:chOff x="564538" y="1600750"/>
            <a:chExt cx="8014926" cy="3076251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38" y="1600750"/>
              <a:ext cx="8014926" cy="307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827975" y="1840832"/>
              <a:ext cx="74901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endParaRPr lang="ru-RU" sz="18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50495" y="1771531"/>
            <a:ext cx="7110663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Выборка исследования будет состоять из 350 человек, в возрасте от 22 до 60 лет, работающих на момент проведения исследования и проживающих преимущественно в Москве и Московской области.  </a:t>
            </a:r>
          </a:p>
        </p:txBody>
      </p:sp>
    </p:spTree>
    <p:extLst>
      <p:ext uri="{BB962C8B-B14F-4D97-AF65-F5344CB8AC3E}">
        <p14:creationId xmlns:p14="http://schemas.microsoft.com/office/powerpoint/2010/main" val="128223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64550" y="365075"/>
            <a:ext cx="8014926" cy="917311"/>
            <a:chOff x="564550" y="365075"/>
            <a:chExt cx="8014926" cy="917311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827975" y="523575"/>
              <a:ext cx="74901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ru-RU" sz="2800" dirty="0" smtClean="0"/>
                <a:t>Исследование</a:t>
              </a:r>
              <a:endParaRPr sz="2800" dirty="0"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64538" y="1600750"/>
            <a:ext cx="8014926" cy="3076251"/>
            <a:chOff x="564538" y="1600750"/>
            <a:chExt cx="8014926" cy="3076251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38" y="1600750"/>
              <a:ext cx="8014926" cy="307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827975" y="1840832"/>
              <a:ext cx="74901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endParaRPr lang="ru-RU" sz="18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50495" y="1771531"/>
            <a:ext cx="7110663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В исследовании будут применены следующие методики: Тест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смысложизненных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 ориентаций (СЖО) Д. А. Леонтьева; 24 -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пунктовый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 опросник «Психологический капитал» Ф.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Лютанса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, предварительно переведенный и адаптированный для применения на русскоязычной выборке,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 (опросник «Психологический капитал» А.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Беккера),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а также метод интервью с руководителями для оценки позитивного организационного поведения сотрудника.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2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725775" y="1729879"/>
            <a:ext cx="39381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/>
              <a:t>Спасибо за внимание</a:t>
            </a:r>
            <a:r>
              <a:rPr lang="ru" sz="2700" dirty="0" smtClean="0"/>
              <a:t>!</a:t>
            </a:r>
            <a:endParaRPr sz="2700" dirty="0"/>
          </a:p>
        </p:txBody>
      </p:sp>
      <p:sp>
        <p:nvSpPr>
          <p:cNvPr id="129" name="Google Shape;129;p19"/>
          <p:cNvSpPr txBox="1"/>
          <p:nvPr/>
        </p:nvSpPr>
        <p:spPr>
          <a:xfrm>
            <a:off x="4812632" y="3814011"/>
            <a:ext cx="385124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Дайнеко Василиса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НИУ ВШЭ</a:t>
            </a:r>
          </a:p>
          <a:p>
            <a:pPr lvl="0"/>
            <a:r>
              <a:rPr lang="en-US" sz="2000" dirty="0" smtClean="0">
                <a:hlinkClick r:id="rId4"/>
              </a:rPr>
              <a:t>vvdayneko@edu.hse.ru</a:t>
            </a: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436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Dayneko, Vasilisa [TMP]</cp:lastModifiedBy>
  <cp:revision>10</cp:revision>
  <dcterms:modified xsi:type="dcterms:W3CDTF">2022-05-12T14:19:39Z</dcterms:modified>
</cp:coreProperties>
</file>