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87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23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5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40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77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1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4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2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7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83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24A6-8561-432B-AB02-5DDF7DA6E15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CC79-8017-43A9-ABF9-98D4A609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vdayneko@edu.hse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6194"/>
            <a:ext cx="9144000" cy="2566219"/>
          </a:xfrm>
        </p:spPr>
        <p:txBody>
          <a:bodyPr>
            <a:no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/>
              <a:t>Формирование концепции позитивного психологического капитала и</a:t>
            </a:r>
            <a:br>
              <a:rPr lang="ru-RU" sz="3600" dirty="0"/>
            </a:br>
            <a:r>
              <a:rPr lang="ru-RU" sz="3600" dirty="0"/>
              <a:t>возможности его измерения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4297"/>
            <a:ext cx="9144000" cy="1932038"/>
          </a:xfrm>
        </p:spPr>
        <p:txBody>
          <a:bodyPr>
            <a:normAutofit/>
          </a:bodyPr>
          <a:lstStyle/>
          <a:p>
            <a:r>
              <a:rPr lang="ru-RU" dirty="0"/>
              <a:t>Дайнеко Василиса </a:t>
            </a:r>
            <a:r>
              <a:rPr lang="ru-RU" dirty="0" smtClean="0"/>
              <a:t>Владимировна</a:t>
            </a:r>
            <a:endParaRPr lang="en-US" dirty="0" smtClean="0"/>
          </a:p>
          <a:p>
            <a:r>
              <a:rPr lang="ru-RU" dirty="0"/>
              <a:t>Аспирант</a:t>
            </a:r>
          </a:p>
          <a:p>
            <a:r>
              <a:rPr lang="ru-RU" dirty="0" smtClean="0"/>
              <a:t>НИУ ВШЭ</a:t>
            </a:r>
          </a:p>
          <a:p>
            <a:r>
              <a:rPr lang="ru-RU" dirty="0" smtClean="0"/>
              <a:t>Аспирантская школа по психологии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5350705"/>
            <a:ext cx="1461439" cy="14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5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Возможности измерения «позитивного психологического капитала»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3767"/>
            <a:ext cx="10990006" cy="4070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Учеными </a:t>
            </a:r>
            <a:r>
              <a:rPr lang="ru-RU" dirty="0"/>
              <a:t>рассматриваются возможности измерения уровня позитивного психологического капитала на организационном </a:t>
            </a:r>
            <a:r>
              <a:rPr lang="ru-RU" dirty="0" smtClean="0"/>
              <a:t>уровне.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Опросник</a:t>
            </a:r>
            <a:r>
              <a:rPr lang="ru-RU" dirty="0"/>
              <a:t>, предложенный Ф. </a:t>
            </a:r>
            <a:r>
              <a:rPr lang="ru-RU" dirty="0" err="1"/>
              <a:t>Валумба</a:t>
            </a:r>
            <a:r>
              <a:rPr lang="ru-RU" dirty="0"/>
              <a:t> и соавторами состоит из 8 пунктов и 4 </a:t>
            </a:r>
            <a:r>
              <a:rPr lang="ru-RU" dirty="0" err="1"/>
              <a:t>подшкал</a:t>
            </a:r>
            <a:r>
              <a:rPr lang="ru-RU" dirty="0"/>
              <a:t> (оптимизм, надежда, устойчивость, </a:t>
            </a:r>
            <a:r>
              <a:rPr lang="ru-RU" dirty="0" err="1"/>
              <a:t>самоэффективность</a:t>
            </a:r>
            <a:r>
              <a:rPr lang="ru-RU" dirty="0"/>
              <a:t>). Членам группы предлагается ответить на пункты опросника в соответствии с 5-ти бальной шкалой оценивая.  По общей выборке коэффициент альфа </a:t>
            </a:r>
            <a:r>
              <a:rPr lang="ru-RU" dirty="0" err="1"/>
              <a:t>Кронбаха</a:t>
            </a:r>
            <a:r>
              <a:rPr lang="ru-RU" dirty="0"/>
              <a:t> составил 0,79.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12" y="5582264"/>
            <a:ext cx="1232701" cy="122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7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990006" cy="4503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русскоязычной выборке был апробирован только опросник А. Беккера, апробированный С. </a:t>
            </a:r>
            <a:r>
              <a:rPr lang="ru-RU" dirty="0" err="1"/>
              <a:t>Маничевым</a:t>
            </a:r>
            <a:r>
              <a:rPr lang="ru-RU" dirty="0"/>
              <a:t> и В. </a:t>
            </a:r>
            <a:r>
              <a:rPr lang="ru-RU" dirty="0" err="1"/>
              <a:t>Погребницкой</a:t>
            </a:r>
            <a:r>
              <a:rPr lang="ru-RU" dirty="0"/>
              <a:t> состоящий из 16 утверждений.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Остальные </a:t>
            </a:r>
            <a:r>
              <a:rPr lang="ru-RU" dirty="0"/>
              <a:t>методики, упомянутые в статье были адаптированы преимущественно в других странах.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Перспективой </a:t>
            </a:r>
            <a:r>
              <a:rPr lang="ru-RU" dirty="0"/>
              <a:t>данного исследования является апробирование опросников Ф. </a:t>
            </a:r>
            <a:r>
              <a:rPr lang="ru-RU" dirty="0" err="1" smtClean="0"/>
              <a:t>Лютанса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Т. </a:t>
            </a:r>
            <a:r>
              <a:rPr lang="ru-RU" dirty="0" smtClean="0"/>
              <a:t>Лоренца.   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6960" y="5766619"/>
            <a:ext cx="1047053" cy="103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50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2387"/>
            <a:ext cx="10990006" cy="5161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Контакты автора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Дайнеко Василиса Владимировна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НИУ ВШЭ</a:t>
            </a:r>
          </a:p>
          <a:p>
            <a:pPr marL="0" indent="0">
              <a:buNone/>
            </a:pPr>
            <a:r>
              <a:rPr lang="ru-RU" dirty="0" smtClean="0"/>
              <a:t>Аспирантская школа по Психологии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vvdayneko@edu.hse.ru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4976" y="4881716"/>
            <a:ext cx="1670830" cy="165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4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Истоки «позитивного психологического капитала»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1232" cy="41474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истоков развития концепции позитивного психологического капитала были многочисленные исследования, в том числе </a:t>
            </a:r>
            <a:r>
              <a:rPr lang="ru-RU" dirty="0" smtClean="0"/>
              <a:t>М</a:t>
            </a:r>
            <a:r>
              <a:rPr lang="ru-RU" dirty="0"/>
              <a:t>. </a:t>
            </a:r>
            <a:r>
              <a:rPr lang="ru-RU" dirty="0" err="1" smtClean="0"/>
              <a:t>Селигмана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М</a:t>
            </a:r>
            <a:r>
              <a:rPr lang="ru-RU" dirty="0"/>
              <a:t>. </a:t>
            </a:r>
            <a:r>
              <a:rPr lang="ru-RU" dirty="0" err="1"/>
              <a:t>Чиксенмихайи</a:t>
            </a:r>
            <a:r>
              <a:rPr lang="ru-RU" dirty="0"/>
              <a:t>, развивавшиеся в русле формирования позитивной </a:t>
            </a:r>
            <a:r>
              <a:rPr lang="ru-RU" dirty="0" smtClean="0"/>
              <a:t>психологии. </a:t>
            </a:r>
          </a:p>
          <a:p>
            <a:endParaRPr lang="ru-RU" dirty="0" smtClean="0"/>
          </a:p>
          <a:p>
            <a:r>
              <a:rPr lang="ru-RU" dirty="0" smtClean="0"/>
              <a:t>Далее </a:t>
            </a:r>
            <a:r>
              <a:rPr lang="ru-RU" dirty="0"/>
              <a:t>наблюдалась тенденция смещения фокуса с исследований человеческих недостатков на изучение человеческих достоинств. Было обнаружено, что сильные стороны личности человека позволяют отдельным людям и даже организациям гармонично функционировать и эффективно справляться с работой.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561" y="5406740"/>
            <a:ext cx="1461439" cy="14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7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Истоки «позитивного психологического капитала»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6194324" cy="4616246"/>
          </a:xfrm>
        </p:spPr>
        <p:txBody>
          <a:bodyPr>
            <a:normAutofit/>
          </a:bodyPr>
          <a:lstStyle/>
          <a:p>
            <a:r>
              <a:rPr lang="ru-RU" dirty="0" smtClean="0"/>
              <a:t>Развивая теорию позитивной психологии, Ф. </a:t>
            </a:r>
            <a:r>
              <a:rPr lang="ru-RU" dirty="0" err="1" smtClean="0"/>
              <a:t>Лютанс</a:t>
            </a:r>
            <a:r>
              <a:rPr lang="ru-RU" dirty="0" smtClean="0"/>
              <a:t> впервые высказал идею о концепции позитивного организационного поведения, состоящей из таких психологических конструктов как </a:t>
            </a:r>
            <a:r>
              <a:rPr lang="ru-RU" dirty="0" err="1" smtClean="0"/>
              <a:t>самоэффективность</a:t>
            </a:r>
            <a:r>
              <a:rPr lang="ru-RU" dirty="0" smtClean="0"/>
              <a:t>, надежда, оптимизм, субъективное благополучие и эмоциональный интеллект [6].</a:t>
            </a:r>
          </a:p>
          <a:p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561" y="5406740"/>
            <a:ext cx="1461439" cy="1451260"/>
          </a:xfrm>
          <a:prstGeom prst="rect">
            <a:avLst/>
          </a:prstGeom>
        </p:spPr>
      </p:pic>
      <p:pic>
        <p:nvPicPr>
          <p:cNvPr id="1026" name="Picture 2" descr="Luthans to receive Doc Elliott Award for exemplary service | Nebraska Today  | University of Nebraska–Lincol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915" y="1828800"/>
            <a:ext cx="4550594" cy="255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59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13" y="365125"/>
            <a:ext cx="9559413" cy="1325563"/>
          </a:xfrm>
        </p:spPr>
        <p:txBody>
          <a:bodyPr/>
          <a:lstStyle/>
          <a:p>
            <a:r>
              <a:rPr lang="ru-RU" dirty="0" smtClean="0"/>
              <a:t>Позитивный психологический капитал Ф. </a:t>
            </a:r>
            <a:r>
              <a:rPr lang="ru-RU" dirty="0" err="1" smtClean="0"/>
              <a:t>Лютанса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05781"/>
            <a:ext cx="10621297" cy="4439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Впоследствии, опираясь на данную концепцию, Ф. </a:t>
            </a:r>
            <a:r>
              <a:rPr lang="ru-RU" dirty="0" err="1"/>
              <a:t>Лютанс</a:t>
            </a:r>
            <a:r>
              <a:rPr lang="ru-RU" dirty="0"/>
              <a:t> совместно с соавторами объединили 4 </a:t>
            </a:r>
            <a:r>
              <a:rPr lang="ru-RU" dirty="0" smtClean="0"/>
              <a:t>конструкта: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надежда,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оптимизм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</a:t>
            </a:r>
            <a:r>
              <a:rPr lang="ru-RU" dirty="0" smtClean="0"/>
              <a:t>стойчивость,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самоэффективность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которые </a:t>
            </a:r>
            <a:r>
              <a:rPr lang="ru-RU" dirty="0"/>
              <a:t>стали рассматриваться как элементы позитивного психологического </a:t>
            </a:r>
            <a:r>
              <a:rPr lang="ru-RU" dirty="0" smtClean="0"/>
              <a:t>капитала.</a:t>
            </a: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3080" y="5308879"/>
            <a:ext cx="1461439" cy="14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8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00419" cy="1325563"/>
          </a:xfrm>
        </p:spPr>
        <p:txBody>
          <a:bodyPr/>
          <a:lstStyle/>
          <a:p>
            <a:r>
              <a:rPr lang="ru-RU" dirty="0" smtClean="0"/>
              <a:t>Позитивный психологический капитал Ф. </a:t>
            </a:r>
            <a:r>
              <a:rPr lang="ru-RU" dirty="0" err="1" smtClean="0"/>
              <a:t>Лютанса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озитивный </a:t>
            </a:r>
            <a:r>
              <a:rPr lang="ru-RU" dirty="0"/>
              <a:t>психологический капитал, это </a:t>
            </a:r>
            <a:r>
              <a:rPr lang="ru-RU" dirty="0" smtClean="0"/>
              <a:t>положительное </a:t>
            </a:r>
            <a:r>
              <a:rPr lang="ru-RU" dirty="0"/>
              <a:t>психологическое состояние человека, характеризующееся в </a:t>
            </a:r>
            <a:r>
              <a:rPr lang="ru-RU" dirty="0" smtClean="0"/>
              <a:t>том чтобы: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брать </a:t>
            </a:r>
            <a:r>
              <a:rPr lang="ru-RU" dirty="0"/>
              <a:t>на себя ответственность и прилагать необходимые усилия для достижения успеха в решении сложных задач (</a:t>
            </a:r>
            <a:r>
              <a:rPr lang="ru-RU" dirty="0" err="1"/>
              <a:t>самоэффективность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создании </a:t>
            </a:r>
            <a:r>
              <a:rPr lang="ru-RU" dirty="0"/>
              <a:t>положительной атрибуции об успехе в настоящем и будущем (оптимизм);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настойчивостью </a:t>
            </a:r>
            <a:r>
              <a:rPr lang="ru-RU" dirty="0"/>
              <a:t>и поиском путей к достижению целей (надежде</a:t>
            </a:r>
            <a:r>
              <a:rPr lang="ru-RU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способностью </a:t>
            </a:r>
            <a:r>
              <a:rPr lang="ru-RU" dirty="0"/>
              <a:t>поддерживать устойчивое развитие несмотря на возникающие проблемы и невзгоды (устойчивость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3080" y="5288753"/>
            <a:ext cx="1461439" cy="14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5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Опросник «позитивного психологического капитала» Ф. </a:t>
            </a:r>
            <a:r>
              <a:rPr lang="ru-RU" dirty="0" err="1"/>
              <a:t>Лютанса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084"/>
            <a:ext cx="10515600" cy="4657879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Наиболее </a:t>
            </a:r>
            <a:r>
              <a:rPr lang="ru-RU" dirty="0"/>
              <a:t>широко используемой методикой </a:t>
            </a:r>
            <a:r>
              <a:rPr lang="ru-RU" dirty="0" smtClean="0"/>
              <a:t>для измерения на </a:t>
            </a:r>
            <a:r>
              <a:rPr lang="ru-RU" dirty="0"/>
              <a:t>индивидуальном уровне является </a:t>
            </a:r>
            <a:r>
              <a:rPr lang="ru-RU" b="1" dirty="0"/>
              <a:t>опросник </a:t>
            </a:r>
            <a:r>
              <a:rPr lang="ru-RU" b="1" dirty="0" smtClean="0"/>
              <a:t>«позитивного психологического капитала» </a:t>
            </a:r>
            <a:r>
              <a:rPr lang="ru-RU" b="1" dirty="0" smtClean="0"/>
              <a:t>Ф</a:t>
            </a:r>
            <a:r>
              <a:rPr lang="ru-RU" b="1" dirty="0"/>
              <a:t>. </a:t>
            </a:r>
            <a:r>
              <a:rPr lang="ru-RU" b="1" dirty="0" err="1" smtClean="0"/>
              <a:t>Лютанса</a:t>
            </a:r>
            <a:r>
              <a:rPr lang="ru-RU" dirty="0" smtClean="0"/>
              <a:t>, </a:t>
            </a:r>
            <a:r>
              <a:rPr lang="ru-RU" dirty="0"/>
              <a:t>состоящий из 24 пунктов, каждый из которых оценивается по 6-ти бальной шкале </a:t>
            </a:r>
            <a:r>
              <a:rPr lang="ru-RU" dirty="0" err="1"/>
              <a:t>Ликерта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общей выборке коэффициент альфа </a:t>
            </a:r>
            <a:r>
              <a:rPr lang="ru-RU" dirty="0" err="1"/>
              <a:t>Кронбаха</a:t>
            </a:r>
            <a:r>
              <a:rPr lang="ru-RU" dirty="0"/>
              <a:t> составил 0,98, по отдельным </a:t>
            </a:r>
            <a:r>
              <a:rPr lang="ru-RU" dirty="0" err="1"/>
              <a:t>подшкалам</a:t>
            </a:r>
            <a:r>
              <a:rPr lang="ru-RU" dirty="0"/>
              <a:t> значение коэффициента также превысило значение </a:t>
            </a:r>
            <a:r>
              <a:rPr lang="ru-RU" dirty="0" smtClean="0"/>
              <a:t>0,90. </a:t>
            </a: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561" y="5406740"/>
            <a:ext cx="1461439" cy="14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34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990006" cy="796412"/>
          </a:xfrm>
        </p:spPr>
        <p:txBody>
          <a:bodyPr>
            <a:noAutofit/>
          </a:bodyPr>
          <a:lstStyle/>
          <a:p>
            <a:r>
              <a:rPr lang="ru-RU" sz="4000" dirty="0"/>
              <a:t>«Объединенный опросник измерения позитивного психологического капитала»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Т</a:t>
            </a:r>
            <a:r>
              <a:rPr lang="ru-RU" sz="4000" dirty="0"/>
              <a:t>. </a:t>
            </a:r>
            <a:r>
              <a:rPr lang="ru-RU" sz="4000" dirty="0"/>
              <a:t>Лоренца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6723"/>
            <a:ext cx="10990006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Т</a:t>
            </a:r>
            <a:r>
              <a:rPr lang="ru-RU" b="1" dirty="0"/>
              <a:t>. Лоренц и соавторы предложили «Объединенный опросник измерения позитивного психологического капитала»</a:t>
            </a:r>
            <a:r>
              <a:rPr lang="ru-RU" dirty="0"/>
              <a:t>, состоящий из 12 пунктов, оцениваемых по 6-ти бальной шкале </a:t>
            </a:r>
            <a:r>
              <a:rPr lang="ru-RU" dirty="0" err="1" smtClean="0"/>
              <a:t>Ликерта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Результаты </a:t>
            </a:r>
            <a:r>
              <a:rPr lang="ru-RU" dirty="0"/>
              <a:t>исследования </a:t>
            </a:r>
            <a:r>
              <a:rPr lang="ru-RU" dirty="0" smtClean="0"/>
              <a:t>показывают</a:t>
            </a:r>
            <a:r>
              <a:rPr lang="ru-RU" dirty="0"/>
              <a:t>, что 12-пунктовый опросник можно применять ко многим сферам, например, к спорту и образованию, в отличие от 24-пунктового опросника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12" y="5582264"/>
            <a:ext cx="1232701" cy="122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9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1"/>
            <a:ext cx="10813026" cy="16813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«Объединенный опросник измерения позитивного психологического капитала»</a:t>
            </a:r>
            <a:r>
              <a:rPr lang="ru-RU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Т. Лоренца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4994"/>
            <a:ext cx="10515600" cy="3831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дальнейших исследованиях на чешской выборке респондентов были получены следующие данные: по общей выборке коэффициент альфа </a:t>
            </a:r>
            <a:r>
              <a:rPr lang="ru-RU" dirty="0" err="1"/>
              <a:t>Кронбаха</a:t>
            </a:r>
            <a:r>
              <a:rPr lang="ru-RU" dirty="0"/>
              <a:t> составил 0,90, значение альфа </a:t>
            </a:r>
            <a:r>
              <a:rPr lang="ru-RU" dirty="0" err="1"/>
              <a:t>Кронбаха</a:t>
            </a:r>
            <a:r>
              <a:rPr lang="ru-RU" dirty="0"/>
              <a:t> для </a:t>
            </a:r>
            <a:r>
              <a:rPr lang="ru-RU" dirty="0" err="1"/>
              <a:t>подшкал</a:t>
            </a:r>
            <a:r>
              <a:rPr lang="ru-RU" dirty="0"/>
              <a:t>: 0,81 − для </a:t>
            </a:r>
            <a:r>
              <a:rPr lang="ru-RU" dirty="0" err="1"/>
              <a:t>самоэффективности</a:t>
            </a:r>
            <a:r>
              <a:rPr lang="ru-RU" dirty="0"/>
              <a:t>, 0,73 − для надежды, 0,43 − для устойчивости и 0,89 − для </a:t>
            </a:r>
            <a:r>
              <a:rPr lang="ru-RU" dirty="0" smtClean="0"/>
              <a:t>оптимизма.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Как </a:t>
            </a:r>
            <a:r>
              <a:rPr lang="ru-RU" dirty="0"/>
              <a:t>следует из полученных результатов </a:t>
            </a:r>
            <a:r>
              <a:rPr lang="ru-RU" dirty="0" err="1"/>
              <a:t>подшкала</a:t>
            </a:r>
            <a:r>
              <a:rPr lang="ru-RU" dirty="0"/>
              <a:t> устойчивости имеет низкую внутреннюю согласованность, кроме того ее части не коррелировали с остальными </a:t>
            </a:r>
            <a:r>
              <a:rPr lang="ru-RU" dirty="0" err="1"/>
              <a:t>подшкалами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298" y="5633884"/>
            <a:ext cx="1232702" cy="122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78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Опросник «психологический капитал»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А. Беккера в </a:t>
            </a:r>
            <a:r>
              <a:rPr lang="ru-RU" dirty="0" err="1" smtClean="0"/>
              <a:t>аппробации</a:t>
            </a:r>
            <a:r>
              <a:rPr lang="ru-RU" dirty="0" smtClean="0"/>
              <a:t> С. </a:t>
            </a:r>
            <a:r>
              <a:rPr lang="ru-RU" dirty="0" err="1" smtClean="0"/>
              <a:t>Маничева</a:t>
            </a:r>
            <a:r>
              <a:rPr lang="ru-RU" dirty="0" smtClean="0"/>
              <a:t> 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В. </a:t>
            </a:r>
            <a:r>
              <a:rPr lang="ru-RU" dirty="0" err="1" smtClean="0"/>
              <a:t>Погребницкой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3767"/>
            <a:ext cx="10990006" cy="4070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Данная </a:t>
            </a:r>
            <a:r>
              <a:rPr lang="ru-RU" dirty="0"/>
              <a:t>методика опирается на модель взаимодействия работника с ситуацией А. Беккера и Е. </a:t>
            </a:r>
            <a:r>
              <a:rPr lang="ru-RU" dirty="0" err="1" smtClean="0"/>
              <a:t>Демероути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Опросник </a:t>
            </a:r>
            <a:r>
              <a:rPr lang="ru-RU" dirty="0"/>
              <a:t>состоит из 18 утверждений, составляющих 4 </a:t>
            </a:r>
            <a:r>
              <a:rPr lang="ru-RU" dirty="0" err="1"/>
              <a:t>подшкалы</a:t>
            </a:r>
            <a:r>
              <a:rPr lang="ru-RU" dirty="0"/>
              <a:t>: </a:t>
            </a:r>
            <a:r>
              <a:rPr lang="ru-RU" dirty="0" err="1"/>
              <a:t>самоэффективность</a:t>
            </a:r>
            <a:r>
              <a:rPr lang="ru-RU" dirty="0"/>
              <a:t>, оптимистичность, самооценка и жизнестойкость.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Респондентам </a:t>
            </a:r>
            <a:r>
              <a:rPr lang="ru-RU" dirty="0"/>
              <a:t>предлагается оценить утверждения в зависимости от </a:t>
            </a:r>
            <a:r>
              <a:rPr lang="ru-RU" dirty="0" err="1"/>
              <a:t>подшкалы</a:t>
            </a:r>
            <a:r>
              <a:rPr lang="ru-RU" dirty="0"/>
              <a:t> по 4 или 5-ти бальной шкале. По общей выборке коэффициент альфа </a:t>
            </a:r>
            <a:r>
              <a:rPr lang="ru-RU" dirty="0" err="1"/>
              <a:t>Кронбаха</a:t>
            </a:r>
            <a:r>
              <a:rPr lang="ru-RU" dirty="0"/>
              <a:t> составил </a:t>
            </a:r>
            <a:r>
              <a:rPr lang="ru-RU" dirty="0" smtClean="0"/>
              <a:t>0,82. </a:t>
            </a: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12" y="5582264"/>
            <a:ext cx="1232701" cy="122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7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5668</TotalTime>
  <Words>667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 Формирование концепции позитивного психологического капитала и возможности его измерения</vt:lpstr>
      <vt:lpstr>Истоки «позитивного психологического капитала»</vt:lpstr>
      <vt:lpstr>Истоки «позитивного психологического капитала»</vt:lpstr>
      <vt:lpstr>Позитивный психологический капитал Ф. Лютанса</vt:lpstr>
      <vt:lpstr>Позитивный психологический капитал Ф. Лютанса</vt:lpstr>
      <vt:lpstr>Опросник «позитивного психологического капитала» Ф. Лютанса</vt:lpstr>
      <vt:lpstr>«Объединенный опросник измерения позитивного психологического капитала»  Т. Лоренца</vt:lpstr>
      <vt:lpstr>«Объединенный опросник измерения позитивного психологического капитала»  Т. Лоренца</vt:lpstr>
      <vt:lpstr>Опросник «психологический капитал»  А. Беккера в аппробации С. Маничева и  В. Погребницкой</vt:lpstr>
      <vt:lpstr>Возможности измерения «позитивного психологического капитала»</vt:lpstr>
      <vt:lpstr>Заключение</vt:lpstr>
      <vt:lpstr>PowerPoint Presentation</vt:lpstr>
    </vt:vector>
  </TitlesOfParts>
  <Company>VTB Capital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научная конференция студентов, аспирантов и молодых учёных «Ломоносов-2022»</dc:title>
  <dc:creator>Dayneko, Vasilisa [TMP]</dc:creator>
  <cp:lastModifiedBy>Dayneko, Vasilisa [TMP]</cp:lastModifiedBy>
  <cp:revision>20</cp:revision>
  <dcterms:created xsi:type="dcterms:W3CDTF">2022-04-07T11:07:21Z</dcterms:created>
  <dcterms:modified xsi:type="dcterms:W3CDTF">2022-04-11T09:36:10Z</dcterms:modified>
</cp:coreProperties>
</file>