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64" r:id="rId3"/>
    <p:sldId id="265" r:id="rId4"/>
    <p:sldId id="270" r:id="rId5"/>
    <p:sldId id="271" r:id="rId6"/>
    <p:sldId id="258" r:id="rId7"/>
    <p:sldId id="268" r:id="rId8"/>
    <p:sldId id="259" r:id="rId9"/>
    <p:sldId id="280" r:id="rId10"/>
    <p:sldId id="273" r:id="rId11"/>
    <p:sldId id="274" r:id="rId12"/>
    <p:sldId id="276" r:id="rId13"/>
    <p:sldId id="277" r:id="rId14"/>
    <p:sldId id="278" r:id="rId15"/>
    <p:sldId id="279" r:id="rId16"/>
    <p:sldId id="272" r:id="rId17"/>
    <p:sldId id="263" r:id="rId1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p:cViewPr varScale="1">
        <p:scale>
          <a:sx n="36" d="100"/>
          <a:sy n="36" d="100"/>
        </p:scale>
        <p:origin x="492" y="90"/>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116915" y="3944518"/>
            <a:ext cx="12851948" cy="41560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p>
            <a:pPr algn="l">
              <a:defRPr sz="7000" b="1" cap="all">
                <a:solidFill>
                  <a:srgbClr val="253957"/>
                </a:solidFill>
                <a:latin typeface="+mn-lt"/>
                <a:ea typeface="+mn-ea"/>
                <a:cs typeface="+mn-cs"/>
                <a:sym typeface="Arial Narrow"/>
              </a:defRPr>
            </a:pPr>
            <a:r>
              <a:rPr lang="ru-RU" dirty="0">
                <a:latin typeface="Symusic" panose="00000400000000000000" pitchFamily="2" charset="0"/>
                <a:cs typeface="Symusic" panose="00000400000000000000" pitchFamily="2" charset="0"/>
              </a:rPr>
              <a:t>Взаимосвязь ценностей и локуса контроля с выбором формы занятости</a:t>
            </a:r>
            <a:endParaRPr dirty="0">
              <a:latin typeface="Symusic" panose="00000400000000000000" pitchFamily="2" charset="0"/>
              <a:cs typeface="Symusic" panose="00000400000000000000" pitchFamily="2" charset="0"/>
            </a:endParaRPr>
          </a:p>
        </p:txBody>
      </p:sp>
      <p:sp>
        <p:nvSpPr>
          <p:cNvPr id="53" name="Очень крутой подзаголовок презентации"/>
          <p:cNvSpPr txBox="1"/>
          <p:nvPr/>
        </p:nvSpPr>
        <p:spPr>
          <a:xfrm>
            <a:off x="13992200" y="8523275"/>
            <a:ext cx="10115646" cy="17281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ru-RU" dirty="0">
                <a:latin typeface="Symusic" panose="00000400000000000000" pitchFamily="2" charset="0"/>
                <a:cs typeface="Symusic" panose="00000400000000000000" pitchFamily="2" charset="0"/>
              </a:rPr>
              <a:t>Аспирант </a:t>
            </a:r>
            <a:r>
              <a:rPr lang="ru-RU" b="1" dirty="0">
                <a:latin typeface="Symusic" panose="00000400000000000000" pitchFamily="2" charset="0"/>
                <a:cs typeface="Symusic" panose="00000400000000000000" pitchFamily="2" charset="0"/>
              </a:rPr>
              <a:t>1</a:t>
            </a:r>
            <a:r>
              <a:rPr lang="ru-RU" dirty="0">
                <a:latin typeface="Symusic" panose="00000400000000000000" pitchFamily="2" charset="0"/>
                <a:cs typeface="Symusic" panose="00000400000000000000" pitchFamily="2" charset="0"/>
              </a:rPr>
              <a:t> курса НИУ ВШЭ</a:t>
            </a:r>
          </a:p>
          <a:p>
            <a:r>
              <a:rPr lang="ru-RU" b="1" dirty="0">
                <a:latin typeface="Symusic" panose="00000400000000000000" pitchFamily="2" charset="0"/>
                <a:cs typeface="Symusic" panose="00000400000000000000" pitchFamily="2" charset="0"/>
              </a:rPr>
              <a:t>Жданова Полина Рафаэльевна</a:t>
            </a:r>
          </a:p>
        </p:txBody>
      </p:sp>
      <p:sp>
        <p:nvSpPr>
          <p:cNvPr id="54" name="Название подразделения,  лаборатории, факультета и т.д."/>
          <p:cNvSpPr txBox="1"/>
          <p:nvPr/>
        </p:nvSpPr>
        <p:spPr>
          <a:xfrm>
            <a:off x="7116915" y="1739726"/>
            <a:ext cx="9443423" cy="10060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p>
            <a:pPr algn="l"/>
            <a:r>
              <a:rPr lang="ru-RU" sz="2800" dirty="0">
                <a:latin typeface="Symusic" panose="00000400000000000000" pitchFamily="2" charset="0"/>
                <a:cs typeface="Symusic" panose="00000400000000000000" pitchFamily="2" charset="0"/>
              </a:rPr>
              <a:t>Департамент психологии</a:t>
            </a:r>
          </a:p>
          <a:p>
            <a:pPr algn="l"/>
            <a:r>
              <a:rPr lang="ru-RU" sz="2800" dirty="0">
                <a:latin typeface="Symusic" panose="00000400000000000000" pitchFamily="2" charset="0"/>
                <a:cs typeface="Symusic" panose="00000400000000000000" pitchFamily="2" charset="0"/>
              </a:rPr>
              <a:t>Факультет социальных наук</a:t>
            </a:r>
          </a:p>
        </p:txBody>
      </p:sp>
      <p:sp>
        <p:nvSpPr>
          <p:cNvPr id="55" name="Москва, 2017"/>
          <p:cNvSpPr txBox="1"/>
          <p:nvPr/>
        </p:nvSpPr>
        <p:spPr>
          <a:xfrm>
            <a:off x="7367464" y="11898560"/>
            <a:ext cx="9443424" cy="5751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dirty="0" err="1">
                <a:solidFill>
                  <a:srgbClr val="000000"/>
                </a:solidFill>
                <a:latin typeface="Symusic" panose="00000400000000000000" pitchFamily="2" charset="0"/>
                <a:ea typeface="+mj-ea"/>
                <a:cs typeface="Symusic" panose="00000400000000000000" pitchFamily="2" charset="0"/>
                <a:sym typeface="Helvetica Light"/>
              </a:rPr>
              <a:t>Москва</a:t>
            </a:r>
            <a:r>
              <a:rPr dirty="0"/>
              <a:t>, 20</a:t>
            </a:r>
            <a:r>
              <a:rPr lang="ru-RU" dirty="0"/>
              <a:t>22</a:t>
            </a:r>
            <a:endParaRPr dirty="0"/>
          </a:p>
        </p:txBody>
      </p:sp>
      <p:pic>
        <p:nvPicPr>
          <p:cNvPr id="56" name="Изображение" descr="Изображение"/>
          <p:cNvPicPr>
            <a:picLocks noChangeAspect="1"/>
          </p:cNvPicPr>
          <p:nvPr/>
        </p:nvPicPr>
        <p:blipFill>
          <a:blip r:embed="rId2"/>
          <a:stretch>
            <a:fillRect/>
          </a:stretch>
        </p:blipFill>
        <p:spPr>
          <a:xfrm>
            <a:off x="1221970" y="1330739"/>
            <a:ext cx="2736119" cy="2645547"/>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477073" y="2159824"/>
            <a:ext cx="21506374"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latin typeface="Symap" panose="00000400000000000000" pitchFamily="2" charset="0"/>
                <a:cs typeface="Symap" panose="00000400000000000000" pitchFamily="2" charset="0"/>
              </a:rPr>
              <a:t>Результаты. Локус контроля</a:t>
            </a:r>
            <a:endParaRPr lang="en-US" dirty="0">
              <a:latin typeface="Symap" panose="00000400000000000000" pitchFamily="2" charset="0"/>
              <a:cs typeface="Symap" panose="00000400000000000000" pitchFamily="2" charset="0"/>
            </a:endParaRPr>
          </a:p>
        </p:txBody>
      </p:sp>
      <p:sp>
        <p:nvSpPr>
          <p:cNvPr id="81" name="Заголовок основного текста"/>
          <p:cNvSpPr txBox="1"/>
          <p:nvPr/>
        </p:nvSpPr>
        <p:spPr>
          <a:xfrm>
            <a:off x="1107280" y="4697760"/>
            <a:ext cx="22245960" cy="67687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sz="5400" dirty="0">
              <a:latin typeface="Symusic" panose="00000400000000000000" pitchFamily="2" charset="0"/>
              <a:cs typeface="Symusic" panose="00000400000000000000" pitchFamily="2" charset="0"/>
            </a:endParaRPr>
          </a:p>
        </p:txBody>
      </p:sp>
      <p:sp>
        <p:nvSpPr>
          <p:cNvPr id="82" name="Линия"/>
          <p:cNvSpPr/>
          <p:nvPr/>
        </p:nvSpPr>
        <p:spPr>
          <a:xfrm>
            <a:off x="1606824" y="4323589"/>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83" name="Название подразделения, лаборатории, факультета и т.д."/>
          <p:cNvSpPr txBox="1"/>
          <p:nvPr/>
        </p:nvSpPr>
        <p:spPr>
          <a:xfrm>
            <a:off x="11327904" y="770846"/>
            <a:ext cx="11366416" cy="8829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Департамент психологии</a:t>
            </a:r>
          </a:p>
          <a:p>
            <a:r>
              <a:rPr lang="ru-RU" dirty="0"/>
              <a:t>Факультет социальных наук</a:t>
            </a:r>
          </a:p>
        </p:txBody>
      </p:sp>
      <p:pic>
        <p:nvPicPr>
          <p:cNvPr id="84"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4" name="Блок-схема: решение 3"/>
          <p:cNvSpPr/>
          <p:nvPr/>
        </p:nvSpPr>
        <p:spPr>
          <a:xfrm>
            <a:off x="7079432" y="7969254"/>
            <a:ext cx="9435304" cy="1753911"/>
          </a:xfrm>
          <a:prstGeom prst="flowChartDecision">
            <a:avLst/>
          </a:prstGeom>
          <a:blipFill rotWithShape="1">
            <a:blip r:embed="rId3">
              <a:lum bright="70000" contrast="-70000"/>
            </a:blip>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4800" b="1" dirty="0">
                <a:solidFill>
                  <a:schemeClr val="tx1"/>
                </a:solidFill>
              </a:rPr>
              <a:t>Интерналы</a:t>
            </a:r>
            <a:endParaRPr kumimoji="0" lang="ru-RU" sz="4800" b="1" i="0" u="none" strike="noStrike" cap="none" spc="0" normalizeH="0" baseline="0" dirty="0">
              <a:ln>
                <a:noFill/>
              </a:ln>
              <a:solidFill>
                <a:schemeClr val="tx1"/>
              </a:solidFill>
              <a:effectLst/>
              <a:uFillTx/>
              <a:latin typeface="+mj-lt"/>
              <a:ea typeface="+mj-ea"/>
              <a:cs typeface="+mj-cs"/>
              <a:sym typeface="Helvetica Light"/>
            </a:endParaRPr>
          </a:p>
        </p:txBody>
      </p:sp>
      <p:sp>
        <p:nvSpPr>
          <p:cNvPr id="9" name="Прямоугольная выноска 8"/>
          <p:cNvSpPr/>
          <p:nvPr/>
        </p:nvSpPr>
        <p:spPr>
          <a:xfrm>
            <a:off x="15758652" y="4994050"/>
            <a:ext cx="4896544" cy="2606482"/>
          </a:xfrm>
          <a:prstGeom prst="wedgeRectCallout">
            <a:avLst>
              <a:gd name="adj1" fmla="val -80434"/>
              <a:gd name="adj2" fmla="val 101056"/>
            </a:avLst>
          </a:prstGeom>
          <a:blipFill rotWithShape="1">
            <a:blip r:embed="rId3">
              <a:duotone>
                <a:schemeClr val="accent6">
                  <a:shade val="45000"/>
                  <a:satMod val="135000"/>
                </a:schemeClr>
                <a:prstClr val="white"/>
              </a:duotone>
            </a:blip>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4000" dirty="0">
                <a:solidFill>
                  <a:srgbClr val="FFFFFF"/>
                </a:solidFill>
              </a:rPr>
              <a:t>Хотели бы иметь «плавающие»  выходные</a:t>
            </a:r>
          </a:p>
          <a:p>
            <a:pPr marL="0" marR="0" indent="0" algn="ctr" defTabSz="821531" rtl="0" fontAlgn="auto" latinLnBrk="0" hangingPunct="0">
              <a:lnSpc>
                <a:spcPct val="100000"/>
              </a:lnSpc>
              <a:spcBef>
                <a:spcPts val="0"/>
              </a:spcBef>
              <a:spcAft>
                <a:spcPts val="0"/>
              </a:spcAft>
              <a:buClrTx/>
              <a:buSzTx/>
              <a:buFontTx/>
              <a:buNone/>
              <a:tabLst/>
            </a:pPr>
            <a:r>
              <a:rPr kumimoji="0" lang="ru-RU" sz="4000" b="0" i="0" u="none" strike="noStrike" cap="none" spc="0" normalizeH="0" baseline="0" dirty="0">
                <a:ln>
                  <a:noFill/>
                </a:ln>
                <a:solidFill>
                  <a:srgbClr val="FFFFFF"/>
                </a:solidFill>
                <a:effectLst/>
                <a:uFillTx/>
                <a:latin typeface="+mj-lt"/>
                <a:ea typeface="+mj-ea"/>
                <a:cs typeface="+mj-cs"/>
                <a:sym typeface="Helvetica Light"/>
              </a:rPr>
              <a:t>(</a:t>
            </a:r>
            <a:r>
              <a:rPr kumimoji="0" lang="en-US" sz="4000" b="0" i="0" u="none" strike="noStrike" cap="none" spc="0" normalizeH="0" baseline="0" dirty="0">
                <a:ln>
                  <a:noFill/>
                </a:ln>
                <a:solidFill>
                  <a:srgbClr val="FFFFFF"/>
                </a:solidFill>
                <a:effectLst/>
                <a:uFillTx/>
                <a:latin typeface="+mj-lt"/>
                <a:ea typeface="+mj-ea"/>
                <a:cs typeface="+mj-cs"/>
                <a:sym typeface="Helvetica Light"/>
              </a:rPr>
              <a:t>r=0,</a:t>
            </a:r>
            <a:r>
              <a:rPr kumimoji="0" lang="ru-RU" sz="4000" b="0" i="0" u="none" strike="noStrike" cap="none" spc="0" normalizeH="0" baseline="0" dirty="0">
                <a:ln>
                  <a:noFill/>
                </a:ln>
                <a:solidFill>
                  <a:srgbClr val="FFFFFF"/>
                </a:solidFill>
                <a:effectLst/>
                <a:uFillTx/>
                <a:latin typeface="+mj-lt"/>
                <a:ea typeface="+mj-ea"/>
                <a:cs typeface="+mj-cs"/>
                <a:sym typeface="Helvetica Light"/>
              </a:rPr>
              <a:t>550</a:t>
            </a:r>
            <a:r>
              <a:rPr kumimoji="0" lang="en-US" sz="4000" b="0" i="0" u="none" strike="noStrike" cap="none" spc="0" normalizeH="0" baseline="0" dirty="0">
                <a:ln>
                  <a:noFill/>
                </a:ln>
                <a:solidFill>
                  <a:srgbClr val="FFFFFF"/>
                </a:solidFill>
                <a:effectLst/>
                <a:uFillTx/>
                <a:latin typeface="+mj-lt"/>
                <a:ea typeface="+mj-ea"/>
                <a:cs typeface="+mj-cs"/>
                <a:sym typeface="Helvetica Light"/>
              </a:rPr>
              <a:t>;p&lt;0.01)</a:t>
            </a:r>
            <a:endParaRPr kumimoji="0" lang="ru-RU" sz="40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10" name="Прямоугольная выноска 9"/>
          <p:cNvSpPr/>
          <p:nvPr/>
        </p:nvSpPr>
        <p:spPr>
          <a:xfrm>
            <a:off x="1737635" y="5371574"/>
            <a:ext cx="5256584" cy="2360261"/>
          </a:xfrm>
          <a:prstGeom prst="wedgeRectCallout">
            <a:avLst>
              <a:gd name="adj1" fmla="val 78915"/>
              <a:gd name="adj2" fmla="val 88381"/>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3600" b="0" i="0" u="none" strike="noStrike" cap="none" spc="0" normalizeH="0" baseline="0" dirty="0">
                <a:ln>
                  <a:noFill/>
                </a:ln>
                <a:solidFill>
                  <a:srgbClr val="FFFFFF"/>
                </a:solidFill>
                <a:effectLst/>
                <a:uFillTx/>
                <a:latin typeface="+mj-lt"/>
                <a:ea typeface="+mj-ea"/>
                <a:cs typeface="+mj-cs"/>
                <a:sym typeface="Helvetica Light"/>
              </a:rPr>
              <a:t>Не нравятся строго фиксированные</a:t>
            </a:r>
            <a:r>
              <a:rPr kumimoji="0" lang="ru-RU" sz="3600" b="0" i="0" u="none" strike="noStrike" cap="none" spc="0" normalizeH="0" dirty="0">
                <a:ln>
                  <a:noFill/>
                </a:ln>
                <a:solidFill>
                  <a:srgbClr val="FFFFFF"/>
                </a:solidFill>
                <a:effectLst/>
                <a:uFillTx/>
                <a:latin typeface="+mj-lt"/>
                <a:ea typeface="+mj-ea"/>
                <a:cs typeface="+mj-cs"/>
                <a:sym typeface="Helvetica Light"/>
              </a:rPr>
              <a:t> начало и конец рабочего дня</a:t>
            </a:r>
            <a:r>
              <a:rPr kumimoji="0" lang="en-US" sz="3600" b="0" i="0" u="none" strike="noStrike" cap="none" spc="0" normalizeH="0" dirty="0">
                <a:ln>
                  <a:noFill/>
                </a:ln>
                <a:solidFill>
                  <a:srgbClr val="FFFFFF"/>
                </a:solidFill>
                <a:effectLst/>
                <a:uFillTx/>
                <a:latin typeface="+mj-lt"/>
                <a:ea typeface="+mj-ea"/>
                <a:cs typeface="+mj-cs"/>
                <a:sym typeface="Helvetica Light"/>
              </a:rPr>
              <a:t> (r=</a:t>
            </a:r>
            <a:r>
              <a:rPr kumimoji="0" lang="ru-RU" sz="3600" b="0" i="0" u="none" strike="noStrike" cap="none" spc="0" normalizeH="0" dirty="0">
                <a:ln>
                  <a:noFill/>
                </a:ln>
                <a:solidFill>
                  <a:srgbClr val="FFFFFF"/>
                </a:solidFill>
                <a:effectLst/>
                <a:uFillTx/>
                <a:latin typeface="+mj-lt"/>
                <a:ea typeface="+mj-ea"/>
                <a:cs typeface="+mj-cs"/>
                <a:sym typeface="Helvetica Light"/>
              </a:rPr>
              <a:t>-</a:t>
            </a:r>
            <a:r>
              <a:rPr kumimoji="0" lang="en-US" sz="3600" b="0" i="0" u="none" strike="noStrike" cap="none" spc="0" normalizeH="0" dirty="0">
                <a:ln>
                  <a:noFill/>
                </a:ln>
                <a:solidFill>
                  <a:srgbClr val="FFFFFF"/>
                </a:solidFill>
                <a:effectLst/>
                <a:uFillTx/>
                <a:latin typeface="+mj-lt"/>
                <a:ea typeface="+mj-ea"/>
                <a:cs typeface="+mj-cs"/>
                <a:sym typeface="Helvetica Light"/>
              </a:rPr>
              <a:t>0,418;p&lt;0.01)</a:t>
            </a:r>
            <a:endParaRPr kumimoji="0" lang="ru-RU" sz="36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11" name="Прямоугольная выноска 10"/>
          <p:cNvSpPr/>
          <p:nvPr/>
        </p:nvSpPr>
        <p:spPr>
          <a:xfrm>
            <a:off x="14568264" y="10530762"/>
            <a:ext cx="6251796" cy="1375376"/>
          </a:xfrm>
          <a:prstGeom prst="wedgeRectCallout">
            <a:avLst>
              <a:gd name="adj1" fmla="val -93992"/>
              <a:gd name="adj2" fmla="val -127792"/>
            </a:avLst>
          </a:prstGeom>
          <a:solidFill>
            <a:srgbClr val="C00000"/>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4000" dirty="0">
                <a:solidFill>
                  <a:srgbClr val="FFFFFF"/>
                </a:solidFill>
              </a:rPr>
              <a:t>Чаще хотят работать на себя (</a:t>
            </a:r>
            <a:r>
              <a:rPr lang="en-US" sz="4000" dirty="0">
                <a:solidFill>
                  <a:srgbClr val="FFFFFF"/>
                </a:solidFill>
              </a:rPr>
              <a:t>r=</a:t>
            </a:r>
            <a:r>
              <a:rPr lang="ru-RU" sz="4000" dirty="0">
                <a:solidFill>
                  <a:srgbClr val="FFFFFF"/>
                </a:solidFill>
              </a:rPr>
              <a:t>-</a:t>
            </a:r>
            <a:r>
              <a:rPr lang="en-US" sz="4000" dirty="0">
                <a:solidFill>
                  <a:srgbClr val="FFFFFF"/>
                </a:solidFill>
              </a:rPr>
              <a:t>0,366;p&lt;0.01)</a:t>
            </a:r>
            <a:endParaRPr kumimoji="0" lang="ru-RU" sz="4000" b="0" i="0" u="none" strike="noStrike" cap="none" spc="0" normalizeH="0" baseline="0" dirty="0">
              <a:ln>
                <a:noFill/>
              </a:ln>
              <a:solidFill>
                <a:srgbClr val="FFFFFF"/>
              </a:solidFill>
              <a:effectLst/>
              <a:uFillTx/>
              <a:sym typeface="Helvetica Light"/>
            </a:endParaRPr>
          </a:p>
        </p:txBody>
      </p:sp>
      <p:sp>
        <p:nvSpPr>
          <p:cNvPr id="14" name="Прямоугольная выноска 13"/>
          <p:cNvSpPr/>
          <p:nvPr/>
        </p:nvSpPr>
        <p:spPr>
          <a:xfrm>
            <a:off x="1477073" y="10602416"/>
            <a:ext cx="7344816" cy="1990929"/>
          </a:xfrm>
          <a:prstGeom prst="wedgeRectCallout">
            <a:avLst>
              <a:gd name="adj1" fmla="val 58507"/>
              <a:gd name="adj2" fmla="val -135213"/>
            </a:avLst>
          </a:prstGeom>
          <a:blipFill rotWithShape="1">
            <a:blip r:embed="rId3">
              <a:duotone>
                <a:schemeClr val="accent6">
                  <a:shade val="45000"/>
                  <a:satMod val="135000"/>
                </a:schemeClr>
                <a:prstClr val="white"/>
              </a:duotone>
            </a:blip>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4000" dirty="0">
                <a:solidFill>
                  <a:srgbClr val="FFFFFF"/>
                </a:solidFill>
              </a:rPr>
              <a:t>Меньше придают значения официальному оформлению на работе (</a:t>
            </a:r>
            <a:r>
              <a:rPr lang="en-US" sz="4000" dirty="0">
                <a:solidFill>
                  <a:srgbClr val="FFFFFF"/>
                </a:solidFill>
              </a:rPr>
              <a:t>r=</a:t>
            </a:r>
            <a:r>
              <a:rPr lang="ru-RU" sz="4000" dirty="0">
                <a:solidFill>
                  <a:srgbClr val="FFFFFF"/>
                </a:solidFill>
              </a:rPr>
              <a:t>-</a:t>
            </a:r>
            <a:r>
              <a:rPr lang="en-US" sz="4000" dirty="0">
                <a:solidFill>
                  <a:srgbClr val="FFFFFF"/>
                </a:solidFill>
              </a:rPr>
              <a:t>0,566;p&lt;0.01)</a:t>
            </a:r>
            <a:endParaRPr kumimoji="0" lang="ru-RU" sz="4000" b="0" i="0" u="none" strike="noStrike" cap="none" spc="0" normalizeH="0" baseline="0" dirty="0">
              <a:ln>
                <a:noFill/>
              </a:ln>
              <a:solidFill>
                <a:srgbClr val="FFFFFF"/>
              </a:solidFill>
              <a:effectLst/>
              <a:uFillTx/>
              <a:sym typeface="Helvetica Light"/>
            </a:endParaRPr>
          </a:p>
        </p:txBody>
      </p:sp>
      <p:sp>
        <p:nvSpPr>
          <p:cNvPr id="2" name="Прямоугольная выноска 1"/>
          <p:cNvSpPr/>
          <p:nvPr/>
        </p:nvSpPr>
        <p:spPr>
          <a:xfrm>
            <a:off x="8314408" y="4988787"/>
            <a:ext cx="6048672" cy="1806263"/>
          </a:xfrm>
          <a:prstGeom prst="wedgeRectCallout">
            <a:avLst>
              <a:gd name="adj1" fmla="val 7873"/>
              <a:gd name="adj2" fmla="val 141623"/>
            </a:avLst>
          </a:prstGeom>
          <a:blipFill rotWithShape="1">
            <a:blip r:embed="rId3">
              <a:duotone>
                <a:schemeClr val="accent2">
                  <a:shade val="45000"/>
                  <a:satMod val="135000"/>
                </a:schemeClr>
                <a:prstClr val="white"/>
              </a:duotone>
            </a:blip>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kumimoji="0" lang="ru-RU" sz="3600" b="0" i="0" u="none" strike="noStrike" cap="none" spc="0" normalizeH="0" baseline="0" dirty="0">
                <a:ln>
                  <a:noFill/>
                </a:ln>
                <a:solidFill>
                  <a:srgbClr val="FFFFFF"/>
                </a:solidFill>
                <a:effectLst/>
                <a:uFillTx/>
                <a:latin typeface="+mj-lt"/>
                <a:ea typeface="+mj-ea"/>
                <a:cs typeface="+mj-cs"/>
                <a:sym typeface="Helvetica Light"/>
              </a:rPr>
              <a:t>Более открыты к инновационной форме занятости </a:t>
            </a:r>
            <a:r>
              <a:rPr lang="en-US" sz="3600" dirty="0">
                <a:solidFill>
                  <a:srgbClr val="FFFFFF"/>
                </a:solidFill>
              </a:rPr>
              <a:t>(r=0,375; p &lt;0.01)</a:t>
            </a:r>
            <a:endParaRPr kumimoji="0" lang="ru-RU" sz="3600" b="0" i="0" u="none" strike="noStrike" cap="none" spc="0" normalizeH="0" baseline="0" dirty="0">
              <a:ln>
                <a:noFill/>
              </a:ln>
              <a:solidFill>
                <a:srgbClr val="FFFFFF"/>
              </a:solidFill>
              <a:effectLst/>
              <a:uFillTx/>
              <a:latin typeface="+mj-lt"/>
              <a:ea typeface="+mj-ea"/>
              <a:cs typeface="+mj-cs"/>
              <a:sym typeface="Helvetica Light"/>
            </a:endParaRPr>
          </a:p>
        </p:txBody>
      </p:sp>
    </p:spTree>
    <p:extLst>
      <p:ext uri="{BB962C8B-B14F-4D97-AF65-F5344CB8AC3E}">
        <p14:creationId xmlns:p14="http://schemas.microsoft.com/office/powerpoint/2010/main" val="95795048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477073" y="2159824"/>
            <a:ext cx="21506374"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latin typeface="Symap" panose="00000400000000000000" pitchFamily="2" charset="0"/>
                <a:cs typeface="Symap" panose="00000400000000000000" pitchFamily="2" charset="0"/>
              </a:rPr>
              <a:t>Результаты</a:t>
            </a:r>
            <a:endParaRPr dirty="0">
              <a:latin typeface="Symap" panose="00000400000000000000" pitchFamily="2" charset="0"/>
              <a:cs typeface="Symap" panose="00000400000000000000" pitchFamily="2" charset="0"/>
            </a:endParaRPr>
          </a:p>
        </p:txBody>
      </p:sp>
      <p:sp>
        <p:nvSpPr>
          <p:cNvPr id="81" name="Заголовок основного текста"/>
          <p:cNvSpPr txBox="1"/>
          <p:nvPr/>
        </p:nvSpPr>
        <p:spPr>
          <a:xfrm>
            <a:off x="1107280" y="4697760"/>
            <a:ext cx="22245960" cy="67687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sz="5400" dirty="0">
              <a:latin typeface="Symusic" panose="00000400000000000000" pitchFamily="2" charset="0"/>
              <a:cs typeface="Symusic" panose="00000400000000000000" pitchFamily="2" charset="0"/>
            </a:endParaRPr>
          </a:p>
        </p:txBody>
      </p:sp>
      <p:sp>
        <p:nvSpPr>
          <p:cNvPr id="82" name="Линия"/>
          <p:cNvSpPr/>
          <p:nvPr/>
        </p:nvSpPr>
        <p:spPr>
          <a:xfrm>
            <a:off x="1606824" y="4323589"/>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83" name="Название подразделения, лаборатории, факультета и т.д."/>
          <p:cNvSpPr txBox="1"/>
          <p:nvPr/>
        </p:nvSpPr>
        <p:spPr>
          <a:xfrm>
            <a:off x="11338744" y="757698"/>
            <a:ext cx="11366416" cy="8829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Департамент психологии</a:t>
            </a:r>
          </a:p>
          <a:p>
            <a:r>
              <a:rPr lang="ru-RU" dirty="0"/>
              <a:t>Факультет социальных наук</a:t>
            </a:r>
          </a:p>
        </p:txBody>
      </p:sp>
      <p:pic>
        <p:nvPicPr>
          <p:cNvPr id="84"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4" name="Блок-схема: решение 3"/>
          <p:cNvSpPr/>
          <p:nvPr/>
        </p:nvSpPr>
        <p:spPr>
          <a:xfrm>
            <a:off x="7207905" y="6754072"/>
            <a:ext cx="9435304" cy="3221238"/>
          </a:xfrm>
          <a:prstGeom prst="flowChartDecision">
            <a:avLst/>
          </a:prstGeom>
          <a:blipFill rotWithShape="1">
            <a:blip r:embed="rId3">
              <a:lum bright="70000" contrast="-70000"/>
            </a:blip>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4800" b="1" dirty="0">
                <a:solidFill>
                  <a:schemeClr val="tx1"/>
                </a:solidFill>
              </a:rPr>
              <a:t>Работающие на себя</a:t>
            </a:r>
            <a:endParaRPr kumimoji="0" lang="ru-RU" sz="4800" b="1" i="0" u="none" strike="noStrike" cap="none" spc="0" normalizeH="0" baseline="0" dirty="0">
              <a:ln>
                <a:noFill/>
              </a:ln>
              <a:solidFill>
                <a:schemeClr val="tx1"/>
              </a:solidFill>
              <a:effectLst/>
              <a:uFillTx/>
              <a:latin typeface="+mj-lt"/>
              <a:ea typeface="+mj-ea"/>
              <a:cs typeface="+mj-cs"/>
              <a:sym typeface="Helvetica Light"/>
            </a:endParaRPr>
          </a:p>
        </p:txBody>
      </p:sp>
      <p:sp>
        <p:nvSpPr>
          <p:cNvPr id="9" name="Прямоугольная выноска 8"/>
          <p:cNvSpPr/>
          <p:nvPr/>
        </p:nvSpPr>
        <p:spPr>
          <a:xfrm>
            <a:off x="17088544" y="8827686"/>
            <a:ext cx="5292588" cy="2606482"/>
          </a:xfrm>
          <a:prstGeom prst="wedgeRectCallout">
            <a:avLst>
              <a:gd name="adj1" fmla="val -99970"/>
              <a:gd name="adj2" fmla="val -54383"/>
            </a:avLst>
          </a:prstGeom>
          <a:blipFill rotWithShape="1">
            <a:blip r:embed="rId3">
              <a:duotone>
                <a:schemeClr val="accent6">
                  <a:shade val="45000"/>
                  <a:satMod val="135000"/>
                </a:schemeClr>
                <a:prstClr val="white"/>
              </a:duotone>
            </a:blip>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4000" dirty="0">
                <a:solidFill>
                  <a:srgbClr val="FFFFFF"/>
                </a:solidFill>
              </a:rPr>
              <a:t>Хотели бы иметь «плавающие»  выходные</a:t>
            </a:r>
          </a:p>
          <a:p>
            <a:pPr marL="0" marR="0" indent="0" algn="ctr" defTabSz="821531" rtl="0" fontAlgn="auto" latinLnBrk="0" hangingPunct="0">
              <a:lnSpc>
                <a:spcPct val="100000"/>
              </a:lnSpc>
              <a:spcBef>
                <a:spcPts val="0"/>
              </a:spcBef>
              <a:spcAft>
                <a:spcPts val="0"/>
              </a:spcAft>
              <a:buClrTx/>
              <a:buSzTx/>
              <a:buFontTx/>
              <a:buNone/>
              <a:tabLst/>
            </a:pPr>
            <a:r>
              <a:rPr kumimoji="0" lang="ru-RU" sz="4000" b="0" i="0" u="none" strike="noStrike" cap="none" spc="0" normalizeH="0" baseline="0" dirty="0">
                <a:ln>
                  <a:noFill/>
                </a:ln>
                <a:solidFill>
                  <a:srgbClr val="FFFFFF"/>
                </a:solidFill>
                <a:effectLst/>
                <a:uFillTx/>
                <a:latin typeface="+mj-lt"/>
                <a:ea typeface="+mj-ea"/>
                <a:cs typeface="+mj-cs"/>
                <a:sym typeface="Helvetica Light"/>
              </a:rPr>
              <a:t>(</a:t>
            </a:r>
            <a:r>
              <a:rPr kumimoji="0" lang="en-US" sz="4000" b="0" i="0" u="none" strike="noStrike" cap="none" spc="0" normalizeH="0" baseline="0" dirty="0">
                <a:ln>
                  <a:noFill/>
                </a:ln>
                <a:solidFill>
                  <a:srgbClr val="FFFFFF"/>
                </a:solidFill>
                <a:effectLst/>
                <a:uFillTx/>
                <a:latin typeface="+mj-lt"/>
                <a:ea typeface="+mj-ea"/>
                <a:cs typeface="+mj-cs"/>
                <a:sym typeface="Helvetica Light"/>
              </a:rPr>
              <a:t>r=0,375;p&lt;0.01)</a:t>
            </a:r>
            <a:endParaRPr kumimoji="0" lang="ru-RU" sz="40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14" name="Прямоугольная выноска 13"/>
          <p:cNvSpPr/>
          <p:nvPr/>
        </p:nvSpPr>
        <p:spPr>
          <a:xfrm>
            <a:off x="1606824" y="5176909"/>
            <a:ext cx="7344816" cy="1990929"/>
          </a:xfrm>
          <a:prstGeom prst="wedgeRectCallout">
            <a:avLst>
              <a:gd name="adj1" fmla="val 78026"/>
              <a:gd name="adj2" fmla="val 62203"/>
            </a:avLst>
          </a:prstGeom>
          <a:blipFill rotWithShape="1">
            <a:blip r:embed="rId3">
              <a:duotone>
                <a:schemeClr val="accent6">
                  <a:shade val="45000"/>
                  <a:satMod val="135000"/>
                </a:schemeClr>
                <a:prstClr val="white"/>
              </a:duotone>
            </a:blip>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4000" dirty="0">
                <a:solidFill>
                  <a:srgbClr val="FFFFFF"/>
                </a:solidFill>
              </a:rPr>
              <a:t>Меньше придают значения официальному оформлению на работе (</a:t>
            </a:r>
            <a:r>
              <a:rPr lang="en-US" sz="4000" dirty="0">
                <a:solidFill>
                  <a:srgbClr val="FFFFFF"/>
                </a:solidFill>
              </a:rPr>
              <a:t>r=</a:t>
            </a:r>
            <a:r>
              <a:rPr lang="ru-RU" sz="4000" dirty="0">
                <a:solidFill>
                  <a:srgbClr val="FFFFFF"/>
                </a:solidFill>
              </a:rPr>
              <a:t>-</a:t>
            </a:r>
            <a:r>
              <a:rPr lang="en-US" sz="4000" dirty="0">
                <a:solidFill>
                  <a:srgbClr val="FFFFFF"/>
                </a:solidFill>
              </a:rPr>
              <a:t>0,433;p&lt;0.01)</a:t>
            </a:r>
            <a:endParaRPr kumimoji="0" lang="ru-RU" sz="4000" b="0" i="0" u="none" strike="noStrike" cap="none" spc="0" normalizeH="0" baseline="0" dirty="0">
              <a:ln>
                <a:noFill/>
              </a:ln>
              <a:solidFill>
                <a:srgbClr val="FFFFFF"/>
              </a:solidFill>
              <a:effectLst/>
              <a:uFillTx/>
              <a:sym typeface="Helvetica Light"/>
            </a:endParaRPr>
          </a:p>
        </p:txBody>
      </p:sp>
      <p:sp>
        <p:nvSpPr>
          <p:cNvPr id="2" name="Прямоугольная выноска 1"/>
          <p:cNvSpPr/>
          <p:nvPr/>
        </p:nvSpPr>
        <p:spPr>
          <a:xfrm>
            <a:off x="14783588" y="4807578"/>
            <a:ext cx="6405195" cy="2360261"/>
          </a:xfrm>
          <a:prstGeom prst="wedgeRectCallout">
            <a:avLst>
              <a:gd name="adj1" fmla="val -60172"/>
              <a:gd name="adj2" fmla="val 93080"/>
            </a:avLst>
          </a:prstGeom>
          <a:blipFill rotWithShape="1">
            <a:blip r:embed="rId3">
              <a:duotone>
                <a:schemeClr val="accent2">
                  <a:shade val="45000"/>
                  <a:satMod val="135000"/>
                </a:schemeClr>
                <a:prstClr val="white"/>
              </a:duotone>
            </a:blip>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3600" b="0" i="0" u="none" strike="noStrike" cap="none" spc="0" normalizeH="0" baseline="0" dirty="0">
                <a:ln>
                  <a:noFill/>
                </a:ln>
                <a:solidFill>
                  <a:srgbClr val="FFFFFF"/>
                </a:solidFill>
                <a:effectLst/>
                <a:uFillTx/>
                <a:latin typeface="+mj-lt"/>
                <a:ea typeface="+mj-ea"/>
                <a:cs typeface="+mj-cs"/>
                <a:sym typeface="Helvetica Light"/>
              </a:rPr>
              <a:t>Спокойнее относятся к получению</a:t>
            </a:r>
            <a:r>
              <a:rPr kumimoji="0" lang="ru-RU" sz="3600" b="0" i="0" u="none" strike="noStrike" cap="none" spc="0" normalizeH="0" dirty="0">
                <a:ln>
                  <a:noFill/>
                </a:ln>
                <a:solidFill>
                  <a:srgbClr val="FFFFFF"/>
                </a:solidFill>
                <a:effectLst/>
                <a:uFillTx/>
                <a:latin typeface="+mj-lt"/>
                <a:ea typeface="+mj-ea"/>
                <a:cs typeface="+mj-cs"/>
                <a:sym typeface="Helvetica Light"/>
              </a:rPr>
              <a:t> черной/серой заработной платы (</a:t>
            </a:r>
            <a:r>
              <a:rPr kumimoji="0" lang="en-US" sz="3600" b="0" i="0" u="none" strike="noStrike" cap="none" spc="0" normalizeH="0" dirty="0">
                <a:ln>
                  <a:noFill/>
                </a:ln>
                <a:solidFill>
                  <a:srgbClr val="FFFFFF"/>
                </a:solidFill>
                <a:effectLst/>
                <a:uFillTx/>
                <a:latin typeface="+mj-lt"/>
                <a:ea typeface="+mj-ea"/>
                <a:cs typeface="+mj-cs"/>
                <a:sym typeface="Helvetica Light"/>
              </a:rPr>
              <a:t>r=0,</a:t>
            </a:r>
            <a:r>
              <a:rPr kumimoji="0" lang="ru-RU" sz="3600" b="0" i="0" u="none" strike="noStrike" cap="none" spc="0" normalizeH="0" dirty="0">
                <a:ln>
                  <a:noFill/>
                </a:ln>
                <a:solidFill>
                  <a:srgbClr val="FFFFFF"/>
                </a:solidFill>
                <a:effectLst/>
                <a:uFillTx/>
                <a:latin typeface="+mj-lt"/>
                <a:ea typeface="+mj-ea"/>
                <a:cs typeface="+mj-cs"/>
                <a:sym typeface="Helvetica Light"/>
              </a:rPr>
              <a:t>401</a:t>
            </a:r>
            <a:r>
              <a:rPr kumimoji="0" lang="en-US" sz="3600" b="0" i="0" u="none" strike="noStrike" cap="none" spc="0" normalizeH="0" dirty="0">
                <a:ln>
                  <a:noFill/>
                </a:ln>
                <a:solidFill>
                  <a:srgbClr val="FFFFFF"/>
                </a:solidFill>
                <a:effectLst/>
                <a:uFillTx/>
                <a:latin typeface="+mj-lt"/>
                <a:ea typeface="+mj-ea"/>
                <a:cs typeface="+mj-cs"/>
                <a:sym typeface="Helvetica Light"/>
              </a:rPr>
              <a:t>;p&lt;0.0</a:t>
            </a:r>
            <a:r>
              <a:rPr kumimoji="0" lang="ru-RU" sz="3600" b="0" i="0" u="none" strike="noStrike" cap="none" spc="0" normalizeH="0" dirty="0">
                <a:ln>
                  <a:noFill/>
                </a:ln>
                <a:solidFill>
                  <a:srgbClr val="FFFFFF"/>
                </a:solidFill>
                <a:effectLst/>
                <a:uFillTx/>
                <a:latin typeface="+mj-lt"/>
                <a:ea typeface="+mj-ea"/>
                <a:cs typeface="+mj-cs"/>
                <a:sym typeface="Helvetica Light"/>
              </a:rPr>
              <a:t>1</a:t>
            </a:r>
            <a:r>
              <a:rPr kumimoji="0" lang="en-US" sz="3600" b="0" i="0" u="none" strike="noStrike" cap="none" spc="0" normalizeH="0" dirty="0">
                <a:ln>
                  <a:noFill/>
                </a:ln>
                <a:solidFill>
                  <a:srgbClr val="FFFFFF"/>
                </a:solidFill>
                <a:effectLst/>
                <a:uFillTx/>
                <a:latin typeface="+mj-lt"/>
                <a:ea typeface="+mj-ea"/>
                <a:cs typeface="+mj-cs"/>
                <a:sym typeface="Helvetica Light"/>
              </a:rPr>
              <a:t>)</a:t>
            </a:r>
            <a:endParaRPr kumimoji="0" lang="ru-RU" sz="36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5" name="Прямоугольная выноска 4"/>
          <p:cNvSpPr/>
          <p:nvPr/>
        </p:nvSpPr>
        <p:spPr>
          <a:xfrm>
            <a:off x="1750840" y="10069372"/>
            <a:ext cx="8856984" cy="2729592"/>
          </a:xfrm>
          <a:prstGeom prst="wedgeRectCallout">
            <a:avLst>
              <a:gd name="adj1" fmla="val 43970"/>
              <a:gd name="adj2" fmla="val -100684"/>
            </a:avLst>
          </a:prstGeom>
          <a:solidFill>
            <a:srgbClr val="C00000"/>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endParaRPr lang="ru-RU" sz="3200" dirty="0">
              <a:solidFill>
                <a:srgbClr val="FFFFFF"/>
              </a:solidFill>
            </a:endParaRPr>
          </a:p>
          <a:p>
            <a:r>
              <a:rPr lang="ru-RU" sz="3400" dirty="0">
                <a:solidFill>
                  <a:srgbClr val="FFFFFF"/>
                </a:solidFill>
              </a:rPr>
              <a:t>Имеют б</a:t>
            </a:r>
            <a:r>
              <a:rPr kumimoji="0" lang="ru-RU" sz="3400" b="0" i="0" u="none" strike="noStrike" cap="none" spc="0" normalizeH="0" baseline="0" dirty="0">
                <a:ln>
                  <a:noFill/>
                </a:ln>
                <a:solidFill>
                  <a:srgbClr val="FFFFFF"/>
                </a:solidFill>
                <a:effectLst/>
                <a:uFillTx/>
                <a:sym typeface="Helvetica Light"/>
              </a:rPr>
              <a:t>олее низкие</a:t>
            </a:r>
            <a:r>
              <a:rPr kumimoji="0" lang="ru-RU" sz="3400" b="0" i="0" u="none" strike="noStrike" cap="none" spc="0" normalizeH="0" dirty="0">
                <a:ln>
                  <a:noFill/>
                </a:ln>
                <a:solidFill>
                  <a:srgbClr val="FFFFFF"/>
                </a:solidFill>
                <a:effectLst/>
                <a:uFillTx/>
                <a:sym typeface="Helvetica Light"/>
              </a:rPr>
              <a:t> ранги ценностей Традиция (</a:t>
            </a:r>
            <a:r>
              <a:rPr lang="en-US" sz="3400" dirty="0">
                <a:solidFill>
                  <a:srgbClr val="FFFFFF"/>
                </a:solidFill>
              </a:rPr>
              <a:t>r=0,</a:t>
            </a:r>
            <a:r>
              <a:rPr lang="ru-RU" sz="3400" dirty="0">
                <a:solidFill>
                  <a:srgbClr val="FFFFFF"/>
                </a:solidFill>
              </a:rPr>
              <a:t>405</a:t>
            </a:r>
            <a:r>
              <a:rPr lang="en-US" sz="3400" dirty="0">
                <a:solidFill>
                  <a:srgbClr val="FFFFFF"/>
                </a:solidFill>
              </a:rPr>
              <a:t>;p&lt;0.01</a:t>
            </a:r>
            <a:r>
              <a:rPr lang="ru-RU" sz="3400" dirty="0">
                <a:solidFill>
                  <a:srgbClr val="FFFFFF"/>
                </a:solidFill>
              </a:rPr>
              <a:t>)</a:t>
            </a:r>
            <a:r>
              <a:rPr kumimoji="0" lang="ru-RU" sz="3400" b="0" i="0" u="none" strike="noStrike" cap="none" spc="0" normalizeH="0" dirty="0">
                <a:ln>
                  <a:noFill/>
                </a:ln>
                <a:solidFill>
                  <a:srgbClr val="FFFFFF"/>
                </a:solidFill>
                <a:effectLst/>
                <a:uFillTx/>
                <a:sym typeface="Helvetica Light"/>
              </a:rPr>
              <a:t>, Конформность (</a:t>
            </a:r>
            <a:r>
              <a:rPr lang="en-US" sz="3400" dirty="0">
                <a:solidFill>
                  <a:srgbClr val="FFFFFF"/>
                </a:solidFill>
              </a:rPr>
              <a:t>r=0,3</a:t>
            </a:r>
            <a:r>
              <a:rPr lang="ru-RU" sz="3400" dirty="0">
                <a:solidFill>
                  <a:srgbClr val="FFFFFF"/>
                </a:solidFill>
              </a:rPr>
              <a:t>89</a:t>
            </a:r>
            <a:r>
              <a:rPr lang="en-US" sz="3400" dirty="0">
                <a:solidFill>
                  <a:srgbClr val="FFFFFF"/>
                </a:solidFill>
              </a:rPr>
              <a:t>;p&lt;0.01</a:t>
            </a:r>
            <a:r>
              <a:rPr lang="ru-RU" sz="3400" dirty="0">
                <a:solidFill>
                  <a:srgbClr val="FFFFFF"/>
                </a:solidFill>
              </a:rPr>
              <a:t>)</a:t>
            </a:r>
            <a:r>
              <a:rPr kumimoji="0" lang="ru-RU" sz="3400" b="0" i="0" u="none" strike="noStrike" cap="none" spc="0" normalizeH="0" dirty="0">
                <a:ln>
                  <a:noFill/>
                </a:ln>
                <a:solidFill>
                  <a:srgbClr val="FFFFFF"/>
                </a:solidFill>
                <a:effectLst/>
                <a:uFillTx/>
                <a:sym typeface="Helvetica Light"/>
              </a:rPr>
              <a:t> и Безопасность (</a:t>
            </a:r>
            <a:r>
              <a:rPr lang="en-US" sz="3400" dirty="0">
                <a:solidFill>
                  <a:srgbClr val="FFFFFF"/>
                </a:solidFill>
              </a:rPr>
              <a:t>r=0,</a:t>
            </a:r>
            <a:r>
              <a:rPr lang="ru-RU" sz="3400" dirty="0">
                <a:solidFill>
                  <a:srgbClr val="FFFFFF"/>
                </a:solidFill>
              </a:rPr>
              <a:t>282</a:t>
            </a:r>
            <a:r>
              <a:rPr lang="en-US" sz="3400" dirty="0">
                <a:solidFill>
                  <a:srgbClr val="FFFFFF"/>
                </a:solidFill>
              </a:rPr>
              <a:t>;p&lt;0.0</a:t>
            </a:r>
            <a:r>
              <a:rPr lang="ru-RU" sz="3400" dirty="0">
                <a:solidFill>
                  <a:srgbClr val="FFFFFF"/>
                </a:solidFill>
              </a:rPr>
              <a:t>5)</a:t>
            </a:r>
            <a:endParaRPr kumimoji="0" lang="ru-RU" sz="3400" b="0" i="0" u="none" strike="noStrike" cap="none" spc="0" normalizeH="0" baseline="0" dirty="0">
              <a:ln>
                <a:noFill/>
              </a:ln>
              <a:solidFill>
                <a:srgbClr val="FFFFFF"/>
              </a:solidFill>
              <a:effectLst/>
              <a:uFillTx/>
              <a:sym typeface="Helvetica Light"/>
            </a:endParaRPr>
          </a:p>
        </p:txBody>
      </p:sp>
    </p:spTree>
    <p:extLst>
      <p:ext uri="{BB962C8B-B14F-4D97-AF65-F5344CB8AC3E}">
        <p14:creationId xmlns:p14="http://schemas.microsoft.com/office/powerpoint/2010/main" val="340791080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477073" y="2159824"/>
            <a:ext cx="21506374"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latin typeface="Symap" panose="00000400000000000000" pitchFamily="2" charset="0"/>
                <a:cs typeface="Symap" panose="00000400000000000000" pitchFamily="2" charset="0"/>
              </a:rPr>
              <a:t>Результаты</a:t>
            </a:r>
            <a:endParaRPr dirty="0">
              <a:latin typeface="Symap" panose="00000400000000000000" pitchFamily="2" charset="0"/>
              <a:cs typeface="Symap" panose="00000400000000000000" pitchFamily="2" charset="0"/>
            </a:endParaRPr>
          </a:p>
        </p:txBody>
      </p:sp>
      <p:sp>
        <p:nvSpPr>
          <p:cNvPr id="81" name="Заголовок основного текста"/>
          <p:cNvSpPr txBox="1"/>
          <p:nvPr/>
        </p:nvSpPr>
        <p:spPr>
          <a:xfrm>
            <a:off x="1107280" y="4697760"/>
            <a:ext cx="22245960" cy="67687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sz="5400" dirty="0">
              <a:latin typeface="Symusic" panose="00000400000000000000" pitchFamily="2" charset="0"/>
              <a:cs typeface="Symusic" panose="00000400000000000000" pitchFamily="2" charset="0"/>
            </a:endParaRPr>
          </a:p>
        </p:txBody>
      </p:sp>
      <p:sp>
        <p:nvSpPr>
          <p:cNvPr id="82" name="Линия"/>
          <p:cNvSpPr/>
          <p:nvPr/>
        </p:nvSpPr>
        <p:spPr>
          <a:xfrm>
            <a:off x="1606824" y="4323589"/>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83" name="Название подразделения, лаборатории, факультета и т.д."/>
          <p:cNvSpPr txBox="1"/>
          <p:nvPr/>
        </p:nvSpPr>
        <p:spPr>
          <a:xfrm>
            <a:off x="11338744" y="757698"/>
            <a:ext cx="11366416" cy="8829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Департамент психологии</a:t>
            </a:r>
          </a:p>
          <a:p>
            <a:r>
              <a:rPr lang="ru-RU" dirty="0"/>
              <a:t>Факультет социальных наук</a:t>
            </a:r>
          </a:p>
        </p:txBody>
      </p:sp>
      <p:pic>
        <p:nvPicPr>
          <p:cNvPr id="84"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4" name="Блок-схема: решение 3"/>
          <p:cNvSpPr/>
          <p:nvPr/>
        </p:nvSpPr>
        <p:spPr>
          <a:xfrm>
            <a:off x="5135216" y="6050090"/>
            <a:ext cx="13108840" cy="4688564"/>
          </a:xfrm>
          <a:prstGeom prst="flowChartDecision">
            <a:avLst/>
          </a:prstGeom>
          <a:blipFill rotWithShape="1">
            <a:blip r:embed="rId3">
              <a:lum bright="70000" contrast="-70000"/>
            </a:blip>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4800" b="1" dirty="0">
                <a:solidFill>
                  <a:schemeClr val="tx1"/>
                </a:solidFill>
              </a:rPr>
              <a:t>Высокий ранг ценности Самостоятельность</a:t>
            </a:r>
            <a:endParaRPr kumimoji="0" lang="ru-RU" sz="4800" b="1" i="0" u="none" strike="noStrike" cap="none" spc="0" normalizeH="0" baseline="0" dirty="0">
              <a:ln>
                <a:noFill/>
              </a:ln>
              <a:solidFill>
                <a:schemeClr val="tx1"/>
              </a:solidFill>
              <a:effectLst/>
              <a:uFillTx/>
              <a:latin typeface="+mj-lt"/>
              <a:ea typeface="+mj-ea"/>
              <a:cs typeface="+mj-cs"/>
              <a:sym typeface="Helvetica Light"/>
            </a:endParaRPr>
          </a:p>
        </p:txBody>
      </p:sp>
      <p:sp>
        <p:nvSpPr>
          <p:cNvPr id="9" name="Прямоугольная выноска 8"/>
          <p:cNvSpPr/>
          <p:nvPr/>
        </p:nvSpPr>
        <p:spPr>
          <a:xfrm>
            <a:off x="17808616" y="8768542"/>
            <a:ext cx="4896544" cy="2606482"/>
          </a:xfrm>
          <a:prstGeom prst="wedgeRectCallout">
            <a:avLst>
              <a:gd name="adj1" fmla="val -99970"/>
              <a:gd name="adj2" fmla="val -54383"/>
            </a:avLst>
          </a:prstGeom>
          <a:blipFill rotWithShape="1">
            <a:blip r:embed="rId3">
              <a:duotone>
                <a:schemeClr val="accent6">
                  <a:shade val="45000"/>
                  <a:satMod val="135000"/>
                </a:schemeClr>
                <a:prstClr val="white"/>
              </a:duotone>
            </a:blip>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4000" dirty="0">
                <a:solidFill>
                  <a:srgbClr val="FFFFFF"/>
                </a:solidFill>
              </a:rPr>
              <a:t>Хотели бы иметь «плавающие»  выходные</a:t>
            </a:r>
          </a:p>
          <a:p>
            <a:pPr marL="0" marR="0" indent="0" algn="ctr" defTabSz="821531" rtl="0" fontAlgn="auto" latinLnBrk="0" hangingPunct="0">
              <a:lnSpc>
                <a:spcPct val="100000"/>
              </a:lnSpc>
              <a:spcBef>
                <a:spcPts val="0"/>
              </a:spcBef>
              <a:spcAft>
                <a:spcPts val="0"/>
              </a:spcAft>
              <a:buClrTx/>
              <a:buSzTx/>
              <a:buFontTx/>
              <a:buNone/>
              <a:tabLst/>
            </a:pPr>
            <a:r>
              <a:rPr kumimoji="0" lang="ru-RU" sz="4000" b="0" i="0" u="none" strike="noStrike" cap="none" spc="0" normalizeH="0" baseline="0" dirty="0">
                <a:ln>
                  <a:noFill/>
                </a:ln>
                <a:solidFill>
                  <a:srgbClr val="FFFFFF"/>
                </a:solidFill>
                <a:effectLst/>
                <a:uFillTx/>
                <a:latin typeface="+mj-lt"/>
                <a:ea typeface="+mj-ea"/>
                <a:cs typeface="+mj-cs"/>
                <a:sym typeface="Helvetica Light"/>
              </a:rPr>
              <a:t>(</a:t>
            </a:r>
            <a:r>
              <a:rPr kumimoji="0" lang="en-US" sz="4000" b="0" i="0" u="none" strike="noStrike" cap="none" spc="0" normalizeH="0" baseline="0" dirty="0">
                <a:ln>
                  <a:noFill/>
                </a:ln>
                <a:solidFill>
                  <a:srgbClr val="FFFFFF"/>
                </a:solidFill>
                <a:effectLst/>
                <a:uFillTx/>
                <a:latin typeface="+mj-lt"/>
                <a:ea typeface="+mj-ea"/>
                <a:cs typeface="+mj-cs"/>
                <a:sym typeface="Helvetica Light"/>
              </a:rPr>
              <a:t>r=0,375;p&lt;0.01)</a:t>
            </a:r>
            <a:endParaRPr kumimoji="0" lang="ru-RU" sz="40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14" name="Прямоугольная выноска 13"/>
          <p:cNvSpPr/>
          <p:nvPr/>
        </p:nvSpPr>
        <p:spPr>
          <a:xfrm>
            <a:off x="1107280" y="4906320"/>
            <a:ext cx="7344816" cy="1990929"/>
          </a:xfrm>
          <a:prstGeom prst="wedgeRectCallout">
            <a:avLst>
              <a:gd name="adj1" fmla="val 82027"/>
              <a:gd name="adj2" fmla="val 61656"/>
            </a:avLst>
          </a:prstGeom>
          <a:blipFill rotWithShape="1">
            <a:blip r:embed="rId3">
              <a:duotone>
                <a:schemeClr val="accent6">
                  <a:shade val="45000"/>
                  <a:satMod val="135000"/>
                </a:schemeClr>
                <a:prstClr val="white"/>
              </a:duotone>
            </a:blip>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lang="ru-RU" sz="4000" dirty="0">
                <a:solidFill>
                  <a:srgbClr val="FFFFFF"/>
                </a:solidFill>
              </a:rPr>
              <a:t>Более открыты к инновационным формам занятости (</a:t>
            </a:r>
            <a:r>
              <a:rPr lang="en-US" sz="4000" dirty="0">
                <a:solidFill>
                  <a:srgbClr val="FFFFFF"/>
                </a:solidFill>
              </a:rPr>
              <a:t>r=</a:t>
            </a:r>
            <a:r>
              <a:rPr lang="ru-RU" sz="4000" dirty="0">
                <a:solidFill>
                  <a:srgbClr val="FFFFFF"/>
                </a:solidFill>
              </a:rPr>
              <a:t>-</a:t>
            </a:r>
            <a:r>
              <a:rPr lang="en-US" sz="4000" dirty="0">
                <a:solidFill>
                  <a:srgbClr val="FFFFFF"/>
                </a:solidFill>
              </a:rPr>
              <a:t>0,</a:t>
            </a:r>
            <a:r>
              <a:rPr lang="ru-RU" sz="4000" dirty="0">
                <a:solidFill>
                  <a:srgbClr val="FFFFFF"/>
                </a:solidFill>
              </a:rPr>
              <a:t>301</a:t>
            </a:r>
            <a:r>
              <a:rPr lang="en-US" sz="4000" dirty="0">
                <a:solidFill>
                  <a:srgbClr val="FFFFFF"/>
                </a:solidFill>
              </a:rPr>
              <a:t>;p&lt;0.0</a:t>
            </a:r>
            <a:r>
              <a:rPr lang="ru-RU" sz="4000" dirty="0">
                <a:solidFill>
                  <a:srgbClr val="FFFFFF"/>
                </a:solidFill>
              </a:rPr>
              <a:t>5)</a:t>
            </a:r>
            <a:endParaRPr kumimoji="0" lang="ru-RU" sz="4000" b="0" i="0" u="none" strike="noStrike" cap="none" spc="0" normalizeH="0" baseline="0" dirty="0">
              <a:ln>
                <a:noFill/>
              </a:ln>
              <a:solidFill>
                <a:srgbClr val="FFFFFF"/>
              </a:solidFill>
              <a:effectLst/>
              <a:uFillTx/>
              <a:sym typeface="Helvetica Light"/>
            </a:endParaRPr>
          </a:p>
        </p:txBody>
      </p:sp>
      <p:sp>
        <p:nvSpPr>
          <p:cNvPr id="2" name="Прямоугольная выноска 1"/>
          <p:cNvSpPr/>
          <p:nvPr/>
        </p:nvSpPr>
        <p:spPr>
          <a:xfrm>
            <a:off x="14105066" y="4613037"/>
            <a:ext cx="6048672" cy="1867818"/>
          </a:xfrm>
          <a:prstGeom prst="wedgeRectCallout">
            <a:avLst>
              <a:gd name="adj1" fmla="val -46067"/>
              <a:gd name="adj2" fmla="val 99999"/>
            </a:avLst>
          </a:prstGeom>
          <a:blipFill rotWithShape="1">
            <a:blip r:embed="rId3">
              <a:duotone>
                <a:schemeClr val="accent2">
                  <a:shade val="45000"/>
                  <a:satMod val="135000"/>
                </a:schemeClr>
                <a:prstClr val="white"/>
              </a:duotone>
            </a:blip>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kumimoji="0" lang="ru-RU" sz="3600" b="0" i="0" u="none" strike="noStrike" cap="none" spc="0" normalizeH="0" baseline="0" dirty="0">
                <a:ln>
                  <a:noFill/>
                </a:ln>
                <a:solidFill>
                  <a:srgbClr val="FFFFFF"/>
                </a:solidFill>
                <a:effectLst/>
                <a:uFillTx/>
                <a:latin typeface="+mj-lt"/>
                <a:ea typeface="+mj-ea"/>
                <a:cs typeface="+mj-cs"/>
                <a:sym typeface="Helvetica Light"/>
              </a:rPr>
              <a:t>Чаще предпочитают</a:t>
            </a:r>
            <a:r>
              <a:rPr kumimoji="0" lang="ru-RU" sz="3600" b="0" i="0" u="none" strike="noStrike" cap="none" spc="0" normalizeH="0" dirty="0">
                <a:ln>
                  <a:noFill/>
                </a:ln>
                <a:solidFill>
                  <a:srgbClr val="FFFFFF"/>
                </a:solidFill>
                <a:effectLst/>
                <a:uFillTx/>
                <a:latin typeface="+mj-lt"/>
                <a:ea typeface="+mj-ea"/>
                <a:cs typeface="+mj-cs"/>
                <a:sym typeface="Helvetica Light"/>
              </a:rPr>
              <a:t> сами управлять своим графиком работы (</a:t>
            </a:r>
            <a:r>
              <a:rPr lang="en-US" sz="3600" dirty="0">
                <a:solidFill>
                  <a:srgbClr val="FFFFFF"/>
                </a:solidFill>
              </a:rPr>
              <a:t>r=0,3</a:t>
            </a:r>
            <a:r>
              <a:rPr lang="ru-RU" sz="3600" dirty="0">
                <a:solidFill>
                  <a:srgbClr val="FFFFFF"/>
                </a:solidFill>
              </a:rPr>
              <a:t>5</a:t>
            </a:r>
            <a:r>
              <a:rPr lang="en-US" sz="3600" dirty="0">
                <a:solidFill>
                  <a:srgbClr val="FFFFFF"/>
                </a:solidFill>
              </a:rPr>
              <a:t>5;p&lt;0.01</a:t>
            </a:r>
            <a:r>
              <a:rPr lang="ru-RU" sz="3600" dirty="0">
                <a:solidFill>
                  <a:srgbClr val="FFFFFF"/>
                </a:solidFill>
              </a:rPr>
              <a:t>)</a:t>
            </a:r>
            <a:endParaRPr kumimoji="0" lang="ru-RU" sz="36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3" name="Прямоугольная выноска 2"/>
          <p:cNvSpPr/>
          <p:nvPr/>
        </p:nvSpPr>
        <p:spPr>
          <a:xfrm>
            <a:off x="958752" y="9681463"/>
            <a:ext cx="6912768" cy="1375376"/>
          </a:xfrm>
          <a:prstGeom prst="wedgeRectCallout">
            <a:avLst>
              <a:gd name="adj1" fmla="val 57052"/>
              <a:gd name="adj2" fmla="val -149491"/>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4000" dirty="0">
                <a:solidFill>
                  <a:srgbClr val="FFFFFF"/>
                </a:solidFill>
              </a:rPr>
              <a:t>Чаще хотят работать удаленно </a:t>
            </a:r>
            <a:r>
              <a:rPr lang="en-US" sz="4000" dirty="0">
                <a:solidFill>
                  <a:srgbClr val="FFFFFF"/>
                </a:solidFill>
              </a:rPr>
              <a:t>(r=</a:t>
            </a:r>
            <a:r>
              <a:rPr lang="ru-RU" sz="4000" dirty="0">
                <a:solidFill>
                  <a:srgbClr val="FFFFFF"/>
                </a:solidFill>
              </a:rPr>
              <a:t>-</a:t>
            </a:r>
            <a:r>
              <a:rPr lang="en-US" sz="4000" dirty="0">
                <a:solidFill>
                  <a:srgbClr val="FFFFFF"/>
                </a:solidFill>
              </a:rPr>
              <a:t>0,</a:t>
            </a:r>
            <a:r>
              <a:rPr lang="ru-RU" sz="4000" dirty="0">
                <a:solidFill>
                  <a:srgbClr val="FFFFFF"/>
                </a:solidFill>
              </a:rPr>
              <a:t>287</a:t>
            </a:r>
            <a:r>
              <a:rPr lang="en-US" sz="4000" dirty="0">
                <a:solidFill>
                  <a:srgbClr val="FFFFFF"/>
                </a:solidFill>
              </a:rPr>
              <a:t>;p&lt;0.0</a:t>
            </a:r>
            <a:r>
              <a:rPr lang="ru-RU" sz="4000" dirty="0">
                <a:solidFill>
                  <a:srgbClr val="FFFFFF"/>
                </a:solidFill>
              </a:rPr>
              <a:t>5</a:t>
            </a:r>
            <a:r>
              <a:rPr lang="en-US" sz="4000" dirty="0">
                <a:solidFill>
                  <a:srgbClr val="FFFFFF"/>
                </a:solidFill>
              </a:rPr>
              <a:t>)</a:t>
            </a:r>
            <a:endParaRPr kumimoji="0" lang="ru-RU" sz="4000" b="0" i="0" u="none" strike="noStrike" cap="none" spc="0" normalizeH="0" baseline="0" dirty="0">
              <a:ln>
                <a:noFill/>
              </a:ln>
              <a:solidFill>
                <a:srgbClr val="FFFFFF"/>
              </a:solidFill>
              <a:effectLst/>
              <a:uFillTx/>
              <a:sym typeface="Helvetica Light"/>
            </a:endParaRPr>
          </a:p>
        </p:txBody>
      </p:sp>
      <p:sp>
        <p:nvSpPr>
          <p:cNvPr id="5" name="Прямоугольная выноска 4"/>
          <p:cNvSpPr/>
          <p:nvPr/>
        </p:nvSpPr>
        <p:spPr>
          <a:xfrm>
            <a:off x="10872750" y="11597355"/>
            <a:ext cx="6464632" cy="1221487"/>
          </a:xfrm>
          <a:prstGeom prst="wedgeRectCallout">
            <a:avLst>
              <a:gd name="adj1" fmla="val -48449"/>
              <a:gd name="adj2" fmla="val -183467"/>
            </a:avLst>
          </a:prstGeom>
          <a:solidFill>
            <a:srgbClr val="C00000"/>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kumimoji="0" lang="ru-RU" sz="3400" b="0" i="0" u="none" strike="noStrike" cap="none" spc="0" normalizeH="0" baseline="0" dirty="0">
                <a:ln>
                  <a:noFill/>
                </a:ln>
                <a:solidFill>
                  <a:srgbClr val="FFFFFF"/>
                </a:solidFill>
                <a:effectLst/>
                <a:uFillTx/>
                <a:latin typeface="+mj-lt"/>
                <a:ea typeface="+mj-ea"/>
                <a:cs typeface="+mj-cs"/>
                <a:sym typeface="Helvetica Light"/>
              </a:rPr>
              <a:t>Предпочитают гибкий график работы (</a:t>
            </a:r>
            <a:r>
              <a:rPr lang="en-US" sz="3600" dirty="0">
                <a:solidFill>
                  <a:srgbClr val="FFFFFF"/>
                </a:solidFill>
              </a:rPr>
              <a:t>r=0,3</a:t>
            </a:r>
            <a:r>
              <a:rPr lang="ru-RU" sz="3600" dirty="0">
                <a:solidFill>
                  <a:srgbClr val="FFFFFF"/>
                </a:solidFill>
              </a:rPr>
              <a:t>50</a:t>
            </a:r>
            <a:r>
              <a:rPr lang="en-US" sz="3600" dirty="0">
                <a:solidFill>
                  <a:srgbClr val="FFFFFF"/>
                </a:solidFill>
              </a:rPr>
              <a:t>;p&lt;0.01</a:t>
            </a:r>
            <a:r>
              <a:rPr lang="ru-RU" sz="3600" dirty="0">
                <a:solidFill>
                  <a:srgbClr val="FFFFFF"/>
                </a:solidFill>
              </a:rPr>
              <a:t>)</a:t>
            </a:r>
            <a:endParaRPr kumimoji="0" lang="ru-RU" sz="3400" b="0" i="0" u="none" strike="noStrike" cap="none" spc="0" normalizeH="0" baseline="0" dirty="0">
              <a:ln>
                <a:noFill/>
              </a:ln>
              <a:solidFill>
                <a:srgbClr val="FFFFFF"/>
              </a:solidFill>
              <a:effectLst/>
              <a:uFillTx/>
              <a:latin typeface="+mj-lt"/>
              <a:ea typeface="+mj-ea"/>
              <a:cs typeface="+mj-cs"/>
              <a:sym typeface="Helvetica Light"/>
            </a:endParaRPr>
          </a:p>
        </p:txBody>
      </p:sp>
    </p:spTree>
    <p:extLst>
      <p:ext uri="{BB962C8B-B14F-4D97-AF65-F5344CB8AC3E}">
        <p14:creationId xmlns:p14="http://schemas.microsoft.com/office/powerpoint/2010/main" val="150722251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477073" y="2159824"/>
            <a:ext cx="21506374"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latin typeface="Symap" panose="00000400000000000000" pitchFamily="2" charset="0"/>
                <a:cs typeface="Symap" panose="00000400000000000000" pitchFamily="2" charset="0"/>
              </a:rPr>
              <a:t>Результаты</a:t>
            </a:r>
            <a:endParaRPr dirty="0">
              <a:latin typeface="Symap" panose="00000400000000000000" pitchFamily="2" charset="0"/>
              <a:cs typeface="Symap" panose="00000400000000000000" pitchFamily="2" charset="0"/>
            </a:endParaRPr>
          </a:p>
        </p:txBody>
      </p:sp>
      <p:sp>
        <p:nvSpPr>
          <p:cNvPr id="81" name="Заголовок основного текста"/>
          <p:cNvSpPr txBox="1"/>
          <p:nvPr/>
        </p:nvSpPr>
        <p:spPr>
          <a:xfrm>
            <a:off x="1107280" y="4697760"/>
            <a:ext cx="22245960" cy="67687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sz="5400" dirty="0">
              <a:latin typeface="Symusic" panose="00000400000000000000" pitchFamily="2" charset="0"/>
              <a:cs typeface="Symusic" panose="00000400000000000000" pitchFamily="2" charset="0"/>
            </a:endParaRPr>
          </a:p>
        </p:txBody>
      </p:sp>
      <p:sp>
        <p:nvSpPr>
          <p:cNvPr id="82" name="Линия"/>
          <p:cNvSpPr/>
          <p:nvPr/>
        </p:nvSpPr>
        <p:spPr>
          <a:xfrm>
            <a:off x="1606824" y="4323589"/>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83" name="Название подразделения, лаборатории, факультета и т.д."/>
          <p:cNvSpPr txBox="1"/>
          <p:nvPr/>
        </p:nvSpPr>
        <p:spPr>
          <a:xfrm>
            <a:off x="11338744" y="757698"/>
            <a:ext cx="11366416" cy="8829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Департамент психологии</a:t>
            </a:r>
          </a:p>
          <a:p>
            <a:r>
              <a:rPr lang="ru-RU" dirty="0"/>
              <a:t>Факультет социальных наук</a:t>
            </a:r>
          </a:p>
        </p:txBody>
      </p:sp>
      <p:pic>
        <p:nvPicPr>
          <p:cNvPr id="84"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4" name="Блок-схема: решение 3"/>
          <p:cNvSpPr/>
          <p:nvPr/>
        </p:nvSpPr>
        <p:spPr>
          <a:xfrm>
            <a:off x="5135216" y="6783753"/>
            <a:ext cx="13108840" cy="3221238"/>
          </a:xfrm>
          <a:prstGeom prst="flowChartDecision">
            <a:avLst/>
          </a:prstGeom>
          <a:blipFill rotWithShape="1">
            <a:blip r:embed="rId3">
              <a:lum bright="70000" contrast="-70000"/>
            </a:blip>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4800" b="1" dirty="0">
                <a:solidFill>
                  <a:schemeClr val="tx1"/>
                </a:solidFill>
              </a:rPr>
              <a:t>Высокий ранг ценности Традиции</a:t>
            </a:r>
            <a:endParaRPr kumimoji="0" lang="ru-RU" sz="4800" b="1" i="0" u="none" strike="noStrike" cap="none" spc="0" normalizeH="0" baseline="0" dirty="0">
              <a:ln>
                <a:noFill/>
              </a:ln>
              <a:solidFill>
                <a:schemeClr val="tx1"/>
              </a:solidFill>
              <a:effectLst/>
              <a:uFillTx/>
              <a:latin typeface="+mj-lt"/>
              <a:ea typeface="+mj-ea"/>
              <a:cs typeface="+mj-cs"/>
              <a:sym typeface="Helvetica Light"/>
            </a:endParaRPr>
          </a:p>
        </p:txBody>
      </p:sp>
      <p:sp>
        <p:nvSpPr>
          <p:cNvPr id="9" name="Прямоугольная выноска 8"/>
          <p:cNvSpPr/>
          <p:nvPr/>
        </p:nvSpPr>
        <p:spPr>
          <a:xfrm>
            <a:off x="17808616" y="8768542"/>
            <a:ext cx="4896544" cy="2606482"/>
          </a:xfrm>
          <a:prstGeom prst="wedgeRectCallout">
            <a:avLst>
              <a:gd name="adj1" fmla="val -99970"/>
              <a:gd name="adj2" fmla="val -54383"/>
            </a:avLst>
          </a:prstGeom>
          <a:blipFill rotWithShape="1">
            <a:blip r:embed="rId3">
              <a:duotone>
                <a:schemeClr val="accent6">
                  <a:shade val="45000"/>
                  <a:satMod val="135000"/>
                </a:schemeClr>
                <a:prstClr val="white"/>
              </a:duotone>
            </a:blip>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4000" dirty="0">
                <a:solidFill>
                  <a:srgbClr val="FFFFFF"/>
                </a:solidFill>
              </a:rPr>
              <a:t>Хотели бы иметь традиционные выходные</a:t>
            </a:r>
          </a:p>
          <a:p>
            <a:pPr marL="0" marR="0" indent="0" algn="ctr" defTabSz="821531" rtl="0" fontAlgn="auto" latinLnBrk="0" hangingPunct="0">
              <a:lnSpc>
                <a:spcPct val="100000"/>
              </a:lnSpc>
              <a:spcBef>
                <a:spcPts val="0"/>
              </a:spcBef>
              <a:spcAft>
                <a:spcPts val="0"/>
              </a:spcAft>
              <a:buClrTx/>
              <a:buSzTx/>
              <a:buFontTx/>
              <a:buNone/>
              <a:tabLst/>
            </a:pPr>
            <a:r>
              <a:rPr kumimoji="0" lang="ru-RU" sz="4000" b="0" i="0" u="none" strike="noStrike" cap="none" spc="0" normalizeH="0" baseline="0" dirty="0">
                <a:ln>
                  <a:noFill/>
                </a:ln>
                <a:solidFill>
                  <a:srgbClr val="FFFFFF"/>
                </a:solidFill>
                <a:effectLst/>
                <a:uFillTx/>
                <a:latin typeface="+mj-lt"/>
                <a:ea typeface="+mj-ea"/>
                <a:cs typeface="+mj-cs"/>
                <a:sym typeface="Helvetica Light"/>
              </a:rPr>
              <a:t>(</a:t>
            </a:r>
            <a:r>
              <a:rPr kumimoji="0" lang="en-US" sz="4000" b="0" i="0" u="none" strike="noStrike" cap="none" spc="0" normalizeH="0" baseline="0" dirty="0">
                <a:ln>
                  <a:noFill/>
                </a:ln>
                <a:solidFill>
                  <a:srgbClr val="FFFFFF"/>
                </a:solidFill>
                <a:effectLst/>
                <a:uFillTx/>
                <a:latin typeface="+mj-lt"/>
                <a:ea typeface="+mj-ea"/>
                <a:cs typeface="+mj-cs"/>
                <a:sym typeface="Helvetica Light"/>
              </a:rPr>
              <a:t>r=0,375;p&lt;0.01)</a:t>
            </a:r>
            <a:endParaRPr kumimoji="0" lang="ru-RU" sz="40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14" name="Прямоугольная выноска 13"/>
          <p:cNvSpPr/>
          <p:nvPr/>
        </p:nvSpPr>
        <p:spPr>
          <a:xfrm>
            <a:off x="1107280" y="4906320"/>
            <a:ext cx="7344816" cy="1990929"/>
          </a:xfrm>
          <a:prstGeom prst="wedgeRectCallout">
            <a:avLst>
              <a:gd name="adj1" fmla="val 82027"/>
              <a:gd name="adj2" fmla="val 61656"/>
            </a:avLst>
          </a:prstGeom>
          <a:blipFill rotWithShape="1">
            <a:blip r:embed="rId3">
              <a:duotone>
                <a:schemeClr val="accent6">
                  <a:shade val="45000"/>
                  <a:satMod val="135000"/>
                </a:schemeClr>
                <a:prstClr val="white"/>
              </a:duotone>
            </a:blip>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lang="ru-RU" sz="4000" dirty="0">
                <a:solidFill>
                  <a:srgbClr val="FFFFFF"/>
                </a:solidFill>
              </a:rPr>
              <a:t>Чаще выбирают пятидневную рабочую неделю (</a:t>
            </a:r>
            <a:r>
              <a:rPr lang="en-US" sz="4000" dirty="0">
                <a:solidFill>
                  <a:srgbClr val="FFFFFF"/>
                </a:solidFill>
              </a:rPr>
              <a:t>r=0,</a:t>
            </a:r>
            <a:r>
              <a:rPr lang="ru-RU" sz="4000" dirty="0">
                <a:solidFill>
                  <a:srgbClr val="FFFFFF"/>
                </a:solidFill>
              </a:rPr>
              <a:t>272</a:t>
            </a:r>
            <a:r>
              <a:rPr lang="en-US" sz="4000" dirty="0">
                <a:solidFill>
                  <a:srgbClr val="FFFFFF"/>
                </a:solidFill>
              </a:rPr>
              <a:t>;p&lt;0.0</a:t>
            </a:r>
            <a:r>
              <a:rPr lang="ru-RU" sz="4000" dirty="0">
                <a:solidFill>
                  <a:srgbClr val="FFFFFF"/>
                </a:solidFill>
              </a:rPr>
              <a:t>5)</a:t>
            </a:r>
            <a:endParaRPr kumimoji="0" lang="ru-RU" sz="4000" b="0" i="0" u="none" strike="noStrike" cap="none" spc="0" normalizeH="0" baseline="0" dirty="0">
              <a:ln>
                <a:noFill/>
              </a:ln>
              <a:solidFill>
                <a:srgbClr val="FFFFFF"/>
              </a:solidFill>
              <a:effectLst/>
              <a:uFillTx/>
              <a:sym typeface="Helvetica Light"/>
            </a:endParaRPr>
          </a:p>
        </p:txBody>
      </p:sp>
      <p:sp>
        <p:nvSpPr>
          <p:cNvPr id="2" name="Прямоугольная выноска 1"/>
          <p:cNvSpPr/>
          <p:nvPr/>
        </p:nvSpPr>
        <p:spPr>
          <a:xfrm>
            <a:off x="14105066" y="4613037"/>
            <a:ext cx="6048672" cy="1867818"/>
          </a:xfrm>
          <a:prstGeom prst="wedgeRectCallout">
            <a:avLst>
              <a:gd name="adj1" fmla="val -46067"/>
              <a:gd name="adj2" fmla="val 99999"/>
            </a:avLst>
          </a:prstGeom>
          <a:blipFill rotWithShape="1">
            <a:blip r:embed="rId3">
              <a:duotone>
                <a:schemeClr val="accent2">
                  <a:shade val="45000"/>
                  <a:satMod val="135000"/>
                </a:schemeClr>
                <a:prstClr val="white"/>
              </a:duotone>
            </a:blip>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kumimoji="0" lang="ru-RU" sz="3600" b="0" i="0" u="none" strike="noStrike" cap="none" spc="0" normalizeH="0" baseline="0" dirty="0">
                <a:ln>
                  <a:noFill/>
                </a:ln>
                <a:solidFill>
                  <a:srgbClr val="FFFFFF"/>
                </a:solidFill>
                <a:effectLst/>
                <a:uFillTx/>
                <a:latin typeface="+mj-lt"/>
                <a:ea typeface="+mj-ea"/>
                <a:cs typeface="+mj-cs"/>
                <a:sym typeface="Helvetica Light"/>
              </a:rPr>
              <a:t>Реже предпочитают</a:t>
            </a:r>
            <a:r>
              <a:rPr kumimoji="0" lang="ru-RU" sz="3600" b="0" i="0" u="none" strike="noStrike" cap="none" spc="0" normalizeH="0" dirty="0">
                <a:ln>
                  <a:noFill/>
                </a:ln>
                <a:solidFill>
                  <a:srgbClr val="FFFFFF"/>
                </a:solidFill>
                <a:effectLst/>
                <a:uFillTx/>
                <a:latin typeface="+mj-lt"/>
                <a:ea typeface="+mj-ea"/>
                <a:cs typeface="+mj-cs"/>
                <a:sym typeface="Helvetica Light"/>
              </a:rPr>
              <a:t> сами управлять своим графиком работы (</a:t>
            </a:r>
            <a:r>
              <a:rPr lang="en-US" sz="3600" dirty="0">
                <a:solidFill>
                  <a:srgbClr val="FFFFFF"/>
                </a:solidFill>
              </a:rPr>
              <a:t>r=0,3</a:t>
            </a:r>
            <a:r>
              <a:rPr lang="ru-RU" sz="3600" dirty="0">
                <a:solidFill>
                  <a:srgbClr val="FFFFFF"/>
                </a:solidFill>
              </a:rPr>
              <a:t>9</a:t>
            </a:r>
            <a:r>
              <a:rPr lang="en-US" sz="3600" dirty="0">
                <a:solidFill>
                  <a:srgbClr val="FFFFFF"/>
                </a:solidFill>
              </a:rPr>
              <a:t>5;p&lt;0.01</a:t>
            </a:r>
            <a:r>
              <a:rPr lang="ru-RU" sz="3600" dirty="0">
                <a:solidFill>
                  <a:srgbClr val="FFFFFF"/>
                </a:solidFill>
              </a:rPr>
              <a:t>)</a:t>
            </a:r>
            <a:endParaRPr kumimoji="0" lang="ru-RU" sz="36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3" name="Прямоугольная выноска 2"/>
          <p:cNvSpPr/>
          <p:nvPr/>
        </p:nvSpPr>
        <p:spPr>
          <a:xfrm>
            <a:off x="958752" y="9681463"/>
            <a:ext cx="6912768" cy="1375376"/>
          </a:xfrm>
          <a:prstGeom prst="wedgeRectCallout">
            <a:avLst>
              <a:gd name="adj1" fmla="val 57052"/>
              <a:gd name="adj2" fmla="val -149491"/>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4000" dirty="0">
                <a:solidFill>
                  <a:srgbClr val="FFFFFF"/>
                </a:solidFill>
              </a:rPr>
              <a:t>Реже хотят работать удаленно </a:t>
            </a:r>
            <a:r>
              <a:rPr lang="en-US" sz="4000" dirty="0">
                <a:solidFill>
                  <a:srgbClr val="FFFFFF"/>
                </a:solidFill>
              </a:rPr>
              <a:t>(r=0,</a:t>
            </a:r>
            <a:r>
              <a:rPr lang="ru-RU" sz="4000" dirty="0">
                <a:solidFill>
                  <a:srgbClr val="FFFFFF"/>
                </a:solidFill>
              </a:rPr>
              <a:t>297</a:t>
            </a:r>
            <a:r>
              <a:rPr lang="en-US" sz="4000" dirty="0">
                <a:solidFill>
                  <a:srgbClr val="FFFFFF"/>
                </a:solidFill>
              </a:rPr>
              <a:t>;p&lt;0.0</a:t>
            </a:r>
            <a:r>
              <a:rPr lang="ru-RU" sz="4000" dirty="0">
                <a:solidFill>
                  <a:srgbClr val="FFFFFF"/>
                </a:solidFill>
              </a:rPr>
              <a:t>5</a:t>
            </a:r>
            <a:r>
              <a:rPr lang="en-US" sz="4000" dirty="0">
                <a:solidFill>
                  <a:srgbClr val="FFFFFF"/>
                </a:solidFill>
              </a:rPr>
              <a:t>)</a:t>
            </a:r>
            <a:endParaRPr kumimoji="0" lang="ru-RU" sz="4000" b="0" i="0" u="none" strike="noStrike" cap="none" spc="0" normalizeH="0" baseline="0" dirty="0">
              <a:ln>
                <a:noFill/>
              </a:ln>
              <a:solidFill>
                <a:srgbClr val="FFFFFF"/>
              </a:solidFill>
              <a:effectLst/>
              <a:uFillTx/>
              <a:sym typeface="Helvetica Light"/>
            </a:endParaRPr>
          </a:p>
        </p:txBody>
      </p:sp>
      <p:sp>
        <p:nvSpPr>
          <p:cNvPr id="5" name="Прямоугольная выноска 4"/>
          <p:cNvSpPr/>
          <p:nvPr/>
        </p:nvSpPr>
        <p:spPr>
          <a:xfrm>
            <a:off x="10872750" y="11320356"/>
            <a:ext cx="6464632" cy="1775485"/>
          </a:xfrm>
          <a:prstGeom prst="wedgeRectCallout">
            <a:avLst>
              <a:gd name="adj1" fmla="val -22349"/>
              <a:gd name="adj2" fmla="val -160782"/>
            </a:avLst>
          </a:prstGeom>
          <a:solidFill>
            <a:srgbClr val="C00000"/>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kumimoji="0" lang="ru-RU" sz="3400" b="0" i="0" u="none" strike="noStrike" cap="none" spc="0" normalizeH="0" baseline="0" dirty="0">
                <a:ln>
                  <a:noFill/>
                </a:ln>
                <a:solidFill>
                  <a:srgbClr val="FFFFFF"/>
                </a:solidFill>
                <a:effectLst/>
                <a:uFillTx/>
                <a:latin typeface="+mj-lt"/>
                <a:ea typeface="+mj-ea"/>
                <a:cs typeface="+mj-cs"/>
                <a:sym typeface="Helvetica Light"/>
              </a:rPr>
              <a:t>Предпочитают фиксированный график работы </a:t>
            </a:r>
          </a:p>
          <a:p>
            <a:r>
              <a:rPr kumimoji="0" lang="ru-RU" sz="3400" b="0" i="0" u="none" strike="noStrike" cap="none" spc="0" normalizeH="0" baseline="0" dirty="0">
                <a:ln>
                  <a:noFill/>
                </a:ln>
                <a:solidFill>
                  <a:srgbClr val="FFFFFF"/>
                </a:solidFill>
                <a:effectLst/>
                <a:uFillTx/>
                <a:latin typeface="+mj-lt"/>
                <a:ea typeface="+mj-ea"/>
                <a:cs typeface="+mj-cs"/>
                <a:sym typeface="Helvetica Light"/>
              </a:rPr>
              <a:t>(</a:t>
            </a:r>
            <a:r>
              <a:rPr lang="en-US" sz="3600" dirty="0">
                <a:solidFill>
                  <a:srgbClr val="FFFFFF"/>
                </a:solidFill>
              </a:rPr>
              <a:t>r=</a:t>
            </a:r>
            <a:r>
              <a:rPr lang="ru-RU" sz="3600" dirty="0">
                <a:solidFill>
                  <a:srgbClr val="FFFFFF"/>
                </a:solidFill>
              </a:rPr>
              <a:t>-</a:t>
            </a:r>
            <a:r>
              <a:rPr lang="en-US" sz="3600" dirty="0">
                <a:solidFill>
                  <a:srgbClr val="FFFFFF"/>
                </a:solidFill>
              </a:rPr>
              <a:t>0,3</a:t>
            </a:r>
            <a:r>
              <a:rPr lang="ru-RU" sz="3600" dirty="0">
                <a:solidFill>
                  <a:srgbClr val="FFFFFF"/>
                </a:solidFill>
              </a:rPr>
              <a:t>03</a:t>
            </a:r>
            <a:r>
              <a:rPr lang="en-US" sz="3600" dirty="0">
                <a:solidFill>
                  <a:srgbClr val="FFFFFF"/>
                </a:solidFill>
              </a:rPr>
              <a:t>;p&lt;0.01</a:t>
            </a:r>
            <a:r>
              <a:rPr lang="ru-RU" sz="3600" dirty="0">
                <a:solidFill>
                  <a:srgbClr val="FFFFFF"/>
                </a:solidFill>
              </a:rPr>
              <a:t>)</a:t>
            </a:r>
            <a:endParaRPr kumimoji="0" lang="ru-RU" sz="3400" b="0" i="0" u="none" strike="noStrike" cap="none" spc="0" normalizeH="0" baseline="0" dirty="0">
              <a:ln>
                <a:noFill/>
              </a:ln>
              <a:solidFill>
                <a:srgbClr val="FFFFFF"/>
              </a:solidFill>
              <a:effectLst/>
              <a:uFillTx/>
              <a:latin typeface="+mj-lt"/>
              <a:ea typeface="+mj-ea"/>
              <a:cs typeface="+mj-cs"/>
              <a:sym typeface="Helvetica Light"/>
            </a:endParaRPr>
          </a:p>
        </p:txBody>
      </p:sp>
    </p:spTree>
    <p:extLst>
      <p:ext uri="{BB962C8B-B14F-4D97-AF65-F5344CB8AC3E}">
        <p14:creationId xmlns:p14="http://schemas.microsoft.com/office/powerpoint/2010/main" val="227747212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477073" y="2159824"/>
            <a:ext cx="21506374"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latin typeface="Symap" panose="00000400000000000000" pitchFamily="2" charset="0"/>
                <a:cs typeface="Symap" panose="00000400000000000000" pitchFamily="2" charset="0"/>
              </a:rPr>
              <a:t>Результаты</a:t>
            </a:r>
            <a:endParaRPr dirty="0">
              <a:latin typeface="Symap" panose="00000400000000000000" pitchFamily="2" charset="0"/>
              <a:cs typeface="Symap" panose="00000400000000000000" pitchFamily="2" charset="0"/>
            </a:endParaRPr>
          </a:p>
        </p:txBody>
      </p:sp>
      <p:sp>
        <p:nvSpPr>
          <p:cNvPr id="81" name="Заголовок основного текста"/>
          <p:cNvSpPr txBox="1"/>
          <p:nvPr/>
        </p:nvSpPr>
        <p:spPr>
          <a:xfrm>
            <a:off x="1107280" y="4697760"/>
            <a:ext cx="22245960" cy="67687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sz="5400" dirty="0">
              <a:latin typeface="Symusic" panose="00000400000000000000" pitchFamily="2" charset="0"/>
              <a:cs typeface="Symusic" panose="00000400000000000000" pitchFamily="2" charset="0"/>
            </a:endParaRPr>
          </a:p>
        </p:txBody>
      </p:sp>
      <p:sp>
        <p:nvSpPr>
          <p:cNvPr id="82" name="Линия"/>
          <p:cNvSpPr/>
          <p:nvPr/>
        </p:nvSpPr>
        <p:spPr>
          <a:xfrm>
            <a:off x="1606824" y="4323589"/>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83" name="Название подразделения, лаборатории, факультета и т.д."/>
          <p:cNvSpPr txBox="1"/>
          <p:nvPr/>
        </p:nvSpPr>
        <p:spPr>
          <a:xfrm>
            <a:off x="11338744" y="757698"/>
            <a:ext cx="11366416" cy="8829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Департамент психологии</a:t>
            </a:r>
          </a:p>
          <a:p>
            <a:r>
              <a:rPr lang="ru-RU" dirty="0"/>
              <a:t>Факультет социальных наук</a:t>
            </a:r>
          </a:p>
        </p:txBody>
      </p:sp>
      <p:pic>
        <p:nvPicPr>
          <p:cNvPr id="84"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4" name="Блок-схема: решение 3"/>
          <p:cNvSpPr/>
          <p:nvPr/>
        </p:nvSpPr>
        <p:spPr>
          <a:xfrm>
            <a:off x="5135216" y="6050090"/>
            <a:ext cx="13108840" cy="4688564"/>
          </a:xfrm>
          <a:prstGeom prst="flowChartDecision">
            <a:avLst/>
          </a:prstGeom>
          <a:blipFill rotWithShape="1">
            <a:blip r:embed="rId3">
              <a:lum bright="70000" contrast="-70000"/>
            </a:blip>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4800" b="1" dirty="0">
                <a:solidFill>
                  <a:schemeClr val="tx1"/>
                </a:solidFill>
              </a:rPr>
              <a:t>Высокий ранг ценности Безопасность</a:t>
            </a:r>
            <a:endParaRPr kumimoji="0" lang="ru-RU" sz="4800" b="1" i="0" u="none" strike="noStrike" cap="none" spc="0" normalizeH="0" baseline="0" dirty="0">
              <a:ln>
                <a:noFill/>
              </a:ln>
              <a:solidFill>
                <a:schemeClr val="tx1"/>
              </a:solidFill>
              <a:effectLst/>
              <a:uFillTx/>
              <a:latin typeface="+mj-lt"/>
              <a:ea typeface="+mj-ea"/>
              <a:cs typeface="+mj-cs"/>
              <a:sym typeface="Helvetica Light"/>
            </a:endParaRPr>
          </a:p>
        </p:txBody>
      </p:sp>
      <p:sp>
        <p:nvSpPr>
          <p:cNvPr id="14" name="Прямоугольная выноска 13"/>
          <p:cNvSpPr/>
          <p:nvPr/>
        </p:nvSpPr>
        <p:spPr>
          <a:xfrm>
            <a:off x="1107280" y="4906320"/>
            <a:ext cx="7344816" cy="1990929"/>
          </a:xfrm>
          <a:prstGeom prst="wedgeRectCallout">
            <a:avLst>
              <a:gd name="adj1" fmla="val 82027"/>
              <a:gd name="adj2" fmla="val 61656"/>
            </a:avLst>
          </a:prstGeom>
          <a:blipFill rotWithShape="1">
            <a:blip r:embed="rId3">
              <a:duotone>
                <a:schemeClr val="accent6">
                  <a:shade val="45000"/>
                  <a:satMod val="135000"/>
                </a:schemeClr>
                <a:prstClr val="white"/>
              </a:duotone>
            </a:blip>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lang="ru-RU" sz="4000" dirty="0">
                <a:solidFill>
                  <a:srgbClr val="FFFFFF"/>
                </a:solidFill>
              </a:rPr>
              <a:t>Менее открыты к инновационным формам занятости (</a:t>
            </a:r>
            <a:r>
              <a:rPr lang="en-US" sz="4000" dirty="0">
                <a:solidFill>
                  <a:srgbClr val="FFFFFF"/>
                </a:solidFill>
              </a:rPr>
              <a:t>r=0,</a:t>
            </a:r>
            <a:r>
              <a:rPr lang="ru-RU" sz="4000" dirty="0">
                <a:solidFill>
                  <a:srgbClr val="FFFFFF"/>
                </a:solidFill>
              </a:rPr>
              <a:t>288</a:t>
            </a:r>
            <a:r>
              <a:rPr lang="en-US" sz="4000" dirty="0">
                <a:solidFill>
                  <a:srgbClr val="FFFFFF"/>
                </a:solidFill>
              </a:rPr>
              <a:t>;p&lt;0.0</a:t>
            </a:r>
            <a:r>
              <a:rPr lang="ru-RU" sz="4000" dirty="0">
                <a:solidFill>
                  <a:srgbClr val="FFFFFF"/>
                </a:solidFill>
              </a:rPr>
              <a:t>5)</a:t>
            </a:r>
            <a:endParaRPr kumimoji="0" lang="ru-RU" sz="4000" b="0" i="0" u="none" strike="noStrike" cap="none" spc="0" normalizeH="0" baseline="0" dirty="0">
              <a:ln>
                <a:noFill/>
              </a:ln>
              <a:solidFill>
                <a:srgbClr val="FFFFFF"/>
              </a:solidFill>
              <a:effectLst/>
              <a:uFillTx/>
              <a:sym typeface="Helvetica Light"/>
            </a:endParaRPr>
          </a:p>
        </p:txBody>
      </p:sp>
      <p:sp>
        <p:nvSpPr>
          <p:cNvPr id="2" name="Прямоугольная выноска 1"/>
          <p:cNvSpPr/>
          <p:nvPr/>
        </p:nvSpPr>
        <p:spPr>
          <a:xfrm>
            <a:off x="14105066" y="4613037"/>
            <a:ext cx="6048672" cy="1867818"/>
          </a:xfrm>
          <a:prstGeom prst="wedgeRectCallout">
            <a:avLst>
              <a:gd name="adj1" fmla="val -46067"/>
              <a:gd name="adj2" fmla="val 99999"/>
            </a:avLst>
          </a:prstGeom>
          <a:blipFill rotWithShape="1">
            <a:blip r:embed="rId3">
              <a:duotone>
                <a:schemeClr val="accent2">
                  <a:shade val="45000"/>
                  <a:satMod val="135000"/>
                </a:schemeClr>
                <a:prstClr val="white"/>
              </a:duotone>
            </a:blip>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lang="ru-RU" sz="3600" dirty="0">
                <a:solidFill>
                  <a:srgbClr val="FFFFFF"/>
                </a:solidFill>
              </a:rPr>
              <a:t>Чаще выбирают пятидневную рабочую неделю (</a:t>
            </a:r>
            <a:r>
              <a:rPr lang="en-US" sz="3600" dirty="0">
                <a:solidFill>
                  <a:srgbClr val="FFFFFF"/>
                </a:solidFill>
              </a:rPr>
              <a:t>r=</a:t>
            </a:r>
            <a:r>
              <a:rPr lang="ru-RU" sz="3600" dirty="0">
                <a:solidFill>
                  <a:srgbClr val="FFFFFF"/>
                </a:solidFill>
              </a:rPr>
              <a:t>-</a:t>
            </a:r>
            <a:r>
              <a:rPr lang="en-US" sz="3600" dirty="0">
                <a:solidFill>
                  <a:srgbClr val="FFFFFF"/>
                </a:solidFill>
              </a:rPr>
              <a:t>0,</a:t>
            </a:r>
            <a:r>
              <a:rPr lang="ru-RU" sz="3600" dirty="0">
                <a:solidFill>
                  <a:srgbClr val="FFFFFF"/>
                </a:solidFill>
              </a:rPr>
              <a:t>446</a:t>
            </a:r>
            <a:r>
              <a:rPr lang="en-US" sz="3600" dirty="0">
                <a:solidFill>
                  <a:srgbClr val="FFFFFF"/>
                </a:solidFill>
              </a:rPr>
              <a:t>;p&lt;0.01</a:t>
            </a:r>
            <a:r>
              <a:rPr lang="ru-RU" sz="3600" dirty="0">
                <a:solidFill>
                  <a:srgbClr val="FFFFFF"/>
                </a:solidFill>
              </a:rPr>
              <a:t>)</a:t>
            </a:r>
            <a:endParaRPr kumimoji="0" lang="ru-RU" sz="36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3" name="Прямоугольная выноска 2"/>
          <p:cNvSpPr/>
          <p:nvPr/>
        </p:nvSpPr>
        <p:spPr>
          <a:xfrm>
            <a:off x="1226606" y="9891495"/>
            <a:ext cx="6912768" cy="1990929"/>
          </a:xfrm>
          <a:prstGeom prst="wedgeRectCallout">
            <a:avLst>
              <a:gd name="adj1" fmla="val 57052"/>
              <a:gd name="adj2" fmla="val -149491"/>
            </a:avLst>
          </a:prstGeom>
          <a:blipFill rotWithShape="1">
            <a:blip r:embed="rId3"/>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lang="ru-RU" sz="4000" dirty="0">
                <a:solidFill>
                  <a:srgbClr val="FFFFFF"/>
                </a:solidFill>
              </a:rPr>
              <a:t>Выше ценят официальное оформление (</a:t>
            </a:r>
            <a:r>
              <a:rPr lang="en-US" sz="4000" dirty="0">
                <a:solidFill>
                  <a:srgbClr val="FFFFFF"/>
                </a:solidFill>
              </a:rPr>
              <a:t>r=0,375;p&lt;0.01</a:t>
            </a:r>
            <a:r>
              <a:rPr lang="ru-RU" sz="4000" dirty="0">
                <a:solidFill>
                  <a:srgbClr val="FFFFFF"/>
                </a:solidFill>
              </a:rPr>
              <a:t>)</a:t>
            </a:r>
            <a:endParaRPr kumimoji="0" lang="ru-RU" sz="4000" b="0" i="0" u="none" strike="noStrike" cap="none" spc="0" normalizeH="0" baseline="0" dirty="0">
              <a:ln>
                <a:noFill/>
              </a:ln>
              <a:solidFill>
                <a:srgbClr val="FFFFFF"/>
              </a:solidFill>
              <a:effectLst/>
              <a:uFillTx/>
              <a:sym typeface="Helvetica Light"/>
            </a:endParaRPr>
          </a:p>
        </p:txBody>
      </p:sp>
      <p:sp>
        <p:nvSpPr>
          <p:cNvPr id="5" name="Прямоугольная выноска 4"/>
          <p:cNvSpPr/>
          <p:nvPr/>
        </p:nvSpPr>
        <p:spPr>
          <a:xfrm>
            <a:off x="14334016" y="10476873"/>
            <a:ext cx="6464632" cy="1775485"/>
          </a:xfrm>
          <a:prstGeom prst="wedgeRectCallout">
            <a:avLst>
              <a:gd name="adj1" fmla="val -42699"/>
              <a:gd name="adj2" fmla="val -160169"/>
            </a:avLst>
          </a:prstGeom>
          <a:solidFill>
            <a:srgbClr val="C00000"/>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kumimoji="0" lang="ru-RU" sz="3400" b="0" i="0" u="none" strike="noStrike" cap="none" spc="0" normalizeH="0" baseline="0" dirty="0">
                <a:ln>
                  <a:noFill/>
                </a:ln>
                <a:solidFill>
                  <a:srgbClr val="FFFFFF"/>
                </a:solidFill>
                <a:effectLst/>
                <a:uFillTx/>
                <a:latin typeface="+mj-lt"/>
                <a:ea typeface="+mj-ea"/>
                <a:cs typeface="+mj-cs"/>
                <a:sym typeface="Helvetica Light"/>
              </a:rPr>
              <a:t>Предпочитают фиксированный график работы </a:t>
            </a:r>
          </a:p>
          <a:p>
            <a:r>
              <a:rPr kumimoji="0" lang="ru-RU" sz="3400" b="0" i="0" u="none" strike="noStrike" cap="none" spc="0" normalizeH="0" baseline="0" dirty="0">
                <a:ln>
                  <a:noFill/>
                </a:ln>
                <a:solidFill>
                  <a:srgbClr val="FFFFFF"/>
                </a:solidFill>
                <a:effectLst/>
                <a:uFillTx/>
                <a:latin typeface="+mj-lt"/>
                <a:ea typeface="+mj-ea"/>
                <a:cs typeface="+mj-cs"/>
                <a:sym typeface="Helvetica Light"/>
              </a:rPr>
              <a:t>(</a:t>
            </a:r>
            <a:r>
              <a:rPr lang="en-US" sz="3600" dirty="0">
                <a:solidFill>
                  <a:srgbClr val="FFFFFF"/>
                </a:solidFill>
              </a:rPr>
              <a:t>r=</a:t>
            </a:r>
            <a:r>
              <a:rPr lang="ru-RU" sz="3600" dirty="0">
                <a:solidFill>
                  <a:srgbClr val="FFFFFF"/>
                </a:solidFill>
              </a:rPr>
              <a:t>-</a:t>
            </a:r>
            <a:r>
              <a:rPr lang="en-US" sz="3600" dirty="0">
                <a:solidFill>
                  <a:srgbClr val="FFFFFF"/>
                </a:solidFill>
              </a:rPr>
              <a:t>0,3</a:t>
            </a:r>
            <a:r>
              <a:rPr lang="ru-RU" sz="3600" dirty="0">
                <a:solidFill>
                  <a:srgbClr val="FFFFFF"/>
                </a:solidFill>
              </a:rPr>
              <a:t>06</a:t>
            </a:r>
            <a:r>
              <a:rPr lang="en-US" sz="3600" dirty="0">
                <a:solidFill>
                  <a:srgbClr val="FFFFFF"/>
                </a:solidFill>
              </a:rPr>
              <a:t>;p&lt;0.0</a:t>
            </a:r>
            <a:r>
              <a:rPr lang="ru-RU" sz="3600" dirty="0">
                <a:solidFill>
                  <a:srgbClr val="FFFFFF"/>
                </a:solidFill>
              </a:rPr>
              <a:t>5)</a:t>
            </a:r>
            <a:endParaRPr kumimoji="0" lang="ru-RU" sz="3400" b="0" i="0" u="none" strike="noStrike" cap="none" spc="0" normalizeH="0" baseline="0" dirty="0">
              <a:ln>
                <a:noFill/>
              </a:ln>
              <a:solidFill>
                <a:srgbClr val="FFFFFF"/>
              </a:solidFill>
              <a:effectLst/>
              <a:uFillTx/>
              <a:latin typeface="+mj-lt"/>
              <a:ea typeface="+mj-ea"/>
              <a:cs typeface="+mj-cs"/>
              <a:sym typeface="Helvetica Light"/>
            </a:endParaRPr>
          </a:p>
        </p:txBody>
      </p:sp>
    </p:spTree>
    <p:extLst>
      <p:ext uri="{BB962C8B-B14F-4D97-AF65-F5344CB8AC3E}">
        <p14:creationId xmlns:p14="http://schemas.microsoft.com/office/powerpoint/2010/main" val="58495911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477073" y="2159824"/>
            <a:ext cx="21506374"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latin typeface="Symap" panose="00000400000000000000" pitchFamily="2" charset="0"/>
                <a:cs typeface="Symap" panose="00000400000000000000" pitchFamily="2" charset="0"/>
              </a:rPr>
              <a:t>Результаты</a:t>
            </a:r>
            <a:endParaRPr dirty="0">
              <a:latin typeface="Symap" panose="00000400000000000000" pitchFamily="2" charset="0"/>
              <a:cs typeface="Symap" panose="00000400000000000000" pitchFamily="2" charset="0"/>
            </a:endParaRPr>
          </a:p>
        </p:txBody>
      </p:sp>
      <p:sp>
        <p:nvSpPr>
          <p:cNvPr id="81" name="Заголовок основного текста"/>
          <p:cNvSpPr txBox="1"/>
          <p:nvPr/>
        </p:nvSpPr>
        <p:spPr>
          <a:xfrm>
            <a:off x="1107280" y="4697760"/>
            <a:ext cx="22245960" cy="67687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sz="5400" dirty="0">
              <a:latin typeface="Symusic" panose="00000400000000000000" pitchFamily="2" charset="0"/>
              <a:cs typeface="Symusic" panose="00000400000000000000" pitchFamily="2" charset="0"/>
            </a:endParaRPr>
          </a:p>
        </p:txBody>
      </p:sp>
      <p:sp>
        <p:nvSpPr>
          <p:cNvPr id="82" name="Линия"/>
          <p:cNvSpPr/>
          <p:nvPr/>
        </p:nvSpPr>
        <p:spPr>
          <a:xfrm>
            <a:off x="1606824" y="4323589"/>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83" name="Название подразделения, лаборатории, факультета и т.д."/>
          <p:cNvSpPr txBox="1"/>
          <p:nvPr/>
        </p:nvSpPr>
        <p:spPr>
          <a:xfrm>
            <a:off x="11338744" y="759999"/>
            <a:ext cx="11366416" cy="8829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a:t>Департамент </a:t>
            </a:r>
            <a:r>
              <a:rPr lang="ru-RU" dirty="0"/>
              <a:t>психологии</a:t>
            </a:r>
          </a:p>
          <a:p>
            <a:r>
              <a:rPr lang="ru-RU" dirty="0"/>
              <a:t>Факультет социальных наук</a:t>
            </a:r>
          </a:p>
        </p:txBody>
      </p:sp>
      <p:pic>
        <p:nvPicPr>
          <p:cNvPr id="84"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4" name="Блок-схема: решение 3"/>
          <p:cNvSpPr/>
          <p:nvPr/>
        </p:nvSpPr>
        <p:spPr>
          <a:xfrm>
            <a:off x="5495256" y="5791186"/>
            <a:ext cx="13108840" cy="4688564"/>
          </a:xfrm>
          <a:prstGeom prst="flowChartDecision">
            <a:avLst/>
          </a:prstGeom>
          <a:blipFill rotWithShape="1">
            <a:blip r:embed="rId3">
              <a:lum bright="70000" contrast="-70000"/>
            </a:blip>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4800" b="1" dirty="0">
                <a:solidFill>
                  <a:schemeClr val="tx1"/>
                </a:solidFill>
              </a:rPr>
              <a:t>Высокий ранг ценности Конформность</a:t>
            </a:r>
            <a:endParaRPr kumimoji="0" lang="ru-RU" sz="4800" b="1" i="0" u="none" strike="noStrike" cap="none" spc="0" normalizeH="0" baseline="0" dirty="0">
              <a:ln>
                <a:noFill/>
              </a:ln>
              <a:solidFill>
                <a:schemeClr val="tx1"/>
              </a:solidFill>
              <a:effectLst/>
              <a:uFillTx/>
              <a:latin typeface="+mj-lt"/>
              <a:ea typeface="+mj-ea"/>
              <a:cs typeface="+mj-cs"/>
              <a:sym typeface="Helvetica Light"/>
            </a:endParaRPr>
          </a:p>
        </p:txBody>
      </p:sp>
      <p:sp>
        <p:nvSpPr>
          <p:cNvPr id="9" name="Прямоугольная выноска 8"/>
          <p:cNvSpPr/>
          <p:nvPr/>
        </p:nvSpPr>
        <p:spPr>
          <a:xfrm>
            <a:off x="17808616" y="8768542"/>
            <a:ext cx="4896544" cy="2606482"/>
          </a:xfrm>
          <a:prstGeom prst="wedgeRectCallout">
            <a:avLst>
              <a:gd name="adj1" fmla="val -99970"/>
              <a:gd name="adj2" fmla="val -54383"/>
            </a:avLst>
          </a:prstGeom>
          <a:blipFill rotWithShape="1">
            <a:blip r:embed="rId3">
              <a:duotone>
                <a:schemeClr val="accent6">
                  <a:shade val="45000"/>
                  <a:satMod val="135000"/>
                </a:schemeClr>
                <a:prstClr val="white"/>
              </a:duotone>
            </a:blip>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4000" dirty="0">
                <a:solidFill>
                  <a:srgbClr val="FFFFFF"/>
                </a:solidFill>
              </a:rPr>
              <a:t>Хотели бы иметь традиционные выходные</a:t>
            </a:r>
          </a:p>
          <a:p>
            <a:pPr marL="0" marR="0" indent="0" algn="ctr" defTabSz="821531" rtl="0" fontAlgn="auto" latinLnBrk="0" hangingPunct="0">
              <a:lnSpc>
                <a:spcPct val="100000"/>
              </a:lnSpc>
              <a:spcBef>
                <a:spcPts val="0"/>
              </a:spcBef>
              <a:spcAft>
                <a:spcPts val="0"/>
              </a:spcAft>
              <a:buClrTx/>
              <a:buSzTx/>
              <a:buFontTx/>
              <a:buNone/>
              <a:tabLst/>
            </a:pPr>
            <a:r>
              <a:rPr kumimoji="0" lang="ru-RU" sz="4000" b="0" i="0" u="none" strike="noStrike" cap="none" spc="0" normalizeH="0" baseline="0" dirty="0">
                <a:ln>
                  <a:noFill/>
                </a:ln>
                <a:solidFill>
                  <a:srgbClr val="FFFFFF"/>
                </a:solidFill>
                <a:effectLst/>
                <a:uFillTx/>
                <a:latin typeface="+mj-lt"/>
                <a:ea typeface="+mj-ea"/>
                <a:cs typeface="+mj-cs"/>
                <a:sym typeface="Helvetica Light"/>
              </a:rPr>
              <a:t>(</a:t>
            </a:r>
            <a:r>
              <a:rPr kumimoji="0" lang="en-US" sz="4000" b="0" i="0" u="none" strike="noStrike" cap="none" spc="0" normalizeH="0" baseline="0" dirty="0">
                <a:ln>
                  <a:noFill/>
                </a:ln>
                <a:solidFill>
                  <a:srgbClr val="FFFFFF"/>
                </a:solidFill>
                <a:effectLst/>
                <a:uFillTx/>
                <a:latin typeface="+mj-lt"/>
                <a:ea typeface="+mj-ea"/>
                <a:cs typeface="+mj-cs"/>
                <a:sym typeface="Helvetica Light"/>
              </a:rPr>
              <a:t>r=0,37</a:t>
            </a:r>
            <a:r>
              <a:rPr kumimoji="0" lang="ru-RU" sz="4000" b="0" i="0" u="none" strike="noStrike" cap="none" spc="0" normalizeH="0" baseline="0" dirty="0">
                <a:ln>
                  <a:noFill/>
                </a:ln>
                <a:solidFill>
                  <a:srgbClr val="FFFFFF"/>
                </a:solidFill>
                <a:effectLst/>
                <a:uFillTx/>
                <a:latin typeface="+mj-lt"/>
                <a:ea typeface="+mj-ea"/>
                <a:cs typeface="+mj-cs"/>
                <a:sym typeface="Helvetica Light"/>
              </a:rPr>
              <a:t>8</a:t>
            </a:r>
            <a:r>
              <a:rPr kumimoji="0" lang="en-US" sz="4000" b="0" i="0" u="none" strike="noStrike" cap="none" spc="0" normalizeH="0" baseline="0" dirty="0">
                <a:ln>
                  <a:noFill/>
                </a:ln>
                <a:solidFill>
                  <a:srgbClr val="FFFFFF"/>
                </a:solidFill>
                <a:effectLst/>
                <a:uFillTx/>
                <a:latin typeface="+mj-lt"/>
                <a:ea typeface="+mj-ea"/>
                <a:cs typeface="+mj-cs"/>
                <a:sym typeface="Helvetica Light"/>
              </a:rPr>
              <a:t>;p&lt;0.01)</a:t>
            </a:r>
            <a:endParaRPr kumimoji="0" lang="ru-RU" sz="40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14" name="Прямоугольная выноска 13"/>
          <p:cNvSpPr/>
          <p:nvPr/>
        </p:nvSpPr>
        <p:spPr>
          <a:xfrm>
            <a:off x="2830960" y="4556785"/>
            <a:ext cx="7344816" cy="1375376"/>
          </a:xfrm>
          <a:prstGeom prst="wedgeRectCallout">
            <a:avLst>
              <a:gd name="adj1" fmla="val 72393"/>
              <a:gd name="adj2" fmla="val 105187"/>
            </a:avLst>
          </a:prstGeom>
          <a:blipFill rotWithShape="1">
            <a:blip r:embed="rId3">
              <a:duotone>
                <a:schemeClr val="accent6">
                  <a:shade val="45000"/>
                  <a:satMod val="135000"/>
                </a:schemeClr>
                <a:prstClr val="white"/>
              </a:duotone>
            </a:blip>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kumimoji="0" lang="ru-RU" sz="4000" b="0" i="0" u="none" strike="noStrike" cap="none" spc="0" normalizeH="0" baseline="0" dirty="0">
                <a:ln>
                  <a:noFill/>
                </a:ln>
                <a:solidFill>
                  <a:srgbClr val="FFFFFF"/>
                </a:solidFill>
                <a:effectLst/>
                <a:uFillTx/>
                <a:sym typeface="Helvetica Light"/>
              </a:rPr>
              <a:t>Предпочитают</a:t>
            </a:r>
            <a:r>
              <a:rPr kumimoji="0" lang="ru-RU" sz="4000" b="0" i="0" u="none" strike="noStrike" cap="none" spc="0" normalizeH="0" dirty="0">
                <a:ln>
                  <a:noFill/>
                </a:ln>
                <a:solidFill>
                  <a:srgbClr val="FFFFFF"/>
                </a:solidFill>
                <a:effectLst/>
                <a:uFillTx/>
                <a:sym typeface="Helvetica Light"/>
              </a:rPr>
              <a:t> работать по найму (</a:t>
            </a:r>
            <a:r>
              <a:rPr lang="en-US" sz="4000" dirty="0">
                <a:solidFill>
                  <a:srgbClr val="FFFFFF"/>
                </a:solidFill>
              </a:rPr>
              <a:t>r=</a:t>
            </a:r>
            <a:r>
              <a:rPr lang="ru-RU" sz="4000" dirty="0">
                <a:solidFill>
                  <a:srgbClr val="FFFFFF"/>
                </a:solidFill>
              </a:rPr>
              <a:t>-</a:t>
            </a:r>
            <a:r>
              <a:rPr lang="en-US" sz="4000" dirty="0">
                <a:solidFill>
                  <a:srgbClr val="FFFFFF"/>
                </a:solidFill>
              </a:rPr>
              <a:t>0,</a:t>
            </a:r>
            <a:r>
              <a:rPr lang="ru-RU" sz="4000" dirty="0">
                <a:solidFill>
                  <a:srgbClr val="FFFFFF"/>
                </a:solidFill>
              </a:rPr>
              <a:t>516</a:t>
            </a:r>
            <a:r>
              <a:rPr lang="en-US" sz="4000" dirty="0">
                <a:solidFill>
                  <a:srgbClr val="FFFFFF"/>
                </a:solidFill>
              </a:rPr>
              <a:t>;p&lt;0.01</a:t>
            </a:r>
            <a:r>
              <a:rPr lang="ru-RU" sz="4000" dirty="0">
                <a:solidFill>
                  <a:srgbClr val="FFFFFF"/>
                </a:solidFill>
              </a:rPr>
              <a:t>)</a:t>
            </a:r>
            <a:endParaRPr kumimoji="0" lang="ru-RU" sz="4000" b="0" i="0" u="none" strike="noStrike" cap="none" spc="0" normalizeH="0" baseline="0" dirty="0">
              <a:ln>
                <a:noFill/>
              </a:ln>
              <a:solidFill>
                <a:srgbClr val="FFFFFF"/>
              </a:solidFill>
              <a:effectLst/>
              <a:uFillTx/>
              <a:sym typeface="Helvetica Light"/>
            </a:endParaRPr>
          </a:p>
        </p:txBody>
      </p:sp>
      <p:sp>
        <p:nvSpPr>
          <p:cNvPr id="2" name="Прямоугольная выноска 1"/>
          <p:cNvSpPr/>
          <p:nvPr/>
        </p:nvSpPr>
        <p:spPr>
          <a:xfrm>
            <a:off x="14105066" y="4613037"/>
            <a:ext cx="6048672" cy="1867818"/>
          </a:xfrm>
          <a:prstGeom prst="wedgeRectCallout">
            <a:avLst>
              <a:gd name="adj1" fmla="val -46067"/>
              <a:gd name="adj2" fmla="val 99999"/>
            </a:avLst>
          </a:prstGeom>
          <a:blipFill rotWithShape="1">
            <a:blip r:embed="rId3">
              <a:duotone>
                <a:schemeClr val="accent2">
                  <a:shade val="45000"/>
                  <a:satMod val="135000"/>
                </a:schemeClr>
                <a:prstClr val="white"/>
              </a:duotone>
            </a:blip>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lang="ru-RU" sz="3600" dirty="0">
                <a:solidFill>
                  <a:srgbClr val="FFFFFF"/>
                </a:solidFill>
              </a:rPr>
              <a:t>Чаще выбирают пятидневную рабочую неделю (</a:t>
            </a:r>
            <a:r>
              <a:rPr lang="en-US" sz="3600" dirty="0">
                <a:solidFill>
                  <a:srgbClr val="FFFFFF"/>
                </a:solidFill>
              </a:rPr>
              <a:t>r=</a:t>
            </a:r>
            <a:r>
              <a:rPr lang="ru-RU" sz="3600" dirty="0">
                <a:solidFill>
                  <a:srgbClr val="FFFFFF"/>
                </a:solidFill>
              </a:rPr>
              <a:t>-</a:t>
            </a:r>
            <a:r>
              <a:rPr lang="en-US" sz="3600" dirty="0">
                <a:solidFill>
                  <a:srgbClr val="FFFFFF"/>
                </a:solidFill>
              </a:rPr>
              <a:t>0,</a:t>
            </a:r>
            <a:r>
              <a:rPr lang="ru-RU" sz="3600" dirty="0">
                <a:solidFill>
                  <a:srgbClr val="FFFFFF"/>
                </a:solidFill>
              </a:rPr>
              <a:t>524</a:t>
            </a:r>
            <a:r>
              <a:rPr lang="en-US" sz="3600" dirty="0">
                <a:solidFill>
                  <a:srgbClr val="FFFFFF"/>
                </a:solidFill>
              </a:rPr>
              <a:t>;p&lt;0.01</a:t>
            </a:r>
            <a:r>
              <a:rPr lang="ru-RU" sz="3600" dirty="0">
                <a:solidFill>
                  <a:srgbClr val="FFFFFF"/>
                </a:solidFill>
              </a:rPr>
              <a:t>)</a:t>
            </a:r>
            <a:endParaRPr kumimoji="0" lang="ru-RU" sz="36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5" name="Прямоугольная выноска 4"/>
          <p:cNvSpPr/>
          <p:nvPr/>
        </p:nvSpPr>
        <p:spPr>
          <a:xfrm>
            <a:off x="10872750" y="11320356"/>
            <a:ext cx="6464632" cy="1775485"/>
          </a:xfrm>
          <a:prstGeom prst="wedgeRectCallout">
            <a:avLst>
              <a:gd name="adj1" fmla="val -21844"/>
              <a:gd name="adj2" fmla="val -138710"/>
            </a:avLst>
          </a:prstGeom>
          <a:solidFill>
            <a:srgbClr val="C00000"/>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kumimoji="0" lang="ru-RU" sz="3400" b="0" i="0" u="none" strike="noStrike" cap="none" spc="0" normalizeH="0" baseline="0" dirty="0">
                <a:ln>
                  <a:noFill/>
                </a:ln>
                <a:solidFill>
                  <a:srgbClr val="FFFFFF"/>
                </a:solidFill>
                <a:effectLst/>
                <a:uFillTx/>
                <a:latin typeface="+mj-lt"/>
                <a:ea typeface="+mj-ea"/>
                <a:cs typeface="+mj-cs"/>
                <a:sym typeface="Helvetica Light"/>
              </a:rPr>
              <a:t>Предпочитают фиксированный график работы </a:t>
            </a:r>
          </a:p>
          <a:p>
            <a:r>
              <a:rPr kumimoji="0" lang="ru-RU" sz="3400" b="0" i="0" u="none" strike="noStrike" cap="none" spc="0" normalizeH="0" baseline="0" dirty="0">
                <a:ln>
                  <a:noFill/>
                </a:ln>
                <a:solidFill>
                  <a:srgbClr val="FFFFFF"/>
                </a:solidFill>
                <a:effectLst/>
                <a:uFillTx/>
                <a:latin typeface="+mj-lt"/>
                <a:ea typeface="+mj-ea"/>
                <a:cs typeface="+mj-cs"/>
                <a:sym typeface="Helvetica Light"/>
              </a:rPr>
              <a:t>(</a:t>
            </a:r>
            <a:r>
              <a:rPr lang="en-US" sz="3600" dirty="0">
                <a:solidFill>
                  <a:srgbClr val="FFFFFF"/>
                </a:solidFill>
              </a:rPr>
              <a:t>r=</a:t>
            </a:r>
            <a:r>
              <a:rPr lang="ru-RU" sz="3600" dirty="0">
                <a:solidFill>
                  <a:srgbClr val="FFFFFF"/>
                </a:solidFill>
              </a:rPr>
              <a:t>-</a:t>
            </a:r>
            <a:r>
              <a:rPr lang="en-US" sz="3600" dirty="0">
                <a:solidFill>
                  <a:srgbClr val="FFFFFF"/>
                </a:solidFill>
              </a:rPr>
              <a:t>0,</a:t>
            </a:r>
            <a:r>
              <a:rPr lang="ru-RU" sz="3600" dirty="0">
                <a:solidFill>
                  <a:srgbClr val="FFFFFF"/>
                </a:solidFill>
              </a:rPr>
              <a:t>268</a:t>
            </a:r>
            <a:r>
              <a:rPr lang="en-US" sz="3600" dirty="0">
                <a:solidFill>
                  <a:srgbClr val="FFFFFF"/>
                </a:solidFill>
              </a:rPr>
              <a:t>;p&lt;0.0</a:t>
            </a:r>
            <a:r>
              <a:rPr lang="ru-RU" sz="3600" dirty="0">
                <a:solidFill>
                  <a:srgbClr val="FFFFFF"/>
                </a:solidFill>
              </a:rPr>
              <a:t>5)</a:t>
            </a:r>
            <a:endParaRPr kumimoji="0" lang="ru-RU" sz="3400" b="0" i="0" u="none" strike="noStrike" cap="none" spc="0" normalizeH="0" baseline="0" dirty="0">
              <a:ln>
                <a:noFill/>
              </a:ln>
              <a:solidFill>
                <a:srgbClr val="FFFFFF"/>
              </a:solidFill>
              <a:effectLst/>
              <a:uFillTx/>
              <a:latin typeface="+mj-lt"/>
              <a:ea typeface="+mj-ea"/>
              <a:cs typeface="+mj-cs"/>
              <a:sym typeface="Helvetica Light"/>
            </a:endParaRPr>
          </a:p>
        </p:txBody>
      </p:sp>
      <p:sp>
        <p:nvSpPr>
          <p:cNvPr id="6" name="Прямоугольная выноска 5"/>
          <p:cNvSpPr/>
          <p:nvPr/>
        </p:nvSpPr>
        <p:spPr>
          <a:xfrm>
            <a:off x="2555566" y="9355395"/>
            <a:ext cx="4752528" cy="2852703"/>
          </a:xfrm>
          <a:prstGeom prst="wedgeRectCallout">
            <a:avLst>
              <a:gd name="adj1" fmla="val 65439"/>
              <a:gd name="adj2" fmla="val -103151"/>
            </a:avLst>
          </a:prstGeom>
          <a:solidFill>
            <a:srgbClr val="92D050"/>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kumimoji="0" lang="ru-RU" sz="3400" b="0" i="0" u="none" strike="noStrike" cap="none" spc="0" normalizeH="0" baseline="0" dirty="0">
                <a:ln>
                  <a:noFill/>
                </a:ln>
                <a:solidFill>
                  <a:srgbClr val="FFFFFF"/>
                </a:solidFill>
                <a:effectLst/>
                <a:uFillTx/>
                <a:sym typeface="Helvetica Light"/>
              </a:rPr>
              <a:t>Не хотят самостоятельно</a:t>
            </a:r>
            <a:r>
              <a:rPr lang="ru-RU" sz="3400" dirty="0">
                <a:solidFill>
                  <a:srgbClr val="FFFFFF"/>
                </a:solidFill>
              </a:rPr>
              <a:t> управлять своим графиком работы (</a:t>
            </a:r>
            <a:r>
              <a:rPr lang="en-US" sz="3600" dirty="0">
                <a:solidFill>
                  <a:srgbClr val="FFFFFF"/>
                </a:solidFill>
              </a:rPr>
              <a:t>r=0,</a:t>
            </a:r>
            <a:r>
              <a:rPr lang="ru-RU" sz="3600" dirty="0">
                <a:solidFill>
                  <a:srgbClr val="FFFFFF"/>
                </a:solidFill>
              </a:rPr>
              <a:t>432</a:t>
            </a:r>
            <a:r>
              <a:rPr lang="en-US" sz="3600" dirty="0">
                <a:solidFill>
                  <a:srgbClr val="FFFFFF"/>
                </a:solidFill>
              </a:rPr>
              <a:t>;p&lt;0.01</a:t>
            </a:r>
            <a:r>
              <a:rPr lang="ru-RU" sz="3600" dirty="0">
                <a:solidFill>
                  <a:srgbClr val="FFFFFF"/>
                </a:solidFill>
              </a:rPr>
              <a:t>)</a:t>
            </a:r>
            <a:endParaRPr kumimoji="0" lang="ru-RU" sz="3400" b="0" i="0" u="none" strike="noStrike" cap="none" spc="0" normalizeH="0" baseline="0" dirty="0">
              <a:ln>
                <a:noFill/>
              </a:ln>
              <a:solidFill>
                <a:srgbClr val="FFFFFF"/>
              </a:solidFill>
              <a:effectLst/>
              <a:uFillTx/>
              <a:sym typeface="Helvetica Light"/>
            </a:endParaRPr>
          </a:p>
        </p:txBody>
      </p:sp>
    </p:spTree>
    <p:extLst>
      <p:ext uri="{BB962C8B-B14F-4D97-AF65-F5344CB8AC3E}">
        <p14:creationId xmlns:p14="http://schemas.microsoft.com/office/powerpoint/2010/main" val="1175278170"/>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26606" y="2603828"/>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latin typeface="Symusic" panose="00000400000000000000" pitchFamily="2" charset="0"/>
                <a:cs typeface="Symusic" panose="00000400000000000000" pitchFamily="2" charset="0"/>
              </a:rPr>
              <a:t>Заключение. Практическая и теоретическая значимость</a:t>
            </a:r>
            <a:endParaRPr dirty="0">
              <a:latin typeface="Symusic" panose="00000400000000000000" pitchFamily="2" charset="0"/>
              <a:cs typeface="Symusic" panose="00000400000000000000" pitchFamily="2" charset="0"/>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26606" y="5272574"/>
            <a:ext cx="21506374"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just"/>
            <a:r>
              <a:rPr lang="ru-RU" b="1" dirty="0">
                <a:latin typeface="Symusic" panose="00000400000000000000" pitchFamily="2" charset="0"/>
                <a:cs typeface="Symusic" panose="00000400000000000000" pitchFamily="2" charset="0"/>
              </a:rPr>
              <a:t>Теоретическая значимость </a:t>
            </a:r>
            <a:r>
              <a:rPr lang="ru-RU" dirty="0">
                <a:latin typeface="Symusic" panose="00000400000000000000" pitchFamily="2" charset="0"/>
                <a:cs typeface="Symusic" panose="00000400000000000000" pitchFamily="2" charset="0"/>
              </a:rPr>
              <a:t>работы заключается в обнаружении новой в теоретическом плане взаимосвязи между личностными чертами, ценностями и предпочитаемыми формами занятости.</a:t>
            </a:r>
          </a:p>
          <a:p>
            <a:pPr algn="just"/>
            <a:endParaRPr lang="ru-RU" dirty="0">
              <a:latin typeface="Symusic" panose="00000400000000000000" pitchFamily="2" charset="0"/>
              <a:cs typeface="Symusic" panose="00000400000000000000" pitchFamily="2" charset="0"/>
            </a:endParaRPr>
          </a:p>
          <a:p>
            <a:pPr algn="just"/>
            <a:r>
              <a:rPr lang="ru-RU" dirty="0">
                <a:latin typeface="Symusic" panose="00000400000000000000" pitchFamily="2" charset="0"/>
                <a:cs typeface="Symusic" panose="00000400000000000000" pitchFamily="2" charset="0"/>
              </a:rPr>
              <a:t>Положено начало </a:t>
            </a:r>
            <a:r>
              <a:rPr lang="ru-RU" b="1" dirty="0">
                <a:latin typeface="Symusic" panose="00000400000000000000" pitchFamily="2" charset="0"/>
                <a:cs typeface="Symusic" panose="00000400000000000000" pitchFamily="2" charset="0"/>
              </a:rPr>
              <a:t>разработки </a:t>
            </a:r>
            <a:r>
              <a:rPr lang="ru-RU" dirty="0">
                <a:latin typeface="Symusic" panose="00000400000000000000" pitchFamily="2" charset="0"/>
                <a:cs typeface="Symusic" panose="00000400000000000000" pitchFamily="2" charset="0"/>
              </a:rPr>
              <a:t>опросника предпочитаемой формы занятости – практического инструмента для подбора персонала на подходящие формы занятости, что обуславливает </a:t>
            </a:r>
            <a:r>
              <a:rPr lang="ru-RU" b="1" dirty="0">
                <a:latin typeface="Symusic" panose="00000400000000000000" pitchFamily="2" charset="0"/>
                <a:cs typeface="Symusic" panose="00000400000000000000" pitchFamily="2" charset="0"/>
              </a:rPr>
              <a:t>практическую значимость </a:t>
            </a:r>
            <a:r>
              <a:rPr lang="ru-RU" dirty="0">
                <a:latin typeface="Symusic" panose="00000400000000000000" pitchFamily="2" charset="0"/>
                <a:cs typeface="Symusic" panose="00000400000000000000" pitchFamily="2" charset="0"/>
              </a:rPr>
              <a:t>работы.</a:t>
            </a:r>
          </a:p>
        </p:txBody>
      </p:sp>
      <p:sp>
        <p:nvSpPr>
          <p:cNvPr id="62" name="Название подразделения, лаборатории, факультета и т.д."/>
          <p:cNvSpPr txBox="1"/>
          <p:nvPr/>
        </p:nvSpPr>
        <p:spPr>
          <a:xfrm>
            <a:off x="11338744" y="757698"/>
            <a:ext cx="11366416" cy="8829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Департамент психологии</a:t>
            </a:r>
          </a:p>
          <a:p>
            <a:r>
              <a:rPr lang="ru-RU" dirty="0"/>
              <a:t>Факультет социальных наук</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Tree>
    <p:extLst>
      <p:ext uri="{BB962C8B-B14F-4D97-AF65-F5344CB8AC3E}">
        <p14:creationId xmlns:p14="http://schemas.microsoft.com/office/powerpoint/2010/main" val="4104422563"/>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Телефон.: +Х (ХХХ) ХХХ ХХХХ"/>
          <p:cNvSpPr txBox="1"/>
          <p:nvPr/>
        </p:nvSpPr>
        <p:spPr>
          <a:xfrm>
            <a:off x="6620083" y="11494669"/>
            <a:ext cx="4328255"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l" defTabSz="642937">
              <a:defRPr sz="2400">
                <a:solidFill>
                  <a:srgbClr val="FFFFFF"/>
                </a:solidFill>
                <a:latin typeface="+mn-lt"/>
                <a:ea typeface="+mn-ea"/>
                <a:cs typeface="+mn-cs"/>
                <a:sym typeface="Arial Narrow"/>
              </a:defRPr>
            </a:lvl1pPr>
          </a:lstStyle>
          <a:p>
            <a:endParaRPr dirty="0"/>
          </a:p>
        </p:txBody>
      </p:sp>
      <p:pic>
        <p:nvPicPr>
          <p:cNvPr id="103" name="Изображение" descr="Изображение"/>
          <p:cNvPicPr>
            <a:picLocks noChangeAspect="1"/>
          </p:cNvPicPr>
          <p:nvPr/>
        </p:nvPicPr>
        <p:blipFill>
          <a:blip r:embed="rId2"/>
          <a:stretch>
            <a:fillRect/>
          </a:stretch>
        </p:blipFill>
        <p:spPr>
          <a:xfrm>
            <a:off x="9887744" y="6713984"/>
            <a:ext cx="3195850" cy="3090059"/>
          </a:xfrm>
          <a:prstGeom prst="rect">
            <a:avLst/>
          </a:prstGeom>
          <a:ln w="12700">
            <a:miter lim="400000"/>
          </a:ln>
        </p:spPr>
      </p:pic>
      <p:sp>
        <p:nvSpPr>
          <p:cNvPr id="2" name="Прямоугольник 1"/>
          <p:cNvSpPr/>
          <p:nvPr/>
        </p:nvSpPr>
        <p:spPr>
          <a:xfrm>
            <a:off x="7165189" y="5109441"/>
            <a:ext cx="9361040" cy="1754326"/>
          </a:xfrm>
          <a:prstGeom prst="rect">
            <a:avLst/>
          </a:prstGeom>
        </p:spPr>
        <p:txBody>
          <a:bodyPr wrap="square">
            <a:spAutoFit/>
          </a:bodyPr>
          <a:lstStyle/>
          <a:p>
            <a:pPr algn="l">
              <a:defRPr sz="7000" b="1" cap="all">
                <a:solidFill>
                  <a:srgbClr val="253957"/>
                </a:solidFill>
                <a:latin typeface="+mn-lt"/>
                <a:ea typeface="+mn-ea"/>
                <a:cs typeface="+mn-cs"/>
                <a:sym typeface="Arial Narrow"/>
              </a:defRPr>
            </a:pPr>
            <a:r>
              <a:rPr lang="ru-RU" sz="5400" b="1" cap="all" dirty="0">
                <a:solidFill>
                  <a:schemeClr val="bg1"/>
                </a:solidFill>
                <a:latin typeface="Symap" panose="00000400000000000000" pitchFamily="2" charset="0"/>
                <a:cs typeface="Symap" panose="00000400000000000000" pitchFamily="2" charset="0"/>
                <a:sym typeface="Arial Narrow"/>
              </a:rPr>
              <a:t>Спасибо за внимание!</a:t>
            </a:r>
          </a:p>
          <a:p>
            <a:pPr algn="l">
              <a:defRPr sz="7000" b="1" cap="all">
                <a:solidFill>
                  <a:srgbClr val="253957"/>
                </a:solidFill>
                <a:latin typeface="+mn-lt"/>
                <a:ea typeface="+mn-ea"/>
                <a:cs typeface="+mn-cs"/>
                <a:sym typeface="Arial Narrow"/>
              </a:defRPr>
            </a:pPr>
            <a:endParaRPr lang="ru-RU" sz="5400" b="1" cap="all" dirty="0">
              <a:solidFill>
                <a:schemeClr val="bg1"/>
              </a:solidFill>
              <a:latin typeface="Symap" panose="00000400000000000000" pitchFamily="2" charset="0"/>
              <a:cs typeface="Symap" panose="00000400000000000000" pitchFamily="2" charset="0"/>
              <a:sym typeface="Arial Narrow"/>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latin typeface="Symusic" panose="00000400000000000000" pitchFamily="2" charset="0"/>
                <a:cs typeface="Symusic" panose="00000400000000000000" pitchFamily="2" charset="0"/>
              </a:rPr>
              <a:t>Актуальность и новизна</a:t>
            </a:r>
            <a:endParaRPr dirty="0">
              <a:latin typeface="Symusic" panose="00000400000000000000" pitchFamily="2" charset="0"/>
              <a:cs typeface="Symusic" panose="00000400000000000000" pitchFamily="2" charset="0"/>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90874" y="5201816"/>
            <a:ext cx="21506374" cy="835292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just"/>
            <a:r>
              <a:rPr lang="ru-RU" b="1" dirty="0">
                <a:latin typeface="Symusic" panose="00000400000000000000" pitchFamily="2" charset="0"/>
                <a:cs typeface="Symusic" panose="00000400000000000000" pitchFamily="2" charset="0"/>
              </a:rPr>
              <a:t>Степень разработанности темы</a:t>
            </a:r>
            <a:r>
              <a:rPr lang="ru-RU" dirty="0">
                <a:latin typeface="Symusic" panose="00000400000000000000" pitchFamily="2" charset="0"/>
                <a:cs typeface="Symusic" panose="00000400000000000000" pitchFamily="2" charset="0"/>
              </a:rPr>
              <a:t>: проблемы взаимосвязи между локусом контроля, ценностями и выбором формы занятости остаются недостаточно разработанными и требуют новых исследований в связи с растущим числом форм занятости.</a:t>
            </a:r>
          </a:p>
          <a:p>
            <a:pPr algn="just"/>
            <a:r>
              <a:rPr lang="ru-RU" b="1" dirty="0">
                <a:latin typeface="Symusic" panose="00000400000000000000" pitchFamily="2" charset="0"/>
                <a:cs typeface="Symusic" panose="00000400000000000000" pitchFamily="2" charset="0"/>
              </a:rPr>
              <a:t>Практическая направленность </a:t>
            </a:r>
            <a:r>
              <a:rPr lang="ru-RU" dirty="0">
                <a:latin typeface="Symusic" panose="00000400000000000000" pitchFamily="2" charset="0"/>
                <a:cs typeface="Symusic" panose="00000400000000000000" pitchFamily="2" charset="0"/>
              </a:rPr>
              <a:t>данной темы также обуславливает актуальность исследования. </a:t>
            </a:r>
          </a:p>
          <a:p>
            <a:pPr algn="just"/>
            <a:r>
              <a:rPr lang="ru-RU" dirty="0">
                <a:latin typeface="Symusic" panose="00000400000000000000" pitchFamily="2" charset="0"/>
                <a:cs typeface="Symusic" panose="00000400000000000000" pitchFamily="2" charset="0"/>
              </a:rPr>
              <a:t>Применение результатов данной работы может внести определенный вклад в развитие исследования взаимосвязи локуса контроля, ценностей и выбора формы занятости.</a:t>
            </a:r>
          </a:p>
        </p:txBody>
      </p:sp>
      <p:sp>
        <p:nvSpPr>
          <p:cNvPr id="62" name="Название подразделения, лаборатории, факультета и т.д."/>
          <p:cNvSpPr txBox="1"/>
          <p:nvPr/>
        </p:nvSpPr>
        <p:spPr>
          <a:xfrm>
            <a:off x="11338744" y="757698"/>
            <a:ext cx="11366416" cy="8829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Департамент психологии</a:t>
            </a:r>
          </a:p>
          <a:p>
            <a:r>
              <a:rPr lang="ru-RU" dirty="0"/>
              <a:t>Факультет социальных наук</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Tree>
    <p:extLst>
      <p:ext uri="{BB962C8B-B14F-4D97-AF65-F5344CB8AC3E}">
        <p14:creationId xmlns:p14="http://schemas.microsoft.com/office/powerpoint/2010/main" val="345586826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390800" y="2825552"/>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latin typeface="Symusic" panose="00000400000000000000" pitchFamily="2" charset="0"/>
                <a:cs typeface="Symusic" panose="00000400000000000000" pitchFamily="2" charset="0"/>
              </a:rPr>
              <a:t>Теоретические основы</a:t>
            </a:r>
            <a:endParaRPr dirty="0">
              <a:latin typeface="Symusic" panose="00000400000000000000" pitchFamily="2" charset="0"/>
              <a:cs typeface="Symusic" panose="00000400000000000000" pitchFamily="2" charset="0"/>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49612" y="4769768"/>
            <a:ext cx="20378264" cy="74888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457200" indent="-457200" algn="just">
              <a:buFontTx/>
              <a:buChar char="-"/>
              <a:defRPr sz="2800">
                <a:solidFill>
                  <a:srgbClr val="253957"/>
                </a:solidFill>
                <a:latin typeface="+mn-lt"/>
                <a:ea typeface="+mn-ea"/>
                <a:cs typeface="+mn-cs"/>
                <a:sym typeface="Arial Narrow"/>
              </a:defRPr>
            </a:pPr>
            <a:r>
              <a:rPr lang="ru-RU" sz="4800" dirty="0">
                <a:latin typeface="Symusic" panose="00000400000000000000" pitchFamily="2" charset="0"/>
                <a:cs typeface="Symusic" panose="00000400000000000000" pitchFamily="2" charset="0"/>
              </a:rPr>
              <a:t>Современные классификации </a:t>
            </a:r>
            <a:r>
              <a:rPr lang="ru-RU" sz="4800" b="1" dirty="0">
                <a:latin typeface="Symusic" panose="00000400000000000000" pitchFamily="2" charset="0"/>
                <a:cs typeface="Symusic" panose="00000400000000000000" pitchFamily="2" charset="0"/>
              </a:rPr>
              <a:t>форм занятости </a:t>
            </a:r>
            <a:r>
              <a:rPr lang="ru-RU" sz="4800" dirty="0">
                <a:latin typeface="Symusic" panose="00000400000000000000" pitchFamily="2" charset="0"/>
                <a:cs typeface="Symusic" panose="00000400000000000000" pitchFamily="2" charset="0"/>
              </a:rPr>
              <a:t>(</a:t>
            </a:r>
            <a:r>
              <a:rPr lang="ru-RU" sz="4800" dirty="0" err="1">
                <a:latin typeface="Symusic" panose="00000400000000000000" pitchFamily="2" charset="0"/>
                <a:cs typeface="Symusic" panose="00000400000000000000" pitchFamily="2" charset="0"/>
              </a:rPr>
              <a:t>О.Моцная</a:t>
            </a:r>
            <a:r>
              <a:rPr lang="ru-RU" sz="4800" dirty="0">
                <a:latin typeface="Symusic" panose="00000400000000000000" pitchFamily="2" charset="0"/>
                <a:cs typeface="Symusic" panose="00000400000000000000" pitchFamily="2" charset="0"/>
              </a:rPr>
              <a:t>, </a:t>
            </a:r>
            <a:r>
              <a:rPr lang="ru-RU" sz="4800" dirty="0" err="1">
                <a:latin typeface="Symusic" panose="00000400000000000000" pitchFamily="2" charset="0"/>
                <a:cs typeface="Symusic" panose="00000400000000000000" pitchFamily="2" charset="0"/>
              </a:rPr>
              <a:t>А.Григорьев</a:t>
            </a:r>
            <a:r>
              <a:rPr lang="ru-RU" sz="4800" dirty="0">
                <a:latin typeface="Symusic" panose="00000400000000000000" pitchFamily="2" charset="0"/>
                <a:cs typeface="Symusic" panose="00000400000000000000" pitchFamily="2" charset="0"/>
              </a:rPr>
              <a:t> и другие)</a:t>
            </a:r>
            <a:r>
              <a:rPr lang="en-US" sz="4800" dirty="0">
                <a:latin typeface="Symusic" panose="00000400000000000000" pitchFamily="2" charset="0"/>
                <a:cs typeface="Symusic" panose="00000400000000000000" pitchFamily="2" charset="0"/>
              </a:rPr>
              <a:t>;</a:t>
            </a:r>
            <a:endParaRPr lang="ru-RU" sz="4800" dirty="0">
              <a:latin typeface="Symusic" panose="00000400000000000000" pitchFamily="2" charset="0"/>
              <a:cs typeface="Symusic" panose="00000400000000000000" pitchFamily="2" charset="0"/>
            </a:endParaRPr>
          </a:p>
          <a:p>
            <a:pPr marL="457200" indent="-457200" algn="just">
              <a:buFontTx/>
              <a:buChar char="-"/>
              <a:defRPr sz="2800">
                <a:solidFill>
                  <a:srgbClr val="253957"/>
                </a:solidFill>
                <a:latin typeface="+mn-lt"/>
                <a:ea typeface="+mn-ea"/>
                <a:cs typeface="+mn-cs"/>
                <a:sym typeface="Arial Narrow"/>
              </a:defRPr>
            </a:pPr>
            <a:r>
              <a:rPr lang="ru-RU" sz="4800" dirty="0">
                <a:latin typeface="Symusic" panose="00000400000000000000" pitchFamily="2" charset="0"/>
                <a:cs typeface="Symusic" panose="00000400000000000000" pitchFamily="2" charset="0"/>
              </a:rPr>
              <a:t>Теория соответствия личности и рабочей среды</a:t>
            </a:r>
            <a:r>
              <a:rPr lang="en-US" sz="4800" dirty="0">
                <a:latin typeface="Symusic" panose="00000400000000000000" pitchFamily="2" charset="0"/>
                <a:cs typeface="Symusic" panose="00000400000000000000" pitchFamily="2" charset="0"/>
              </a:rPr>
              <a:t>;</a:t>
            </a:r>
          </a:p>
          <a:p>
            <a:pPr marL="457200" indent="-457200" algn="just">
              <a:buFontTx/>
              <a:buChar char="-"/>
              <a:defRPr sz="2800">
                <a:solidFill>
                  <a:srgbClr val="253957"/>
                </a:solidFill>
                <a:latin typeface="+mn-lt"/>
                <a:ea typeface="+mn-ea"/>
                <a:cs typeface="+mn-cs"/>
                <a:sym typeface="Arial Narrow"/>
              </a:defRPr>
            </a:pPr>
            <a:r>
              <a:rPr lang="ru-RU" sz="4800" dirty="0">
                <a:latin typeface="Symusic" panose="00000400000000000000" pitchFamily="2" charset="0"/>
                <a:cs typeface="Symusic" panose="00000400000000000000" pitchFamily="2" charset="0"/>
              </a:rPr>
              <a:t>Теория активации личностных черт</a:t>
            </a:r>
            <a:r>
              <a:rPr lang="en-US" sz="4800" dirty="0">
                <a:latin typeface="Symusic" panose="00000400000000000000" pitchFamily="2" charset="0"/>
                <a:cs typeface="Symusic" panose="00000400000000000000" pitchFamily="2" charset="0"/>
              </a:rPr>
              <a:t>;</a:t>
            </a:r>
            <a:r>
              <a:rPr lang="ru-RU" sz="4800" dirty="0">
                <a:latin typeface="Symusic" panose="00000400000000000000" pitchFamily="2" charset="0"/>
                <a:cs typeface="Symusic" panose="00000400000000000000" pitchFamily="2" charset="0"/>
              </a:rPr>
              <a:t> </a:t>
            </a:r>
          </a:p>
          <a:p>
            <a:pPr marL="457200" indent="-457200" algn="just">
              <a:buFontTx/>
              <a:buChar char="-"/>
              <a:defRPr sz="2800">
                <a:solidFill>
                  <a:srgbClr val="253957"/>
                </a:solidFill>
                <a:latin typeface="+mn-lt"/>
                <a:ea typeface="+mn-ea"/>
                <a:cs typeface="+mn-cs"/>
                <a:sym typeface="Arial Narrow"/>
              </a:defRPr>
            </a:pPr>
            <a:r>
              <a:rPr lang="ru-RU" sz="4800" b="1" dirty="0">
                <a:latin typeface="Symusic" panose="00000400000000000000" pitchFamily="2" charset="0"/>
                <a:cs typeface="Symusic" panose="00000400000000000000" pitchFamily="2" charset="0"/>
              </a:rPr>
              <a:t>Ситуационизм</a:t>
            </a:r>
            <a:r>
              <a:rPr lang="en-US" sz="4800" dirty="0">
                <a:latin typeface="Symusic" panose="00000400000000000000" pitchFamily="2" charset="0"/>
                <a:cs typeface="Symusic" panose="00000400000000000000" pitchFamily="2" charset="0"/>
              </a:rPr>
              <a:t>;</a:t>
            </a:r>
            <a:endParaRPr lang="ru-RU" sz="4800" dirty="0">
              <a:latin typeface="Symusic" panose="00000400000000000000" pitchFamily="2" charset="0"/>
              <a:cs typeface="Symusic" panose="00000400000000000000" pitchFamily="2" charset="0"/>
            </a:endParaRPr>
          </a:p>
          <a:p>
            <a:pPr marL="457200" indent="-457200" algn="just">
              <a:buFontTx/>
              <a:buChar char="-"/>
              <a:defRPr sz="2800">
                <a:solidFill>
                  <a:srgbClr val="253957"/>
                </a:solidFill>
                <a:latin typeface="+mn-lt"/>
                <a:ea typeface="+mn-ea"/>
                <a:cs typeface="+mn-cs"/>
                <a:sym typeface="Arial Narrow"/>
              </a:defRPr>
            </a:pPr>
            <a:r>
              <a:rPr lang="ru-RU" sz="4800" dirty="0">
                <a:latin typeface="Symusic" panose="00000400000000000000" pitchFamily="2" charset="0"/>
                <a:cs typeface="Symusic" panose="00000400000000000000" pitchFamily="2" charset="0"/>
              </a:rPr>
              <a:t>Различные подходы к изучению </a:t>
            </a:r>
            <a:r>
              <a:rPr lang="ru-RU" sz="4800" b="1" dirty="0">
                <a:latin typeface="Symusic" panose="00000400000000000000" pitchFamily="2" charset="0"/>
                <a:cs typeface="Symusic" panose="00000400000000000000" pitchFamily="2" charset="0"/>
              </a:rPr>
              <a:t>ценностей</a:t>
            </a:r>
            <a:r>
              <a:rPr lang="ru-RU" sz="4800" dirty="0">
                <a:latin typeface="Symusic" panose="00000400000000000000" pitchFamily="2" charset="0"/>
                <a:cs typeface="Symusic" panose="00000400000000000000" pitchFamily="2" charset="0"/>
              </a:rPr>
              <a:t> (</a:t>
            </a:r>
            <a:r>
              <a:rPr lang="ru-RU" sz="4800" dirty="0" err="1">
                <a:latin typeface="Symusic" panose="00000400000000000000" pitchFamily="2" charset="0"/>
                <a:cs typeface="Symusic" panose="00000400000000000000" pitchFamily="2" charset="0"/>
              </a:rPr>
              <a:t>Ш.Шварц</a:t>
            </a:r>
            <a:r>
              <a:rPr lang="ru-RU" sz="4800" dirty="0">
                <a:latin typeface="Symusic" panose="00000400000000000000" pitchFamily="2" charset="0"/>
                <a:cs typeface="Symusic" panose="00000400000000000000" pitchFamily="2" charset="0"/>
              </a:rPr>
              <a:t>, </a:t>
            </a:r>
            <a:r>
              <a:rPr lang="ru-RU" sz="4800" dirty="0" err="1">
                <a:latin typeface="Symusic" panose="00000400000000000000" pitchFamily="2" charset="0"/>
                <a:cs typeface="Symusic" panose="00000400000000000000" pitchFamily="2" charset="0"/>
              </a:rPr>
              <a:t>Р.Инглхарт</a:t>
            </a:r>
            <a:r>
              <a:rPr lang="ru-RU" sz="4800" dirty="0">
                <a:latin typeface="Symusic" panose="00000400000000000000" pitchFamily="2" charset="0"/>
                <a:cs typeface="Symusic" panose="00000400000000000000" pitchFamily="2" charset="0"/>
              </a:rPr>
              <a:t>, </a:t>
            </a:r>
            <a:r>
              <a:rPr lang="ru-RU" sz="4800" dirty="0" err="1">
                <a:latin typeface="Symusic" panose="00000400000000000000" pitchFamily="2" charset="0"/>
                <a:cs typeface="Symusic" panose="00000400000000000000" pitchFamily="2" charset="0"/>
              </a:rPr>
              <a:t>М.Рокич</a:t>
            </a:r>
            <a:r>
              <a:rPr lang="ru-RU" sz="4800" dirty="0">
                <a:latin typeface="Symusic" panose="00000400000000000000" pitchFamily="2" charset="0"/>
                <a:cs typeface="Symusic" panose="00000400000000000000" pitchFamily="2" charset="0"/>
              </a:rPr>
              <a:t>, </a:t>
            </a:r>
            <a:r>
              <a:rPr lang="ru-RU" sz="4800" dirty="0" err="1">
                <a:latin typeface="Symusic" panose="00000400000000000000" pitchFamily="2" charset="0"/>
                <a:cs typeface="Symusic" panose="00000400000000000000" pitchFamily="2" charset="0"/>
              </a:rPr>
              <a:t>В.Магун</a:t>
            </a:r>
            <a:r>
              <a:rPr lang="ru-RU" sz="4800" dirty="0">
                <a:latin typeface="Symusic" panose="00000400000000000000" pitchFamily="2" charset="0"/>
                <a:cs typeface="Symusic" panose="00000400000000000000" pitchFamily="2" charset="0"/>
              </a:rPr>
              <a:t>)</a:t>
            </a:r>
            <a:r>
              <a:rPr lang="en-US" sz="4800" dirty="0">
                <a:latin typeface="Symusic" panose="00000400000000000000" pitchFamily="2" charset="0"/>
                <a:cs typeface="Symusic" panose="00000400000000000000" pitchFamily="2" charset="0"/>
              </a:rPr>
              <a:t>;</a:t>
            </a:r>
            <a:endParaRPr lang="ru-RU" sz="4800" dirty="0">
              <a:latin typeface="Symusic" panose="00000400000000000000" pitchFamily="2" charset="0"/>
              <a:cs typeface="Symusic" panose="00000400000000000000" pitchFamily="2" charset="0"/>
            </a:endParaRPr>
          </a:p>
          <a:p>
            <a:pPr marL="457200" indent="-457200" algn="just">
              <a:buFontTx/>
              <a:buChar char="-"/>
              <a:defRPr sz="2800">
                <a:solidFill>
                  <a:srgbClr val="253957"/>
                </a:solidFill>
                <a:latin typeface="+mn-lt"/>
                <a:ea typeface="+mn-ea"/>
                <a:cs typeface="+mn-cs"/>
                <a:sym typeface="Arial Narrow"/>
              </a:defRPr>
            </a:pPr>
            <a:r>
              <a:rPr lang="ru-RU" sz="4800" b="1" dirty="0">
                <a:latin typeface="Symusic" panose="00000400000000000000" pitchFamily="2" charset="0"/>
                <a:cs typeface="Symusic" panose="00000400000000000000" pitchFamily="2" charset="0"/>
              </a:rPr>
              <a:t>Локус контроля </a:t>
            </a:r>
            <a:r>
              <a:rPr lang="ru-RU" sz="4800" dirty="0">
                <a:latin typeface="Symusic" panose="00000400000000000000" pitchFamily="2" charset="0"/>
                <a:cs typeface="Symusic" panose="00000400000000000000" pitchFamily="2" charset="0"/>
              </a:rPr>
              <a:t>(Дж. Роттер) </a:t>
            </a:r>
          </a:p>
          <a:p>
            <a:pPr algn="l">
              <a:defRPr sz="2800">
                <a:solidFill>
                  <a:srgbClr val="253957"/>
                </a:solidFill>
                <a:latin typeface="+mn-lt"/>
                <a:ea typeface="+mn-ea"/>
                <a:cs typeface="+mn-cs"/>
                <a:sym typeface="Arial Narrow"/>
              </a:defRPr>
            </a:pPr>
            <a:endParaRPr lang="ru-RU" sz="4800" dirty="0">
              <a:latin typeface="Symusic" panose="00000400000000000000" pitchFamily="2" charset="0"/>
              <a:cs typeface="Symusic" panose="00000400000000000000" pitchFamily="2" charset="0"/>
            </a:endParaRPr>
          </a:p>
          <a:p>
            <a:pPr marL="457200" indent="-457200" algn="l">
              <a:buFontTx/>
              <a:buChar char="-"/>
              <a:defRPr sz="2800">
                <a:solidFill>
                  <a:srgbClr val="253957"/>
                </a:solidFill>
                <a:latin typeface="+mn-lt"/>
                <a:ea typeface="+mn-ea"/>
                <a:cs typeface="+mn-cs"/>
                <a:sym typeface="Arial Narrow"/>
              </a:defRPr>
            </a:pPr>
            <a:endParaRPr lang="ru-RU" sz="4800" dirty="0">
              <a:latin typeface="Symusic" panose="00000400000000000000" pitchFamily="2" charset="0"/>
              <a:cs typeface="Symusic" panose="00000400000000000000" pitchFamily="2" charset="0"/>
            </a:endParaRPr>
          </a:p>
          <a:p>
            <a:pPr marL="457200" indent="-457200" algn="l">
              <a:buFontTx/>
              <a:buChar char="-"/>
              <a:defRPr sz="2800">
                <a:solidFill>
                  <a:srgbClr val="253957"/>
                </a:solidFill>
                <a:latin typeface="+mn-lt"/>
                <a:ea typeface="+mn-ea"/>
                <a:cs typeface="+mn-cs"/>
                <a:sym typeface="Arial Narrow"/>
              </a:defRPr>
            </a:pPr>
            <a:endParaRPr dirty="0"/>
          </a:p>
        </p:txBody>
      </p:sp>
      <p:sp>
        <p:nvSpPr>
          <p:cNvPr id="62" name="Название подразделения, лаборатории, факультета и т.д."/>
          <p:cNvSpPr txBox="1"/>
          <p:nvPr/>
        </p:nvSpPr>
        <p:spPr>
          <a:xfrm>
            <a:off x="11338744" y="757698"/>
            <a:ext cx="11366416" cy="8829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Департамент психологии</a:t>
            </a:r>
          </a:p>
          <a:p>
            <a:r>
              <a:rPr lang="ru-RU" dirty="0"/>
              <a:t>Факультет социальных наук</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Tree>
    <p:extLst>
      <p:ext uri="{BB962C8B-B14F-4D97-AF65-F5344CB8AC3E}">
        <p14:creationId xmlns:p14="http://schemas.microsoft.com/office/powerpoint/2010/main" val="167316067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534816" y="2615842"/>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latin typeface="Symusic" panose="00000400000000000000" pitchFamily="2" charset="0"/>
                <a:cs typeface="Symusic" panose="00000400000000000000" pitchFamily="2" charset="0"/>
              </a:rPr>
              <a:t>Теоретические основы</a:t>
            </a:r>
            <a:endParaRPr dirty="0">
              <a:latin typeface="Symusic" panose="00000400000000000000" pitchFamily="2" charset="0"/>
              <a:cs typeface="Symusic" panose="00000400000000000000" pitchFamily="2" charset="0"/>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009034" y="4049688"/>
            <a:ext cx="23374965" cy="86409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457200" indent="-457200" algn="l">
              <a:buFontTx/>
              <a:buChar char="-"/>
              <a:defRPr sz="2800">
                <a:solidFill>
                  <a:srgbClr val="253957"/>
                </a:solidFill>
                <a:latin typeface="+mn-lt"/>
                <a:ea typeface="+mn-ea"/>
                <a:cs typeface="+mn-cs"/>
                <a:sym typeface="Arial Narrow"/>
              </a:defRPr>
            </a:pPr>
            <a:r>
              <a:rPr lang="ru-RU" sz="4800" b="1" dirty="0">
                <a:latin typeface="Symusic" panose="00000400000000000000" pitchFamily="2" charset="0"/>
                <a:cs typeface="Symusic" panose="00000400000000000000" pitchFamily="2" charset="0"/>
              </a:rPr>
              <a:t>Индивидуальные трудовые ценности </a:t>
            </a:r>
            <a:r>
              <a:rPr lang="ru-RU" sz="4800" dirty="0">
                <a:latin typeface="Symusic" panose="00000400000000000000" pitchFamily="2" charset="0"/>
                <a:cs typeface="Symusic" panose="00000400000000000000" pitchFamily="2" charset="0"/>
              </a:rPr>
              <a:t>– это общие суждения человека, отражающие сравнительную важность для индивида различных аспектов работы, включая ее содержание, результаты и условия труда [</a:t>
            </a:r>
            <a:r>
              <a:rPr lang="ru-RU" sz="4800" dirty="0" err="1">
                <a:latin typeface="Symusic" panose="00000400000000000000" pitchFamily="2" charset="0"/>
                <a:cs typeface="Symusic" panose="00000400000000000000" pitchFamily="2" charset="0"/>
              </a:rPr>
              <a:t>Здравомыслов</a:t>
            </a:r>
            <a:r>
              <a:rPr lang="ru-RU" sz="4800" dirty="0">
                <a:latin typeface="Symusic" panose="00000400000000000000" pitchFamily="2" charset="0"/>
                <a:cs typeface="Symusic" panose="00000400000000000000" pitchFamily="2" charset="0"/>
              </a:rPr>
              <a:t>, Ядов, </a:t>
            </a:r>
            <a:r>
              <a:rPr lang="ru-RU" sz="4800" b="1" dirty="0">
                <a:latin typeface="Symusic" panose="00000400000000000000" pitchFamily="2" charset="0"/>
                <a:cs typeface="Symusic" panose="00000400000000000000" pitchFamily="2" charset="0"/>
              </a:rPr>
              <a:t>2003</a:t>
            </a:r>
            <a:r>
              <a:rPr lang="ru-RU" sz="4800" dirty="0">
                <a:latin typeface="Symusic" panose="00000400000000000000" pitchFamily="2" charset="0"/>
                <a:cs typeface="Symusic" panose="00000400000000000000" pitchFamily="2" charset="0"/>
              </a:rPr>
              <a:t>; </a:t>
            </a:r>
            <a:r>
              <a:rPr lang="ru-RU" sz="4800" dirty="0" err="1">
                <a:latin typeface="Symusic" panose="00000400000000000000" pitchFamily="2" charset="0"/>
                <a:cs typeface="Symusic" panose="00000400000000000000" pitchFamily="2" charset="0"/>
              </a:rPr>
              <a:t>Магун</a:t>
            </a:r>
            <a:r>
              <a:rPr lang="ru-RU" sz="4800" dirty="0">
                <a:latin typeface="Symusic" panose="00000400000000000000" pitchFamily="2" charset="0"/>
                <a:cs typeface="Symusic" panose="00000400000000000000" pitchFamily="2" charset="0"/>
              </a:rPr>
              <a:t>, </a:t>
            </a:r>
            <a:r>
              <a:rPr lang="ru-RU" sz="4800" b="1" dirty="0">
                <a:latin typeface="Symusic" panose="00000400000000000000" pitchFamily="2" charset="0"/>
                <a:cs typeface="Symusic" panose="00000400000000000000" pitchFamily="2" charset="0"/>
              </a:rPr>
              <a:t>2006</a:t>
            </a:r>
            <a:r>
              <a:rPr lang="en-US" sz="4800" dirty="0">
                <a:latin typeface="Symusic" panose="00000400000000000000" pitchFamily="2" charset="0"/>
                <a:cs typeface="Symusic" panose="00000400000000000000" pitchFamily="2" charset="0"/>
              </a:rPr>
              <a:t>;</a:t>
            </a:r>
            <a:r>
              <a:rPr lang="ru-RU" sz="4800" dirty="0">
                <a:latin typeface="Symusic" panose="00000400000000000000" pitchFamily="2" charset="0"/>
                <a:cs typeface="Symusic" panose="00000400000000000000" pitchFamily="2" charset="0"/>
              </a:rPr>
              <a:t> Каллеберг,</a:t>
            </a:r>
            <a:r>
              <a:rPr lang="ru-RU" sz="4800" b="1" dirty="0">
                <a:latin typeface="Symusic" panose="00000400000000000000" pitchFamily="2" charset="0"/>
                <a:cs typeface="Symusic" panose="00000400000000000000" pitchFamily="2" charset="0"/>
              </a:rPr>
              <a:t>1977</a:t>
            </a:r>
            <a:r>
              <a:rPr lang="en-US" sz="4800" dirty="0">
                <a:latin typeface="Symusic" panose="00000400000000000000" pitchFamily="2" charset="0"/>
                <a:cs typeface="Symusic" panose="00000400000000000000" pitchFamily="2" charset="0"/>
              </a:rPr>
              <a:t>; </a:t>
            </a:r>
            <a:r>
              <a:rPr lang="ru-RU" sz="4800" dirty="0">
                <a:latin typeface="Symusic" panose="00000400000000000000" pitchFamily="2" charset="0"/>
                <a:cs typeface="Symusic" panose="00000400000000000000" pitchFamily="2" charset="0"/>
              </a:rPr>
              <a:t>Роз и другие,</a:t>
            </a:r>
            <a:r>
              <a:rPr lang="ru-RU" sz="4800" dirty="0">
                <a:solidFill>
                  <a:srgbClr val="253957"/>
                </a:solidFill>
                <a:latin typeface="Symusic" panose="00000400000000000000" pitchFamily="2" charset="0"/>
                <a:cs typeface="Symusic" panose="00000400000000000000" pitchFamily="2" charset="0"/>
                <a:sym typeface="Arial Narrow"/>
              </a:rPr>
              <a:t> </a:t>
            </a:r>
            <a:r>
              <a:rPr lang="ru-RU" sz="4800" b="1" dirty="0">
                <a:solidFill>
                  <a:srgbClr val="253957"/>
                </a:solidFill>
                <a:latin typeface="Symusic" panose="00000400000000000000" pitchFamily="2" charset="0"/>
                <a:cs typeface="Symusic" panose="00000400000000000000" pitchFamily="2" charset="0"/>
                <a:sym typeface="Arial Narrow"/>
              </a:rPr>
              <a:t>1999</a:t>
            </a:r>
            <a:r>
              <a:rPr lang="ru-RU" sz="4800" dirty="0">
                <a:latin typeface="Symusic" panose="00000400000000000000" pitchFamily="2" charset="0"/>
                <a:cs typeface="Symusic" panose="00000400000000000000" pitchFamily="2" charset="0"/>
              </a:rPr>
              <a:t>].</a:t>
            </a:r>
          </a:p>
          <a:p>
            <a:pPr marL="457200" indent="-457200" algn="l">
              <a:buFontTx/>
              <a:buChar char="-"/>
              <a:defRPr sz="2800">
                <a:solidFill>
                  <a:srgbClr val="253957"/>
                </a:solidFill>
                <a:latin typeface="+mn-lt"/>
                <a:ea typeface="+mn-ea"/>
                <a:cs typeface="+mn-cs"/>
                <a:sym typeface="Arial Narrow"/>
              </a:defRPr>
            </a:pPr>
            <a:r>
              <a:rPr lang="ru-RU" sz="4800" b="1" dirty="0">
                <a:latin typeface="Symusic" panose="00000400000000000000" pitchFamily="2" charset="0"/>
                <a:cs typeface="Symusic" panose="00000400000000000000" pitchFamily="2" charset="0"/>
              </a:rPr>
              <a:t>Трудовые ценности </a:t>
            </a:r>
            <a:r>
              <a:rPr lang="ru-RU" sz="4800" dirty="0">
                <a:latin typeface="Symusic" panose="00000400000000000000" pitchFamily="2" charset="0"/>
                <a:cs typeface="Symusic" panose="00000400000000000000" pitchFamily="2" charset="0"/>
              </a:rPr>
              <a:t>подразумевают своего рода “представления о желаемом”, а не оценку характеристик конкретного рабочего места.</a:t>
            </a:r>
            <a:br>
              <a:rPr lang="ru-RU" sz="4800" dirty="0">
                <a:latin typeface="Symusic" panose="00000400000000000000" pitchFamily="2" charset="0"/>
                <a:cs typeface="Symusic" panose="00000400000000000000" pitchFamily="2" charset="0"/>
              </a:rPr>
            </a:br>
            <a:endParaRPr lang="ru-RU" sz="4800" dirty="0">
              <a:latin typeface="Symusic" panose="00000400000000000000" pitchFamily="2" charset="0"/>
              <a:cs typeface="Symusic" panose="00000400000000000000" pitchFamily="2" charset="0"/>
            </a:endParaRPr>
          </a:p>
          <a:p>
            <a:pPr marL="457200" indent="-457200" algn="l">
              <a:buFontTx/>
              <a:buChar char="-"/>
              <a:defRPr sz="2800">
                <a:solidFill>
                  <a:srgbClr val="253957"/>
                </a:solidFill>
                <a:latin typeface="+mn-lt"/>
                <a:ea typeface="+mn-ea"/>
                <a:cs typeface="+mn-cs"/>
                <a:sym typeface="Arial Narrow"/>
              </a:defRPr>
            </a:pPr>
            <a:r>
              <a:rPr lang="ru-RU" sz="4800" b="1" dirty="0">
                <a:solidFill>
                  <a:srgbClr val="253957"/>
                </a:solidFill>
                <a:latin typeface="Symusic" panose="00000400000000000000" pitchFamily="2" charset="0"/>
                <a:cs typeface="Symusic" panose="00000400000000000000" pitchFamily="2" charset="0"/>
                <a:sym typeface="Arial Narrow"/>
              </a:rPr>
              <a:t>Локус контроля </a:t>
            </a:r>
            <a:r>
              <a:rPr lang="ru-RU" sz="4800" dirty="0">
                <a:solidFill>
                  <a:srgbClr val="253957"/>
                </a:solidFill>
                <a:latin typeface="Symusic" panose="00000400000000000000" pitchFamily="2" charset="0"/>
                <a:cs typeface="Symusic" panose="00000400000000000000" pitchFamily="2" charset="0"/>
                <a:sym typeface="Arial Narrow"/>
              </a:rPr>
              <a:t>– это понятие в психологии, характеризующее свойство личности приписывать свои успехи или неудачи только внутренним, либо только внешним факторам (понятие ввел социальный психолог </a:t>
            </a:r>
            <a:r>
              <a:rPr lang="ru-RU" sz="4800" dirty="0" err="1">
                <a:solidFill>
                  <a:srgbClr val="253957"/>
                </a:solidFill>
                <a:latin typeface="Symusic" panose="00000400000000000000" pitchFamily="2" charset="0"/>
                <a:cs typeface="Symusic" panose="00000400000000000000" pitchFamily="2" charset="0"/>
                <a:sym typeface="Arial Narrow"/>
              </a:rPr>
              <a:t>Дж.Роттер</a:t>
            </a:r>
            <a:r>
              <a:rPr lang="ru-RU" sz="4800" dirty="0">
                <a:solidFill>
                  <a:srgbClr val="253957"/>
                </a:solidFill>
                <a:latin typeface="Symusic" panose="00000400000000000000" pitchFamily="2" charset="0"/>
                <a:cs typeface="Symusic" panose="00000400000000000000" pitchFamily="2" charset="0"/>
                <a:sym typeface="Arial Narrow"/>
              </a:rPr>
              <a:t>, </a:t>
            </a:r>
            <a:r>
              <a:rPr lang="ru-RU" sz="4800" b="1" dirty="0">
                <a:solidFill>
                  <a:srgbClr val="253957"/>
                </a:solidFill>
                <a:latin typeface="Symusic" panose="00000400000000000000" pitchFamily="2" charset="0"/>
                <a:cs typeface="Symusic" panose="00000400000000000000" pitchFamily="2" charset="0"/>
                <a:sym typeface="Arial Narrow"/>
              </a:rPr>
              <a:t>1954) </a:t>
            </a:r>
          </a:p>
          <a:p>
            <a:pPr marL="457200" indent="-457200" algn="l">
              <a:buFontTx/>
              <a:buChar char="-"/>
              <a:defRPr sz="2800">
                <a:solidFill>
                  <a:srgbClr val="253957"/>
                </a:solidFill>
                <a:latin typeface="+mn-lt"/>
                <a:ea typeface="+mn-ea"/>
                <a:cs typeface="+mn-cs"/>
                <a:sym typeface="Arial Narrow"/>
              </a:defRPr>
            </a:pPr>
            <a:endParaRPr lang="ru-RU" sz="4800" dirty="0">
              <a:latin typeface="Symusic" panose="00000400000000000000" pitchFamily="2" charset="0"/>
              <a:cs typeface="Symusic" panose="00000400000000000000" pitchFamily="2" charset="0"/>
            </a:endParaRPr>
          </a:p>
          <a:p>
            <a:pPr marL="457200" indent="-457200" algn="l">
              <a:buFontTx/>
              <a:buChar char="-"/>
              <a:defRPr sz="2800">
                <a:solidFill>
                  <a:srgbClr val="253957"/>
                </a:solidFill>
                <a:latin typeface="+mn-lt"/>
                <a:ea typeface="+mn-ea"/>
                <a:cs typeface="+mn-cs"/>
                <a:sym typeface="Arial Narrow"/>
              </a:defRPr>
            </a:pPr>
            <a:endParaRPr lang="ru-RU" sz="4800" dirty="0">
              <a:latin typeface="Symusic" panose="00000400000000000000" pitchFamily="2" charset="0"/>
              <a:cs typeface="Symusic" panose="00000400000000000000" pitchFamily="2" charset="0"/>
            </a:endParaRPr>
          </a:p>
          <a:p>
            <a:pPr marL="457200" indent="-457200" algn="l">
              <a:buFontTx/>
              <a:buChar char="-"/>
              <a:defRPr sz="2800">
                <a:solidFill>
                  <a:srgbClr val="253957"/>
                </a:solidFill>
                <a:latin typeface="+mn-lt"/>
                <a:ea typeface="+mn-ea"/>
                <a:cs typeface="+mn-cs"/>
                <a:sym typeface="Arial Narrow"/>
              </a:defRPr>
            </a:pPr>
            <a:endParaRPr dirty="0"/>
          </a:p>
        </p:txBody>
      </p:sp>
      <p:sp>
        <p:nvSpPr>
          <p:cNvPr id="62" name="Название подразделения, лаборатории, факультета и т.д."/>
          <p:cNvSpPr txBox="1"/>
          <p:nvPr/>
        </p:nvSpPr>
        <p:spPr>
          <a:xfrm>
            <a:off x="11338744" y="757698"/>
            <a:ext cx="11366416" cy="8829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Департамент психологии</a:t>
            </a:r>
          </a:p>
          <a:p>
            <a:r>
              <a:rPr lang="ru-RU" dirty="0"/>
              <a:t>Факультет социальных наук</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Tree>
    <p:extLst>
      <p:ext uri="{BB962C8B-B14F-4D97-AF65-F5344CB8AC3E}">
        <p14:creationId xmlns:p14="http://schemas.microsoft.com/office/powerpoint/2010/main" val="113017597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462808" y="2825552"/>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latin typeface="Symusic" panose="00000400000000000000" pitchFamily="2" charset="0"/>
                <a:cs typeface="Symusic" panose="00000400000000000000" pitchFamily="2" charset="0"/>
              </a:rPr>
              <a:t>Теоретические основы</a:t>
            </a:r>
            <a:endParaRPr dirty="0">
              <a:latin typeface="Symusic" panose="00000400000000000000" pitchFamily="2" charset="0"/>
              <a:cs typeface="Symusic" panose="00000400000000000000" pitchFamily="2" charset="0"/>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491234" y="4553744"/>
            <a:ext cx="21506374" cy="74888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just"/>
            <a:r>
              <a:rPr lang="ru-RU" sz="4800" b="1" dirty="0" err="1">
                <a:solidFill>
                  <a:srgbClr val="253957"/>
                </a:solidFill>
                <a:latin typeface="Symusic" panose="00000400000000000000" pitchFamily="2" charset="0"/>
                <a:ea typeface="+mn-ea"/>
                <a:cs typeface="Symusic" panose="00000400000000000000" pitchFamily="2" charset="0"/>
              </a:rPr>
              <a:t>Интернальный</a:t>
            </a:r>
            <a:r>
              <a:rPr lang="ru-RU" sz="4800" b="1" dirty="0">
                <a:solidFill>
                  <a:srgbClr val="253957"/>
                </a:solidFill>
                <a:latin typeface="Symusic" panose="00000400000000000000" pitchFamily="2" charset="0"/>
                <a:ea typeface="+mn-ea"/>
                <a:cs typeface="Symusic" panose="00000400000000000000" pitchFamily="2" charset="0"/>
              </a:rPr>
              <a:t> тип </a:t>
            </a:r>
            <a:r>
              <a:rPr lang="ru-RU" sz="4800" dirty="0">
                <a:solidFill>
                  <a:srgbClr val="253957"/>
                </a:solidFill>
                <a:latin typeface="Symusic" panose="00000400000000000000" pitchFamily="2" charset="0"/>
                <a:ea typeface="+mn-ea"/>
                <a:cs typeface="Symusic" panose="00000400000000000000" pitchFamily="2" charset="0"/>
              </a:rPr>
              <a:t>- такой человек считает, что происходящие с ним события зависят прежде всего от его личностных качеств (компетентности, целеустремленности, уровня способностей и т. п.) и являются закономерными следствиями его собственной деятельности.</a:t>
            </a:r>
          </a:p>
          <a:p>
            <a:pPr algn="just"/>
            <a:endParaRPr lang="ru-RU" sz="4800" dirty="0">
              <a:solidFill>
                <a:srgbClr val="253957"/>
              </a:solidFill>
              <a:latin typeface="Symusic" panose="00000400000000000000" pitchFamily="2" charset="0"/>
              <a:ea typeface="+mn-ea"/>
              <a:cs typeface="Symusic" panose="00000400000000000000" pitchFamily="2" charset="0"/>
            </a:endParaRPr>
          </a:p>
          <a:p>
            <a:pPr algn="just"/>
            <a:r>
              <a:rPr lang="ru-RU" sz="4800" b="1" dirty="0" err="1">
                <a:solidFill>
                  <a:srgbClr val="253957"/>
                </a:solidFill>
                <a:latin typeface="Symusic" panose="00000400000000000000" pitchFamily="2" charset="0"/>
                <a:ea typeface="+mn-ea"/>
                <a:cs typeface="Symusic" panose="00000400000000000000" pitchFamily="2" charset="0"/>
              </a:rPr>
              <a:t>Экстернальный</a:t>
            </a:r>
            <a:r>
              <a:rPr lang="ru-RU" sz="4800" b="1" dirty="0">
                <a:solidFill>
                  <a:srgbClr val="253957"/>
                </a:solidFill>
                <a:latin typeface="Symusic" panose="00000400000000000000" pitchFamily="2" charset="0"/>
                <a:ea typeface="+mn-ea"/>
                <a:cs typeface="Symusic" panose="00000400000000000000" pitchFamily="2" charset="0"/>
              </a:rPr>
              <a:t> тип </a:t>
            </a:r>
            <a:r>
              <a:rPr lang="ru-RU" sz="4800" dirty="0">
                <a:solidFill>
                  <a:srgbClr val="253957"/>
                </a:solidFill>
                <a:latin typeface="Symusic" panose="00000400000000000000" pitchFamily="2" charset="0"/>
                <a:ea typeface="+mn-ea"/>
                <a:cs typeface="Symusic" panose="00000400000000000000" pitchFamily="2" charset="0"/>
              </a:rPr>
              <a:t>- такой человек убежден, что его успехи и неудачи зависят прежде всего от внешних обстоятельств – условий окружающей среды, действий других людей, случайности, везения или невезения и т. д.</a:t>
            </a:r>
          </a:p>
          <a:p>
            <a:pPr marL="457200" indent="-457200" algn="l">
              <a:buFontTx/>
              <a:buChar char="-"/>
              <a:defRPr sz="2800">
                <a:solidFill>
                  <a:srgbClr val="253957"/>
                </a:solidFill>
                <a:latin typeface="+mn-lt"/>
                <a:ea typeface="+mn-ea"/>
                <a:cs typeface="+mn-cs"/>
                <a:sym typeface="Arial Narrow"/>
              </a:defRPr>
            </a:pPr>
            <a:endParaRPr lang="ru-RU" sz="4800" dirty="0">
              <a:latin typeface="Symusic" panose="00000400000000000000" pitchFamily="2" charset="0"/>
              <a:cs typeface="Symusic" panose="00000400000000000000" pitchFamily="2" charset="0"/>
            </a:endParaRPr>
          </a:p>
          <a:p>
            <a:pPr marL="457200" indent="-457200" algn="l">
              <a:buFontTx/>
              <a:buChar char="-"/>
              <a:defRPr sz="2800">
                <a:solidFill>
                  <a:srgbClr val="253957"/>
                </a:solidFill>
                <a:latin typeface="+mn-lt"/>
                <a:ea typeface="+mn-ea"/>
                <a:cs typeface="+mn-cs"/>
                <a:sym typeface="Arial Narrow"/>
              </a:defRPr>
            </a:pPr>
            <a:endParaRPr dirty="0"/>
          </a:p>
        </p:txBody>
      </p:sp>
      <p:sp>
        <p:nvSpPr>
          <p:cNvPr id="62" name="Название подразделения, лаборатории, факультета и т.д."/>
          <p:cNvSpPr txBox="1"/>
          <p:nvPr/>
        </p:nvSpPr>
        <p:spPr>
          <a:xfrm>
            <a:off x="11338744" y="757698"/>
            <a:ext cx="11366416" cy="8829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Департамент психологии</a:t>
            </a:r>
          </a:p>
          <a:p>
            <a:r>
              <a:rPr lang="ru-RU" dirty="0"/>
              <a:t>Факультет социальных наук</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Tree>
    <p:extLst>
      <p:ext uri="{BB962C8B-B14F-4D97-AF65-F5344CB8AC3E}">
        <p14:creationId xmlns:p14="http://schemas.microsoft.com/office/powerpoint/2010/main" val="379543114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462808" y="2465512"/>
            <a:ext cx="21506374"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latin typeface="Symusic" panose="00000400000000000000" pitchFamily="2" charset="0"/>
                <a:cs typeface="Symusic" panose="00000400000000000000" pitchFamily="2" charset="0"/>
              </a:rPr>
              <a:t>Эмпирические основы</a:t>
            </a:r>
            <a:endParaRPr dirty="0">
              <a:latin typeface="Symusic" panose="00000400000000000000" pitchFamily="2" charset="0"/>
              <a:cs typeface="Symusic" panose="00000400000000000000" pitchFamily="2" charset="0"/>
            </a:endParaRPr>
          </a:p>
        </p:txBody>
      </p:sp>
      <p:sp>
        <p:nvSpPr>
          <p:cNvPr id="67" name="Заголовок основного текста"/>
          <p:cNvSpPr txBox="1"/>
          <p:nvPr/>
        </p:nvSpPr>
        <p:spPr>
          <a:xfrm>
            <a:off x="899840" y="11394504"/>
            <a:ext cx="20877808" cy="20451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marL="685800" indent="-685800">
              <a:lnSpc>
                <a:spcPct val="114000"/>
              </a:lnSpc>
              <a:buFont typeface="Arial" panose="020B0604020202020204" pitchFamily="34" charset="0"/>
              <a:buChar char="•"/>
            </a:pPr>
            <a:r>
              <a:rPr lang="ru-RU" sz="4800" b="0" dirty="0">
                <a:latin typeface="Symusic" panose="00000400000000000000" pitchFamily="2" charset="0"/>
                <a:cs typeface="Symusic" panose="00000400000000000000" pitchFamily="2" charset="0"/>
              </a:rPr>
              <a:t>Исследование трудовых </a:t>
            </a:r>
            <a:r>
              <a:rPr lang="ru-RU" sz="4800" dirty="0">
                <a:latin typeface="Symusic" panose="00000400000000000000" pitchFamily="2" charset="0"/>
                <a:cs typeface="Symusic" panose="00000400000000000000" pitchFamily="2" charset="0"/>
              </a:rPr>
              <a:t>ценностей</a:t>
            </a:r>
            <a:r>
              <a:rPr lang="ru-RU" sz="4800" b="0" dirty="0">
                <a:latin typeface="Symusic" panose="00000400000000000000" pitchFamily="2" charset="0"/>
                <a:cs typeface="Symusic" panose="00000400000000000000" pitchFamily="2" charset="0"/>
              </a:rPr>
              <a:t> </a:t>
            </a:r>
            <a:r>
              <a:rPr lang="ru-RU" sz="4800" b="0" dirty="0" err="1">
                <a:latin typeface="Symusic" panose="00000400000000000000" pitchFamily="2" charset="0"/>
                <a:cs typeface="Symusic" panose="00000400000000000000" pitchFamily="2" charset="0"/>
              </a:rPr>
              <a:t>фрилансеров</a:t>
            </a:r>
            <a:r>
              <a:rPr lang="ru-RU" sz="4800" b="0" dirty="0">
                <a:latin typeface="Symusic" panose="00000400000000000000" pitchFamily="2" charset="0"/>
                <a:cs typeface="Symusic" panose="00000400000000000000" pitchFamily="2" charset="0"/>
              </a:rPr>
              <a:t> и наемных работников (</a:t>
            </a:r>
            <a:r>
              <a:rPr lang="ru-RU" sz="4800" b="0" dirty="0" err="1">
                <a:latin typeface="Symusic" panose="00000400000000000000" pitchFamily="2" charset="0"/>
                <a:cs typeface="Symusic" panose="00000400000000000000" pitchFamily="2" charset="0"/>
              </a:rPr>
              <a:t>Стребков</a:t>
            </a:r>
            <a:r>
              <a:rPr lang="ru-RU" sz="4800" b="0" dirty="0">
                <a:latin typeface="Symusic" panose="00000400000000000000" pitchFamily="2" charset="0"/>
                <a:cs typeface="Symusic" panose="00000400000000000000" pitchFamily="2" charset="0"/>
              </a:rPr>
              <a:t> и Шевчук</a:t>
            </a:r>
            <a:r>
              <a:rPr lang="en-US" sz="4800" b="0" dirty="0">
                <a:latin typeface="Symusic" panose="00000400000000000000" pitchFamily="2" charset="0"/>
                <a:cs typeface="Symusic" panose="00000400000000000000" pitchFamily="2" charset="0"/>
              </a:rPr>
              <a:t>; </a:t>
            </a:r>
            <a:r>
              <a:rPr lang="ru-RU" sz="4800" dirty="0">
                <a:latin typeface="Symusic" panose="00000400000000000000" pitchFamily="2" charset="0"/>
                <a:cs typeface="Symusic" panose="00000400000000000000" pitchFamily="2" charset="0"/>
              </a:rPr>
              <a:t>2017)</a:t>
            </a:r>
          </a:p>
          <a:p>
            <a:pPr marL="685800" indent="-685800">
              <a:lnSpc>
                <a:spcPct val="114000"/>
              </a:lnSpc>
              <a:buFont typeface="Arial" panose="020B0604020202020204" pitchFamily="34" charset="0"/>
              <a:buChar char="•"/>
            </a:pPr>
            <a:r>
              <a:rPr lang="ru-RU" sz="4800" b="0" dirty="0">
                <a:latin typeface="Symusic" panose="00000400000000000000" pitchFamily="2" charset="0"/>
                <a:cs typeface="Symusic" panose="00000400000000000000" pitchFamily="2" charset="0"/>
              </a:rPr>
              <a:t>В частности, исследование личностных черт, самозанятости и выбора формы занятости </a:t>
            </a:r>
            <a:r>
              <a:rPr lang="ru-RU" sz="4800" b="0" dirty="0">
                <a:latin typeface="Times New Roman" panose="02020603050405020304" pitchFamily="18" charset="0"/>
                <a:cs typeface="Times New Roman" panose="02020603050405020304" pitchFamily="18" charset="0"/>
              </a:rPr>
              <a:t>(</a:t>
            </a:r>
            <a:r>
              <a:rPr lang="en-US" sz="4800" b="0" dirty="0">
                <a:latin typeface="Times New Roman" panose="02020603050405020304" pitchFamily="18" charset="0"/>
                <a:cs typeface="Times New Roman" panose="02020603050405020304" pitchFamily="18" charset="0"/>
              </a:rPr>
              <a:t>Michael Fritsch</a:t>
            </a:r>
            <a:r>
              <a:rPr lang="ru-RU" sz="4800" b="0" dirty="0">
                <a:latin typeface="Times New Roman" panose="02020603050405020304" pitchFamily="18" charset="0"/>
                <a:cs typeface="Times New Roman" panose="02020603050405020304" pitchFamily="18" charset="0"/>
              </a:rPr>
              <a:t>, </a:t>
            </a:r>
            <a:r>
              <a:rPr lang="en-US" sz="4800" b="0" dirty="0">
                <a:latin typeface="Times New Roman" panose="02020603050405020304" pitchFamily="18" charset="0"/>
                <a:cs typeface="Times New Roman" panose="02020603050405020304" pitchFamily="18" charset="0"/>
              </a:rPr>
              <a:t>Alina </a:t>
            </a:r>
            <a:r>
              <a:rPr lang="en-US" sz="4800" b="0" dirty="0" err="1">
                <a:latin typeface="Times New Roman" panose="02020603050405020304" pitchFamily="18" charset="0"/>
                <a:cs typeface="Times New Roman" panose="02020603050405020304" pitchFamily="18" charset="0"/>
              </a:rPr>
              <a:t>Rusakova</a:t>
            </a:r>
            <a:r>
              <a:rPr lang="ru-RU" sz="4800" b="0" dirty="0">
                <a:latin typeface="Times New Roman" panose="02020603050405020304" pitchFamily="18" charset="0"/>
                <a:cs typeface="Times New Roman" panose="02020603050405020304" pitchFamily="18" charset="0"/>
              </a:rPr>
              <a:t>, 2010) </a:t>
            </a:r>
            <a:r>
              <a:rPr lang="ru-RU" sz="4800" b="0" dirty="0">
                <a:latin typeface="Symusic" panose="00000400000000000000" pitchFamily="2" charset="0"/>
                <a:cs typeface="Symusic" panose="00000400000000000000" pitchFamily="2" charset="0"/>
              </a:rPr>
              <a:t>показало, что существуют различия в личностных факторах «</a:t>
            </a:r>
            <a:r>
              <a:rPr lang="ru-RU" sz="4800" dirty="0">
                <a:latin typeface="Symusic" panose="00000400000000000000" pitchFamily="2" charset="0"/>
                <a:cs typeface="Symusic" panose="00000400000000000000" pitchFamily="2" charset="0"/>
              </a:rPr>
              <a:t>большой пятерки</a:t>
            </a:r>
            <a:r>
              <a:rPr lang="ru-RU" sz="4800" b="0" dirty="0">
                <a:latin typeface="Symusic" panose="00000400000000000000" pitchFamily="2" charset="0"/>
                <a:cs typeface="Symusic" panose="00000400000000000000" pitchFamily="2" charset="0"/>
              </a:rPr>
              <a:t>» в зависимости от принадлежности к </a:t>
            </a:r>
            <a:r>
              <a:rPr lang="ru-RU" sz="4800" dirty="0">
                <a:latin typeface="Symusic" panose="00000400000000000000" pitchFamily="2" charset="0"/>
                <a:cs typeface="Symusic" panose="00000400000000000000" pitchFamily="2" charset="0"/>
              </a:rPr>
              <a:t>самозанятости.</a:t>
            </a:r>
          </a:p>
          <a:p>
            <a:pPr marL="685800" indent="-685800">
              <a:lnSpc>
                <a:spcPct val="114000"/>
              </a:lnSpc>
              <a:buFont typeface="Arial" panose="020B0604020202020204" pitchFamily="34" charset="0"/>
              <a:buChar char="•"/>
            </a:pPr>
            <a:r>
              <a:rPr lang="ru-RU" sz="4800" b="0" dirty="0">
                <a:latin typeface="Symusic" panose="00000400000000000000" pitchFamily="2" charset="0"/>
                <a:cs typeface="Symusic" panose="00000400000000000000" pitchFamily="2" charset="0"/>
              </a:rPr>
              <a:t>Исследование Ждановой П.Р, Родионовой Е.А. о взаимосвязи личностных факторов и выбора формы занятости показало связь между </a:t>
            </a:r>
            <a:r>
              <a:rPr lang="ru-RU" sz="4800" dirty="0">
                <a:latin typeface="Symusic" panose="00000400000000000000" pitchFamily="2" charset="0"/>
                <a:cs typeface="Symusic" panose="00000400000000000000" pitchFamily="2" charset="0"/>
              </a:rPr>
              <a:t>факторами личности </a:t>
            </a:r>
            <a:r>
              <a:rPr lang="ru-RU" sz="4800" b="0" dirty="0">
                <a:latin typeface="Symusic" panose="00000400000000000000" pitchFamily="2" charset="0"/>
                <a:cs typeface="Symusic" panose="00000400000000000000" pitchFamily="2" charset="0"/>
              </a:rPr>
              <a:t>и </a:t>
            </a:r>
            <a:r>
              <a:rPr lang="ru-RU" sz="4800" dirty="0">
                <a:latin typeface="Symusic" panose="00000400000000000000" pitchFamily="2" charset="0"/>
                <a:cs typeface="Symusic" panose="00000400000000000000" pitchFamily="2" charset="0"/>
              </a:rPr>
              <a:t>предпочтениями в выборе формы занятости.</a:t>
            </a:r>
          </a:p>
          <a:p>
            <a:endParaRPr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69" name="Название подразделения, лаборатории, факультета и т.д."/>
          <p:cNvSpPr txBox="1"/>
          <p:nvPr/>
        </p:nvSpPr>
        <p:spPr>
          <a:xfrm>
            <a:off x="11338744" y="573032"/>
            <a:ext cx="11366416" cy="12522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endParaRPr lang="ru-RU" dirty="0"/>
          </a:p>
          <a:p>
            <a:r>
              <a:rPr lang="ru-RU" dirty="0"/>
              <a:t>Департамент психологии</a:t>
            </a:r>
          </a:p>
          <a:p>
            <a:r>
              <a:rPr lang="ru-RU" dirty="0"/>
              <a:t>Факультет социальных наук</a:t>
            </a: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8" y="2972786"/>
            <a:ext cx="17103231"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latin typeface="Symusic" panose="00000400000000000000" pitchFamily="2" charset="0"/>
                <a:cs typeface="Symusic" panose="00000400000000000000" pitchFamily="2" charset="0"/>
              </a:rPr>
              <a:t>Цель и гипотеза исследования</a:t>
            </a:r>
            <a:endParaRPr dirty="0">
              <a:latin typeface="Symusic" panose="00000400000000000000" pitchFamily="2" charset="0"/>
              <a:cs typeface="Symusic" panose="00000400000000000000" pitchFamily="2" charset="0"/>
            </a:endParaRPr>
          </a:p>
        </p:txBody>
      </p:sp>
      <p:sp>
        <p:nvSpPr>
          <p:cNvPr id="61" name="Заголовок основного текста"/>
          <p:cNvSpPr txBox="1"/>
          <p:nvPr/>
        </p:nvSpPr>
        <p:spPr>
          <a:xfrm>
            <a:off x="1226606" y="4769768"/>
            <a:ext cx="18587965" cy="50405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sz="4800" dirty="0">
                <a:latin typeface="Symusic" panose="00000400000000000000" pitchFamily="2" charset="0"/>
                <a:cs typeface="Symusic" panose="00000400000000000000" pitchFamily="2" charset="0"/>
              </a:rPr>
              <a:t>Цель: </a:t>
            </a:r>
            <a:r>
              <a:rPr lang="ru-RU" sz="4800" b="0" dirty="0">
                <a:latin typeface="Symusic" panose="00000400000000000000" pitchFamily="2" charset="0"/>
                <a:cs typeface="Symusic" panose="00000400000000000000" pitchFamily="2" charset="0"/>
              </a:rPr>
              <a:t>изучить индивидуальные и трудовые ценности и локус контроля на предмет взаимосвязи с выбором формы занятости.</a:t>
            </a:r>
            <a:r>
              <a:rPr lang="ru-RU" sz="4800" dirty="0">
                <a:latin typeface="Times New Roman" panose="02020603050405020304" pitchFamily="18" charset="0"/>
                <a:ea typeface="Calibri" panose="020F0502020204030204" pitchFamily="34" charset="0"/>
              </a:rPr>
              <a:t> </a:t>
            </a:r>
          </a:p>
          <a:p>
            <a:endParaRPr lang="ru-RU" sz="4800" b="0" dirty="0">
              <a:latin typeface="Symusic" panose="00000400000000000000" pitchFamily="2" charset="0"/>
              <a:cs typeface="Symusic" panose="00000400000000000000" pitchFamily="2" charset="0"/>
            </a:endParaRPr>
          </a:p>
          <a:p>
            <a:r>
              <a:rPr lang="ru-RU" sz="4800" dirty="0">
                <a:latin typeface="Symusic" panose="00000400000000000000" pitchFamily="2" charset="0"/>
                <a:cs typeface="Symusic" panose="00000400000000000000" pitchFamily="2" charset="0"/>
              </a:rPr>
              <a:t>Гипотеза</a:t>
            </a:r>
            <a:r>
              <a:rPr lang="ru-RU" sz="4800" b="0" dirty="0">
                <a:latin typeface="Symusic" panose="00000400000000000000" pitchFamily="2" charset="0"/>
                <a:cs typeface="Symusic" panose="00000400000000000000" pitchFamily="2" charset="0"/>
              </a:rPr>
              <a:t>: индивидуальные и трудовые ценности и локус контроля связаны с выбором формы занятости.</a:t>
            </a:r>
          </a:p>
          <a:p>
            <a:endParaRPr lang="ru-RU" sz="4800" b="0" dirty="0">
              <a:latin typeface="Symusic" panose="00000400000000000000" pitchFamily="2" charset="0"/>
              <a:cs typeface="Symusic" panose="00000400000000000000" pitchFamily="2" charset="0"/>
            </a:endParaRPr>
          </a:p>
        </p:txBody>
      </p:sp>
      <p:sp>
        <p:nvSpPr>
          <p:cNvPr id="62" name="Название подразделения, лаборатории, факультета и т.д."/>
          <p:cNvSpPr txBox="1"/>
          <p:nvPr/>
        </p:nvSpPr>
        <p:spPr>
          <a:xfrm>
            <a:off x="11338744" y="757698"/>
            <a:ext cx="11366416" cy="8829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Департамент психологии</a:t>
            </a:r>
          </a:p>
          <a:p>
            <a:r>
              <a:rPr lang="ru-RU" dirty="0"/>
              <a:t>Факультет социальных наук</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Tree>
    <p:extLst>
      <p:ext uri="{BB962C8B-B14F-4D97-AF65-F5344CB8AC3E}">
        <p14:creationId xmlns:p14="http://schemas.microsoft.com/office/powerpoint/2010/main" val="8638493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07280" y="4697760"/>
            <a:ext cx="21523142" cy="78258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spcBef>
                <a:spcPts val="2800"/>
              </a:spcBef>
              <a:buSzPct val="100000"/>
              <a:defRPr sz="2800">
                <a:solidFill>
                  <a:srgbClr val="253957"/>
                </a:solidFill>
                <a:latin typeface="+mn-lt"/>
                <a:ea typeface="+mn-ea"/>
                <a:cs typeface="+mn-cs"/>
                <a:sym typeface="Arial Narrow"/>
              </a:defRPr>
            </a:pPr>
            <a:endParaRPr dirty="0"/>
          </a:p>
        </p:txBody>
      </p:sp>
      <p:sp>
        <p:nvSpPr>
          <p:cNvPr id="73" name="Очень крутой заголовок…"/>
          <p:cNvSpPr txBox="1"/>
          <p:nvPr/>
        </p:nvSpPr>
        <p:spPr>
          <a:xfrm>
            <a:off x="1318792" y="2245259"/>
            <a:ext cx="21506374"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latin typeface="Symap" panose="00000400000000000000" pitchFamily="2" charset="0"/>
                <a:cs typeface="Symap" panose="00000400000000000000" pitchFamily="2" charset="0"/>
              </a:rPr>
              <a:t>Методы и методики исследования</a:t>
            </a:r>
            <a:endParaRPr dirty="0">
              <a:latin typeface="Symap" panose="00000400000000000000" pitchFamily="2" charset="0"/>
              <a:cs typeface="Symap" panose="00000400000000000000" pitchFamily="2" charset="0"/>
            </a:endParaRPr>
          </a:p>
        </p:txBody>
      </p:sp>
      <p:sp>
        <p:nvSpPr>
          <p:cNvPr id="74" name="Заголовок основного текста"/>
          <p:cNvSpPr txBox="1"/>
          <p:nvPr/>
        </p:nvSpPr>
        <p:spPr>
          <a:xfrm>
            <a:off x="1545639" y="2607830"/>
            <a:ext cx="14898037" cy="99157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nSpc>
                <a:spcPct val="114000"/>
              </a:lnSpc>
            </a:pPr>
            <a:r>
              <a:rPr lang="ru-RU" sz="4400" b="0" dirty="0">
                <a:latin typeface="Symusic" panose="00000400000000000000" pitchFamily="2" charset="0"/>
                <a:cs typeface="Symusic" panose="00000400000000000000" pitchFamily="2" charset="0"/>
              </a:rPr>
              <a:t>1. Ценностный опросник </a:t>
            </a:r>
            <a:r>
              <a:rPr lang="ru-RU" sz="4400" b="0" dirty="0" err="1">
                <a:latin typeface="Symusic" panose="00000400000000000000" pitchFamily="2" charset="0"/>
                <a:cs typeface="Symusic" panose="00000400000000000000" pitchFamily="2" charset="0"/>
              </a:rPr>
              <a:t>Ш.Шварца</a:t>
            </a:r>
            <a:r>
              <a:rPr lang="en-US" sz="4400" b="0" dirty="0">
                <a:latin typeface="Symusic" panose="00000400000000000000" pitchFamily="2" charset="0"/>
                <a:cs typeface="Symusic" panose="00000400000000000000" pitchFamily="2" charset="0"/>
              </a:rPr>
              <a:t>;</a:t>
            </a:r>
            <a:endParaRPr lang="ru-RU" sz="4400" b="0" dirty="0">
              <a:latin typeface="Symusic" panose="00000400000000000000" pitchFamily="2" charset="0"/>
              <a:cs typeface="Symusic" panose="00000400000000000000" pitchFamily="2" charset="0"/>
            </a:endParaRPr>
          </a:p>
          <a:p>
            <a:pPr>
              <a:lnSpc>
                <a:spcPct val="114000"/>
              </a:lnSpc>
            </a:pPr>
            <a:r>
              <a:rPr lang="ru-RU" sz="4400" b="0" dirty="0">
                <a:latin typeface="Symusic" panose="00000400000000000000" pitchFamily="2" charset="0"/>
                <a:cs typeface="Symusic" panose="00000400000000000000" pitchFamily="2" charset="0"/>
              </a:rPr>
              <a:t>2. Методика УСК (уровень субъективного контроля) – адаптация методики Дж. </a:t>
            </a:r>
            <a:r>
              <a:rPr lang="ru-RU" sz="4400" b="0" dirty="0" err="1">
                <a:latin typeface="Symusic" panose="00000400000000000000" pitchFamily="2" charset="0"/>
                <a:cs typeface="Symusic" panose="00000400000000000000" pitchFamily="2" charset="0"/>
              </a:rPr>
              <a:t>Роттера</a:t>
            </a:r>
            <a:r>
              <a:rPr lang="en-US" sz="4400" b="0" dirty="0">
                <a:latin typeface="Symusic" panose="00000400000000000000" pitchFamily="2" charset="0"/>
                <a:cs typeface="Symusic" panose="00000400000000000000" pitchFamily="2" charset="0"/>
              </a:rPr>
              <a:t>;</a:t>
            </a:r>
            <a:r>
              <a:rPr lang="ru-RU" sz="4400" b="0" dirty="0">
                <a:latin typeface="Symusic" panose="00000400000000000000" pitchFamily="2" charset="0"/>
                <a:cs typeface="Symusic" panose="00000400000000000000" pitchFamily="2" charset="0"/>
              </a:rPr>
              <a:t> </a:t>
            </a:r>
          </a:p>
          <a:p>
            <a:pPr>
              <a:lnSpc>
                <a:spcPct val="114000"/>
              </a:lnSpc>
            </a:pPr>
            <a:r>
              <a:rPr lang="ru-RU" sz="4400" b="0" dirty="0">
                <a:latin typeface="Symusic" panose="00000400000000000000" pitchFamily="2" charset="0"/>
                <a:cs typeface="Symusic" panose="00000400000000000000" pitchFamily="2" charset="0"/>
              </a:rPr>
              <a:t>3. Опросник трудовых ценностей В.С. </a:t>
            </a:r>
            <a:r>
              <a:rPr lang="ru-RU" sz="4400" b="0" dirty="0" err="1">
                <a:latin typeface="Symusic" panose="00000400000000000000" pitchFamily="2" charset="0"/>
                <a:cs typeface="Symusic" panose="00000400000000000000" pitchFamily="2" charset="0"/>
              </a:rPr>
              <a:t>Магуна</a:t>
            </a:r>
            <a:r>
              <a:rPr lang="ru-RU" sz="4400" b="0" dirty="0">
                <a:latin typeface="Symusic" panose="00000400000000000000" pitchFamily="2" charset="0"/>
                <a:cs typeface="Symusic" panose="00000400000000000000" pitchFamily="2" charset="0"/>
              </a:rPr>
              <a:t> (социолог и социальный психолог, кандидат психологических наук (</a:t>
            </a:r>
            <a:r>
              <a:rPr lang="ru-RU" sz="4400" dirty="0">
                <a:latin typeface="Symusic" panose="00000400000000000000" pitchFamily="2" charset="0"/>
                <a:cs typeface="Symusic" panose="00000400000000000000" pitchFamily="2" charset="0"/>
              </a:rPr>
              <a:t>1977</a:t>
            </a:r>
            <a:r>
              <a:rPr lang="ru-RU" sz="4400" b="0" dirty="0">
                <a:latin typeface="Symusic" panose="00000400000000000000" pitchFamily="2" charset="0"/>
                <a:cs typeface="Symusic" panose="00000400000000000000" pitchFamily="2" charset="0"/>
              </a:rPr>
              <a:t>), ведущий специалист по базовым и трудовым ценностям)</a:t>
            </a:r>
            <a:r>
              <a:rPr lang="en-US" sz="4400" b="0" dirty="0">
                <a:latin typeface="Symusic" panose="00000400000000000000" pitchFamily="2" charset="0"/>
                <a:cs typeface="Symusic" panose="00000400000000000000" pitchFamily="2" charset="0"/>
              </a:rPr>
              <a:t>;</a:t>
            </a:r>
            <a:endParaRPr lang="ru-RU" sz="4400" b="0" dirty="0">
              <a:latin typeface="Symusic" panose="00000400000000000000" pitchFamily="2" charset="0"/>
              <a:cs typeface="Symusic" panose="00000400000000000000" pitchFamily="2" charset="0"/>
            </a:endParaRPr>
          </a:p>
          <a:p>
            <a:pPr>
              <a:lnSpc>
                <a:spcPct val="114000"/>
              </a:lnSpc>
            </a:pPr>
            <a:r>
              <a:rPr lang="ru-RU" sz="4400" b="0" dirty="0">
                <a:latin typeface="Symusic" panose="00000400000000000000" pitchFamily="2" charset="0"/>
                <a:cs typeface="Symusic" panose="00000400000000000000" pitchFamily="2" charset="0"/>
              </a:rPr>
              <a:t>4. Опросник предпочитаемой формы занятости (авторская разработка: 15 утверждений и открытый вопрос)</a:t>
            </a:r>
            <a:r>
              <a:rPr lang="en-US" sz="4400" b="0" dirty="0">
                <a:latin typeface="Symusic" panose="00000400000000000000" pitchFamily="2" charset="0"/>
                <a:cs typeface="Symusic" panose="00000400000000000000" pitchFamily="2" charset="0"/>
              </a:rPr>
              <a:t>;</a:t>
            </a:r>
            <a:endParaRPr lang="ru-RU" sz="4400" b="0" dirty="0">
              <a:latin typeface="Symusic" panose="00000400000000000000" pitchFamily="2" charset="0"/>
              <a:cs typeface="Symusic" panose="00000400000000000000" pitchFamily="2" charset="0"/>
            </a:endParaRPr>
          </a:p>
          <a:p>
            <a:pPr>
              <a:lnSpc>
                <a:spcPct val="114000"/>
              </a:lnSpc>
            </a:pPr>
            <a:r>
              <a:rPr lang="ru-RU" sz="4400" b="0" dirty="0">
                <a:latin typeface="Symusic" panose="00000400000000000000" pitchFamily="2" charset="0"/>
                <a:cs typeface="Symusic" panose="00000400000000000000" pitchFamily="2" charset="0"/>
              </a:rPr>
              <a:t>5. Шкалы субъективной оценки различных аспектов выбора формы занятости</a:t>
            </a:r>
            <a:endParaRPr sz="4400" b="0" dirty="0">
              <a:latin typeface="Symusic" panose="00000400000000000000" pitchFamily="2" charset="0"/>
              <a:cs typeface="Symusic" panose="00000400000000000000" pitchFamily="2" charset="0"/>
            </a:endParaRPr>
          </a:p>
        </p:txBody>
      </p:sp>
      <p:sp>
        <p:nvSpPr>
          <p:cNvPr id="75" name="Линия"/>
          <p:cNvSpPr/>
          <p:nvPr/>
        </p:nvSpPr>
        <p:spPr>
          <a:xfrm>
            <a:off x="958752" y="3281296"/>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76" name="Название подразделения, лаборатории, факультета и т.д."/>
          <p:cNvSpPr txBox="1"/>
          <p:nvPr/>
        </p:nvSpPr>
        <p:spPr>
          <a:xfrm>
            <a:off x="11338744" y="757698"/>
            <a:ext cx="11366416" cy="8829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Департамент психологии</a:t>
            </a:r>
          </a:p>
          <a:p>
            <a:r>
              <a:rPr lang="ru-RU" dirty="0"/>
              <a:t>Факультет социальных наук</a:t>
            </a:r>
          </a:p>
        </p:txBody>
      </p:sp>
      <p:pic>
        <p:nvPicPr>
          <p:cNvPr id="77"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pic>
        <p:nvPicPr>
          <p:cNvPr id="1026" name="Picture 2" descr="http://www.huji.ac.il/dovrut/ShalomSchwartzbi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76576" y="4275093"/>
            <a:ext cx="4515690" cy="377392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6134845" y="8188288"/>
            <a:ext cx="7390165" cy="3477875"/>
          </a:xfrm>
          <a:prstGeom prst="rect">
            <a:avLst/>
          </a:prstGeom>
          <a:ln w="79375">
            <a:solidFill>
              <a:schemeClr val="accent4">
                <a:alpha val="81000"/>
              </a:schemeClr>
            </a:solidFill>
          </a:ln>
        </p:spPr>
        <p:txBody>
          <a:bodyPr wrap="none">
            <a:spAutoFit/>
          </a:bodyPr>
          <a:lstStyle/>
          <a:p>
            <a:pPr algn="just"/>
            <a:r>
              <a:rPr lang="ru-RU" sz="3200" b="1" dirty="0">
                <a:latin typeface="Symap" panose="00000400000000000000" pitchFamily="2" charset="0"/>
                <a:cs typeface="Symap" panose="00000400000000000000" pitchFamily="2" charset="0"/>
              </a:rPr>
              <a:t>Шалом Шварц </a:t>
            </a:r>
            <a:r>
              <a:rPr lang="ru-RU" sz="3200" dirty="0">
                <a:latin typeface="Symap" panose="00000400000000000000" pitchFamily="2" charset="0"/>
                <a:cs typeface="Symap" panose="00000400000000000000" pitchFamily="2" charset="0"/>
              </a:rPr>
              <a:t>(род.</a:t>
            </a:r>
            <a:r>
              <a:rPr lang="ru-RU" sz="3200" b="1" dirty="0">
                <a:latin typeface="Symap" panose="00000400000000000000" pitchFamily="2" charset="0"/>
                <a:cs typeface="Symap" panose="00000400000000000000" pitchFamily="2" charset="0"/>
              </a:rPr>
              <a:t>1940</a:t>
            </a:r>
            <a:r>
              <a:rPr lang="ru-RU" sz="3200" dirty="0">
                <a:latin typeface="Symap" panose="00000400000000000000" pitchFamily="2" charset="0"/>
                <a:cs typeface="Symap" panose="00000400000000000000" pitchFamily="2" charset="0"/>
              </a:rPr>
              <a:t>г.)</a:t>
            </a:r>
          </a:p>
          <a:p>
            <a:pPr algn="just"/>
            <a:r>
              <a:rPr lang="ru-RU" sz="3200" dirty="0">
                <a:latin typeface="Symap" panose="00000400000000000000" pitchFamily="2" charset="0"/>
                <a:cs typeface="Symap" panose="00000400000000000000" pitchFamily="2" charset="0"/>
              </a:rPr>
              <a:t>-социальный психолог, </a:t>
            </a:r>
          </a:p>
          <a:p>
            <a:pPr algn="just"/>
            <a:r>
              <a:rPr lang="ru-RU" sz="3200" dirty="0">
                <a:latin typeface="Symap" panose="00000400000000000000" pitchFamily="2" charset="0"/>
                <a:cs typeface="Symap" panose="00000400000000000000" pitchFamily="2" charset="0"/>
              </a:rPr>
              <a:t>кросс-культурный исследователь,</a:t>
            </a:r>
          </a:p>
          <a:p>
            <a:pPr algn="just"/>
            <a:r>
              <a:rPr lang="ru-RU" sz="3200" dirty="0">
                <a:latin typeface="Symap" panose="00000400000000000000" pitchFamily="2" charset="0"/>
                <a:cs typeface="Symap" panose="00000400000000000000" pitchFamily="2" charset="0"/>
              </a:rPr>
              <a:t>Профессор </a:t>
            </a:r>
            <a:r>
              <a:rPr lang="ru-RU" sz="3200" b="1" dirty="0">
                <a:latin typeface="Symap" panose="00000400000000000000" pitchFamily="2" charset="0"/>
                <a:cs typeface="Symap" panose="00000400000000000000" pitchFamily="2" charset="0"/>
              </a:rPr>
              <a:t>НИУ ВШЭ</a:t>
            </a:r>
            <a:r>
              <a:rPr lang="ru-RU" sz="3200" dirty="0">
                <a:latin typeface="Symap" panose="00000400000000000000" pitchFamily="2" charset="0"/>
                <a:cs typeface="Symap" panose="00000400000000000000" pitchFamily="2" charset="0"/>
              </a:rPr>
              <a:t>, </a:t>
            </a:r>
          </a:p>
          <a:p>
            <a:pPr algn="just"/>
            <a:r>
              <a:rPr lang="ru-RU" sz="3200" dirty="0">
                <a:latin typeface="Symap" panose="00000400000000000000" pitchFamily="2" charset="0"/>
                <a:cs typeface="Symap" panose="00000400000000000000" pitchFamily="2" charset="0"/>
              </a:rPr>
              <a:t>создатель теории межкультурный </a:t>
            </a:r>
          </a:p>
          <a:p>
            <a:pPr algn="just"/>
            <a:r>
              <a:rPr lang="ru-RU" sz="3200" dirty="0">
                <a:latin typeface="Symap" panose="00000400000000000000" pitchFamily="2" charset="0"/>
                <a:cs typeface="Symap" panose="00000400000000000000" pitchFamily="2" charset="0"/>
              </a:rPr>
              <a:t>базовых ценностей. </a:t>
            </a:r>
          </a:p>
          <a:p>
            <a:r>
              <a:rPr lang="ru-RU" sz="2800" dirty="0">
                <a:latin typeface="Symap" panose="00000400000000000000" pitchFamily="2" charset="0"/>
                <a:cs typeface="Symap" panose="00000400000000000000" pitchFamily="2" charset="0"/>
              </a:rPr>
              <a:t> </a:t>
            </a:r>
            <a:endParaRPr lang="ru-RU" sz="2800"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8" y="2972786"/>
            <a:ext cx="17103231"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latin typeface="Symusic" panose="00000400000000000000" pitchFamily="2" charset="0"/>
                <a:cs typeface="Symusic" panose="00000400000000000000" pitchFamily="2" charset="0"/>
              </a:rPr>
              <a:t>Выборка </a:t>
            </a:r>
            <a:endParaRPr dirty="0">
              <a:latin typeface="Symusic" panose="00000400000000000000" pitchFamily="2" charset="0"/>
              <a:cs typeface="Symusic" panose="00000400000000000000" pitchFamily="2" charset="0"/>
            </a:endParaRPr>
          </a:p>
        </p:txBody>
      </p:sp>
      <p:sp>
        <p:nvSpPr>
          <p:cNvPr id="61" name="Заголовок основного текста"/>
          <p:cNvSpPr txBox="1"/>
          <p:nvPr/>
        </p:nvSpPr>
        <p:spPr>
          <a:xfrm>
            <a:off x="1270768" y="2670122"/>
            <a:ext cx="20135951" cy="50405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sz="4800" b="0" dirty="0">
                <a:latin typeface="Symusic" panose="00000400000000000000" pitchFamily="2" charset="0"/>
                <a:cs typeface="Symusic" panose="00000400000000000000" pitchFamily="2" charset="0"/>
              </a:rPr>
              <a:t>В исследовании приняли участие </a:t>
            </a:r>
            <a:r>
              <a:rPr lang="ru-RU" sz="4800" dirty="0">
                <a:latin typeface="Symusic" panose="00000400000000000000" pitchFamily="2" charset="0"/>
                <a:cs typeface="Symusic" panose="00000400000000000000" pitchFamily="2" charset="0"/>
              </a:rPr>
              <a:t>55</a:t>
            </a:r>
            <a:r>
              <a:rPr lang="ru-RU" sz="4800" b="0" dirty="0">
                <a:latin typeface="Symusic" panose="00000400000000000000" pitchFamily="2" charset="0"/>
                <a:cs typeface="Symusic" panose="00000400000000000000" pitchFamily="2" charset="0"/>
              </a:rPr>
              <a:t> человек (</a:t>
            </a:r>
            <a:r>
              <a:rPr lang="ru-RU" sz="4800" dirty="0">
                <a:latin typeface="Symusic" panose="00000400000000000000" pitchFamily="2" charset="0"/>
                <a:cs typeface="Symusic" panose="00000400000000000000" pitchFamily="2" charset="0"/>
              </a:rPr>
              <a:t>12 </a:t>
            </a:r>
            <a:r>
              <a:rPr lang="ru-RU" sz="4800" b="0" dirty="0">
                <a:latin typeface="Symusic" panose="00000400000000000000" pitchFamily="2" charset="0"/>
                <a:cs typeface="Symusic" panose="00000400000000000000" pitchFamily="2" charset="0"/>
              </a:rPr>
              <a:t>мужчин и </a:t>
            </a:r>
            <a:r>
              <a:rPr lang="ru-RU" sz="4800" dirty="0">
                <a:latin typeface="Symusic" panose="00000400000000000000" pitchFamily="2" charset="0"/>
                <a:cs typeface="Symusic" panose="00000400000000000000" pitchFamily="2" charset="0"/>
              </a:rPr>
              <a:t>43</a:t>
            </a:r>
            <a:r>
              <a:rPr lang="ru-RU" sz="4800" b="0" dirty="0">
                <a:latin typeface="Symusic" panose="00000400000000000000" pitchFamily="2" charset="0"/>
                <a:cs typeface="Symusic" panose="00000400000000000000" pitchFamily="2" charset="0"/>
              </a:rPr>
              <a:t> женщины) работающих в данный момент или имеющих опыт работы в возрасте от </a:t>
            </a:r>
            <a:r>
              <a:rPr lang="ru-RU" sz="4800" dirty="0">
                <a:latin typeface="Symusic" panose="00000400000000000000" pitchFamily="2" charset="0"/>
                <a:cs typeface="Symusic" panose="00000400000000000000" pitchFamily="2" charset="0"/>
              </a:rPr>
              <a:t>18</a:t>
            </a:r>
            <a:r>
              <a:rPr lang="ru-RU" sz="4800" b="0" dirty="0">
                <a:latin typeface="Symusic" panose="00000400000000000000" pitchFamily="2" charset="0"/>
                <a:cs typeface="Symusic" panose="00000400000000000000" pitchFamily="2" charset="0"/>
              </a:rPr>
              <a:t> до </a:t>
            </a:r>
            <a:r>
              <a:rPr lang="ru-RU" sz="4800" dirty="0">
                <a:latin typeface="Symusic" panose="00000400000000000000" pitchFamily="2" charset="0"/>
                <a:cs typeface="Symusic" panose="00000400000000000000" pitchFamily="2" charset="0"/>
              </a:rPr>
              <a:t>65</a:t>
            </a:r>
            <a:r>
              <a:rPr lang="ru-RU" sz="4800" b="0" dirty="0">
                <a:latin typeface="Symusic" panose="00000400000000000000" pitchFamily="2" charset="0"/>
                <a:cs typeface="Symusic" panose="00000400000000000000" pitchFamily="2" charset="0"/>
              </a:rPr>
              <a:t> лет.</a:t>
            </a:r>
          </a:p>
        </p:txBody>
      </p:sp>
      <p:sp>
        <p:nvSpPr>
          <p:cNvPr id="62" name="Название подразделения, лаборатории, факультета и т.д."/>
          <p:cNvSpPr txBox="1"/>
          <p:nvPr/>
        </p:nvSpPr>
        <p:spPr>
          <a:xfrm>
            <a:off x="11338744" y="757698"/>
            <a:ext cx="11366416" cy="8829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Департамент психологии</a:t>
            </a:r>
          </a:p>
          <a:p>
            <a:r>
              <a:rPr lang="ru-RU" dirty="0"/>
              <a:t>Факультет социальных наук</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Tree>
    <p:extLst>
      <p:ext uri="{BB962C8B-B14F-4D97-AF65-F5344CB8AC3E}">
        <p14:creationId xmlns:p14="http://schemas.microsoft.com/office/powerpoint/2010/main" val="433989146"/>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2700</TotalTime>
  <Words>1232</Words>
  <Application>Microsoft Office PowerPoint</Application>
  <PresentationFormat>Произвольный</PresentationFormat>
  <Paragraphs>135</Paragraphs>
  <Slides>17</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17</vt:i4>
      </vt:variant>
    </vt:vector>
  </HeadingPairs>
  <TitlesOfParts>
    <vt:vector size="26" baseType="lpstr">
      <vt:lpstr>Arial</vt:lpstr>
      <vt:lpstr>Arial Narrow</vt:lpstr>
      <vt:lpstr>Helvetica</vt:lpstr>
      <vt:lpstr>Helvetica Light</vt:lpstr>
      <vt:lpstr>Helvetica Neue</vt:lpstr>
      <vt:lpstr>Symap</vt:lpstr>
      <vt:lpstr>Symusic</vt:lpstr>
      <vt:lpstr>Times New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Nik</dc:creator>
  <cp:lastModifiedBy>Polina Bienvenue</cp:lastModifiedBy>
  <cp:revision>68</cp:revision>
  <dcterms:modified xsi:type="dcterms:W3CDTF">2022-12-05T19:02:00Z</dcterms:modified>
</cp:coreProperties>
</file>