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64" r:id="rId4"/>
    <p:sldId id="265" r:id="rId5"/>
    <p:sldId id="266" r:id="rId6"/>
    <p:sldId id="267" r:id="rId7"/>
    <p:sldId id="268" r:id="rId8"/>
    <p:sldId id="269" r:id="rId9"/>
    <p:sldId id="270" r:id="rId10"/>
    <p:sldId id="271" r:id="rId11"/>
    <p:sldId id="274" r:id="rId12"/>
    <p:sldId id="275" r:id="rId13"/>
    <p:sldId id="263" r:id="rId14"/>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9pPr>
  </p:defaultTextStyle>
  <p:extLst>
    <p:ext uri="{EFAFB233-063F-42B5-8137-9DF3F51BA10A}">
      <p15:sldGuideLst xmlns:p15="http://schemas.microsoft.com/office/powerpoint/2012/main">
        <p15:guide id="1" orient="horz" pos="3072">
          <p15:clr>
            <a:srgbClr val="A4A3A4"/>
          </p15:clr>
        </p15:guide>
        <p15:guide id="2" pos="4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aj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aj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2"/>
    <p:restoredTop sz="94688"/>
  </p:normalViewPr>
  <p:slideViewPr>
    <p:cSldViewPr snapToGrid="0" snapToObjects="1">
      <p:cViewPr varScale="1">
        <p:scale>
          <a:sx n="58" d="100"/>
          <a:sy n="58" d="100"/>
        </p:scale>
        <p:origin x="1474" y="53"/>
      </p:cViewPr>
      <p:guideLst>
        <p:guide orient="horz" pos="3072"/>
        <p:guide pos="409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3" name="Shape 113"/>
          <p:cNvSpPr>
            <a:spLocks noGrp="1" noRot="1" noChangeAspect="1"/>
          </p:cNvSpPr>
          <p:nvPr>
            <p:ph type="sldImg"/>
          </p:nvPr>
        </p:nvSpPr>
        <p:spPr>
          <a:xfrm>
            <a:off x="1143000" y="685800"/>
            <a:ext cx="4572000" cy="3429000"/>
          </a:xfrm>
          <a:prstGeom prst="rect">
            <a:avLst/>
          </a:prstGeom>
        </p:spPr>
        <p:txBody>
          <a:bodyPr/>
          <a:lstStyle/>
          <a:p>
            <a:endParaRPr/>
          </a:p>
        </p:txBody>
      </p:sp>
      <p:sp>
        <p:nvSpPr>
          <p:cNvPr id="114" name="Shape 114"/>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a:t>А.Б. </a:t>
            </a:r>
            <a:r>
              <a:rPr lang="ru-RU" dirty="0" err="1"/>
              <a:t>Вэскер</a:t>
            </a:r>
            <a:r>
              <a:rPr lang="ru-RU" dirty="0"/>
              <a:t>, стр. 6-7</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Tree>
    <p:extLst>
      <p:ext uri="{BB962C8B-B14F-4D97-AF65-F5344CB8AC3E}">
        <p14:creationId xmlns:p14="http://schemas.microsoft.com/office/powerpoint/2010/main" val="3315080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a:t>А.Б. </a:t>
            </a:r>
            <a:r>
              <a:rPr lang="ru-RU" dirty="0" err="1"/>
              <a:t>Вэскер</a:t>
            </a:r>
            <a:r>
              <a:rPr lang="ru-RU" dirty="0"/>
              <a:t>, стр. </a:t>
            </a:r>
            <a:r>
              <a:rPr lang="ru-RU"/>
              <a:t>6-7</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a:t>А.Б. </a:t>
            </a:r>
            <a:r>
              <a:rPr lang="ru-RU" dirty="0" err="1"/>
              <a:t>Вэскер</a:t>
            </a:r>
            <a:r>
              <a:rPr lang="ru-RU" dirty="0"/>
              <a:t>, стр. </a:t>
            </a:r>
            <a:r>
              <a:rPr lang="ru-RU"/>
              <a:t>6-7</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a:t>А.Б. </a:t>
            </a:r>
            <a:r>
              <a:rPr lang="ru-RU" dirty="0" err="1"/>
              <a:t>Вэскер</a:t>
            </a:r>
            <a:r>
              <a:rPr lang="ru-RU" dirty="0"/>
              <a:t>, стр. </a:t>
            </a:r>
            <a:r>
              <a:rPr lang="ru-RU"/>
              <a:t>6-7</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a:t>А.Б. </a:t>
            </a:r>
            <a:r>
              <a:rPr lang="ru-RU" dirty="0" err="1"/>
              <a:t>Вэскер</a:t>
            </a:r>
            <a:r>
              <a:rPr lang="ru-RU" dirty="0"/>
              <a:t>, стр. </a:t>
            </a:r>
            <a:r>
              <a:rPr lang="ru-RU"/>
              <a:t>6-7</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a:t>А.Б. </a:t>
            </a:r>
            <a:r>
              <a:rPr lang="ru-RU" dirty="0" err="1"/>
              <a:t>Вэскер</a:t>
            </a:r>
            <a:r>
              <a:rPr lang="ru-RU" dirty="0"/>
              <a:t>, стр. </a:t>
            </a:r>
            <a:r>
              <a:rPr lang="ru-RU"/>
              <a:t>6-7</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a:t>Е.В.Михайлова, стр. 83…</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Tree>
    <p:extLst>
      <p:ext uri="{BB962C8B-B14F-4D97-AF65-F5344CB8AC3E}">
        <p14:creationId xmlns:p14="http://schemas.microsoft.com/office/powerpoint/2010/main" val="4248715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Заголовок и подзаголовок">
    <p:spTree>
      <p:nvGrpSpPr>
        <p:cNvPr id="1" name=""/>
        <p:cNvGrpSpPr/>
        <p:nvPr/>
      </p:nvGrpSpPr>
      <p:grpSpPr>
        <a:xfrm>
          <a:off x="0" y="0"/>
          <a:ext cx="0" cy="0"/>
          <a:chOff x="0" y="0"/>
          <a:chExt cx="0" cy="0"/>
        </a:xfrm>
      </p:grpSpPr>
      <p:sp>
        <p:nvSpPr>
          <p:cNvPr id="11" name="Прямоугольник"/>
          <p:cNvSpPr/>
          <p:nvPr/>
        </p:nvSpPr>
        <p:spPr>
          <a:xfrm>
            <a:off x="4061866" y="-135186"/>
            <a:ext cx="9121280" cy="10023972"/>
          </a:xfrm>
          <a:prstGeom prst="rect">
            <a:avLst/>
          </a:prstGeom>
          <a:solidFill>
            <a:srgbClr val="FFFFFF"/>
          </a:solidFill>
          <a:ln w="12700">
            <a:miter lim="400000"/>
          </a:ln>
        </p:spPr>
        <p:txBody>
          <a:bodyPr lIns="50800" tIns="50800" rIns="50800" bIns="50800" anchor="ctr"/>
          <a:lstStyle/>
          <a:p>
            <a:pPr>
              <a:defRPr sz="2400">
                <a:solidFill>
                  <a:srgbClr val="FFFFFF"/>
                </a:solidFill>
              </a:defRPr>
            </a:pPr>
            <a:endParaRPr/>
          </a:p>
        </p:txBody>
      </p:sp>
      <p:sp>
        <p:nvSpPr>
          <p:cNvPr id="12"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Цитата">
    <p:bg>
      <p:bgPr>
        <a:solidFill>
          <a:srgbClr val="FFFFFF"/>
        </a:solidFill>
        <a:effectLst/>
      </p:bgPr>
    </p:bg>
    <p:spTree>
      <p:nvGrpSpPr>
        <p:cNvPr id="1" name=""/>
        <p:cNvGrpSpPr/>
        <p:nvPr/>
      </p:nvGrpSpPr>
      <p:grpSpPr>
        <a:xfrm>
          <a:off x="0" y="0"/>
          <a:ext cx="0" cy="0"/>
          <a:chOff x="0" y="0"/>
          <a:chExt cx="0" cy="0"/>
        </a:xfrm>
      </p:grpSpPr>
      <p:sp>
        <p:nvSpPr>
          <p:cNvPr id="90" name="–Иван Арсентьев"/>
          <p:cNvSpPr txBox="1">
            <a:spLocks noGrp="1"/>
          </p:cNvSpPr>
          <p:nvPr>
            <p:ph type="body" sz="quarter" idx="13"/>
          </p:nvPr>
        </p:nvSpPr>
        <p:spPr>
          <a:xfrm>
            <a:off x="1270000" y="6362700"/>
            <a:ext cx="10464800" cy="469900"/>
          </a:xfrm>
          <a:prstGeom prst="rect">
            <a:avLst/>
          </a:prstGeom>
        </p:spPr>
        <p:txBody>
          <a:bodyPr anchor="t">
            <a:spAutoFit/>
          </a:bodyPr>
          <a:lstStyle>
            <a:lvl1pPr marL="0" indent="0" algn="ctr">
              <a:spcBef>
                <a:spcPts val="0"/>
              </a:spcBef>
              <a:buSzTx/>
              <a:buNone/>
              <a:defRPr sz="2400">
                <a:latin typeface="Helvetica"/>
                <a:ea typeface="Helvetica"/>
                <a:cs typeface="Helvetica"/>
                <a:sym typeface="Helvetica"/>
              </a:defRPr>
            </a:lvl1pPr>
          </a:lstStyle>
          <a:p>
            <a:r>
              <a:t>–Иван Арсентьев</a:t>
            </a:r>
          </a:p>
        </p:txBody>
      </p:sp>
      <p:sp>
        <p:nvSpPr>
          <p:cNvPr id="91" name="«Место ввода цитаты»."/>
          <p:cNvSpPr txBox="1">
            <a:spLocks noGrp="1"/>
          </p:cNvSpPr>
          <p:nvPr>
            <p:ph type="body" sz="quarter" idx="14"/>
          </p:nvPr>
        </p:nvSpPr>
        <p:spPr>
          <a:xfrm>
            <a:off x="1270000" y="4267200"/>
            <a:ext cx="10464800" cy="685800"/>
          </a:xfrm>
          <a:prstGeom prst="rect">
            <a:avLst/>
          </a:prstGeom>
        </p:spPr>
        <p:txBody>
          <a:bodyPr>
            <a:spAutoFit/>
          </a:bodyPr>
          <a:lstStyle>
            <a:lvl1pPr marL="0" indent="0" algn="ctr">
              <a:spcBef>
                <a:spcPts val="0"/>
              </a:spcBef>
              <a:buSzTx/>
              <a:buNone/>
              <a:defRPr sz="3800"/>
            </a:lvl1pPr>
          </a:lstStyle>
          <a:p>
            <a:r>
              <a:t>«Место ввода цитаты».</a:t>
            </a:r>
          </a:p>
        </p:txBody>
      </p:sp>
      <p:sp>
        <p:nvSpPr>
          <p:cNvPr id="92"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Фото">
    <p:bg>
      <p:bgPr>
        <a:solidFill>
          <a:srgbClr val="FFFFFF"/>
        </a:solidFill>
        <a:effectLst/>
      </p:bgPr>
    </p:bg>
    <p:spTree>
      <p:nvGrpSpPr>
        <p:cNvPr id="1" name=""/>
        <p:cNvGrpSpPr/>
        <p:nvPr/>
      </p:nvGrpSpPr>
      <p:grpSpPr>
        <a:xfrm>
          <a:off x="0" y="0"/>
          <a:ext cx="0" cy="0"/>
          <a:chOff x="0" y="0"/>
          <a:chExt cx="0" cy="0"/>
        </a:xfrm>
      </p:grpSpPr>
      <p:sp>
        <p:nvSpPr>
          <p:cNvPr id="99" name="Изображение"/>
          <p:cNvSpPr>
            <a:spLocks noGrp="1"/>
          </p:cNvSpPr>
          <p:nvPr>
            <p:ph type="pic" idx="13"/>
          </p:nvPr>
        </p:nvSpPr>
        <p:spPr>
          <a:xfrm>
            <a:off x="0" y="0"/>
            <a:ext cx="13004800" cy="9753600"/>
          </a:xfrm>
          <a:prstGeom prst="rect">
            <a:avLst/>
          </a:prstGeom>
        </p:spPr>
        <p:txBody>
          <a:bodyPr lIns="91439" tIns="45719" rIns="91439" bIns="45719" anchor="t">
            <a:noAutofit/>
          </a:bodyPr>
          <a:lstStyle/>
          <a:p>
            <a:endParaRPr/>
          </a:p>
        </p:txBody>
      </p:sp>
      <p:sp>
        <p:nvSpPr>
          <p:cNvPr id="100"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Пустой">
    <p:bg>
      <p:bgPr>
        <a:solidFill>
          <a:srgbClr val="FFFFFF"/>
        </a:solidFill>
        <a:effectLst/>
      </p:bgPr>
    </p:bg>
    <p:spTree>
      <p:nvGrpSpPr>
        <p:cNvPr id="1" name=""/>
        <p:cNvGrpSpPr/>
        <p:nvPr/>
      </p:nvGrpSpPr>
      <p:grpSpPr>
        <a:xfrm>
          <a:off x="0" y="0"/>
          <a:ext cx="0" cy="0"/>
          <a:chOff x="0" y="0"/>
          <a:chExt cx="0" cy="0"/>
        </a:xfrm>
      </p:grpSpPr>
      <p:sp>
        <p:nvSpPr>
          <p:cNvPr id="107"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Фото — горизонтально">
    <p:bg>
      <p:bgPr>
        <a:solidFill>
          <a:srgbClr val="FFFFFF"/>
        </a:solidFill>
        <a:effectLst/>
      </p:bgPr>
    </p:bg>
    <p:spTree>
      <p:nvGrpSpPr>
        <p:cNvPr id="1" name=""/>
        <p:cNvGrpSpPr/>
        <p:nvPr/>
      </p:nvGrpSpPr>
      <p:grpSpPr>
        <a:xfrm>
          <a:off x="0" y="0"/>
          <a:ext cx="0" cy="0"/>
          <a:chOff x="0" y="0"/>
          <a:chExt cx="0" cy="0"/>
        </a:xfrm>
      </p:grpSpPr>
      <p:sp>
        <p:nvSpPr>
          <p:cNvPr id="19" name="Изображение"/>
          <p:cNvSpPr>
            <a:spLocks noGrp="1"/>
          </p:cNvSpPr>
          <p:nvPr>
            <p:ph type="pic" idx="13"/>
          </p:nvPr>
        </p:nvSpPr>
        <p:spPr>
          <a:xfrm>
            <a:off x="1606550" y="635000"/>
            <a:ext cx="9779000" cy="5918200"/>
          </a:xfrm>
          <a:prstGeom prst="rect">
            <a:avLst/>
          </a:prstGeom>
        </p:spPr>
        <p:txBody>
          <a:bodyPr lIns="91439" tIns="45719" rIns="91439" bIns="45719" anchor="t">
            <a:noAutofit/>
          </a:bodyPr>
          <a:lstStyle/>
          <a:p>
            <a:endParaRPr/>
          </a:p>
        </p:txBody>
      </p:sp>
      <p:sp>
        <p:nvSpPr>
          <p:cNvPr id="20" name="Текст заголовка"/>
          <p:cNvSpPr txBox="1">
            <a:spLocks noGrp="1"/>
          </p:cNvSpPr>
          <p:nvPr>
            <p:ph type="title"/>
          </p:nvPr>
        </p:nvSpPr>
        <p:spPr>
          <a:xfrm>
            <a:off x="1270000" y="6718300"/>
            <a:ext cx="10464800" cy="1422400"/>
          </a:xfrm>
          <a:prstGeom prst="rect">
            <a:avLst/>
          </a:prstGeom>
        </p:spPr>
        <p:txBody>
          <a:bodyPr anchor="b"/>
          <a:lstStyle/>
          <a:p>
            <a:r>
              <a:t>Текст заголовка</a:t>
            </a:r>
          </a:p>
        </p:txBody>
      </p:sp>
      <p:sp>
        <p:nvSpPr>
          <p:cNvPr id="21" name="Уровень текста 1…"/>
          <p:cNvSpPr txBox="1">
            <a:spLocks noGrp="1"/>
          </p:cNvSpPr>
          <p:nvPr>
            <p:ph type="body" sz="quarter"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22" name="Номер слайда"/>
          <p:cNvSpPr txBox="1">
            <a:spLocks noGrp="1"/>
          </p:cNvSpPr>
          <p:nvPr>
            <p:ph type="sldNum" sz="quarter" idx="2"/>
          </p:nvPr>
        </p:nvSpPr>
        <p:spPr>
          <a:xfrm>
            <a:off x="6311798" y="9245600"/>
            <a:ext cx="368504" cy="381000"/>
          </a:xfrm>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Заголовок — по центру">
    <p:bg>
      <p:bgPr>
        <a:solidFill>
          <a:srgbClr val="FFFFFF"/>
        </a:solidFill>
        <a:effectLst/>
      </p:bgPr>
    </p:bg>
    <p:spTree>
      <p:nvGrpSpPr>
        <p:cNvPr id="1" name=""/>
        <p:cNvGrpSpPr/>
        <p:nvPr/>
      </p:nvGrpSpPr>
      <p:grpSpPr>
        <a:xfrm>
          <a:off x="0" y="0"/>
          <a:ext cx="0" cy="0"/>
          <a:chOff x="0" y="0"/>
          <a:chExt cx="0" cy="0"/>
        </a:xfrm>
      </p:grpSpPr>
      <p:sp>
        <p:nvSpPr>
          <p:cNvPr id="29"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Фото — вертикально">
    <p:bg>
      <p:bgPr>
        <a:solidFill>
          <a:srgbClr val="FFFFFF"/>
        </a:solidFill>
        <a:effectLst/>
      </p:bgPr>
    </p:bg>
    <p:spTree>
      <p:nvGrpSpPr>
        <p:cNvPr id="1" name=""/>
        <p:cNvGrpSpPr/>
        <p:nvPr/>
      </p:nvGrpSpPr>
      <p:grpSpPr>
        <a:xfrm>
          <a:off x="0" y="0"/>
          <a:ext cx="0" cy="0"/>
          <a:chOff x="0" y="0"/>
          <a:chExt cx="0" cy="0"/>
        </a:xfrm>
      </p:grpSpPr>
      <p:sp>
        <p:nvSpPr>
          <p:cNvPr id="36" name="Изображение"/>
          <p:cNvSpPr>
            <a:spLocks noGrp="1"/>
          </p:cNvSpPr>
          <p:nvPr>
            <p:ph type="pic" sz="half" idx="13"/>
          </p:nvPr>
        </p:nvSpPr>
        <p:spPr>
          <a:xfrm>
            <a:off x="6718300" y="635000"/>
            <a:ext cx="5334000" cy="8229600"/>
          </a:xfrm>
          <a:prstGeom prst="rect">
            <a:avLst/>
          </a:prstGeom>
        </p:spPr>
        <p:txBody>
          <a:bodyPr lIns="91439" tIns="45719" rIns="91439" bIns="45719" anchor="t">
            <a:noAutofit/>
          </a:bodyPr>
          <a:lstStyle/>
          <a:p>
            <a:endParaRPr/>
          </a:p>
        </p:txBody>
      </p:sp>
      <p:sp>
        <p:nvSpPr>
          <p:cNvPr id="37" name="Текст заголовка"/>
          <p:cNvSpPr txBox="1">
            <a:spLocks noGrp="1"/>
          </p:cNvSpPr>
          <p:nvPr>
            <p:ph type="title"/>
          </p:nvPr>
        </p:nvSpPr>
        <p:spPr>
          <a:xfrm>
            <a:off x="952500" y="635000"/>
            <a:ext cx="5334000" cy="3987800"/>
          </a:xfrm>
          <a:prstGeom prst="rect">
            <a:avLst/>
          </a:prstGeom>
        </p:spPr>
        <p:txBody>
          <a:bodyPr anchor="b"/>
          <a:lstStyle>
            <a:lvl1pPr>
              <a:defRPr sz="6000"/>
            </a:lvl1pPr>
          </a:lstStyle>
          <a:p>
            <a:r>
              <a:t>Текст заголовка</a:t>
            </a:r>
          </a:p>
        </p:txBody>
      </p:sp>
      <p:sp>
        <p:nvSpPr>
          <p:cNvPr id="38" name="Уровень текста 1…"/>
          <p:cNvSpPr txBox="1">
            <a:spLocks noGrp="1"/>
          </p:cNvSpPr>
          <p:nvPr>
            <p:ph type="body" sz="quarter" idx="1"/>
          </p:nvPr>
        </p:nvSpPr>
        <p:spPr>
          <a:xfrm>
            <a:off x="952500" y="4762500"/>
            <a:ext cx="5334000" cy="41021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39"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Заголовок — вверху">
    <p:spTree>
      <p:nvGrpSpPr>
        <p:cNvPr id="1" name=""/>
        <p:cNvGrpSpPr/>
        <p:nvPr/>
      </p:nvGrpSpPr>
      <p:grpSpPr>
        <a:xfrm>
          <a:off x="0" y="0"/>
          <a:ext cx="0" cy="0"/>
          <a:chOff x="0" y="0"/>
          <a:chExt cx="0" cy="0"/>
        </a:xfrm>
      </p:grpSpPr>
      <p:sp>
        <p:nvSpPr>
          <p:cNvPr id="46"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Заголовок и пункты">
    <p:bg>
      <p:bgPr>
        <a:solidFill>
          <a:srgbClr val="FFFFFF"/>
        </a:solidFill>
        <a:effectLst/>
      </p:bgPr>
    </p:bg>
    <p:spTree>
      <p:nvGrpSpPr>
        <p:cNvPr id="1" name=""/>
        <p:cNvGrpSpPr/>
        <p:nvPr/>
      </p:nvGrpSpPr>
      <p:grpSpPr>
        <a:xfrm>
          <a:off x="0" y="0"/>
          <a:ext cx="0" cy="0"/>
          <a:chOff x="0" y="0"/>
          <a:chExt cx="0" cy="0"/>
        </a:xfrm>
      </p:grpSpPr>
      <p:sp>
        <p:nvSpPr>
          <p:cNvPr id="53" name="Текст заголовка"/>
          <p:cNvSpPr txBox="1">
            <a:spLocks noGrp="1"/>
          </p:cNvSpPr>
          <p:nvPr>
            <p:ph type="title"/>
          </p:nvPr>
        </p:nvSpPr>
        <p:spPr>
          <a:prstGeom prst="rect">
            <a:avLst/>
          </a:prstGeom>
        </p:spPr>
        <p:txBody>
          <a:bodyPr/>
          <a:lstStyle/>
          <a:p>
            <a:r>
              <a:t>Текст заголовка</a:t>
            </a:r>
          </a:p>
        </p:txBody>
      </p:sp>
      <p:sp>
        <p:nvSpPr>
          <p:cNvPr id="54" name="Уровень текста 1…"/>
          <p:cNvSpPr txBox="1">
            <a:spLocks noGrp="1"/>
          </p:cNvSpPr>
          <p:nvPr>
            <p:ph type="body" idx="1"/>
          </p:nvPr>
        </p:nvSpPr>
        <p:spPr>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55"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Заголовок, пункты и фото">
    <p:bg>
      <p:bgPr>
        <a:solidFill>
          <a:srgbClr val="FFFFFF"/>
        </a:solidFill>
        <a:effectLst/>
      </p:bgPr>
    </p:bg>
    <p:spTree>
      <p:nvGrpSpPr>
        <p:cNvPr id="1" name=""/>
        <p:cNvGrpSpPr/>
        <p:nvPr/>
      </p:nvGrpSpPr>
      <p:grpSpPr>
        <a:xfrm>
          <a:off x="0" y="0"/>
          <a:ext cx="0" cy="0"/>
          <a:chOff x="0" y="0"/>
          <a:chExt cx="0" cy="0"/>
        </a:xfrm>
      </p:grpSpPr>
      <p:sp>
        <p:nvSpPr>
          <p:cNvPr id="62" name="Изображение"/>
          <p:cNvSpPr>
            <a:spLocks noGrp="1"/>
          </p:cNvSpPr>
          <p:nvPr>
            <p:ph type="pic" sz="half" idx="13"/>
          </p:nvPr>
        </p:nvSpPr>
        <p:spPr>
          <a:xfrm>
            <a:off x="6718300" y="2603500"/>
            <a:ext cx="5334000" cy="6286500"/>
          </a:xfrm>
          <a:prstGeom prst="rect">
            <a:avLst/>
          </a:prstGeom>
        </p:spPr>
        <p:txBody>
          <a:bodyPr lIns="91439" tIns="45719" rIns="91439" bIns="45719" anchor="t">
            <a:noAutofit/>
          </a:bodyPr>
          <a:lstStyle/>
          <a:p>
            <a:endParaRPr/>
          </a:p>
        </p:txBody>
      </p:sp>
      <p:sp>
        <p:nvSpPr>
          <p:cNvPr id="63" name="Текст заголовка"/>
          <p:cNvSpPr txBox="1">
            <a:spLocks noGrp="1"/>
          </p:cNvSpPr>
          <p:nvPr>
            <p:ph type="title"/>
          </p:nvPr>
        </p:nvSpPr>
        <p:spPr>
          <a:prstGeom prst="rect">
            <a:avLst/>
          </a:prstGeom>
        </p:spPr>
        <p:txBody>
          <a:bodyPr/>
          <a:lstStyle/>
          <a:p>
            <a:r>
              <a:t>Текст заголовка</a:t>
            </a:r>
          </a:p>
        </p:txBody>
      </p:sp>
      <p:sp>
        <p:nvSpPr>
          <p:cNvPr id="64" name="Уровень текста 1…"/>
          <p:cNvSpPr txBox="1">
            <a:spLocks noGrp="1"/>
          </p:cNvSpPr>
          <p:nvPr>
            <p:ph type="body" sz="half" idx="1"/>
          </p:nvPr>
        </p:nvSpPr>
        <p:spPr>
          <a:xfrm>
            <a:off x="952500" y="26035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65"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Пункты">
    <p:bg>
      <p:bgPr>
        <a:solidFill>
          <a:srgbClr val="FFFFFF"/>
        </a:solidFill>
        <a:effectLst/>
      </p:bgPr>
    </p:bg>
    <p:spTree>
      <p:nvGrpSpPr>
        <p:cNvPr id="1" name=""/>
        <p:cNvGrpSpPr/>
        <p:nvPr/>
      </p:nvGrpSpPr>
      <p:grpSpPr>
        <a:xfrm>
          <a:off x="0" y="0"/>
          <a:ext cx="0" cy="0"/>
          <a:chOff x="0" y="0"/>
          <a:chExt cx="0" cy="0"/>
        </a:xfrm>
      </p:grpSpPr>
      <p:sp>
        <p:nvSpPr>
          <p:cNvPr id="72" name="Уровень текста 1…"/>
          <p:cNvSpPr txBox="1">
            <a:spLocks noGrp="1"/>
          </p:cNvSpPr>
          <p:nvPr>
            <p:ph type="body" idx="1"/>
          </p:nvPr>
        </p:nvSpPr>
        <p:spPr>
          <a:xfrm>
            <a:off x="952500" y="1270000"/>
            <a:ext cx="11099800" cy="7213600"/>
          </a:xfrm>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73"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Фото — 3 шт.">
    <p:bg>
      <p:bgPr>
        <a:solidFill>
          <a:srgbClr val="FFFFFF"/>
        </a:solidFill>
        <a:effectLst/>
      </p:bgPr>
    </p:bg>
    <p:spTree>
      <p:nvGrpSpPr>
        <p:cNvPr id="1" name=""/>
        <p:cNvGrpSpPr/>
        <p:nvPr/>
      </p:nvGrpSpPr>
      <p:grpSpPr>
        <a:xfrm>
          <a:off x="0" y="0"/>
          <a:ext cx="0" cy="0"/>
          <a:chOff x="0" y="0"/>
          <a:chExt cx="0" cy="0"/>
        </a:xfrm>
      </p:grpSpPr>
      <p:sp>
        <p:nvSpPr>
          <p:cNvPr id="80" name="Изображение"/>
          <p:cNvSpPr>
            <a:spLocks noGrp="1"/>
          </p:cNvSpPr>
          <p:nvPr>
            <p:ph type="pic" sz="quarter" idx="13"/>
          </p:nvPr>
        </p:nvSpPr>
        <p:spPr>
          <a:xfrm>
            <a:off x="6718300" y="5092700"/>
            <a:ext cx="5334000" cy="3771900"/>
          </a:xfrm>
          <a:prstGeom prst="rect">
            <a:avLst/>
          </a:prstGeom>
        </p:spPr>
        <p:txBody>
          <a:bodyPr lIns="91439" tIns="45719" rIns="91439" bIns="45719" anchor="t">
            <a:noAutofit/>
          </a:bodyPr>
          <a:lstStyle/>
          <a:p>
            <a:endParaRPr/>
          </a:p>
        </p:txBody>
      </p:sp>
      <p:sp>
        <p:nvSpPr>
          <p:cNvPr id="81" name="Изображение"/>
          <p:cNvSpPr>
            <a:spLocks noGrp="1"/>
          </p:cNvSpPr>
          <p:nvPr>
            <p:ph type="pic" sz="quarter" idx="14"/>
          </p:nvPr>
        </p:nvSpPr>
        <p:spPr>
          <a:xfrm>
            <a:off x="6724518" y="889000"/>
            <a:ext cx="5334001" cy="3771900"/>
          </a:xfrm>
          <a:prstGeom prst="rect">
            <a:avLst/>
          </a:prstGeom>
        </p:spPr>
        <p:txBody>
          <a:bodyPr lIns="91439" tIns="45719" rIns="91439" bIns="45719" anchor="t">
            <a:noAutofit/>
          </a:bodyPr>
          <a:lstStyle/>
          <a:p>
            <a:endParaRPr/>
          </a:p>
        </p:txBody>
      </p:sp>
      <p:sp>
        <p:nvSpPr>
          <p:cNvPr id="82" name="Изображение"/>
          <p:cNvSpPr>
            <a:spLocks noGrp="1"/>
          </p:cNvSpPr>
          <p:nvPr>
            <p:ph type="pic" sz="half" idx="15"/>
          </p:nvPr>
        </p:nvSpPr>
        <p:spPr>
          <a:xfrm>
            <a:off x="952500" y="889000"/>
            <a:ext cx="5334000" cy="7975600"/>
          </a:xfrm>
          <a:prstGeom prst="rect">
            <a:avLst/>
          </a:prstGeom>
        </p:spPr>
        <p:txBody>
          <a:bodyPr lIns="91439" tIns="45719" rIns="91439" bIns="45719" anchor="t">
            <a:noAutofit/>
          </a:bodyPr>
          <a:lstStyle/>
          <a:p>
            <a:endParaRPr/>
          </a:p>
        </p:txBody>
      </p:sp>
      <p:sp>
        <p:nvSpPr>
          <p:cNvPr id="83"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53957"/>
        </a:solidFill>
        <a:effectLst/>
      </p:bgPr>
    </p:bg>
    <p:spTree>
      <p:nvGrpSpPr>
        <p:cNvPr id="1" name=""/>
        <p:cNvGrpSpPr/>
        <p:nvPr/>
      </p:nvGrpSpPr>
      <p:grpSpPr>
        <a:xfrm>
          <a:off x="0" y="0"/>
          <a:ext cx="0" cy="0"/>
          <a:chOff x="0" y="0"/>
          <a:chExt cx="0" cy="0"/>
        </a:xfrm>
      </p:grpSpPr>
      <p:sp>
        <p:nvSpPr>
          <p:cNvPr id="2" name="Текст заголовка"/>
          <p:cNvSpPr txBox="1">
            <a:spLocks noGrp="1"/>
          </p:cNvSpPr>
          <p:nvPr>
            <p:ph type="title"/>
          </p:nvPr>
        </p:nvSpPr>
        <p:spPr>
          <a:xfrm>
            <a:off x="952500" y="444500"/>
            <a:ext cx="11099800" cy="21590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Текст заголовка</a:t>
            </a:r>
          </a:p>
        </p:txBody>
      </p:sp>
      <p:sp>
        <p:nvSpPr>
          <p:cNvPr id="3" name="Уровень текста 1…"/>
          <p:cNvSpPr txBox="1">
            <a:spLocks noGrp="1"/>
          </p:cNvSpPr>
          <p:nvPr>
            <p:ph type="body" idx="1"/>
          </p:nvPr>
        </p:nvSpPr>
        <p:spPr>
          <a:xfrm>
            <a:off x="952500" y="2603500"/>
            <a:ext cx="11099800" cy="62865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4" name="Номер слайда"/>
          <p:cNvSpPr txBox="1">
            <a:spLocks noGrp="1"/>
          </p:cNvSpPr>
          <p:nvPr>
            <p:ph type="sldNum" sz="quarter" idx="2"/>
          </p:nvPr>
        </p:nvSpPr>
        <p:spPr>
          <a:xfrm>
            <a:off x="6311798" y="9251950"/>
            <a:ext cx="368504" cy="381000"/>
          </a:xfrm>
          <a:prstGeom prst="rect">
            <a:avLst/>
          </a:prstGeom>
          <a:ln w="12700">
            <a:miter lim="400000"/>
          </a:ln>
        </p:spPr>
        <p:txBody>
          <a:bodyPr wrap="none" lIns="50800" tIns="50800" rIns="50800" bIns="50800">
            <a:spAutoFit/>
          </a:bodyPr>
          <a:lstStyle>
            <a:lvl1pPr>
              <a:defRPr sz="1800"/>
            </a:lvl1pPr>
          </a:lstStyle>
          <a:p>
            <a:fld id="{86CB4B4D-7CA3-9044-876B-883B54F8677D}" type="slidenum">
              <a:rPr/>
              <a:p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1pPr>
      <a:lvl2pPr marL="0" marR="0" indent="228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2pPr>
      <a:lvl3pPr marL="0" marR="0" indent="457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3pPr>
      <a:lvl4pPr marL="0" marR="0" indent="685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4pPr>
      <a:lvl5pPr marL="0" marR="0" indent="9144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5pPr>
      <a:lvl6pPr marL="0" marR="0" indent="11430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6pPr>
      <a:lvl7pPr marL="0" marR="0" indent="1371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7pPr>
      <a:lvl8pPr marL="0" marR="0" indent="1600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8pPr>
      <a:lvl9pPr marL="0" marR="0" indent="1828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9pPr>
    </p:titleStyle>
    <p:bodyStyle>
      <a:lvl1pPr marL="444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1pPr>
      <a:lvl2pPr marL="889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2pPr>
      <a:lvl3pPr marL="1333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3pPr>
      <a:lvl4pPr marL="1778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4pPr>
      <a:lvl5pPr marL="2222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Линия"/>
          <p:cNvSpPr/>
          <p:nvPr/>
        </p:nvSpPr>
        <p:spPr>
          <a:xfrm flipV="1">
            <a:off x="5206999" y="1140740"/>
            <a:ext cx="1" cy="1975004"/>
          </a:xfrm>
          <a:prstGeom prst="line">
            <a:avLst/>
          </a:prstGeom>
          <a:ln w="12700">
            <a:solidFill>
              <a:srgbClr val="FFFFFF"/>
            </a:solidFill>
            <a:miter lim="400000"/>
          </a:ln>
        </p:spPr>
        <p:txBody>
          <a:bodyPr lIns="50800" tIns="50800" rIns="50800" bIns="50800" anchor="ctr"/>
          <a:lstStyle/>
          <a:p>
            <a:pPr>
              <a:defRPr sz="2400"/>
            </a:pPr>
            <a:endParaRPr/>
          </a:p>
        </p:txBody>
      </p:sp>
      <p:sp>
        <p:nvSpPr>
          <p:cNvPr id="117" name="Очень крутой…"/>
          <p:cNvSpPr txBox="1"/>
          <p:nvPr/>
        </p:nvSpPr>
        <p:spPr>
          <a:xfrm>
            <a:off x="4625009" y="2797984"/>
            <a:ext cx="7818782" cy="295346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b"/>
          <a:lstStyle/>
          <a:p>
            <a:pPr algn="l">
              <a:defRPr sz="5000" b="1" cap="all">
                <a:solidFill>
                  <a:srgbClr val="253957"/>
                </a:solidFill>
                <a:latin typeface="+mn-lt"/>
                <a:ea typeface="+mn-ea"/>
                <a:cs typeface="+mn-cs"/>
                <a:sym typeface="Arial Narrow"/>
              </a:defRPr>
            </a:pPr>
            <a:r>
              <a:rPr lang="ru-RU" sz="4400" b="1" dirty="0">
                <a:effectLst/>
                <a:ea typeface="Calibri" panose="020F0502020204030204" pitchFamily="34" charset="0"/>
              </a:rPr>
              <a:t>ИНТЕРНЕТ-РЕКЛАМА КАК МЕХАНИЗМ ОНЛАЙН-КОММУНИКАЦИИ В УСЛОВИЯХ ПАНДЕМИИ</a:t>
            </a:r>
            <a:endParaRPr sz="4400" dirty="0">
              <a:ea typeface="Arial Narrow" charset="0"/>
              <a:cs typeface="Arial Narrow" charset="0"/>
            </a:endParaRPr>
          </a:p>
        </p:txBody>
      </p:sp>
      <p:sp>
        <p:nvSpPr>
          <p:cNvPr id="118" name="Очень крутой подзаголовок презентации"/>
          <p:cNvSpPr txBox="1"/>
          <p:nvPr/>
        </p:nvSpPr>
        <p:spPr>
          <a:xfrm>
            <a:off x="5207000" y="6767064"/>
            <a:ext cx="6715324" cy="834305"/>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lvl1pPr algn="l">
              <a:defRPr sz="3000">
                <a:solidFill>
                  <a:srgbClr val="253957"/>
                </a:solidFill>
                <a:latin typeface="+mn-lt"/>
                <a:ea typeface="+mn-ea"/>
                <a:cs typeface="+mn-cs"/>
                <a:sym typeface="Arial Narrow"/>
              </a:defRPr>
            </a:lvl1pPr>
          </a:lstStyle>
          <a:p>
            <a:pPr algn="r"/>
            <a:r>
              <a:rPr lang="ru-RU" sz="2000" dirty="0">
                <a:latin typeface="Arial Narrow" charset="0"/>
                <a:ea typeface="Arial Narrow" charset="0"/>
                <a:cs typeface="Arial Narrow" charset="0"/>
              </a:rPr>
              <a:t>К.п.н., ст. преподаватель</a:t>
            </a:r>
          </a:p>
          <a:p>
            <a:pPr algn="r"/>
            <a:r>
              <a:rPr lang="ru-RU" sz="2000" dirty="0" err="1">
                <a:latin typeface="Arial Narrow" charset="0"/>
                <a:ea typeface="Arial Narrow" charset="0"/>
                <a:cs typeface="Arial Narrow" charset="0"/>
              </a:rPr>
              <a:t>Корягина</a:t>
            </a:r>
            <a:r>
              <a:rPr lang="ru-RU" sz="2000" dirty="0">
                <a:latin typeface="Arial Narrow" charset="0"/>
                <a:ea typeface="Arial Narrow" charset="0"/>
                <a:cs typeface="Arial Narrow" charset="0"/>
              </a:rPr>
              <a:t> Наталья Александровна</a:t>
            </a:r>
          </a:p>
          <a:p>
            <a:pPr algn="r"/>
            <a:r>
              <a:rPr lang="en-US" sz="2000" dirty="0">
                <a:latin typeface="Arial Narrow" charset="0"/>
                <a:ea typeface="Arial Narrow" charset="0"/>
                <a:cs typeface="Arial Narrow" charset="0"/>
              </a:rPr>
              <a:t>nkoryagina@hse.ru</a:t>
            </a:r>
            <a:endParaRPr sz="2000" dirty="0">
              <a:latin typeface="Arial Narrow" charset="0"/>
              <a:ea typeface="Arial Narrow" charset="0"/>
              <a:cs typeface="Arial Narrow" charset="0"/>
            </a:endParaRPr>
          </a:p>
        </p:txBody>
      </p:sp>
      <p:sp>
        <p:nvSpPr>
          <p:cNvPr id="119" name="Название подразделения,  лаборатории, факультета и т.д."/>
          <p:cNvSpPr txBox="1"/>
          <p:nvPr/>
        </p:nvSpPr>
        <p:spPr>
          <a:xfrm>
            <a:off x="5194300" y="851050"/>
            <a:ext cx="6715323" cy="1487587"/>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p>
            <a:pPr algn="l">
              <a:defRPr sz="3000">
                <a:solidFill>
                  <a:srgbClr val="253957"/>
                </a:solidFill>
                <a:latin typeface="+mn-lt"/>
                <a:ea typeface="+mn-ea"/>
                <a:cs typeface="+mn-cs"/>
                <a:sym typeface="Arial Narrow"/>
              </a:defRPr>
            </a:pPr>
            <a:r>
              <a:rPr lang="ru-RU" dirty="0">
                <a:latin typeface="Arial Narrow" charset="0"/>
                <a:ea typeface="Arial Narrow" charset="0"/>
                <a:cs typeface="Arial Narrow" charset="0"/>
              </a:rPr>
              <a:t>Факультет социальных наук</a:t>
            </a:r>
          </a:p>
          <a:p>
            <a:pPr algn="l">
              <a:defRPr sz="3000">
                <a:solidFill>
                  <a:srgbClr val="253957"/>
                </a:solidFill>
                <a:latin typeface="+mn-lt"/>
                <a:ea typeface="+mn-ea"/>
                <a:cs typeface="+mn-cs"/>
                <a:sym typeface="Arial Narrow"/>
              </a:defRPr>
            </a:pPr>
            <a:r>
              <a:rPr lang="ru-RU" dirty="0">
                <a:latin typeface="Arial Narrow" charset="0"/>
                <a:ea typeface="Arial Narrow" charset="0"/>
                <a:cs typeface="Arial Narrow" charset="0"/>
              </a:rPr>
              <a:t>Департамент психологии</a:t>
            </a:r>
          </a:p>
          <a:p>
            <a:pPr algn="l">
              <a:defRPr sz="3000">
                <a:solidFill>
                  <a:srgbClr val="253957"/>
                </a:solidFill>
                <a:latin typeface="+mn-lt"/>
                <a:ea typeface="+mn-ea"/>
                <a:cs typeface="+mn-cs"/>
                <a:sym typeface="Arial Narrow"/>
              </a:defRPr>
            </a:pPr>
            <a:r>
              <a:rPr dirty="0">
                <a:latin typeface="Arial Narrow" charset="0"/>
                <a:ea typeface="Arial Narrow" charset="0"/>
                <a:cs typeface="Arial Narrow" charset="0"/>
              </a:rPr>
              <a:t> </a:t>
            </a:r>
          </a:p>
        </p:txBody>
      </p:sp>
      <p:sp>
        <p:nvSpPr>
          <p:cNvPr id="120" name="Москва, 2017"/>
          <p:cNvSpPr txBox="1"/>
          <p:nvPr/>
        </p:nvSpPr>
        <p:spPr>
          <a:xfrm>
            <a:off x="5194300" y="8448522"/>
            <a:ext cx="6715324" cy="425758"/>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lvl1pPr algn="l" defTabSz="457200">
              <a:defRPr sz="2100">
                <a:solidFill>
                  <a:srgbClr val="253957"/>
                </a:solidFill>
                <a:latin typeface="+mn-lt"/>
                <a:ea typeface="+mn-ea"/>
                <a:cs typeface="+mn-cs"/>
                <a:sym typeface="Arial Narrow"/>
              </a:defRPr>
            </a:lvl1pPr>
          </a:lstStyle>
          <a:p>
            <a:r>
              <a:rPr lang="ru-RU" dirty="0">
                <a:latin typeface="Arial Narrow" charset="0"/>
                <a:ea typeface="Arial Narrow" charset="0"/>
                <a:cs typeface="Arial Narrow" charset="0"/>
              </a:rPr>
              <a:t>Саратов, 2022</a:t>
            </a:r>
            <a:endParaRPr dirty="0">
              <a:latin typeface="Arial Narrow" charset="0"/>
              <a:ea typeface="Arial Narrow" charset="0"/>
              <a:cs typeface="Arial Narrow" charset="0"/>
            </a:endParaRPr>
          </a:p>
        </p:txBody>
      </p:sp>
      <p:pic>
        <p:nvPicPr>
          <p:cNvPr id="121" name="Изображение" descr="Изображение"/>
          <p:cNvPicPr>
            <a:picLocks noChangeAspect="1"/>
          </p:cNvPicPr>
          <p:nvPr/>
        </p:nvPicPr>
        <p:blipFill>
          <a:blip r:embed="rId2" cstate="print"/>
          <a:stretch>
            <a:fillRect/>
          </a:stretch>
        </p:blipFill>
        <p:spPr>
          <a:xfrm>
            <a:off x="809271" y="733299"/>
            <a:ext cx="2464011" cy="2382445"/>
          </a:xfrm>
          <a:prstGeom prst="rect">
            <a:avLst/>
          </a:prstGeom>
          <a:ln w="12700">
            <a:miter lim="400000"/>
          </a:ln>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a:p>
        </p:txBody>
      </p:sp>
      <p:sp>
        <p:nvSpPr>
          <p:cNvPr id="124" name="Очень крутой заголовок…"/>
          <p:cNvSpPr txBox="1"/>
          <p:nvPr/>
        </p:nvSpPr>
        <p:spPr>
          <a:xfrm>
            <a:off x="999982" y="2101603"/>
            <a:ext cx="11430002" cy="1644962"/>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p>
            <a:pPr algn="l">
              <a:defRPr sz="5000" b="1" cap="all">
                <a:solidFill>
                  <a:srgbClr val="253957"/>
                </a:solidFill>
                <a:latin typeface="+mn-lt"/>
                <a:ea typeface="+mn-ea"/>
                <a:cs typeface="+mn-cs"/>
                <a:sym typeface="Arial Narrow"/>
              </a:defRPr>
            </a:pPr>
            <a:r>
              <a:rPr lang="ru-RU" sz="4000" b="1" dirty="0">
                <a:latin typeface="Arial Narrow" charset="0"/>
                <a:ea typeface="Arial Narrow" charset="0"/>
                <a:cs typeface="Arial Narrow" charset="0"/>
              </a:rPr>
              <a:t>Результаты Исследования</a:t>
            </a:r>
            <a:endParaRPr dirty="0">
              <a:latin typeface="Arial Narrow" charset="0"/>
              <a:ea typeface="Arial Narrow" charset="0"/>
              <a:cs typeface="Arial Narrow" charset="0"/>
            </a:endParaRPr>
          </a:p>
        </p:txBody>
      </p:sp>
      <p:sp>
        <p:nvSpPr>
          <p:cNvPr id="126" name="Заголовок основного текста"/>
          <p:cNvSpPr txBox="1"/>
          <p:nvPr/>
        </p:nvSpPr>
        <p:spPr>
          <a:xfrm>
            <a:off x="999982" y="3352798"/>
            <a:ext cx="11430001" cy="2385393"/>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b"/>
          <a:lstStyle>
            <a:lvl1pPr algn="l">
              <a:defRPr sz="3000" b="1">
                <a:solidFill>
                  <a:srgbClr val="253957"/>
                </a:solidFill>
                <a:latin typeface="+mn-lt"/>
                <a:ea typeface="+mn-ea"/>
                <a:cs typeface="+mn-cs"/>
                <a:sym typeface="Arial Narrow"/>
              </a:defRPr>
            </a:lvl1pPr>
          </a:lstStyle>
          <a:p>
            <a:r>
              <a:rPr lang="ru-RU" b="0" dirty="0">
                <a:effectLst/>
                <a:latin typeface="Times New Roman" panose="02020603050405020304" pitchFamily="18" charset="0"/>
                <a:ea typeface="Times New Roman" panose="02020603050405020304" pitchFamily="18" charset="0"/>
                <a:cs typeface="Times New Roman" panose="02020603050405020304" pitchFamily="18" charset="0"/>
              </a:rPr>
              <a:t>Пользователи отмечают количественное увеличение рекламы в Интернете, качественную и эстетическую привлекательность ее дизайна, а также работу</a:t>
            </a:r>
            <a:r>
              <a:rPr lang="ru-RU" b="0" dirty="0">
                <a:effectLst/>
                <a:latin typeface="Times New Roman" panose="02020603050405020304" pitchFamily="18" charset="0"/>
                <a:ea typeface="Calibri" panose="020F0502020204030204" pitchFamily="34" charset="0"/>
                <a:cs typeface="Times New Roman" panose="02020603050405020304" pitchFamily="18" charset="0"/>
              </a:rPr>
              <a:t> механизма таргетинга:</a:t>
            </a:r>
          </a:p>
          <a:p>
            <a:endParaRPr lang="ru-RU" dirty="0">
              <a:latin typeface="Arial Narrow" charset="0"/>
              <a:ea typeface="Arial Narrow" charset="0"/>
              <a:cs typeface="Arial Narrow" charset="0"/>
            </a:endParaRPr>
          </a:p>
          <a:p>
            <a:endParaRPr dirty="0">
              <a:latin typeface="Arial Narrow" charset="0"/>
              <a:ea typeface="Arial Narrow" charset="0"/>
              <a:cs typeface="Arial Narrow" charset="0"/>
            </a:endParaRPr>
          </a:p>
        </p:txBody>
      </p:sp>
      <p:sp>
        <p:nvSpPr>
          <p:cNvPr id="127" name="Название подразделения, лаборатории, факультета и т.д."/>
          <p:cNvSpPr txBox="1"/>
          <p:nvPr/>
        </p:nvSpPr>
        <p:spPr>
          <a:xfrm>
            <a:off x="4161666" y="524444"/>
            <a:ext cx="8082786" cy="65659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lvl1pPr algn="r">
              <a:defRPr sz="1800">
                <a:solidFill>
                  <a:srgbClr val="253957"/>
                </a:solidFill>
                <a:latin typeface="+mn-lt"/>
                <a:ea typeface="+mn-ea"/>
                <a:cs typeface="+mn-cs"/>
                <a:sym typeface="Arial Narrow"/>
              </a:defRPr>
            </a:lvl1pPr>
          </a:lstStyle>
          <a:p>
            <a:endParaRPr lang="ru-RU" dirty="0">
              <a:latin typeface="Arial Narrow" charset="0"/>
              <a:ea typeface="Arial Narrow" charset="0"/>
              <a:cs typeface="Arial Narrow" charset="0"/>
            </a:endParaRPr>
          </a:p>
          <a:p>
            <a:r>
              <a:rPr lang="ru-RU" dirty="0">
                <a:latin typeface="Arial Narrow" charset="0"/>
                <a:ea typeface="Arial Narrow" charset="0"/>
                <a:cs typeface="Arial Narrow" charset="0"/>
              </a:rPr>
              <a:t>Факультет социальных наук</a:t>
            </a:r>
            <a:endParaRPr dirty="0">
              <a:latin typeface="Arial Narrow" charset="0"/>
              <a:ea typeface="Arial Narrow" charset="0"/>
              <a:cs typeface="Arial Narrow" charset="0"/>
            </a:endParaRPr>
          </a:p>
        </p:txBody>
      </p:sp>
      <p:pic>
        <p:nvPicPr>
          <p:cNvPr id="128" name="Изображение" descr="Изображение"/>
          <p:cNvPicPr>
            <a:picLocks noChangeAspect="1"/>
          </p:cNvPicPr>
          <p:nvPr/>
        </p:nvPicPr>
        <p:blipFill>
          <a:blip r:embed="rId3" cstate="print"/>
          <a:stretch>
            <a:fillRect/>
          </a:stretch>
        </p:blipFill>
        <p:spPr>
          <a:xfrm>
            <a:off x="805562" y="416839"/>
            <a:ext cx="853034" cy="853034"/>
          </a:xfrm>
          <a:prstGeom prst="rect">
            <a:avLst/>
          </a:prstGeom>
          <a:ln w="12700">
            <a:miter lim="400000"/>
          </a:ln>
        </p:spPr>
      </p:pic>
      <p:graphicFrame>
        <p:nvGraphicFramePr>
          <p:cNvPr id="2" name="Таблица 1">
            <a:extLst>
              <a:ext uri="{FF2B5EF4-FFF2-40B4-BE49-F238E27FC236}">
                <a16:creationId xmlns:a16="http://schemas.microsoft.com/office/drawing/2014/main" id="{2A17ACA3-3117-4A5F-9FAD-07D6E24A534D}"/>
              </a:ext>
            </a:extLst>
          </p:cNvPr>
          <p:cNvGraphicFramePr>
            <a:graphicFrameLocks noGrp="1"/>
          </p:cNvGraphicFramePr>
          <p:nvPr>
            <p:extLst>
              <p:ext uri="{D42A27DB-BD31-4B8C-83A1-F6EECF244321}">
                <p14:modId xmlns:p14="http://schemas.microsoft.com/office/powerpoint/2010/main" val="1936919748"/>
              </p:ext>
            </p:extLst>
          </p:nvPr>
        </p:nvGraphicFramePr>
        <p:xfrm>
          <a:off x="1045826" y="5383739"/>
          <a:ext cx="10958992" cy="3920029"/>
        </p:xfrm>
        <a:graphic>
          <a:graphicData uri="http://schemas.openxmlformats.org/drawingml/2006/table">
            <a:tbl>
              <a:tblPr firstRow="1" firstCol="1" bandRow="1">
                <a:tableStyleId>{5940675A-B579-460E-94D1-54222C63F5DA}</a:tableStyleId>
              </a:tblPr>
              <a:tblGrid>
                <a:gridCol w="4519072">
                  <a:extLst>
                    <a:ext uri="{9D8B030D-6E8A-4147-A177-3AD203B41FA5}">
                      <a16:colId xmlns:a16="http://schemas.microsoft.com/office/drawing/2014/main" val="2518116460"/>
                    </a:ext>
                  </a:extLst>
                </a:gridCol>
                <a:gridCol w="2145834">
                  <a:extLst>
                    <a:ext uri="{9D8B030D-6E8A-4147-A177-3AD203B41FA5}">
                      <a16:colId xmlns:a16="http://schemas.microsoft.com/office/drawing/2014/main" val="672201127"/>
                    </a:ext>
                  </a:extLst>
                </a:gridCol>
                <a:gridCol w="2147043">
                  <a:extLst>
                    <a:ext uri="{9D8B030D-6E8A-4147-A177-3AD203B41FA5}">
                      <a16:colId xmlns:a16="http://schemas.microsoft.com/office/drawing/2014/main" val="2203272506"/>
                    </a:ext>
                  </a:extLst>
                </a:gridCol>
                <a:gridCol w="2147043">
                  <a:extLst>
                    <a:ext uri="{9D8B030D-6E8A-4147-A177-3AD203B41FA5}">
                      <a16:colId xmlns:a16="http://schemas.microsoft.com/office/drawing/2014/main" val="2313805823"/>
                    </a:ext>
                  </a:extLst>
                </a:gridCol>
              </a:tblGrid>
              <a:tr h="789148">
                <a:tc>
                  <a:txBody>
                    <a:bodyPr/>
                    <a:lstStyle/>
                    <a:p>
                      <a:pPr algn="ctr">
                        <a:lnSpc>
                          <a:spcPct val="107000"/>
                        </a:lnSpc>
                        <a:spcAft>
                          <a:spcPts val="800"/>
                        </a:spcAft>
                      </a:pPr>
                      <a:r>
                        <a:rPr lang="ru-RU" sz="2400">
                          <a:effectLst/>
                          <a:latin typeface="Times New Roman" panose="02020603050405020304" pitchFamily="18" charset="0"/>
                          <a:cs typeface="Times New Roman" panose="02020603050405020304" pitchFamily="18" charset="0"/>
                        </a:rPr>
                        <a:t>Вопрос</a:t>
                      </a:r>
                      <a:endParaRPr lang="ru-RU"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2400">
                          <a:effectLst/>
                          <a:latin typeface="Times New Roman" panose="02020603050405020304" pitchFamily="18" charset="0"/>
                          <a:cs typeface="Times New Roman" panose="02020603050405020304" pitchFamily="18" charset="0"/>
                        </a:rPr>
                        <a:t>Ответ: «ДА» (%)</a:t>
                      </a:r>
                      <a:endParaRPr lang="ru-RU"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2400">
                          <a:effectLst/>
                          <a:latin typeface="Times New Roman" panose="02020603050405020304" pitchFamily="18" charset="0"/>
                          <a:cs typeface="Times New Roman" panose="02020603050405020304" pitchFamily="18" charset="0"/>
                        </a:rPr>
                        <a:t>Ответ «НЕТ» (%)</a:t>
                      </a:r>
                      <a:endParaRPr lang="ru-RU"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2400">
                          <a:effectLst/>
                          <a:latin typeface="Times New Roman" panose="02020603050405020304" pitchFamily="18" charset="0"/>
                          <a:cs typeface="Times New Roman" panose="02020603050405020304" pitchFamily="18" charset="0"/>
                        </a:rPr>
                        <a:t>Ответ: «НЕ ЗНАЮ» (%)</a:t>
                      </a:r>
                      <a:endParaRPr lang="ru-RU"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64746216"/>
                  </a:ext>
                </a:extLst>
              </a:tr>
              <a:tr h="789148">
                <a:tc>
                  <a:txBody>
                    <a:bodyPr/>
                    <a:lstStyle/>
                    <a:p>
                      <a:pPr algn="l">
                        <a:lnSpc>
                          <a:spcPct val="107000"/>
                        </a:lnSpc>
                        <a:spcAft>
                          <a:spcPts val="800"/>
                        </a:spcAft>
                      </a:pPr>
                      <a:r>
                        <a:rPr lang="ru-RU" sz="2400">
                          <a:effectLst/>
                          <a:latin typeface="Times New Roman" panose="02020603050405020304" pitchFamily="18" charset="0"/>
                          <a:cs typeface="Times New Roman" panose="02020603050405020304" pitchFamily="18" charset="0"/>
                        </a:rPr>
                        <a:t>Заметили ли вы увеличение рекламы в Интернете?</a:t>
                      </a:r>
                      <a:endParaRPr lang="ru-RU"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2400">
                          <a:effectLst/>
                          <a:latin typeface="Times New Roman" panose="02020603050405020304" pitchFamily="18" charset="0"/>
                          <a:cs typeface="Times New Roman" panose="02020603050405020304" pitchFamily="18" charset="0"/>
                        </a:rPr>
                        <a:t>62</a:t>
                      </a:r>
                      <a:endParaRPr lang="ru-RU"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2400">
                          <a:effectLst/>
                          <a:latin typeface="Times New Roman" panose="02020603050405020304" pitchFamily="18" charset="0"/>
                          <a:cs typeface="Times New Roman" panose="02020603050405020304" pitchFamily="18" charset="0"/>
                        </a:rPr>
                        <a:t>27</a:t>
                      </a:r>
                      <a:endParaRPr lang="ru-RU"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2400">
                          <a:effectLst/>
                          <a:latin typeface="Times New Roman" panose="02020603050405020304" pitchFamily="18" charset="0"/>
                          <a:cs typeface="Times New Roman" panose="02020603050405020304" pitchFamily="18" charset="0"/>
                        </a:rPr>
                        <a:t>11</a:t>
                      </a:r>
                      <a:endParaRPr lang="ru-RU"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11450039"/>
                  </a:ext>
                </a:extLst>
              </a:tr>
              <a:tr h="1194034">
                <a:tc>
                  <a:txBody>
                    <a:bodyPr/>
                    <a:lstStyle/>
                    <a:p>
                      <a:pPr algn="l">
                        <a:lnSpc>
                          <a:spcPct val="107000"/>
                        </a:lnSpc>
                        <a:spcAft>
                          <a:spcPts val="800"/>
                        </a:spcAft>
                      </a:pPr>
                      <a:r>
                        <a:rPr lang="ru-RU" sz="2400">
                          <a:effectLst/>
                          <a:latin typeface="Times New Roman" panose="02020603050405020304" pitchFamily="18" charset="0"/>
                          <a:cs typeface="Times New Roman" panose="02020603050405020304" pitchFamily="18" charset="0"/>
                        </a:rPr>
                        <a:t>Изменился ли дизайн рекламы в настоящее время в лучшую сторону? (пояснение в тексте)</a:t>
                      </a:r>
                      <a:endParaRPr lang="ru-RU"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2400">
                          <a:effectLst/>
                          <a:latin typeface="Times New Roman" panose="02020603050405020304" pitchFamily="18" charset="0"/>
                          <a:cs typeface="Times New Roman" panose="02020603050405020304" pitchFamily="18" charset="0"/>
                        </a:rPr>
                        <a:t>67</a:t>
                      </a:r>
                      <a:endParaRPr lang="ru-RU"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2400">
                          <a:effectLst/>
                          <a:latin typeface="Times New Roman" panose="02020603050405020304" pitchFamily="18" charset="0"/>
                          <a:cs typeface="Times New Roman" panose="02020603050405020304" pitchFamily="18" charset="0"/>
                        </a:rPr>
                        <a:t>21</a:t>
                      </a:r>
                      <a:endParaRPr lang="ru-RU"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2400">
                          <a:effectLst/>
                          <a:latin typeface="Times New Roman" panose="02020603050405020304" pitchFamily="18" charset="0"/>
                          <a:cs typeface="Times New Roman" panose="02020603050405020304" pitchFamily="18" charset="0"/>
                        </a:rPr>
                        <a:t>12</a:t>
                      </a:r>
                      <a:endParaRPr lang="ru-RU"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29199435"/>
                  </a:ext>
                </a:extLst>
              </a:tr>
              <a:tr h="789148">
                <a:tc>
                  <a:txBody>
                    <a:bodyPr/>
                    <a:lstStyle/>
                    <a:p>
                      <a:pPr algn="l">
                        <a:lnSpc>
                          <a:spcPct val="107000"/>
                        </a:lnSpc>
                        <a:spcAft>
                          <a:spcPts val="800"/>
                        </a:spcAft>
                      </a:pPr>
                      <a:r>
                        <a:rPr lang="ru-RU" sz="2400" dirty="0">
                          <a:effectLst/>
                          <a:latin typeface="Times New Roman" panose="02020603050405020304" pitchFamily="18" charset="0"/>
                          <a:cs typeface="Times New Roman" panose="02020603050405020304" pitchFamily="18" charset="0"/>
                        </a:rPr>
                        <a:t>Предлагает ли вам реклама товары, основываясь на ваших запросах?</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2400">
                          <a:effectLst/>
                          <a:latin typeface="Times New Roman" panose="02020603050405020304" pitchFamily="18" charset="0"/>
                          <a:cs typeface="Times New Roman" panose="02020603050405020304" pitchFamily="18" charset="0"/>
                        </a:rPr>
                        <a:t>90</a:t>
                      </a:r>
                      <a:endParaRPr lang="ru-RU"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2400">
                          <a:effectLst/>
                          <a:latin typeface="Times New Roman" panose="02020603050405020304" pitchFamily="18" charset="0"/>
                          <a:cs typeface="Times New Roman" panose="02020603050405020304" pitchFamily="18" charset="0"/>
                        </a:rPr>
                        <a:t>8</a:t>
                      </a:r>
                      <a:endParaRPr lang="ru-RU"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2400" dirty="0">
                          <a:effectLst/>
                          <a:latin typeface="Times New Roman" panose="02020603050405020304" pitchFamily="18" charset="0"/>
                          <a:cs typeface="Times New Roman" panose="02020603050405020304" pitchFamily="18" charset="0"/>
                        </a:rPr>
                        <a:t>2</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65419717"/>
                  </a:ext>
                </a:extLst>
              </a:tr>
            </a:tbl>
          </a:graphicData>
        </a:graphic>
      </p:graphicFrame>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a:p>
        </p:txBody>
      </p:sp>
      <p:sp>
        <p:nvSpPr>
          <p:cNvPr id="124" name="Очень крутой заголовок…"/>
          <p:cNvSpPr txBox="1"/>
          <p:nvPr/>
        </p:nvSpPr>
        <p:spPr>
          <a:xfrm>
            <a:off x="999982" y="2101603"/>
            <a:ext cx="11430002" cy="1644962"/>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p>
            <a:pPr algn="l">
              <a:defRPr sz="5000" b="1" cap="all">
                <a:solidFill>
                  <a:srgbClr val="253957"/>
                </a:solidFill>
                <a:latin typeface="+mn-lt"/>
                <a:ea typeface="+mn-ea"/>
                <a:cs typeface="+mn-cs"/>
                <a:sym typeface="Arial Narrow"/>
              </a:defRPr>
            </a:pPr>
            <a:r>
              <a:rPr lang="ru-RU" sz="4000" b="1" dirty="0">
                <a:latin typeface="Arial Narrow" charset="0"/>
                <a:ea typeface="Arial Narrow" charset="0"/>
                <a:cs typeface="Arial Narrow" charset="0"/>
              </a:rPr>
              <a:t>Результаты Исследования</a:t>
            </a:r>
            <a:endParaRPr dirty="0">
              <a:latin typeface="Arial Narrow" charset="0"/>
              <a:ea typeface="Arial Narrow" charset="0"/>
              <a:cs typeface="Arial Narrow" charset="0"/>
            </a:endParaRPr>
          </a:p>
        </p:txBody>
      </p:sp>
      <p:sp>
        <p:nvSpPr>
          <p:cNvPr id="126" name="Заголовок основного текста"/>
          <p:cNvSpPr txBox="1"/>
          <p:nvPr/>
        </p:nvSpPr>
        <p:spPr>
          <a:xfrm>
            <a:off x="999982" y="3352798"/>
            <a:ext cx="11430001" cy="2385393"/>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b"/>
          <a:lstStyle>
            <a:lvl1pPr algn="l">
              <a:defRPr sz="3000" b="1">
                <a:solidFill>
                  <a:srgbClr val="253957"/>
                </a:solidFill>
                <a:latin typeface="+mn-lt"/>
                <a:ea typeface="+mn-ea"/>
                <a:cs typeface="+mn-cs"/>
                <a:sym typeface="Arial Narrow"/>
              </a:defRPr>
            </a:lvl1pPr>
          </a:lstStyle>
          <a:p>
            <a:r>
              <a:rPr lang="ru-RU" b="0" dirty="0">
                <a:effectLst/>
                <a:latin typeface="Times New Roman" panose="02020603050405020304" pitchFamily="18" charset="0"/>
                <a:ea typeface="Times New Roman" panose="02020603050405020304" pitchFamily="18" charset="0"/>
              </a:rPr>
              <a:t>Выявлено, что качество рекламы влияет на доверие к продавцу в онлайн коммуникациях, сама коммуникация с продавцом оказывает положительное влияние на принятие решения о покупке</a:t>
            </a:r>
            <a:r>
              <a:rPr lang="ru-RU" b="0" dirty="0">
                <a:effectLst/>
                <a:latin typeface="Times New Roman" panose="02020603050405020304" pitchFamily="18" charset="0"/>
                <a:ea typeface="Calibri" panose="020F0502020204030204" pitchFamily="34" charset="0"/>
                <a:cs typeface="Times New Roman" panose="02020603050405020304" pitchFamily="18" charset="0"/>
              </a:rPr>
              <a:t>:</a:t>
            </a:r>
          </a:p>
          <a:p>
            <a:endParaRPr lang="ru-RU" dirty="0">
              <a:latin typeface="Arial Narrow" charset="0"/>
              <a:ea typeface="Arial Narrow" charset="0"/>
              <a:cs typeface="Arial Narrow" charset="0"/>
            </a:endParaRPr>
          </a:p>
          <a:p>
            <a:endParaRPr dirty="0">
              <a:latin typeface="Arial Narrow" charset="0"/>
              <a:ea typeface="Arial Narrow" charset="0"/>
              <a:cs typeface="Arial Narrow" charset="0"/>
            </a:endParaRPr>
          </a:p>
        </p:txBody>
      </p:sp>
      <p:sp>
        <p:nvSpPr>
          <p:cNvPr id="127" name="Название подразделения, лаборатории, факультета и т.д."/>
          <p:cNvSpPr txBox="1"/>
          <p:nvPr/>
        </p:nvSpPr>
        <p:spPr>
          <a:xfrm>
            <a:off x="4161666" y="524444"/>
            <a:ext cx="8082786" cy="65659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lvl1pPr algn="r">
              <a:defRPr sz="1800">
                <a:solidFill>
                  <a:srgbClr val="253957"/>
                </a:solidFill>
                <a:latin typeface="+mn-lt"/>
                <a:ea typeface="+mn-ea"/>
                <a:cs typeface="+mn-cs"/>
                <a:sym typeface="Arial Narrow"/>
              </a:defRPr>
            </a:lvl1pPr>
          </a:lstStyle>
          <a:p>
            <a:endParaRPr lang="ru-RU" dirty="0">
              <a:latin typeface="Arial Narrow" charset="0"/>
              <a:ea typeface="Arial Narrow" charset="0"/>
              <a:cs typeface="Arial Narrow" charset="0"/>
            </a:endParaRPr>
          </a:p>
          <a:p>
            <a:r>
              <a:rPr lang="ru-RU" dirty="0">
                <a:latin typeface="Arial Narrow" charset="0"/>
                <a:ea typeface="Arial Narrow" charset="0"/>
                <a:cs typeface="Arial Narrow" charset="0"/>
              </a:rPr>
              <a:t>Факультет социальных наук</a:t>
            </a:r>
            <a:endParaRPr dirty="0">
              <a:latin typeface="Arial Narrow" charset="0"/>
              <a:ea typeface="Arial Narrow" charset="0"/>
              <a:cs typeface="Arial Narrow" charset="0"/>
            </a:endParaRPr>
          </a:p>
        </p:txBody>
      </p:sp>
      <p:pic>
        <p:nvPicPr>
          <p:cNvPr id="128" name="Изображение" descr="Изображение"/>
          <p:cNvPicPr>
            <a:picLocks noChangeAspect="1"/>
          </p:cNvPicPr>
          <p:nvPr/>
        </p:nvPicPr>
        <p:blipFill>
          <a:blip r:embed="rId3" cstate="print"/>
          <a:stretch>
            <a:fillRect/>
          </a:stretch>
        </p:blipFill>
        <p:spPr>
          <a:xfrm>
            <a:off x="805562" y="416839"/>
            <a:ext cx="853034" cy="853034"/>
          </a:xfrm>
          <a:prstGeom prst="rect">
            <a:avLst/>
          </a:prstGeom>
          <a:ln w="12700">
            <a:miter lim="400000"/>
          </a:ln>
        </p:spPr>
      </p:pic>
      <p:graphicFrame>
        <p:nvGraphicFramePr>
          <p:cNvPr id="2" name="Таблица 1">
            <a:extLst>
              <a:ext uri="{FF2B5EF4-FFF2-40B4-BE49-F238E27FC236}">
                <a16:creationId xmlns:a16="http://schemas.microsoft.com/office/drawing/2014/main" id="{2A17ACA3-3117-4A5F-9FAD-07D6E24A534D}"/>
              </a:ext>
            </a:extLst>
          </p:cNvPr>
          <p:cNvGraphicFramePr>
            <a:graphicFrameLocks noGrp="1"/>
          </p:cNvGraphicFramePr>
          <p:nvPr>
            <p:extLst>
              <p:ext uri="{D42A27DB-BD31-4B8C-83A1-F6EECF244321}">
                <p14:modId xmlns:p14="http://schemas.microsoft.com/office/powerpoint/2010/main" val="55973866"/>
              </p:ext>
            </p:extLst>
          </p:nvPr>
        </p:nvGraphicFramePr>
        <p:xfrm>
          <a:off x="1045826" y="5383739"/>
          <a:ext cx="10958992" cy="3927141"/>
        </p:xfrm>
        <a:graphic>
          <a:graphicData uri="http://schemas.openxmlformats.org/drawingml/2006/table">
            <a:tbl>
              <a:tblPr firstRow="1" firstCol="1" bandRow="1">
                <a:tableStyleId>{5940675A-B579-460E-94D1-54222C63F5DA}</a:tableStyleId>
              </a:tblPr>
              <a:tblGrid>
                <a:gridCol w="4519072">
                  <a:extLst>
                    <a:ext uri="{9D8B030D-6E8A-4147-A177-3AD203B41FA5}">
                      <a16:colId xmlns:a16="http://schemas.microsoft.com/office/drawing/2014/main" val="2518116460"/>
                    </a:ext>
                  </a:extLst>
                </a:gridCol>
                <a:gridCol w="2145834">
                  <a:extLst>
                    <a:ext uri="{9D8B030D-6E8A-4147-A177-3AD203B41FA5}">
                      <a16:colId xmlns:a16="http://schemas.microsoft.com/office/drawing/2014/main" val="672201127"/>
                    </a:ext>
                  </a:extLst>
                </a:gridCol>
                <a:gridCol w="2147043">
                  <a:extLst>
                    <a:ext uri="{9D8B030D-6E8A-4147-A177-3AD203B41FA5}">
                      <a16:colId xmlns:a16="http://schemas.microsoft.com/office/drawing/2014/main" val="2203272506"/>
                    </a:ext>
                  </a:extLst>
                </a:gridCol>
                <a:gridCol w="2147043">
                  <a:extLst>
                    <a:ext uri="{9D8B030D-6E8A-4147-A177-3AD203B41FA5}">
                      <a16:colId xmlns:a16="http://schemas.microsoft.com/office/drawing/2014/main" val="2313805823"/>
                    </a:ext>
                  </a:extLst>
                </a:gridCol>
              </a:tblGrid>
              <a:tr h="789148">
                <a:tc>
                  <a:txBody>
                    <a:bodyPr/>
                    <a:lstStyle/>
                    <a:p>
                      <a:pPr algn="ctr">
                        <a:lnSpc>
                          <a:spcPct val="107000"/>
                        </a:lnSpc>
                        <a:spcAft>
                          <a:spcPts val="800"/>
                        </a:spcAft>
                      </a:pPr>
                      <a:r>
                        <a:rPr lang="ru-RU" sz="2400">
                          <a:effectLst/>
                          <a:latin typeface="Times New Roman" panose="02020603050405020304" pitchFamily="18" charset="0"/>
                          <a:cs typeface="Times New Roman" panose="02020603050405020304" pitchFamily="18" charset="0"/>
                        </a:rPr>
                        <a:t>Вопрос</a:t>
                      </a:r>
                      <a:endParaRPr lang="ru-RU"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2400">
                          <a:effectLst/>
                          <a:latin typeface="Times New Roman" panose="02020603050405020304" pitchFamily="18" charset="0"/>
                          <a:cs typeface="Times New Roman" panose="02020603050405020304" pitchFamily="18" charset="0"/>
                        </a:rPr>
                        <a:t>Ответ: «ДА» (%)</a:t>
                      </a:r>
                      <a:endParaRPr lang="ru-RU"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2400">
                          <a:effectLst/>
                          <a:latin typeface="Times New Roman" panose="02020603050405020304" pitchFamily="18" charset="0"/>
                          <a:cs typeface="Times New Roman" panose="02020603050405020304" pitchFamily="18" charset="0"/>
                        </a:rPr>
                        <a:t>Ответ «НЕТ» (%)</a:t>
                      </a:r>
                      <a:endParaRPr lang="ru-RU"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2400">
                          <a:effectLst/>
                          <a:latin typeface="Times New Roman" panose="02020603050405020304" pitchFamily="18" charset="0"/>
                          <a:cs typeface="Times New Roman" panose="02020603050405020304" pitchFamily="18" charset="0"/>
                        </a:rPr>
                        <a:t>Ответ: «НЕ ЗНАЮ» (%)</a:t>
                      </a:r>
                      <a:endParaRPr lang="ru-RU"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64746216"/>
                  </a:ext>
                </a:extLst>
              </a:tr>
              <a:tr h="789148">
                <a:tc>
                  <a:txBody>
                    <a:bodyPr/>
                    <a:lstStyle/>
                    <a:p>
                      <a:pPr algn="l">
                        <a:lnSpc>
                          <a:spcPct val="107000"/>
                        </a:lnSpc>
                        <a:spcAft>
                          <a:spcPts val="800"/>
                        </a:spcAft>
                      </a:pPr>
                      <a:r>
                        <a:rPr lang="ru-RU" sz="2400">
                          <a:effectLst/>
                          <a:latin typeface="Times New Roman" panose="02020603050405020304" pitchFamily="18" charset="0"/>
                          <a:ea typeface="Times New Roman" panose="02020603050405020304" pitchFamily="18" charset="0"/>
                          <a:cs typeface="Times New Roman" panose="02020603050405020304" pitchFamily="18" charset="0"/>
                        </a:rPr>
                        <a:t>Продавцам в Интернет-магазинах вы доверяете?</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2400">
                          <a:effectLst/>
                          <a:latin typeface="Times New Roman" panose="02020603050405020304" pitchFamily="18" charset="0"/>
                          <a:ea typeface="Times New Roman" panose="02020603050405020304" pitchFamily="18" charset="0"/>
                          <a:cs typeface="Times New Roman" panose="02020603050405020304" pitchFamily="18" charset="0"/>
                        </a:rPr>
                        <a:t>48</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2400">
                          <a:effectLst/>
                          <a:latin typeface="Times New Roman" panose="02020603050405020304" pitchFamily="18" charset="0"/>
                          <a:ea typeface="Times New Roman" panose="02020603050405020304" pitchFamily="18" charset="0"/>
                          <a:cs typeface="Times New Roman" panose="02020603050405020304" pitchFamily="18" charset="0"/>
                        </a:rPr>
                        <a:t>32</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2400">
                          <a:effectLst/>
                          <a:latin typeface="Times New Roman" panose="02020603050405020304" pitchFamily="18" charset="0"/>
                          <a:ea typeface="Times New Roman" panose="02020603050405020304" pitchFamily="18" charset="0"/>
                          <a:cs typeface="Times New Roman" panose="02020603050405020304" pitchFamily="18" charset="0"/>
                        </a:rPr>
                        <a:t>20</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11450039"/>
                  </a:ext>
                </a:extLst>
              </a:tr>
              <a:tr h="1194034">
                <a:tc>
                  <a:txBody>
                    <a:bodyPr/>
                    <a:lstStyle/>
                    <a:p>
                      <a:pPr algn="l">
                        <a:lnSpc>
                          <a:spcPct val="107000"/>
                        </a:lnSpc>
                        <a:spcAft>
                          <a:spcPts val="800"/>
                        </a:spcAft>
                      </a:pPr>
                      <a:r>
                        <a:rPr lang="ru-RU" sz="2400">
                          <a:effectLst/>
                          <a:latin typeface="Times New Roman" panose="02020603050405020304" pitchFamily="18" charset="0"/>
                          <a:ea typeface="Times New Roman" panose="02020603050405020304" pitchFamily="18" charset="0"/>
                          <a:cs typeface="Times New Roman" panose="02020603050405020304" pitchFamily="18" charset="0"/>
                        </a:rPr>
                        <a:t>Качество самой рекламы влияет на ваше доверие к продавцам?</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2400">
                          <a:effectLst/>
                          <a:latin typeface="Times New Roman" panose="02020603050405020304" pitchFamily="18" charset="0"/>
                          <a:ea typeface="Times New Roman" panose="02020603050405020304" pitchFamily="18" charset="0"/>
                          <a:cs typeface="Times New Roman" panose="02020603050405020304" pitchFamily="18" charset="0"/>
                        </a:rPr>
                        <a:t>60</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2400">
                          <a:effectLst/>
                          <a:latin typeface="Times New Roman" panose="02020603050405020304" pitchFamily="18" charset="0"/>
                          <a:ea typeface="Times New Roman" panose="02020603050405020304" pitchFamily="18" charset="0"/>
                          <a:cs typeface="Times New Roman" panose="02020603050405020304" pitchFamily="18" charset="0"/>
                        </a:rPr>
                        <a:t>30</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2400">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29199435"/>
                  </a:ext>
                </a:extLst>
              </a:tr>
              <a:tr h="789148">
                <a:tc>
                  <a:txBody>
                    <a:bodyPr/>
                    <a:lstStyle/>
                    <a:p>
                      <a:pPr algn="l">
                        <a:lnSpc>
                          <a:spcPct val="107000"/>
                        </a:lnSpc>
                        <a:spcAft>
                          <a:spcPts val="800"/>
                        </a:spcAft>
                      </a:pP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На ваше решение о покупке влияет ли коммуникация в чате с продавцом?</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2400">
                          <a:effectLst/>
                          <a:latin typeface="Times New Roman" panose="02020603050405020304" pitchFamily="18" charset="0"/>
                          <a:ea typeface="Times New Roman" panose="02020603050405020304" pitchFamily="18" charset="0"/>
                          <a:cs typeface="Times New Roman" panose="02020603050405020304" pitchFamily="18" charset="0"/>
                        </a:rPr>
                        <a:t>56</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2400">
                          <a:effectLst/>
                          <a:latin typeface="Times New Roman" panose="02020603050405020304" pitchFamily="18" charset="0"/>
                          <a:ea typeface="Times New Roman" panose="02020603050405020304" pitchFamily="18" charset="0"/>
                          <a:cs typeface="Times New Roman" panose="02020603050405020304" pitchFamily="18" charset="0"/>
                        </a:rPr>
                        <a:t>30</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14</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65419717"/>
                  </a:ext>
                </a:extLst>
              </a:tr>
            </a:tbl>
          </a:graphicData>
        </a:graphic>
      </p:graphicFrame>
    </p:spTree>
    <p:extLst>
      <p:ext uri="{BB962C8B-B14F-4D97-AF65-F5344CB8AC3E}">
        <p14:creationId xmlns:p14="http://schemas.microsoft.com/office/powerpoint/2010/main" val="3648251225"/>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a:p>
        </p:txBody>
      </p:sp>
      <p:sp>
        <p:nvSpPr>
          <p:cNvPr id="124" name="Очень крутой заголовок…"/>
          <p:cNvSpPr txBox="1"/>
          <p:nvPr/>
        </p:nvSpPr>
        <p:spPr>
          <a:xfrm>
            <a:off x="999982" y="2101603"/>
            <a:ext cx="11430002" cy="1644962"/>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p>
            <a:pPr algn="l">
              <a:defRPr sz="5000" b="1" cap="all">
                <a:solidFill>
                  <a:srgbClr val="253957"/>
                </a:solidFill>
                <a:latin typeface="+mn-lt"/>
                <a:ea typeface="+mn-ea"/>
                <a:cs typeface="+mn-cs"/>
                <a:sym typeface="Arial Narrow"/>
              </a:defRPr>
            </a:pPr>
            <a:r>
              <a:rPr lang="ru-RU" sz="4000" b="1" dirty="0">
                <a:latin typeface="Arial Narrow" charset="0"/>
                <a:ea typeface="Arial Narrow" charset="0"/>
                <a:cs typeface="Arial Narrow" charset="0"/>
              </a:rPr>
              <a:t>Результаты Исследования</a:t>
            </a:r>
            <a:endParaRPr dirty="0">
              <a:latin typeface="Arial Narrow" charset="0"/>
              <a:ea typeface="Arial Narrow" charset="0"/>
              <a:cs typeface="Arial Narrow" charset="0"/>
            </a:endParaRPr>
          </a:p>
        </p:txBody>
      </p:sp>
      <p:sp>
        <p:nvSpPr>
          <p:cNvPr id="126" name="Заголовок основного текста"/>
          <p:cNvSpPr txBox="1"/>
          <p:nvPr/>
        </p:nvSpPr>
        <p:spPr>
          <a:xfrm>
            <a:off x="999982" y="3080670"/>
            <a:ext cx="11430001" cy="2385393"/>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b"/>
          <a:lstStyle>
            <a:lvl1pPr algn="l">
              <a:defRPr sz="3000" b="1">
                <a:solidFill>
                  <a:srgbClr val="253957"/>
                </a:solidFill>
                <a:latin typeface="+mn-lt"/>
                <a:ea typeface="+mn-ea"/>
                <a:cs typeface="+mn-cs"/>
                <a:sym typeface="Arial Narrow"/>
              </a:defRPr>
            </a:lvl1pPr>
          </a:lstStyle>
          <a:p>
            <a:r>
              <a:rPr lang="ru-RU" b="0" dirty="0">
                <a:solidFill>
                  <a:srgbClr val="000000"/>
                </a:solidFill>
                <a:effectLst/>
                <a:latin typeface="Times New Roman" panose="02020603050405020304" pitchFamily="18" charset="0"/>
                <a:ea typeface="Times New Roman" panose="02020603050405020304" pitchFamily="18" charset="0"/>
              </a:rPr>
              <a:t>Реклама товара на сайте, его картинка и оформление продукта играют важную роль при принятии решения о покупке в Интернет-магазине</a:t>
            </a:r>
            <a:r>
              <a:rPr lang="ru-RU" b="0" dirty="0">
                <a:effectLst/>
                <a:latin typeface="Times New Roman" panose="02020603050405020304" pitchFamily="18" charset="0"/>
                <a:ea typeface="Calibri" panose="020F0502020204030204" pitchFamily="34" charset="0"/>
                <a:cs typeface="Times New Roman" panose="02020603050405020304" pitchFamily="18" charset="0"/>
              </a:rPr>
              <a:t>:</a:t>
            </a:r>
          </a:p>
          <a:p>
            <a:endParaRPr lang="ru-RU" dirty="0">
              <a:latin typeface="Arial Narrow" charset="0"/>
              <a:ea typeface="Arial Narrow" charset="0"/>
              <a:cs typeface="Arial Narrow" charset="0"/>
            </a:endParaRPr>
          </a:p>
          <a:p>
            <a:endParaRPr dirty="0">
              <a:latin typeface="Arial Narrow" charset="0"/>
              <a:ea typeface="Arial Narrow" charset="0"/>
              <a:cs typeface="Arial Narrow" charset="0"/>
            </a:endParaRPr>
          </a:p>
        </p:txBody>
      </p:sp>
      <p:sp>
        <p:nvSpPr>
          <p:cNvPr id="127" name="Название подразделения, лаборатории, факультета и т.д."/>
          <p:cNvSpPr txBox="1"/>
          <p:nvPr/>
        </p:nvSpPr>
        <p:spPr>
          <a:xfrm>
            <a:off x="4161666" y="524444"/>
            <a:ext cx="8082786" cy="65659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lvl1pPr algn="r">
              <a:defRPr sz="1800">
                <a:solidFill>
                  <a:srgbClr val="253957"/>
                </a:solidFill>
                <a:latin typeface="+mn-lt"/>
                <a:ea typeface="+mn-ea"/>
                <a:cs typeface="+mn-cs"/>
                <a:sym typeface="Arial Narrow"/>
              </a:defRPr>
            </a:lvl1pPr>
          </a:lstStyle>
          <a:p>
            <a:endParaRPr lang="ru-RU" dirty="0">
              <a:latin typeface="Arial Narrow" charset="0"/>
              <a:ea typeface="Arial Narrow" charset="0"/>
              <a:cs typeface="Arial Narrow" charset="0"/>
            </a:endParaRPr>
          </a:p>
          <a:p>
            <a:r>
              <a:rPr lang="ru-RU" dirty="0">
                <a:latin typeface="Arial Narrow" charset="0"/>
                <a:ea typeface="Arial Narrow" charset="0"/>
                <a:cs typeface="Arial Narrow" charset="0"/>
              </a:rPr>
              <a:t>Факультет социальных наук</a:t>
            </a:r>
            <a:endParaRPr dirty="0">
              <a:latin typeface="Arial Narrow" charset="0"/>
              <a:ea typeface="Arial Narrow" charset="0"/>
              <a:cs typeface="Arial Narrow" charset="0"/>
            </a:endParaRPr>
          </a:p>
        </p:txBody>
      </p:sp>
      <p:pic>
        <p:nvPicPr>
          <p:cNvPr id="128" name="Изображение" descr="Изображение"/>
          <p:cNvPicPr>
            <a:picLocks noChangeAspect="1"/>
          </p:cNvPicPr>
          <p:nvPr/>
        </p:nvPicPr>
        <p:blipFill>
          <a:blip r:embed="rId3" cstate="print"/>
          <a:stretch>
            <a:fillRect/>
          </a:stretch>
        </p:blipFill>
        <p:spPr>
          <a:xfrm>
            <a:off x="805562" y="416839"/>
            <a:ext cx="853034" cy="853034"/>
          </a:xfrm>
          <a:prstGeom prst="rect">
            <a:avLst/>
          </a:prstGeom>
          <a:ln w="12700">
            <a:miter lim="400000"/>
          </a:ln>
        </p:spPr>
      </p:pic>
      <p:graphicFrame>
        <p:nvGraphicFramePr>
          <p:cNvPr id="2" name="Таблица 1">
            <a:extLst>
              <a:ext uri="{FF2B5EF4-FFF2-40B4-BE49-F238E27FC236}">
                <a16:creationId xmlns:a16="http://schemas.microsoft.com/office/drawing/2014/main" id="{2A17ACA3-3117-4A5F-9FAD-07D6E24A534D}"/>
              </a:ext>
            </a:extLst>
          </p:cNvPr>
          <p:cNvGraphicFramePr>
            <a:graphicFrameLocks noGrp="1"/>
          </p:cNvGraphicFramePr>
          <p:nvPr>
            <p:extLst>
              <p:ext uri="{D42A27DB-BD31-4B8C-83A1-F6EECF244321}">
                <p14:modId xmlns:p14="http://schemas.microsoft.com/office/powerpoint/2010/main" val="3406525680"/>
              </p:ext>
            </p:extLst>
          </p:nvPr>
        </p:nvGraphicFramePr>
        <p:xfrm>
          <a:off x="1045826" y="4572000"/>
          <a:ext cx="10958992" cy="5003484"/>
        </p:xfrm>
        <a:graphic>
          <a:graphicData uri="http://schemas.openxmlformats.org/drawingml/2006/table">
            <a:tbl>
              <a:tblPr firstRow="1" firstCol="1" bandRow="1">
                <a:tableStyleId>{5940675A-B579-460E-94D1-54222C63F5DA}</a:tableStyleId>
              </a:tblPr>
              <a:tblGrid>
                <a:gridCol w="4519072">
                  <a:extLst>
                    <a:ext uri="{9D8B030D-6E8A-4147-A177-3AD203B41FA5}">
                      <a16:colId xmlns:a16="http://schemas.microsoft.com/office/drawing/2014/main" val="2518116460"/>
                    </a:ext>
                  </a:extLst>
                </a:gridCol>
                <a:gridCol w="2145834">
                  <a:extLst>
                    <a:ext uri="{9D8B030D-6E8A-4147-A177-3AD203B41FA5}">
                      <a16:colId xmlns:a16="http://schemas.microsoft.com/office/drawing/2014/main" val="672201127"/>
                    </a:ext>
                  </a:extLst>
                </a:gridCol>
                <a:gridCol w="2147043">
                  <a:extLst>
                    <a:ext uri="{9D8B030D-6E8A-4147-A177-3AD203B41FA5}">
                      <a16:colId xmlns:a16="http://schemas.microsoft.com/office/drawing/2014/main" val="2203272506"/>
                    </a:ext>
                  </a:extLst>
                </a:gridCol>
                <a:gridCol w="2147043">
                  <a:extLst>
                    <a:ext uri="{9D8B030D-6E8A-4147-A177-3AD203B41FA5}">
                      <a16:colId xmlns:a16="http://schemas.microsoft.com/office/drawing/2014/main" val="2313805823"/>
                    </a:ext>
                  </a:extLst>
                </a:gridCol>
              </a:tblGrid>
              <a:tr h="745448">
                <a:tc>
                  <a:txBody>
                    <a:bodyPr/>
                    <a:lstStyle/>
                    <a:p>
                      <a:pPr algn="ctr">
                        <a:lnSpc>
                          <a:spcPct val="107000"/>
                        </a:lnSpc>
                        <a:spcAft>
                          <a:spcPts val="800"/>
                        </a:spcAft>
                      </a:pPr>
                      <a:r>
                        <a:rPr lang="ru-RU" sz="2400">
                          <a:effectLst/>
                          <a:latin typeface="Times New Roman" panose="02020603050405020304" pitchFamily="18" charset="0"/>
                          <a:cs typeface="Times New Roman" panose="02020603050405020304" pitchFamily="18" charset="0"/>
                        </a:rPr>
                        <a:t>Вопрос</a:t>
                      </a:r>
                      <a:endParaRPr lang="ru-RU"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2400">
                          <a:effectLst/>
                          <a:latin typeface="Times New Roman" panose="02020603050405020304" pitchFamily="18" charset="0"/>
                          <a:cs typeface="Times New Roman" panose="02020603050405020304" pitchFamily="18" charset="0"/>
                        </a:rPr>
                        <a:t>Ответ: «ДА» (%)</a:t>
                      </a:r>
                      <a:endParaRPr lang="ru-RU"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2400">
                          <a:effectLst/>
                          <a:latin typeface="Times New Roman" panose="02020603050405020304" pitchFamily="18" charset="0"/>
                          <a:cs typeface="Times New Roman" panose="02020603050405020304" pitchFamily="18" charset="0"/>
                        </a:rPr>
                        <a:t>Ответ «НЕТ» (%)</a:t>
                      </a:r>
                      <a:endParaRPr lang="ru-RU"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2400">
                          <a:effectLst/>
                          <a:latin typeface="Times New Roman" panose="02020603050405020304" pitchFamily="18" charset="0"/>
                          <a:cs typeface="Times New Roman" panose="02020603050405020304" pitchFamily="18" charset="0"/>
                        </a:rPr>
                        <a:t>Ответ: «НЕ ЗНАЮ» (%)</a:t>
                      </a:r>
                      <a:endParaRPr lang="ru-RU"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64746216"/>
                  </a:ext>
                </a:extLst>
              </a:tr>
              <a:tr h="789148">
                <a:tc>
                  <a:txBody>
                    <a:bodyPr/>
                    <a:lstStyle/>
                    <a:p>
                      <a:pPr algn="l">
                        <a:lnSpc>
                          <a:spcPct val="107000"/>
                        </a:lnSpc>
                        <a:spcAft>
                          <a:spcPts val="800"/>
                        </a:spcAft>
                      </a:pP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Важно ли для вас при покупке онлайн оформление профиля и вида товаров в Интернет-магазине?</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2400">
                          <a:effectLst/>
                          <a:latin typeface="Times New Roman" panose="02020603050405020304" pitchFamily="18" charset="0"/>
                          <a:ea typeface="Times New Roman" panose="02020603050405020304" pitchFamily="18" charset="0"/>
                          <a:cs typeface="Times New Roman" panose="02020603050405020304" pitchFamily="18" charset="0"/>
                        </a:rPr>
                        <a:t>79</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2400">
                          <a:effectLst/>
                          <a:latin typeface="Times New Roman" panose="02020603050405020304" pitchFamily="18" charset="0"/>
                          <a:ea typeface="Times New Roman" panose="02020603050405020304" pitchFamily="18" charset="0"/>
                          <a:cs typeface="Times New Roman" panose="02020603050405020304" pitchFamily="18" charset="0"/>
                        </a:rPr>
                        <a:t>16</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2400">
                          <a:effectLst/>
                          <a:latin typeface="Times New Roman" panose="02020603050405020304" pitchFamily="18" charset="0"/>
                          <a:ea typeface="Times New Roman" panose="02020603050405020304" pitchFamily="18" charset="0"/>
                          <a:cs typeface="Times New Roman" panose="02020603050405020304" pitchFamily="18" charset="0"/>
                        </a:rPr>
                        <a:t>5</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11450039"/>
                  </a:ext>
                </a:extLst>
              </a:tr>
              <a:tr h="1194034">
                <a:tc>
                  <a:txBody>
                    <a:bodyPr/>
                    <a:lstStyle/>
                    <a:p>
                      <a:pPr algn="l">
                        <a:lnSpc>
                          <a:spcPct val="107000"/>
                        </a:lnSpc>
                        <a:spcAft>
                          <a:spcPts val="800"/>
                        </a:spcAft>
                      </a:pPr>
                      <a:r>
                        <a:rPr lang="ru-RU" sz="2400">
                          <a:effectLst/>
                          <a:latin typeface="Times New Roman" panose="02020603050405020304" pitchFamily="18" charset="0"/>
                          <a:ea typeface="Times New Roman" panose="02020603050405020304" pitchFamily="18" charset="0"/>
                          <a:cs typeface="Times New Roman" panose="02020603050405020304" pitchFamily="18" charset="0"/>
                        </a:rPr>
                        <a:t>Вы купите товар онлайн неизвестного производителя, если вас привлекла его реклама и фотографии?</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2400">
                          <a:effectLst/>
                          <a:latin typeface="Times New Roman" panose="02020603050405020304" pitchFamily="18" charset="0"/>
                          <a:ea typeface="Times New Roman" panose="02020603050405020304" pitchFamily="18" charset="0"/>
                          <a:cs typeface="Times New Roman" panose="02020603050405020304" pitchFamily="18" charset="0"/>
                        </a:rPr>
                        <a:t>58</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2400">
                          <a:effectLst/>
                          <a:latin typeface="Times New Roman" panose="02020603050405020304" pitchFamily="18" charset="0"/>
                          <a:ea typeface="Times New Roman" panose="02020603050405020304" pitchFamily="18" charset="0"/>
                          <a:cs typeface="Times New Roman" panose="02020603050405020304" pitchFamily="18" charset="0"/>
                        </a:rPr>
                        <a:t>22</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2400">
                          <a:effectLst/>
                          <a:latin typeface="Times New Roman" panose="02020603050405020304" pitchFamily="18" charset="0"/>
                          <a:ea typeface="Times New Roman" panose="02020603050405020304" pitchFamily="18" charset="0"/>
                          <a:cs typeface="Times New Roman" panose="02020603050405020304" pitchFamily="18" charset="0"/>
                        </a:rPr>
                        <a:t>20</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29199435"/>
                  </a:ext>
                </a:extLst>
              </a:tr>
              <a:tr h="789148">
                <a:tc>
                  <a:txBody>
                    <a:bodyPr/>
                    <a:lstStyle/>
                    <a:p>
                      <a:pPr algn="l">
                        <a:lnSpc>
                          <a:spcPct val="107000"/>
                        </a:lnSpc>
                        <a:spcAft>
                          <a:spcPts val="800"/>
                        </a:spcAft>
                      </a:pP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При онлайн покупках вы обращаете внимание на штрих-код товара и пр. его маркировку?</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2400">
                          <a:effectLst/>
                          <a:latin typeface="Times New Roman" panose="02020603050405020304" pitchFamily="18" charset="0"/>
                          <a:ea typeface="Times New Roman" panose="02020603050405020304" pitchFamily="18" charset="0"/>
                          <a:cs typeface="Times New Roman" panose="02020603050405020304" pitchFamily="18" charset="0"/>
                        </a:rPr>
                        <a:t>24</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2400">
                          <a:effectLst/>
                          <a:latin typeface="Times New Roman" panose="02020603050405020304" pitchFamily="18" charset="0"/>
                          <a:ea typeface="Times New Roman" panose="02020603050405020304" pitchFamily="18" charset="0"/>
                          <a:cs typeface="Times New Roman" panose="02020603050405020304" pitchFamily="18" charset="0"/>
                        </a:rPr>
                        <a:t>67</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9</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65419717"/>
                  </a:ext>
                </a:extLst>
              </a:tr>
            </a:tbl>
          </a:graphicData>
        </a:graphic>
      </p:graphicFrame>
    </p:spTree>
    <p:extLst>
      <p:ext uri="{BB962C8B-B14F-4D97-AF65-F5344CB8AC3E}">
        <p14:creationId xmlns:p14="http://schemas.microsoft.com/office/powerpoint/2010/main" val="2442959259"/>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8" name="Изображение" descr="Изображение"/>
          <p:cNvPicPr>
            <a:picLocks noChangeAspect="1"/>
          </p:cNvPicPr>
          <p:nvPr/>
        </p:nvPicPr>
        <p:blipFill>
          <a:blip r:embed="rId2" cstate="print"/>
          <a:stretch>
            <a:fillRect/>
          </a:stretch>
        </p:blipFill>
        <p:spPr>
          <a:xfrm>
            <a:off x="3341756" y="1726632"/>
            <a:ext cx="6321287" cy="6112039"/>
          </a:xfrm>
          <a:prstGeom prst="rect">
            <a:avLst/>
          </a:prstGeom>
          <a:ln w="12700">
            <a:miter lim="400000"/>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a:p>
        </p:txBody>
      </p:sp>
      <p:sp>
        <p:nvSpPr>
          <p:cNvPr id="124" name="Очень крутой заголовок…"/>
          <p:cNvSpPr txBox="1"/>
          <p:nvPr/>
        </p:nvSpPr>
        <p:spPr>
          <a:xfrm>
            <a:off x="793361" y="2113981"/>
            <a:ext cx="11430002" cy="1644962"/>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p>
            <a:pPr algn="l">
              <a:defRPr sz="5000" b="1" cap="all">
                <a:solidFill>
                  <a:srgbClr val="253957"/>
                </a:solidFill>
                <a:latin typeface="+mn-lt"/>
                <a:ea typeface="+mn-ea"/>
                <a:cs typeface="+mn-cs"/>
                <a:sym typeface="Arial Narrow"/>
              </a:defRPr>
            </a:pPr>
            <a:r>
              <a:rPr lang="ru-RU" b="1" dirty="0">
                <a:latin typeface="Arial Narrow" charset="0"/>
                <a:ea typeface="Arial Narrow" charset="0"/>
                <a:cs typeface="Arial Narrow" charset="0"/>
              </a:rPr>
              <a:t>Роль и задача рекламы</a:t>
            </a:r>
            <a:endParaRPr b="1" dirty="0">
              <a:latin typeface="Arial Narrow" charset="0"/>
              <a:ea typeface="Arial Narrow" charset="0"/>
              <a:cs typeface="Arial Narrow" charset="0"/>
            </a:endParaRPr>
          </a:p>
          <a:p>
            <a:pPr algn="l">
              <a:defRPr sz="3000">
                <a:solidFill>
                  <a:srgbClr val="253957"/>
                </a:solidFill>
                <a:latin typeface="+mn-lt"/>
                <a:ea typeface="+mn-ea"/>
                <a:cs typeface="+mn-cs"/>
                <a:sym typeface="Arial Narrow"/>
              </a:defRPr>
            </a:pPr>
            <a:endParaRPr dirty="0">
              <a:latin typeface="Arial Narrow" charset="0"/>
              <a:ea typeface="Arial Narrow" charset="0"/>
              <a:cs typeface="Arial Narrow" charset="0"/>
            </a:endParaRPr>
          </a:p>
        </p:txBody>
      </p:sp>
      <p:sp>
        <p:nvSpPr>
          <p:cNvPr id="125"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787399" y="3617844"/>
            <a:ext cx="11430001" cy="5287828"/>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p>
            <a:pPr algn="l">
              <a:defRPr sz="2100">
                <a:solidFill>
                  <a:srgbClr val="253957"/>
                </a:solidFill>
                <a:latin typeface="+mn-lt"/>
                <a:ea typeface="+mn-ea"/>
                <a:cs typeface="+mn-cs"/>
                <a:sym typeface="Arial Narrow"/>
              </a:defRPr>
            </a:pPr>
            <a:r>
              <a:rPr lang="ru-RU" sz="3200" b="1" dirty="0">
                <a:effectLst/>
                <a:latin typeface="Times New Roman" panose="02020603050405020304" pitchFamily="18" charset="0"/>
                <a:ea typeface="Calibri" panose="020F0502020204030204" pitchFamily="34" charset="0"/>
              </a:rPr>
              <a:t>Роль рекламы:</a:t>
            </a:r>
          </a:p>
          <a:p>
            <a:pPr marL="285750" indent="-285750" algn="l">
              <a:buFontTx/>
              <a:buChar char="-"/>
              <a:defRPr sz="2100">
                <a:solidFill>
                  <a:srgbClr val="253957"/>
                </a:solidFill>
                <a:latin typeface="+mn-lt"/>
                <a:ea typeface="+mn-ea"/>
                <a:cs typeface="+mn-cs"/>
                <a:sym typeface="Arial Narrow"/>
              </a:defRPr>
            </a:pPr>
            <a:r>
              <a:rPr lang="ru-RU" sz="3200" dirty="0">
                <a:effectLst/>
                <a:latin typeface="Times New Roman" panose="02020603050405020304" pitchFamily="18" charset="0"/>
                <a:ea typeface="Calibri" panose="020F0502020204030204" pitchFamily="34" charset="0"/>
              </a:rPr>
              <a:t>продвижении товара на рынке, </a:t>
            </a:r>
          </a:p>
          <a:p>
            <a:pPr marL="285750" indent="-285750" algn="l">
              <a:buFontTx/>
              <a:buChar char="-"/>
              <a:defRPr sz="2100">
                <a:solidFill>
                  <a:srgbClr val="253957"/>
                </a:solidFill>
                <a:latin typeface="+mn-lt"/>
                <a:ea typeface="+mn-ea"/>
                <a:cs typeface="+mn-cs"/>
                <a:sym typeface="Arial Narrow"/>
              </a:defRPr>
            </a:pPr>
            <a:r>
              <a:rPr lang="ru-RU" sz="3200" dirty="0">
                <a:effectLst/>
                <a:latin typeface="Times New Roman" panose="02020603050405020304" pitchFamily="18" charset="0"/>
                <a:ea typeface="Calibri" panose="020F0502020204030204" pitchFamily="34" charset="0"/>
              </a:rPr>
              <a:t>увеличение количества пользователей, </a:t>
            </a:r>
          </a:p>
          <a:p>
            <a:pPr marL="285750" indent="-285750" algn="l">
              <a:buFontTx/>
              <a:buChar char="-"/>
              <a:defRPr sz="2100">
                <a:solidFill>
                  <a:srgbClr val="253957"/>
                </a:solidFill>
                <a:latin typeface="+mn-lt"/>
                <a:ea typeface="+mn-ea"/>
                <a:cs typeface="+mn-cs"/>
                <a:sym typeface="Arial Narrow"/>
              </a:defRPr>
            </a:pPr>
            <a:r>
              <a:rPr lang="ru-RU" sz="3200" dirty="0">
                <a:effectLst/>
                <a:latin typeface="Times New Roman" panose="02020603050405020304" pitchFamily="18" charset="0"/>
                <a:ea typeface="Calibri" panose="020F0502020204030204" pitchFamily="34" charset="0"/>
              </a:rPr>
              <a:t>коммуникация между продавцом и покупателем. </a:t>
            </a:r>
          </a:p>
          <a:p>
            <a:pPr marL="285750" indent="-285750" algn="l">
              <a:buFontTx/>
              <a:buChar char="-"/>
              <a:defRPr sz="2100">
                <a:solidFill>
                  <a:srgbClr val="253957"/>
                </a:solidFill>
                <a:latin typeface="+mn-lt"/>
                <a:ea typeface="+mn-ea"/>
                <a:cs typeface="+mn-cs"/>
                <a:sym typeface="Arial Narrow"/>
              </a:defRPr>
            </a:pPr>
            <a:endParaRPr lang="ru-RU" sz="3200" dirty="0">
              <a:latin typeface="Times New Roman" panose="02020603050405020304" pitchFamily="18" charset="0"/>
              <a:ea typeface="Calibri" panose="020F0502020204030204" pitchFamily="34" charset="0"/>
            </a:endParaRPr>
          </a:p>
          <a:p>
            <a:pPr algn="l">
              <a:defRPr sz="2100">
                <a:solidFill>
                  <a:srgbClr val="253957"/>
                </a:solidFill>
                <a:latin typeface="+mn-lt"/>
                <a:ea typeface="+mn-ea"/>
                <a:cs typeface="+mn-cs"/>
                <a:sym typeface="Arial Narrow"/>
              </a:defRPr>
            </a:pPr>
            <a:r>
              <a:rPr lang="ru-RU" sz="3200" b="1" dirty="0">
                <a:latin typeface="Times New Roman" panose="02020603050405020304" pitchFamily="18" charset="0"/>
                <a:ea typeface="Calibri" panose="020F0502020204030204" pitchFamily="34" charset="0"/>
              </a:rPr>
              <a:t>О</a:t>
            </a:r>
            <a:r>
              <a:rPr lang="ru-RU" sz="3200" b="1" dirty="0">
                <a:effectLst/>
                <a:latin typeface="Times New Roman" panose="02020603050405020304" pitchFamily="18" charset="0"/>
                <a:ea typeface="Calibri" panose="020F0502020204030204" pitchFamily="34" charset="0"/>
              </a:rPr>
              <a:t>сновная задача рекламы</a:t>
            </a:r>
            <a:r>
              <a:rPr lang="ru-RU" sz="3200" dirty="0">
                <a:effectLst/>
                <a:latin typeface="Times New Roman" panose="02020603050405020304" pitchFamily="18" charset="0"/>
                <a:ea typeface="Calibri" panose="020F0502020204030204" pitchFamily="34" charset="0"/>
              </a:rPr>
              <a:t>: убедить купить товар или воспользоваться услугой.</a:t>
            </a:r>
          </a:p>
          <a:p>
            <a:pPr algn="l">
              <a:defRPr sz="2100">
                <a:solidFill>
                  <a:srgbClr val="253957"/>
                </a:solidFill>
                <a:latin typeface="+mn-lt"/>
                <a:ea typeface="+mn-ea"/>
                <a:cs typeface="+mn-cs"/>
                <a:sym typeface="Arial Narrow"/>
              </a:defRPr>
            </a:pPr>
            <a:endParaRPr lang="ru-RU" sz="3200" dirty="0">
              <a:latin typeface="Times New Roman" panose="02020603050405020304" pitchFamily="18" charset="0"/>
              <a:ea typeface="Calibri" panose="020F0502020204030204" pitchFamily="34" charset="0"/>
            </a:endParaRPr>
          </a:p>
          <a:p>
            <a:pPr algn="l">
              <a:defRPr sz="2100">
                <a:solidFill>
                  <a:srgbClr val="253957"/>
                </a:solidFill>
                <a:latin typeface="+mn-lt"/>
                <a:ea typeface="+mn-ea"/>
                <a:cs typeface="+mn-cs"/>
                <a:sym typeface="Arial Narrow"/>
              </a:defRPr>
            </a:pPr>
            <a:r>
              <a:rPr lang="ru-RU" sz="3200" dirty="0">
                <a:effectLst/>
                <a:latin typeface="Times New Roman" panose="02020603050405020304" pitchFamily="18" charset="0"/>
                <a:ea typeface="Calibri" panose="020F0502020204030204" pitchFamily="34" charset="0"/>
              </a:rPr>
              <a:t>Реклама создает определенный </a:t>
            </a:r>
            <a:r>
              <a:rPr lang="ru-RU" sz="3200" i="1" dirty="0">
                <a:effectLst/>
                <a:latin typeface="Times New Roman" panose="02020603050405020304" pitchFamily="18" charset="0"/>
                <a:ea typeface="Calibri" panose="020F0502020204030204" pitchFamily="34" charset="0"/>
              </a:rPr>
              <a:t>образ товара </a:t>
            </a:r>
            <a:r>
              <a:rPr lang="ru-RU" sz="3200" dirty="0">
                <a:effectLst/>
                <a:latin typeface="Times New Roman" panose="02020603050405020304" pitchFamily="18" charset="0"/>
                <a:ea typeface="Calibri" panose="020F0502020204030204" pitchFamily="34" charset="0"/>
              </a:rPr>
              <a:t>в уме потребителя.</a:t>
            </a:r>
            <a:endParaRPr sz="3200" dirty="0">
              <a:latin typeface="Arial Narrow" charset="0"/>
              <a:ea typeface="Arial Narrow" charset="0"/>
              <a:cs typeface="Arial Narrow" charset="0"/>
            </a:endParaRPr>
          </a:p>
        </p:txBody>
      </p:sp>
      <p:sp>
        <p:nvSpPr>
          <p:cNvPr id="126" name="Заголовок основного текста"/>
          <p:cNvSpPr txBox="1"/>
          <p:nvPr/>
        </p:nvSpPr>
        <p:spPr>
          <a:xfrm>
            <a:off x="787399" y="4139373"/>
            <a:ext cx="11430001" cy="942182"/>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b"/>
          <a:lstStyle>
            <a:lvl1pPr algn="l">
              <a:defRPr sz="3000" b="1">
                <a:solidFill>
                  <a:srgbClr val="253957"/>
                </a:solidFill>
                <a:latin typeface="+mn-lt"/>
                <a:ea typeface="+mn-ea"/>
                <a:cs typeface="+mn-cs"/>
                <a:sym typeface="Arial Narrow"/>
              </a:defRPr>
            </a:lvl1pPr>
          </a:lstStyle>
          <a:p>
            <a:endParaRPr dirty="0">
              <a:latin typeface="Arial Narrow" charset="0"/>
              <a:ea typeface="Arial Narrow" charset="0"/>
              <a:cs typeface="Arial Narrow" charset="0"/>
            </a:endParaRPr>
          </a:p>
        </p:txBody>
      </p:sp>
      <p:sp>
        <p:nvSpPr>
          <p:cNvPr id="127" name="Название подразделения, лаборатории, факультета и т.д."/>
          <p:cNvSpPr txBox="1"/>
          <p:nvPr/>
        </p:nvSpPr>
        <p:spPr>
          <a:xfrm>
            <a:off x="4161666" y="524444"/>
            <a:ext cx="8082786" cy="65659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lvl1pPr algn="r">
              <a:defRPr sz="1800">
                <a:solidFill>
                  <a:srgbClr val="253957"/>
                </a:solidFill>
                <a:latin typeface="+mn-lt"/>
                <a:ea typeface="+mn-ea"/>
                <a:cs typeface="+mn-cs"/>
                <a:sym typeface="Arial Narrow"/>
              </a:defRPr>
            </a:lvl1pPr>
          </a:lstStyle>
          <a:p>
            <a:endParaRPr lang="ru-RU" dirty="0">
              <a:latin typeface="Arial Narrow" charset="0"/>
              <a:ea typeface="Arial Narrow" charset="0"/>
              <a:cs typeface="Arial Narrow" charset="0"/>
            </a:endParaRPr>
          </a:p>
          <a:p>
            <a:r>
              <a:rPr lang="ru-RU" dirty="0">
                <a:latin typeface="Arial Narrow" charset="0"/>
                <a:ea typeface="Arial Narrow" charset="0"/>
                <a:cs typeface="Arial Narrow" charset="0"/>
              </a:rPr>
              <a:t>Факультет социальных наук</a:t>
            </a:r>
            <a:endParaRPr dirty="0">
              <a:latin typeface="Arial Narrow" charset="0"/>
              <a:ea typeface="Arial Narrow" charset="0"/>
              <a:cs typeface="Arial Narrow" charset="0"/>
            </a:endParaRPr>
          </a:p>
        </p:txBody>
      </p:sp>
      <p:pic>
        <p:nvPicPr>
          <p:cNvPr id="128" name="Изображение" descr="Изображение"/>
          <p:cNvPicPr>
            <a:picLocks noChangeAspect="1"/>
          </p:cNvPicPr>
          <p:nvPr/>
        </p:nvPicPr>
        <p:blipFill>
          <a:blip r:embed="rId2" cstate="print"/>
          <a:stretch>
            <a:fillRect/>
          </a:stretch>
        </p:blipFill>
        <p:spPr>
          <a:xfrm>
            <a:off x="805562" y="416839"/>
            <a:ext cx="853034" cy="853034"/>
          </a:xfrm>
          <a:prstGeom prst="rect">
            <a:avLst/>
          </a:prstGeom>
          <a:ln w="12700">
            <a:miter lim="400000"/>
          </a:ln>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a:p>
        </p:txBody>
      </p:sp>
      <p:sp>
        <p:nvSpPr>
          <p:cNvPr id="124" name="Очень крутой заголовок…"/>
          <p:cNvSpPr txBox="1"/>
          <p:nvPr/>
        </p:nvSpPr>
        <p:spPr>
          <a:xfrm>
            <a:off x="793361" y="2113981"/>
            <a:ext cx="11430002" cy="1644962"/>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p>
            <a:pPr algn="l">
              <a:defRPr sz="5000" b="1" cap="all">
                <a:solidFill>
                  <a:srgbClr val="253957"/>
                </a:solidFill>
                <a:latin typeface="+mn-lt"/>
                <a:ea typeface="+mn-ea"/>
                <a:cs typeface="+mn-cs"/>
                <a:sym typeface="Arial Narrow"/>
              </a:defRPr>
            </a:pPr>
            <a:r>
              <a:rPr lang="ru-RU" b="1" dirty="0">
                <a:latin typeface="Arial Narrow" charset="0"/>
                <a:ea typeface="Arial Narrow" charset="0"/>
                <a:cs typeface="Arial Narrow" charset="0"/>
              </a:rPr>
              <a:t>Персонализация рекламы</a:t>
            </a:r>
            <a:endParaRPr b="1" dirty="0">
              <a:latin typeface="Arial Narrow" charset="0"/>
              <a:ea typeface="Arial Narrow" charset="0"/>
              <a:cs typeface="Arial Narrow" charset="0"/>
            </a:endParaRPr>
          </a:p>
          <a:p>
            <a:pPr algn="l">
              <a:defRPr sz="3000">
                <a:solidFill>
                  <a:srgbClr val="253957"/>
                </a:solidFill>
                <a:latin typeface="+mn-lt"/>
                <a:ea typeface="+mn-ea"/>
                <a:cs typeface="+mn-cs"/>
                <a:sym typeface="Arial Narrow"/>
              </a:defRPr>
            </a:pPr>
            <a:endParaRPr dirty="0">
              <a:latin typeface="Arial Narrow" charset="0"/>
              <a:ea typeface="Arial Narrow" charset="0"/>
              <a:cs typeface="Arial Narrow" charset="0"/>
            </a:endParaRPr>
          </a:p>
        </p:txBody>
      </p:sp>
      <p:sp>
        <p:nvSpPr>
          <p:cNvPr id="125"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787399" y="4795520"/>
            <a:ext cx="11750040" cy="3443685"/>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p>
            <a:pPr algn="l">
              <a:defRPr sz="2100">
                <a:solidFill>
                  <a:srgbClr val="253957"/>
                </a:solidFill>
                <a:latin typeface="+mn-lt"/>
                <a:ea typeface="+mn-ea"/>
                <a:cs typeface="+mn-cs"/>
                <a:sym typeface="Arial Narrow"/>
              </a:defRPr>
            </a:pPr>
            <a:r>
              <a:rPr lang="ru-RU" sz="3200" b="1" dirty="0">
                <a:latin typeface="Times New Roman" panose="02020603050405020304" pitchFamily="18" charset="0"/>
                <a:ea typeface="Calibri" panose="020F0502020204030204" pitchFamily="34" charset="0"/>
              </a:rPr>
              <a:t>П</a:t>
            </a:r>
            <a:r>
              <a:rPr lang="ru-RU" sz="3200" b="1" dirty="0">
                <a:effectLst/>
                <a:latin typeface="Times New Roman" panose="02020603050405020304" pitchFamily="18" charset="0"/>
                <a:ea typeface="Calibri" panose="020F0502020204030204" pitchFamily="34" charset="0"/>
              </a:rPr>
              <a:t>ерсонализация рекламы</a:t>
            </a:r>
            <a:r>
              <a:rPr lang="ru-RU" sz="3200" dirty="0">
                <a:effectLst/>
                <a:latin typeface="Times New Roman" panose="02020603050405020304" pitchFamily="18" charset="0"/>
                <a:ea typeface="Calibri" panose="020F0502020204030204" pitchFamily="34" charset="0"/>
              </a:rPr>
              <a:t> - новая парадигма в рекламном бизнесе.</a:t>
            </a:r>
          </a:p>
          <a:p>
            <a:pPr algn="l">
              <a:defRPr sz="2100">
                <a:solidFill>
                  <a:srgbClr val="253957"/>
                </a:solidFill>
                <a:latin typeface="+mn-lt"/>
                <a:ea typeface="+mn-ea"/>
                <a:cs typeface="+mn-cs"/>
                <a:sym typeface="Arial Narrow"/>
              </a:defRPr>
            </a:pPr>
            <a:r>
              <a:rPr lang="ru-RU" sz="3200" dirty="0">
                <a:effectLst/>
                <a:latin typeface="Times New Roman" panose="02020603050405020304" pitchFamily="18" charset="0"/>
                <a:ea typeface="Calibri" panose="020F0502020204030204" pitchFamily="34" charset="0"/>
              </a:rPr>
              <a:t> </a:t>
            </a:r>
          </a:p>
          <a:p>
            <a:pPr algn="l">
              <a:defRPr sz="2100">
                <a:solidFill>
                  <a:srgbClr val="253957"/>
                </a:solidFill>
                <a:latin typeface="+mn-lt"/>
                <a:ea typeface="+mn-ea"/>
                <a:cs typeface="+mn-cs"/>
                <a:sym typeface="Arial Narrow"/>
              </a:defRPr>
            </a:pPr>
            <a:r>
              <a:rPr lang="ru-RU" sz="3200" dirty="0">
                <a:latin typeface="Times New Roman" panose="02020603050405020304" pitchFamily="18" charset="0"/>
                <a:ea typeface="Calibri" panose="020F0502020204030204" pitchFamily="34" charset="0"/>
              </a:rPr>
              <a:t>Р</a:t>
            </a:r>
            <a:r>
              <a:rPr lang="ru-RU" sz="3200" dirty="0">
                <a:effectLst/>
                <a:latin typeface="Times New Roman" panose="02020603050405020304" pitchFamily="18" charset="0"/>
                <a:ea typeface="Calibri" panose="020F0502020204030204" pitchFamily="34" charset="0"/>
              </a:rPr>
              <a:t>еклама предлагает интересные и нужные данному потребителю товары.</a:t>
            </a:r>
            <a:endParaRPr sz="3200" dirty="0">
              <a:latin typeface="Arial Narrow" charset="0"/>
              <a:ea typeface="Arial Narrow" charset="0"/>
              <a:cs typeface="Arial Narrow" charset="0"/>
            </a:endParaRPr>
          </a:p>
        </p:txBody>
      </p:sp>
      <p:sp>
        <p:nvSpPr>
          <p:cNvPr id="126" name="Заголовок основного текста"/>
          <p:cNvSpPr txBox="1"/>
          <p:nvPr/>
        </p:nvSpPr>
        <p:spPr>
          <a:xfrm>
            <a:off x="787399" y="3758943"/>
            <a:ext cx="11430001" cy="942182"/>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b"/>
          <a:lstStyle>
            <a:lvl1pPr algn="l">
              <a:defRPr sz="3000" b="1">
                <a:solidFill>
                  <a:srgbClr val="253957"/>
                </a:solidFill>
                <a:latin typeface="+mn-lt"/>
                <a:ea typeface="+mn-ea"/>
                <a:cs typeface="+mn-cs"/>
                <a:sym typeface="Arial Narrow"/>
              </a:defRPr>
            </a:lvl1pPr>
          </a:lstStyle>
          <a:p>
            <a:endParaRPr dirty="0">
              <a:latin typeface="Arial Narrow" charset="0"/>
              <a:ea typeface="Arial Narrow" charset="0"/>
              <a:cs typeface="Arial Narrow" charset="0"/>
            </a:endParaRPr>
          </a:p>
        </p:txBody>
      </p:sp>
      <p:sp>
        <p:nvSpPr>
          <p:cNvPr id="127" name="Название подразделения, лаборатории, факультета и т.д."/>
          <p:cNvSpPr txBox="1"/>
          <p:nvPr/>
        </p:nvSpPr>
        <p:spPr>
          <a:xfrm>
            <a:off x="4161666" y="524444"/>
            <a:ext cx="8082786" cy="65659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lvl1pPr algn="r">
              <a:defRPr sz="1800">
                <a:solidFill>
                  <a:srgbClr val="253957"/>
                </a:solidFill>
                <a:latin typeface="+mn-lt"/>
                <a:ea typeface="+mn-ea"/>
                <a:cs typeface="+mn-cs"/>
                <a:sym typeface="Arial Narrow"/>
              </a:defRPr>
            </a:lvl1pPr>
          </a:lstStyle>
          <a:p>
            <a:endParaRPr lang="ru-RU" dirty="0">
              <a:latin typeface="Arial Narrow" charset="0"/>
              <a:ea typeface="Arial Narrow" charset="0"/>
              <a:cs typeface="Arial Narrow" charset="0"/>
            </a:endParaRPr>
          </a:p>
          <a:p>
            <a:r>
              <a:rPr lang="ru-RU" dirty="0">
                <a:latin typeface="Arial Narrow" charset="0"/>
                <a:ea typeface="Arial Narrow" charset="0"/>
                <a:cs typeface="Arial Narrow" charset="0"/>
              </a:rPr>
              <a:t>Факультет социальных наук</a:t>
            </a:r>
            <a:endParaRPr dirty="0">
              <a:latin typeface="Arial Narrow" charset="0"/>
              <a:ea typeface="Arial Narrow" charset="0"/>
              <a:cs typeface="Arial Narrow" charset="0"/>
            </a:endParaRPr>
          </a:p>
        </p:txBody>
      </p:sp>
      <p:pic>
        <p:nvPicPr>
          <p:cNvPr id="128" name="Изображение" descr="Изображение"/>
          <p:cNvPicPr>
            <a:picLocks noChangeAspect="1"/>
          </p:cNvPicPr>
          <p:nvPr/>
        </p:nvPicPr>
        <p:blipFill>
          <a:blip r:embed="rId3" cstate="print"/>
          <a:stretch>
            <a:fillRect/>
          </a:stretch>
        </p:blipFill>
        <p:spPr>
          <a:xfrm>
            <a:off x="805562" y="416839"/>
            <a:ext cx="853034" cy="853034"/>
          </a:xfrm>
          <a:prstGeom prst="rect">
            <a:avLst/>
          </a:prstGeom>
          <a:ln w="12700">
            <a:miter lim="400000"/>
          </a:ln>
        </p:spPr>
      </p:pic>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a:p>
        </p:txBody>
      </p:sp>
      <p:sp>
        <p:nvSpPr>
          <p:cNvPr id="124" name="Очень крутой заголовок…"/>
          <p:cNvSpPr txBox="1"/>
          <p:nvPr/>
        </p:nvSpPr>
        <p:spPr>
          <a:xfrm>
            <a:off x="793361" y="2113981"/>
            <a:ext cx="11430002" cy="1644962"/>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p>
            <a:pPr algn="l">
              <a:defRPr sz="5000" b="1" cap="all">
                <a:solidFill>
                  <a:srgbClr val="253957"/>
                </a:solidFill>
                <a:latin typeface="+mn-lt"/>
                <a:ea typeface="+mn-ea"/>
                <a:cs typeface="+mn-cs"/>
                <a:sym typeface="Arial Narrow"/>
              </a:defRPr>
            </a:pPr>
            <a:r>
              <a:rPr lang="ru-RU" b="1" dirty="0">
                <a:latin typeface="Arial Narrow" charset="0"/>
                <a:ea typeface="Arial Narrow" charset="0"/>
                <a:cs typeface="Arial Narrow" charset="0"/>
              </a:rPr>
              <a:t>Реклама в интернете</a:t>
            </a:r>
            <a:endParaRPr b="1" dirty="0">
              <a:latin typeface="Arial Narrow" charset="0"/>
              <a:ea typeface="Arial Narrow" charset="0"/>
              <a:cs typeface="Arial Narrow" charset="0"/>
            </a:endParaRPr>
          </a:p>
          <a:p>
            <a:pPr algn="l">
              <a:defRPr sz="3000">
                <a:solidFill>
                  <a:srgbClr val="253957"/>
                </a:solidFill>
                <a:latin typeface="+mn-lt"/>
                <a:ea typeface="+mn-ea"/>
                <a:cs typeface="+mn-cs"/>
                <a:sym typeface="Arial Narrow"/>
              </a:defRPr>
            </a:pPr>
            <a:endParaRPr dirty="0">
              <a:latin typeface="Arial Narrow" charset="0"/>
              <a:ea typeface="Arial Narrow" charset="0"/>
              <a:cs typeface="Arial Narrow" charset="0"/>
            </a:endParaRPr>
          </a:p>
        </p:txBody>
      </p:sp>
      <p:sp>
        <p:nvSpPr>
          <p:cNvPr id="125"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829578" y="4227739"/>
            <a:ext cx="11435964" cy="3443685"/>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p>
            <a:pPr algn="l">
              <a:defRPr sz="2100">
                <a:solidFill>
                  <a:srgbClr val="253957"/>
                </a:solidFill>
                <a:latin typeface="+mn-lt"/>
                <a:ea typeface="+mn-ea"/>
                <a:cs typeface="+mn-cs"/>
                <a:sym typeface="Arial Narrow"/>
              </a:defRPr>
            </a:pPr>
            <a:r>
              <a:rPr lang="ru-RU" sz="3200" dirty="0">
                <a:latin typeface="Times New Roman" panose="02020603050405020304" pitchFamily="18" charset="0"/>
                <a:ea typeface="Calibri" panose="020F0502020204030204" pitchFamily="34" charset="0"/>
              </a:rPr>
              <a:t>П</a:t>
            </a:r>
            <a:r>
              <a:rPr lang="ru-RU" sz="3200" dirty="0">
                <a:effectLst/>
                <a:latin typeface="Times New Roman" panose="02020603050405020304" pitchFamily="18" charset="0"/>
                <a:ea typeface="Calibri" panose="020F0502020204030204" pitchFamily="34" charset="0"/>
              </a:rPr>
              <a:t>родавцам важно использовать специальные сервисы, онлайн-коммуникацию для распространения рекламы в Интернете.</a:t>
            </a:r>
          </a:p>
          <a:p>
            <a:pPr algn="l">
              <a:defRPr sz="2100">
                <a:solidFill>
                  <a:srgbClr val="253957"/>
                </a:solidFill>
                <a:latin typeface="+mn-lt"/>
                <a:ea typeface="+mn-ea"/>
                <a:cs typeface="+mn-cs"/>
                <a:sym typeface="Arial Narrow"/>
              </a:defRPr>
            </a:pPr>
            <a:endParaRPr lang="ru-RU" sz="3200" dirty="0">
              <a:latin typeface="Times New Roman" panose="02020603050405020304" pitchFamily="18" charset="0"/>
              <a:ea typeface="Calibri" panose="020F0502020204030204" pitchFamily="34" charset="0"/>
            </a:endParaRPr>
          </a:p>
          <a:p>
            <a:pPr algn="l">
              <a:defRPr sz="2100">
                <a:solidFill>
                  <a:srgbClr val="253957"/>
                </a:solidFill>
                <a:latin typeface="+mn-lt"/>
                <a:ea typeface="+mn-ea"/>
                <a:cs typeface="+mn-cs"/>
                <a:sym typeface="Arial Narrow"/>
              </a:defRPr>
            </a:pPr>
            <a:r>
              <a:rPr lang="ru-RU" sz="3200" b="1" dirty="0">
                <a:latin typeface="Times New Roman" panose="02020603050405020304" pitchFamily="18" charset="0"/>
                <a:ea typeface="Calibri" panose="020F0502020204030204" pitchFamily="34" charset="0"/>
              </a:rPr>
              <a:t>Р</a:t>
            </a:r>
            <a:r>
              <a:rPr lang="ru-RU" sz="3200" b="1" dirty="0">
                <a:effectLst/>
                <a:latin typeface="Times New Roman" panose="02020603050405020304" pitchFamily="18" charset="0"/>
                <a:ea typeface="Calibri" panose="020F0502020204030204" pitchFamily="34" charset="0"/>
              </a:rPr>
              <a:t>еклама в Интернете:</a:t>
            </a:r>
          </a:p>
          <a:p>
            <a:pPr algn="l">
              <a:defRPr sz="2100">
                <a:solidFill>
                  <a:srgbClr val="253957"/>
                </a:solidFill>
                <a:latin typeface="+mn-lt"/>
                <a:ea typeface="+mn-ea"/>
                <a:cs typeface="+mn-cs"/>
                <a:sym typeface="Arial Narrow"/>
              </a:defRPr>
            </a:pPr>
            <a:r>
              <a:rPr lang="ru-RU" sz="3200" dirty="0">
                <a:latin typeface="Times New Roman" panose="02020603050405020304" pitchFamily="18" charset="0"/>
                <a:ea typeface="Calibri" panose="020F0502020204030204" pitchFamily="34" charset="0"/>
              </a:rPr>
              <a:t>-</a:t>
            </a:r>
            <a:r>
              <a:rPr lang="ru-RU" sz="3200" dirty="0">
                <a:effectLst/>
                <a:latin typeface="Times New Roman" panose="02020603050405020304" pitchFamily="18" charset="0"/>
                <a:ea typeface="Calibri" panose="020F0502020204030204" pitchFamily="34" charset="0"/>
              </a:rPr>
              <a:t>обеспечивает возможность обратной связи, </a:t>
            </a:r>
            <a:endParaRPr lang="ru-RU" sz="3200" dirty="0">
              <a:latin typeface="Times New Roman" panose="02020603050405020304" pitchFamily="18" charset="0"/>
              <a:ea typeface="Calibri" panose="020F0502020204030204" pitchFamily="34" charset="0"/>
            </a:endParaRPr>
          </a:p>
          <a:p>
            <a:pPr algn="l">
              <a:defRPr sz="2100">
                <a:solidFill>
                  <a:srgbClr val="253957"/>
                </a:solidFill>
                <a:latin typeface="+mn-lt"/>
                <a:ea typeface="+mn-ea"/>
                <a:cs typeface="+mn-cs"/>
                <a:sym typeface="Arial Narrow"/>
              </a:defRPr>
            </a:pPr>
            <a:r>
              <a:rPr lang="ru-RU" sz="3200" dirty="0">
                <a:effectLst/>
                <a:latin typeface="Times New Roman" panose="02020603050405020304" pitchFamily="18" charset="0"/>
                <a:ea typeface="Calibri" panose="020F0502020204030204" pitchFamily="34" charset="0"/>
              </a:rPr>
              <a:t>-повышает на нее спрос со стороны рекламодателей, </a:t>
            </a:r>
          </a:p>
          <a:p>
            <a:pPr algn="l">
              <a:defRPr sz="2100">
                <a:solidFill>
                  <a:srgbClr val="253957"/>
                </a:solidFill>
                <a:latin typeface="+mn-lt"/>
                <a:ea typeface="+mn-ea"/>
                <a:cs typeface="+mn-cs"/>
                <a:sym typeface="Arial Narrow"/>
              </a:defRPr>
            </a:pPr>
            <a:r>
              <a:rPr lang="ru-RU" sz="3200" dirty="0">
                <a:latin typeface="Times New Roman" panose="02020603050405020304" pitchFamily="18" charset="0"/>
                <a:ea typeface="Calibri" panose="020F0502020204030204" pitchFamily="34" charset="0"/>
              </a:rPr>
              <a:t>-</a:t>
            </a:r>
            <a:r>
              <a:rPr lang="ru-RU" sz="3200" dirty="0">
                <a:effectLst/>
                <a:latin typeface="Times New Roman" panose="02020603050405020304" pitchFamily="18" charset="0"/>
                <a:ea typeface="Calibri" panose="020F0502020204030204" pitchFamily="34" charset="0"/>
              </a:rPr>
              <a:t>привлекательна в силу своей мультимедийности,</a:t>
            </a:r>
          </a:p>
          <a:p>
            <a:pPr algn="l">
              <a:defRPr sz="2100">
                <a:solidFill>
                  <a:srgbClr val="253957"/>
                </a:solidFill>
                <a:latin typeface="+mn-lt"/>
                <a:ea typeface="+mn-ea"/>
                <a:cs typeface="+mn-cs"/>
                <a:sym typeface="Arial Narrow"/>
              </a:defRPr>
            </a:pPr>
            <a:r>
              <a:rPr lang="ru-RU" sz="3200" dirty="0">
                <a:latin typeface="Times New Roman" panose="02020603050405020304" pitchFamily="18" charset="0"/>
                <a:ea typeface="Calibri" panose="020F0502020204030204" pitchFamily="34" charset="0"/>
              </a:rPr>
              <a:t>-большой охват аудитории,</a:t>
            </a:r>
            <a:endParaRPr lang="ru-RU" sz="3200" dirty="0">
              <a:effectLst/>
              <a:latin typeface="Times New Roman" panose="02020603050405020304" pitchFamily="18" charset="0"/>
              <a:ea typeface="Calibri" panose="020F0502020204030204" pitchFamily="34" charset="0"/>
            </a:endParaRPr>
          </a:p>
          <a:p>
            <a:pPr algn="l">
              <a:defRPr sz="2100">
                <a:solidFill>
                  <a:srgbClr val="253957"/>
                </a:solidFill>
                <a:latin typeface="+mn-lt"/>
                <a:ea typeface="+mn-ea"/>
                <a:cs typeface="+mn-cs"/>
                <a:sym typeface="Arial Narrow"/>
              </a:defRPr>
            </a:pPr>
            <a:r>
              <a:rPr lang="ru-RU" sz="3200" dirty="0">
                <a:latin typeface="Times New Roman" panose="02020603050405020304" pitchFamily="18" charset="0"/>
                <a:ea typeface="Calibri" panose="020F0502020204030204" pitchFamily="34" charset="0"/>
              </a:rPr>
              <a:t>-</a:t>
            </a:r>
            <a:r>
              <a:rPr lang="ru-RU" sz="3200" dirty="0">
                <a:effectLst/>
                <a:latin typeface="Times New Roman" panose="02020603050405020304" pitchFamily="18" charset="0"/>
                <a:ea typeface="Calibri" panose="020F0502020204030204" pitchFamily="34" charset="0"/>
              </a:rPr>
              <a:t>недорогая.</a:t>
            </a:r>
            <a:endParaRPr sz="3200" dirty="0">
              <a:latin typeface="Arial Narrow" charset="0"/>
              <a:ea typeface="Arial Narrow" charset="0"/>
              <a:cs typeface="Arial Narrow" charset="0"/>
            </a:endParaRPr>
          </a:p>
        </p:txBody>
      </p:sp>
      <p:sp>
        <p:nvSpPr>
          <p:cNvPr id="126" name="Заголовок основного текста"/>
          <p:cNvSpPr txBox="1"/>
          <p:nvPr/>
        </p:nvSpPr>
        <p:spPr>
          <a:xfrm>
            <a:off x="814451" y="3758943"/>
            <a:ext cx="11430001" cy="3401159"/>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b"/>
          <a:lstStyle>
            <a:lvl1pPr algn="l">
              <a:defRPr sz="3000" b="1">
                <a:solidFill>
                  <a:srgbClr val="253957"/>
                </a:solidFill>
                <a:latin typeface="+mn-lt"/>
                <a:ea typeface="+mn-ea"/>
                <a:cs typeface="+mn-cs"/>
                <a:sym typeface="Arial Narrow"/>
              </a:defRPr>
            </a:lvl1pPr>
          </a:lstStyle>
          <a:p>
            <a:r>
              <a:rPr lang="ru-RU" dirty="0">
                <a:latin typeface="Arial Narrow" charset="0"/>
                <a:ea typeface="Arial Narrow" charset="0"/>
                <a:cs typeface="Arial Narrow" charset="0"/>
              </a:rPr>
              <a:t>.</a:t>
            </a:r>
          </a:p>
          <a:p>
            <a:endParaRPr dirty="0">
              <a:latin typeface="Arial Narrow" charset="0"/>
              <a:ea typeface="Arial Narrow" charset="0"/>
              <a:cs typeface="Arial Narrow" charset="0"/>
            </a:endParaRPr>
          </a:p>
        </p:txBody>
      </p:sp>
      <p:sp>
        <p:nvSpPr>
          <p:cNvPr id="127" name="Название подразделения, лаборатории, факультета и т.д."/>
          <p:cNvSpPr txBox="1"/>
          <p:nvPr/>
        </p:nvSpPr>
        <p:spPr>
          <a:xfrm>
            <a:off x="4161666" y="471435"/>
            <a:ext cx="8082786" cy="65659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lvl1pPr algn="r">
              <a:defRPr sz="1800">
                <a:solidFill>
                  <a:srgbClr val="253957"/>
                </a:solidFill>
                <a:latin typeface="+mn-lt"/>
                <a:ea typeface="+mn-ea"/>
                <a:cs typeface="+mn-cs"/>
                <a:sym typeface="Arial Narrow"/>
              </a:defRPr>
            </a:lvl1pPr>
          </a:lstStyle>
          <a:p>
            <a:endParaRPr lang="ru-RU" dirty="0">
              <a:latin typeface="Arial Narrow" charset="0"/>
              <a:ea typeface="Arial Narrow" charset="0"/>
              <a:cs typeface="Arial Narrow" charset="0"/>
            </a:endParaRPr>
          </a:p>
          <a:p>
            <a:r>
              <a:rPr lang="ru-RU" dirty="0">
                <a:latin typeface="Arial Narrow" charset="0"/>
                <a:ea typeface="Arial Narrow" charset="0"/>
                <a:cs typeface="Arial Narrow" charset="0"/>
              </a:rPr>
              <a:t>Факультет социальных наук</a:t>
            </a:r>
            <a:endParaRPr dirty="0">
              <a:latin typeface="Arial Narrow" charset="0"/>
              <a:ea typeface="Arial Narrow" charset="0"/>
              <a:cs typeface="Arial Narrow" charset="0"/>
            </a:endParaRPr>
          </a:p>
        </p:txBody>
      </p:sp>
      <p:pic>
        <p:nvPicPr>
          <p:cNvPr id="128" name="Изображение" descr="Изображение"/>
          <p:cNvPicPr>
            <a:picLocks noChangeAspect="1"/>
          </p:cNvPicPr>
          <p:nvPr/>
        </p:nvPicPr>
        <p:blipFill>
          <a:blip r:embed="rId3" cstate="print"/>
          <a:stretch>
            <a:fillRect/>
          </a:stretch>
        </p:blipFill>
        <p:spPr>
          <a:xfrm>
            <a:off x="805562" y="416839"/>
            <a:ext cx="853034" cy="853034"/>
          </a:xfrm>
          <a:prstGeom prst="rect">
            <a:avLst/>
          </a:prstGeom>
          <a:ln w="12700">
            <a:miter lim="400000"/>
          </a:ln>
        </p:spPr>
      </p:pic>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a:p>
        </p:txBody>
      </p:sp>
      <p:sp>
        <p:nvSpPr>
          <p:cNvPr id="124" name="Очень крутой заголовок…"/>
          <p:cNvSpPr txBox="1"/>
          <p:nvPr/>
        </p:nvSpPr>
        <p:spPr>
          <a:xfrm>
            <a:off x="1232079" y="2328481"/>
            <a:ext cx="11430002" cy="1644962"/>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p>
            <a:pPr algn="l">
              <a:defRPr sz="5000" b="1" cap="all">
                <a:solidFill>
                  <a:srgbClr val="253957"/>
                </a:solidFill>
                <a:latin typeface="+mn-lt"/>
                <a:ea typeface="+mn-ea"/>
                <a:cs typeface="+mn-cs"/>
                <a:sym typeface="Arial Narrow"/>
              </a:defRPr>
            </a:pPr>
            <a:r>
              <a:rPr lang="ru-RU" sz="5000" b="1" dirty="0">
                <a:latin typeface="Arial Narrow" charset="0"/>
                <a:ea typeface="Arial Narrow" charset="0"/>
                <a:cs typeface="Arial Narrow" charset="0"/>
              </a:rPr>
              <a:t>Онлайн-коммуникация</a:t>
            </a:r>
            <a:endParaRPr sz="5000" b="1" dirty="0">
              <a:latin typeface="Arial Narrow" charset="0"/>
              <a:ea typeface="Arial Narrow" charset="0"/>
              <a:cs typeface="Arial Narrow" charset="0"/>
            </a:endParaRPr>
          </a:p>
          <a:p>
            <a:pPr algn="l">
              <a:defRPr sz="3000">
                <a:solidFill>
                  <a:srgbClr val="253957"/>
                </a:solidFill>
                <a:latin typeface="+mn-lt"/>
                <a:ea typeface="+mn-ea"/>
                <a:cs typeface="+mn-cs"/>
                <a:sym typeface="Arial Narrow"/>
              </a:defRPr>
            </a:pPr>
            <a:endParaRPr dirty="0">
              <a:latin typeface="Arial Narrow" charset="0"/>
              <a:ea typeface="Arial Narrow" charset="0"/>
              <a:cs typeface="Arial Narrow" charset="0"/>
            </a:endParaRPr>
          </a:p>
        </p:txBody>
      </p:sp>
      <p:sp>
        <p:nvSpPr>
          <p:cNvPr id="126" name="Заголовок основного текста"/>
          <p:cNvSpPr txBox="1"/>
          <p:nvPr/>
        </p:nvSpPr>
        <p:spPr>
          <a:xfrm>
            <a:off x="1074529" y="5405314"/>
            <a:ext cx="11217968" cy="3805583"/>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b"/>
          <a:lstStyle>
            <a:lvl1pPr algn="l">
              <a:defRPr sz="3000" b="1">
                <a:solidFill>
                  <a:srgbClr val="253957"/>
                </a:solidFill>
                <a:latin typeface="+mn-lt"/>
                <a:ea typeface="+mn-ea"/>
                <a:cs typeface="+mn-cs"/>
                <a:sym typeface="Arial Narrow"/>
              </a:defRPr>
            </a:lvl1pPr>
          </a:lstStyle>
          <a:p>
            <a:pPr indent="450215" algn="just">
              <a:lnSpc>
                <a:spcPct val="107000"/>
              </a:lnSpc>
              <a:spcAft>
                <a:spcPts val="800"/>
              </a:spcAft>
            </a:pPr>
            <a:r>
              <a:rPr lang="ru-RU" b="0" dirty="0">
                <a:effectLst/>
                <a:latin typeface="Times New Roman" panose="02020603050405020304" pitchFamily="18" charset="0"/>
                <a:ea typeface="Calibri" panose="020F0502020204030204" pitchFamily="34" charset="0"/>
                <a:cs typeface="Times New Roman" panose="02020603050405020304" pitchFamily="18" charset="0"/>
              </a:rPr>
              <a:t>Статистика на 2018 год: более 64% российских граждан использовали онлайн коммуникацию для общения, 54% - для развлечений, около 60% для получения новостей и почти 50% пользователей обучались. </a:t>
            </a:r>
          </a:p>
          <a:p>
            <a:pPr indent="450215" algn="just">
              <a:lnSpc>
                <a:spcPct val="107000"/>
              </a:lnSpc>
              <a:spcAft>
                <a:spcPts val="800"/>
              </a:spcAft>
            </a:pPr>
            <a:r>
              <a:rPr lang="ru-RU" b="0" dirty="0">
                <a:effectLst/>
                <a:latin typeface="Times New Roman" panose="02020603050405020304" pitchFamily="18" charset="0"/>
                <a:ea typeface="Calibri" panose="020F0502020204030204" pitchFamily="34" charset="0"/>
                <a:cs typeface="Times New Roman" panose="02020603050405020304" pitchFamily="18" charset="0"/>
              </a:rPr>
              <a:t>В 2020 году пандемия </a:t>
            </a:r>
            <a:r>
              <a:rPr lang="en-US" b="0" dirty="0">
                <a:effectLst/>
                <a:latin typeface="Times New Roman" panose="02020603050405020304" pitchFamily="18" charset="0"/>
                <a:ea typeface="Calibri" panose="020F0502020204030204" pitchFamily="34" charset="0"/>
                <a:cs typeface="Times New Roman" panose="02020603050405020304" pitchFamily="18" charset="0"/>
              </a:rPr>
              <a:t>COVID</a:t>
            </a:r>
            <a:r>
              <a:rPr lang="ru-RU" b="0" dirty="0">
                <a:effectLst/>
                <a:latin typeface="Times New Roman" panose="02020603050405020304" pitchFamily="18" charset="0"/>
                <a:ea typeface="Calibri" panose="020F0502020204030204" pitchFamily="34" charset="0"/>
                <a:cs typeface="Times New Roman" panose="02020603050405020304" pitchFamily="18" charset="0"/>
              </a:rPr>
              <a:t>-19 внесла решающие коррективы, многие люди стали использовать онлайн-коммуникацию (документы, общение, продукты и товары, обучение, работа…).</a:t>
            </a:r>
          </a:p>
          <a:p>
            <a:r>
              <a:rPr lang="ru-RU" sz="3200" dirty="0">
                <a:latin typeface="Times New Roman" panose="02020603050405020304" pitchFamily="18" charset="0"/>
                <a:ea typeface="Arial Narrow" charset="0"/>
                <a:cs typeface="Times New Roman" panose="02020603050405020304" pitchFamily="18" charset="0"/>
              </a:rPr>
              <a:t>Особенности:</a:t>
            </a:r>
          </a:p>
          <a:p>
            <a:pPr marL="457200" indent="-457200">
              <a:buFontTx/>
              <a:buChar char="-"/>
            </a:pPr>
            <a:r>
              <a:rPr lang="ru-RU" sz="3200" b="0" dirty="0">
                <a:latin typeface="Times New Roman" panose="02020603050405020304" pitchFamily="18" charset="0"/>
                <a:ea typeface="Calibri" panose="020F0502020204030204" pitchFamily="34" charset="0"/>
                <a:cs typeface="Times New Roman" panose="02020603050405020304" pitchFamily="18" charset="0"/>
              </a:rPr>
              <a:t>И</a:t>
            </a:r>
            <a:r>
              <a:rPr lang="ru-RU" sz="3200" b="0" dirty="0">
                <a:effectLst/>
                <a:latin typeface="Times New Roman" panose="02020603050405020304" pitchFamily="18" charset="0"/>
                <a:ea typeface="Calibri" panose="020F0502020204030204" pitchFamily="34" charset="0"/>
                <a:cs typeface="Times New Roman" panose="02020603050405020304" pitchFamily="18" charset="0"/>
              </a:rPr>
              <a:t>нтерактивность (требует активного участия пользователя),</a:t>
            </a:r>
          </a:p>
          <a:p>
            <a:pPr marL="457200" indent="-457200">
              <a:buFontTx/>
              <a:buChar char="-"/>
            </a:pPr>
            <a:r>
              <a:rPr lang="ru-RU" sz="3200" b="0" dirty="0">
                <a:latin typeface="Times New Roman" panose="02020603050405020304" pitchFamily="18" charset="0"/>
                <a:ea typeface="Calibri" panose="020F0502020204030204" pitchFamily="34" charset="0"/>
                <a:cs typeface="Times New Roman" panose="02020603050405020304" pitchFamily="18" charset="0"/>
              </a:rPr>
              <a:t>Обратная связь и тесный контакт с пользователем.</a:t>
            </a:r>
          </a:p>
          <a:p>
            <a:endParaRPr dirty="0">
              <a:latin typeface="Arial Narrow" charset="0"/>
              <a:ea typeface="Arial Narrow" charset="0"/>
              <a:cs typeface="Arial Narrow" charset="0"/>
            </a:endParaRPr>
          </a:p>
        </p:txBody>
      </p:sp>
      <p:sp>
        <p:nvSpPr>
          <p:cNvPr id="127" name="Название подразделения, лаборатории, факультета и т.д."/>
          <p:cNvSpPr txBox="1"/>
          <p:nvPr/>
        </p:nvSpPr>
        <p:spPr>
          <a:xfrm>
            <a:off x="4161666" y="524444"/>
            <a:ext cx="8082786" cy="65659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lvl1pPr algn="r">
              <a:defRPr sz="1800">
                <a:solidFill>
                  <a:srgbClr val="253957"/>
                </a:solidFill>
                <a:latin typeface="+mn-lt"/>
                <a:ea typeface="+mn-ea"/>
                <a:cs typeface="+mn-cs"/>
                <a:sym typeface="Arial Narrow"/>
              </a:defRPr>
            </a:lvl1pPr>
          </a:lstStyle>
          <a:p>
            <a:endParaRPr lang="ru-RU" dirty="0">
              <a:latin typeface="Arial Narrow" charset="0"/>
              <a:ea typeface="Arial Narrow" charset="0"/>
              <a:cs typeface="Arial Narrow" charset="0"/>
            </a:endParaRPr>
          </a:p>
          <a:p>
            <a:r>
              <a:rPr lang="ru-RU" dirty="0">
                <a:latin typeface="Arial Narrow" charset="0"/>
                <a:ea typeface="Arial Narrow" charset="0"/>
                <a:cs typeface="Arial Narrow" charset="0"/>
              </a:rPr>
              <a:t>Факультет социальных наук</a:t>
            </a:r>
            <a:endParaRPr dirty="0">
              <a:latin typeface="Arial Narrow" charset="0"/>
              <a:ea typeface="Arial Narrow" charset="0"/>
              <a:cs typeface="Arial Narrow" charset="0"/>
            </a:endParaRPr>
          </a:p>
        </p:txBody>
      </p:sp>
      <p:pic>
        <p:nvPicPr>
          <p:cNvPr id="128" name="Изображение" descr="Изображение"/>
          <p:cNvPicPr>
            <a:picLocks noChangeAspect="1"/>
          </p:cNvPicPr>
          <p:nvPr/>
        </p:nvPicPr>
        <p:blipFill>
          <a:blip r:embed="rId3" cstate="print"/>
          <a:stretch>
            <a:fillRect/>
          </a:stretch>
        </p:blipFill>
        <p:spPr>
          <a:xfrm>
            <a:off x="805562" y="416839"/>
            <a:ext cx="853034" cy="853034"/>
          </a:xfrm>
          <a:prstGeom prst="rect">
            <a:avLst/>
          </a:prstGeom>
          <a:ln w="12700">
            <a:miter lim="400000"/>
          </a:ln>
        </p:spPr>
      </p:pic>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a:p>
        </p:txBody>
      </p:sp>
      <p:sp>
        <p:nvSpPr>
          <p:cNvPr id="124" name="Очень крутой заголовок…"/>
          <p:cNvSpPr txBox="1"/>
          <p:nvPr/>
        </p:nvSpPr>
        <p:spPr>
          <a:xfrm>
            <a:off x="1132504" y="2138276"/>
            <a:ext cx="11430002" cy="1644962"/>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p>
            <a:pPr algn="l">
              <a:defRPr sz="5000" b="1" cap="all">
                <a:solidFill>
                  <a:srgbClr val="253957"/>
                </a:solidFill>
                <a:latin typeface="+mn-lt"/>
                <a:ea typeface="+mn-ea"/>
                <a:cs typeface="+mn-cs"/>
                <a:sym typeface="Arial Narrow"/>
              </a:defRPr>
            </a:pPr>
            <a:r>
              <a:rPr lang="ru-RU" sz="5000" b="1" dirty="0">
                <a:latin typeface="Arial Narrow" charset="0"/>
                <a:ea typeface="Arial Narrow" charset="0"/>
                <a:cs typeface="Arial Narrow" charset="0"/>
              </a:rPr>
              <a:t>интернет-реклама</a:t>
            </a:r>
            <a:endParaRPr sz="5000" b="1" dirty="0">
              <a:latin typeface="Arial Narrow" charset="0"/>
              <a:ea typeface="Arial Narrow" charset="0"/>
              <a:cs typeface="Arial Narrow" charset="0"/>
            </a:endParaRPr>
          </a:p>
          <a:p>
            <a:pPr algn="l">
              <a:defRPr sz="3000">
                <a:solidFill>
                  <a:srgbClr val="253957"/>
                </a:solidFill>
                <a:latin typeface="+mn-lt"/>
                <a:ea typeface="+mn-ea"/>
                <a:cs typeface="+mn-cs"/>
                <a:sym typeface="Arial Narrow"/>
              </a:defRPr>
            </a:pPr>
            <a:endParaRPr dirty="0">
              <a:latin typeface="Arial Narrow" charset="0"/>
              <a:ea typeface="Arial Narrow" charset="0"/>
              <a:cs typeface="Arial Narrow" charset="0"/>
            </a:endParaRPr>
          </a:p>
        </p:txBody>
      </p:sp>
      <p:sp>
        <p:nvSpPr>
          <p:cNvPr id="126" name="Заголовок основного текста"/>
          <p:cNvSpPr txBox="1"/>
          <p:nvPr/>
        </p:nvSpPr>
        <p:spPr>
          <a:xfrm>
            <a:off x="1132504" y="5361109"/>
            <a:ext cx="11430001" cy="3975652"/>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b"/>
          <a:lstStyle>
            <a:lvl1pPr algn="l">
              <a:defRPr sz="3000" b="1">
                <a:solidFill>
                  <a:srgbClr val="253957"/>
                </a:solidFill>
                <a:latin typeface="+mn-lt"/>
                <a:ea typeface="+mn-ea"/>
                <a:cs typeface="+mn-cs"/>
                <a:sym typeface="Arial Narrow"/>
              </a:defRPr>
            </a:lvl1pPr>
          </a:lstStyle>
          <a:p>
            <a:r>
              <a:rPr lang="ru-RU" dirty="0">
                <a:effectLst/>
                <a:latin typeface="Times New Roman" panose="02020603050405020304" pitchFamily="18" charset="0"/>
                <a:ea typeface="Calibri" panose="020F0502020204030204" pitchFamily="34" charset="0"/>
              </a:rPr>
              <a:t>Интернет-реклама</a:t>
            </a:r>
            <a:r>
              <a:rPr lang="ru-RU" b="0" dirty="0">
                <a:effectLst/>
                <a:latin typeface="Times New Roman" panose="02020603050405020304" pitchFamily="18" charset="0"/>
                <a:ea typeface="Calibri" panose="020F0502020204030204" pitchFamily="34" charset="0"/>
              </a:rPr>
              <a:t> - вид рекламы, которая использует Интернет для передачи рекламных обращений от рекламодателя к пользователям.</a:t>
            </a:r>
          </a:p>
          <a:p>
            <a:r>
              <a:rPr lang="ru-RU" dirty="0">
                <a:latin typeface="Times New Roman" panose="02020603050405020304" pitchFamily="18" charset="0"/>
                <a:ea typeface="Calibri" panose="020F0502020204030204" pitchFamily="34" charset="0"/>
              </a:rPr>
              <a:t>В</a:t>
            </a:r>
            <a:r>
              <a:rPr lang="ru-RU" dirty="0">
                <a:effectLst/>
                <a:latin typeface="Times New Roman" panose="02020603050405020304" pitchFamily="18" charset="0"/>
                <a:ea typeface="Calibri" panose="020F0502020204030204" pitchFamily="34" charset="0"/>
              </a:rPr>
              <a:t>иды Интернет-рекламы</a:t>
            </a:r>
            <a:r>
              <a:rPr lang="ru-RU" b="0" dirty="0">
                <a:effectLst/>
                <a:latin typeface="Times New Roman" panose="02020603050405020304" pitchFamily="18" charset="0"/>
                <a:ea typeface="Calibri" panose="020F0502020204030204" pitchFamily="34" charset="0"/>
              </a:rPr>
              <a:t>: контекстная, тематическая, вирусная, таргетированная, </a:t>
            </a:r>
            <a:r>
              <a:rPr lang="en-US" b="0" dirty="0">
                <a:effectLst/>
                <a:latin typeface="Times New Roman" panose="02020603050405020304" pitchFamily="18" charset="0"/>
                <a:ea typeface="Calibri" panose="020F0502020204030204" pitchFamily="34" charset="0"/>
              </a:rPr>
              <a:t>SEO</a:t>
            </a:r>
            <a:r>
              <a:rPr lang="ru-RU" b="0" dirty="0">
                <a:effectLst/>
                <a:latin typeface="Times New Roman" panose="02020603050405020304" pitchFamily="18" charset="0"/>
                <a:ea typeface="Calibri" panose="020F0502020204030204" pitchFamily="34" charset="0"/>
              </a:rPr>
              <a:t> (продвижение сайтов) и реклама в социальных сетях.</a:t>
            </a:r>
          </a:p>
          <a:p>
            <a:endParaRPr lang="ru-RU" b="0" dirty="0">
              <a:latin typeface="Times New Roman" panose="02020603050405020304" pitchFamily="18" charset="0"/>
              <a:ea typeface="Calibri" panose="020F0502020204030204" pitchFamily="34" charset="0"/>
            </a:endParaRPr>
          </a:p>
          <a:p>
            <a:r>
              <a:rPr lang="ru-RU" b="0" dirty="0">
                <a:effectLst/>
                <a:latin typeface="Times New Roman" panose="02020603050405020304" pitchFamily="18" charset="0"/>
                <a:ea typeface="Calibri" panose="020F0502020204030204" pitchFamily="34" charset="0"/>
              </a:rPr>
              <a:t>Взаимодействие с пользователем через</a:t>
            </a:r>
            <a:r>
              <a:rPr lang="ru-RU" b="0" dirty="0">
                <a:latin typeface="Times New Roman" panose="02020603050405020304" pitchFamily="18" charset="0"/>
                <a:ea typeface="Calibri" panose="020F0502020204030204" pitchFamily="34" charset="0"/>
                <a:cs typeface="Times New Roman" panose="02020603050405020304" pitchFamily="18" charset="0"/>
              </a:rPr>
              <a:t> </a:t>
            </a:r>
            <a:r>
              <a:rPr lang="ru-RU" b="0" dirty="0">
                <a:effectLst/>
                <a:latin typeface="Times New Roman" panose="02020603050405020304" pitchFamily="18" charset="0"/>
                <a:ea typeface="Calibri" panose="020F0502020204030204" pitchFamily="34" charset="0"/>
              </a:rPr>
              <a:t>модель «</a:t>
            </a:r>
            <a:r>
              <a:rPr lang="en-US" b="0" dirty="0">
                <a:effectLst/>
                <a:latin typeface="Times New Roman" panose="02020603050405020304" pitchFamily="18" charset="0"/>
                <a:ea typeface="Calibri" panose="020F0502020204030204" pitchFamily="34" charset="0"/>
              </a:rPr>
              <a:t>AIDA</a:t>
            </a:r>
            <a:r>
              <a:rPr lang="ru-RU" b="0" dirty="0">
                <a:effectLst/>
                <a:latin typeface="Times New Roman" panose="02020603050405020304" pitchFamily="18" charset="0"/>
                <a:ea typeface="Calibri" panose="020F0502020204030204" pitchFamily="34" charset="0"/>
              </a:rPr>
              <a:t>(</a:t>
            </a:r>
            <a:r>
              <a:rPr lang="en-US" b="0" dirty="0">
                <a:effectLst/>
                <a:latin typeface="Times New Roman" panose="02020603050405020304" pitchFamily="18" charset="0"/>
                <a:ea typeface="Calibri" panose="020F0502020204030204" pitchFamily="34" charset="0"/>
              </a:rPr>
              <a:t>S</a:t>
            </a:r>
            <a:r>
              <a:rPr lang="ru-RU" b="0" dirty="0">
                <a:effectLst/>
                <a:latin typeface="Times New Roman" panose="02020603050405020304" pitchFamily="18" charset="0"/>
                <a:ea typeface="Calibri" panose="020F0502020204030204" pitchFamily="34" charset="0"/>
              </a:rPr>
              <a:t>)» Э. </a:t>
            </a:r>
            <a:r>
              <a:rPr lang="ru-RU" b="0" dirty="0" err="1">
                <a:effectLst/>
                <a:latin typeface="Times New Roman" panose="02020603050405020304" pitchFamily="18" charset="0"/>
                <a:ea typeface="Calibri" panose="020F0502020204030204" pitchFamily="34" charset="0"/>
              </a:rPr>
              <a:t>Левиса</a:t>
            </a:r>
            <a:r>
              <a:rPr lang="ru-RU" b="0" dirty="0">
                <a:effectLst/>
                <a:latin typeface="Times New Roman" panose="02020603050405020304" pitchFamily="18" charset="0"/>
                <a:ea typeface="Calibri" panose="020F0502020204030204" pitchFamily="34" charset="0"/>
                <a:cs typeface="Times New Roman" panose="02020603050405020304" pitchFamily="18" charset="0"/>
              </a:rPr>
              <a:t>.</a:t>
            </a:r>
          </a:p>
          <a:p>
            <a:endParaRPr lang="ru-RU" b="0" dirty="0">
              <a:latin typeface="Times New Roman" panose="02020603050405020304" pitchFamily="18" charset="0"/>
              <a:ea typeface="Calibri" panose="020F0502020204030204" pitchFamily="34" charset="0"/>
              <a:cs typeface="Times New Roman" panose="02020603050405020304" pitchFamily="18" charset="0"/>
            </a:endParaRPr>
          </a:p>
          <a:p>
            <a:r>
              <a:rPr lang="ru-RU" dirty="0">
                <a:effectLst/>
                <a:latin typeface="Times New Roman" panose="02020603050405020304" pitchFamily="18" charset="0"/>
                <a:ea typeface="Calibri" panose="020F0502020204030204" pitchFamily="34" charset="0"/>
                <a:cs typeface="Times New Roman" panose="02020603050405020304" pitchFamily="18" charset="0"/>
              </a:rPr>
              <a:t>Механизм таргетинга </a:t>
            </a:r>
            <a:r>
              <a:rPr lang="ru-RU" b="0" dirty="0">
                <a:effectLst/>
                <a:latin typeface="Times New Roman" panose="02020603050405020304" pitchFamily="18" charset="0"/>
                <a:ea typeface="Calibri" panose="020F0502020204030204" pitchFamily="34" charset="0"/>
                <a:cs typeface="Times New Roman" panose="02020603050405020304" pitchFamily="18" charset="0"/>
              </a:rPr>
              <a:t>(позволяет выделить заданную по критериям аудиторию и предлагать определенную рекламу именно этой аудитории).</a:t>
            </a:r>
          </a:p>
          <a:p>
            <a:endParaRPr dirty="0">
              <a:latin typeface="Arial Narrow" charset="0"/>
              <a:ea typeface="Arial Narrow" charset="0"/>
              <a:cs typeface="Arial Narrow" charset="0"/>
            </a:endParaRPr>
          </a:p>
        </p:txBody>
      </p:sp>
      <p:sp>
        <p:nvSpPr>
          <p:cNvPr id="127" name="Название подразделения, лаборатории, факультета и т.д."/>
          <p:cNvSpPr txBox="1"/>
          <p:nvPr/>
        </p:nvSpPr>
        <p:spPr>
          <a:xfrm>
            <a:off x="4161666" y="524444"/>
            <a:ext cx="8082786" cy="65659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lvl1pPr algn="r">
              <a:defRPr sz="1800">
                <a:solidFill>
                  <a:srgbClr val="253957"/>
                </a:solidFill>
                <a:latin typeface="+mn-lt"/>
                <a:ea typeface="+mn-ea"/>
                <a:cs typeface="+mn-cs"/>
                <a:sym typeface="Arial Narrow"/>
              </a:defRPr>
            </a:lvl1pPr>
          </a:lstStyle>
          <a:p>
            <a:endParaRPr lang="ru-RU" dirty="0">
              <a:latin typeface="Arial Narrow" charset="0"/>
              <a:ea typeface="Arial Narrow" charset="0"/>
              <a:cs typeface="Arial Narrow" charset="0"/>
            </a:endParaRPr>
          </a:p>
          <a:p>
            <a:r>
              <a:rPr lang="ru-RU" dirty="0">
                <a:latin typeface="Arial Narrow" charset="0"/>
                <a:ea typeface="Arial Narrow" charset="0"/>
                <a:cs typeface="Arial Narrow" charset="0"/>
              </a:rPr>
              <a:t>Факультет социальных наук</a:t>
            </a:r>
            <a:endParaRPr dirty="0">
              <a:latin typeface="Arial Narrow" charset="0"/>
              <a:ea typeface="Arial Narrow" charset="0"/>
              <a:cs typeface="Arial Narrow" charset="0"/>
            </a:endParaRPr>
          </a:p>
        </p:txBody>
      </p:sp>
      <p:pic>
        <p:nvPicPr>
          <p:cNvPr id="128" name="Изображение" descr="Изображение"/>
          <p:cNvPicPr>
            <a:picLocks noChangeAspect="1"/>
          </p:cNvPicPr>
          <p:nvPr/>
        </p:nvPicPr>
        <p:blipFill>
          <a:blip r:embed="rId3" cstate="print"/>
          <a:stretch>
            <a:fillRect/>
          </a:stretch>
        </p:blipFill>
        <p:spPr>
          <a:xfrm>
            <a:off x="805562" y="416839"/>
            <a:ext cx="853034" cy="853034"/>
          </a:xfrm>
          <a:prstGeom prst="rect">
            <a:avLst/>
          </a:prstGeom>
          <a:ln w="12700">
            <a:miter lim="400000"/>
          </a:ln>
        </p:spPr>
      </p:pic>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a:p>
        </p:txBody>
      </p:sp>
      <p:sp>
        <p:nvSpPr>
          <p:cNvPr id="124" name="Очень крутой заголовок…"/>
          <p:cNvSpPr txBox="1"/>
          <p:nvPr/>
        </p:nvSpPr>
        <p:spPr>
          <a:xfrm>
            <a:off x="1039739" y="2161165"/>
            <a:ext cx="11430002" cy="1644962"/>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p>
            <a:pPr algn="l">
              <a:defRPr sz="5000" b="1" cap="all">
                <a:solidFill>
                  <a:srgbClr val="253957"/>
                </a:solidFill>
                <a:latin typeface="+mn-lt"/>
                <a:ea typeface="+mn-ea"/>
                <a:cs typeface="+mn-cs"/>
                <a:sym typeface="Arial Narrow"/>
              </a:defRPr>
            </a:pPr>
            <a:r>
              <a:rPr lang="ru-RU" sz="5000" b="1" dirty="0">
                <a:latin typeface="Arial Narrow" charset="0"/>
                <a:ea typeface="Arial Narrow" charset="0"/>
                <a:cs typeface="Arial Narrow" charset="0"/>
              </a:rPr>
              <a:t>Поведенческий таргетинг</a:t>
            </a:r>
            <a:endParaRPr sz="5000" b="1" dirty="0">
              <a:latin typeface="Arial Narrow" charset="0"/>
              <a:ea typeface="Arial Narrow" charset="0"/>
              <a:cs typeface="Arial Narrow" charset="0"/>
            </a:endParaRPr>
          </a:p>
          <a:p>
            <a:pPr algn="l">
              <a:defRPr sz="3000">
                <a:solidFill>
                  <a:srgbClr val="253957"/>
                </a:solidFill>
                <a:latin typeface="+mn-lt"/>
                <a:ea typeface="+mn-ea"/>
                <a:cs typeface="+mn-cs"/>
                <a:sym typeface="Arial Narrow"/>
              </a:defRPr>
            </a:pPr>
            <a:endParaRPr dirty="0">
              <a:latin typeface="Arial Narrow" charset="0"/>
              <a:ea typeface="Arial Narrow" charset="0"/>
              <a:cs typeface="Arial Narrow" charset="0"/>
            </a:endParaRPr>
          </a:p>
        </p:txBody>
      </p:sp>
      <p:sp>
        <p:nvSpPr>
          <p:cNvPr id="126" name="Заголовок основного текста"/>
          <p:cNvSpPr txBox="1"/>
          <p:nvPr/>
        </p:nvSpPr>
        <p:spPr>
          <a:xfrm>
            <a:off x="1165909" y="3205650"/>
            <a:ext cx="11177662" cy="5483647"/>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b"/>
          <a:lstStyle>
            <a:lvl1pPr algn="l">
              <a:defRPr sz="3000" b="1">
                <a:solidFill>
                  <a:srgbClr val="253957"/>
                </a:solidFill>
                <a:latin typeface="+mn-lt"/>
                <a:ea typeface="+mn-ea"/>
                <a:cs typeface="+mn-cs"/>
                <a:sym typeface="Arial Narrow"/>
              </a:defRPr>
            </a:lvl1pPr>
          </a:lstStyle>
          <a:p>
            <a:r>
              <a:rPr lang="ru-RU" sz="3200" dirty="0">
                <a:effectLst/>
                <a:latin typeface="Times New Roman" panose="02020603050405020304" pitchFamily="18" charset="0"/>
                <a:ea typeface="Calibri" panose="020F0502020204030204" pitchFamily="34" charset="0"/>
              </a:rPr>
              <a:t>Правильно настроенный таргетинг:</a:t>
            </a:r>
          </a:p>
          <a:p>
            <a:pPr marL="457200" indent="-457200">
              <a:buFontTx/>
              <a:buChar char="-"/>
            </a:pPr>
            <a:r>
              <a:rPr lang="ru-RU" b="0" dirty="0">
                <a:effectLst/>
                <a:latin typeface="Times New Roman" panose="02020603050405020304" pitchFamily="18" charset="0"/>
                <a:ea typeface="Calibri" panose="020F0502020204030204" pitchFamily="34" charset="0"/>
              </a:rPr>
              <a:t>повышает лояльность потребителей,</a:t>
            </a:r>
          </a:p>
          <a:p>
            <a:pPr marL="457200" indent="-457200">
              <a:buFontTx/>
              <a:buChar char="-"/>
            </a:pPr>
            <a:r>
              <a:rPr lang="ru-RU" b="0" dirty="0">
                <a:effectLst/>
                <a:latin typeface="Times New Roman" panose="02020603050405020304" pitchFamily="18" charset="0"/>
                <a:ea typeface="Calibri" panose="020F0502020204030204" pitchFamily="34" charset="0"/>
              </a:rPr>
              <a:t>увеличивается конверсия, </a:t>
            </a:r>
          </a:p>
          <a:p>
            <a:pPr marL="457200" indent="-457200">
              <a:buFontTx/>
              <a:buChar char="-"/>
            </a:pPr>
            <a:r>
              <a:rPr lang="ru-RU" b="0" dirty="0">
                <a:effectLst/>
                <a:latin typeface="Times New Roman" panose="02020603050405020304" pitchFamily="18" charset="0"/>
                <a:ea typeface="Calibri" panose="020F0502020204030204" pitchFamily="34" charset="0"/>
              </a:rPr>
              <a:t>позволяет экономно расходовать бюджет.</a:t>
            </a:r>
          </a:p>
          <a:p>
            <a:endParaRPr lang="ru-RU" b="0" dirty="0">
              <a:latin typeface="Times New Roman" panose="02020603050405020304" pitchFamily="18" charset="0"/>
              <a:ea typeface="Calibri" panose="020F0502020204030204" pitchFamily="34" charset="0"/>
            </a:endParaRPr>
          </a:p>
          <a:p>
            <a:r>
              <a:rPr lang="ru-RU" sz="3200" dirty="0">
                <a:latin typeface="Times New Roman" panose="02020603050405020304" pitchFamily="18" charset="0"/>
                <a:ea typeface="Calibri" panose="020F0502020204030204" pitchFamily="34" charset="0"/>
              </a:rPr>
              <a:t>В</a:t>
            </a:r>
            <a:r>
              <a:rPr lang="ru-RU" sz="3200" dirty="0">
                <a:effectLst/>
                <a:latin typeface="Times New Roman" panose="02020603050405020304" pitchFamily="18" charset="0"/>
                <a:ea typeface="Calibri" panose="020F0502020204030204" pitchFamily="34" charset="0"/>
              </a:rPr>
              <a:t>иды таргетинга: </a:t>
            </a:r>
            <a:r>
              <a:rPr lang="ru-RU" b="0" dirty="0">
                <a:effectLst/>
                <a:latin typeface="Times New Roman" panose="02020603050405020304" pitchFamily="18" charset="0"/>
                <a:ea typeface="Calibri" panose="020F0502020204030204" pitchFamily="34" charset="0"/>
              </a:rPr>
              <a:t>1) таргетинг по ключевым словам, 2) географический таргетинг, 3) временной таргетинг, 4) социально-демографический таргетинг, 5) поведенческий таргетинг, 6) тематический таргетинг, 7) динамический </a:t>
            </a:r>
            <a:r>
              <a:rPr lang="ru-RU" b="0" dirty="0" err="1">
                <a:effectLst/>
                <a:latin typeface="Times New Roman" panose="02020603050405020304" pitchFamily="18" charset="0"/>
                <a:ea typeface="Calibri" panose="020F0502020204030204" pitchFamily="34" charset="0"/>
              </a:rPr>
              <a:t>ретаргетинг</a:t>
            </a:r>
            <a:r>
              <a:rPr lang="ru-RU" b="0" dirty="0">
                <a:effectLst/>
                <a:latin typeface="Times New Roman" panose="02020603050405020304" pitchFamily="18" charset="0"/>
                <a:ea typeface="Calibri" panose="020F0502020204030204" pitchFamily="34" charset="0"/>
              </a:rPr>
              <a:t>, 8) поисковый </a:t>
            </a:r>
            <a:r>
              <a:rPr lang="ru-RU" b="0" dirty="0" err="1">
                <a:effectLst/>
                <a:latin typeface="Times New Roman" panose="02020603050405020304" pitchFamily="18" charset="0"/>
                <a:ea typeface="Calibri" panose="020F0502020204030204" pitchFamily="34" charset="0"/>
              </a:rPr>
              <a:t>ретаргетинг</a:t>
            </a:r>
            <a:r>
              <a:rPr lang="ru-RU" b="0" dirty="0">
                <a:effectLst/>
                <a:latin typeface="Times New Roman" panose="02020603050405020304" pitchFamily="18" charset="0"/>
                <a:ea typeface="Calibri" panose="020F0502020204030204" pitchFamily="34" charset="0"/>
              </a:rPr>
              <a:t>, 9) </a:t>
            </a:r>
            <a:r>
              <a:rPr lang="en-US" b="0" dirty="0">
                <a:effectLst/>
                <a:latin typeface="Times New Roman" panose="02020603050405020304" pitchFamily="18" charset="0"/>
                <a:ea typeface="Calibri" panose="020F0502020204030204" pitchFamily="34" charset="0"/>
              </a:rPr>
              <a:t>CRM</a:t>
            </a:r>
            <a:r>
              <a:rPr lang="ru-RU" b="0" dirty="0">
                <a:effectLst/>
                <a:latin typeface="Times New Roman" panose="02020603050405020304" pitchFamily="18" charset="0"/>
                <a:ea typeface="Calibri" panose="020F0502020204030204" pitchFamily="34" charset="0"/>
              </a:rPr>
              <a:t>-</a:t>
            </a:r>
            <a:r>
              <a:rPr lang="ru-RU" b="0" dirty="0" err="1">
                <a:effectLst/>
                <a:latin typeface="Times New Roman" panose="02020603050405020304" pitchFamily="18" charset="0"/>
                <a:ea typeface="Calibri" panose="020F0502020204030204" pitchFamily="34" charset="0"/>
              </a:rPr>
              <a:t>ретаргетинг</a:t>
            </a:r>
            <a:r>
              <a:rPr lang="ru-RU" b="0" dirty="0">
                <a:effectLst/>
                <a:latin typeface="Times New Roman" panose="02020603050405020304" pitchFamily="18" charset="0"/>
                <a:ea typeface="Calibri" panose="020F0502020204030204" pitchFamily="34" charset="0"/>
              </a:rPr>
              <a:t> </a:t>
            </a:r>
            <a:endParaRPr b="0" dirty="0">
              <a:latin typeface="Arial Narrow" charset="0"/>
              <a:ea typeface="Arial Narrow" charset="0"/>
              <a:cs typeface="Arial Narrow" charset="0"/>
            </a:endParaRPr>
          </a:p>
        </p:txBody>
      </p:sp>
      <p:sp>
        <p:nvSpPr>
          <p:cNvPr id="127" name="Название подразделения, лаборатории, факультета и т.д."/>
          <p:cNvSpPr txBox="1"/>
          <p:nvPr/>
        </p:nvSpPr>
        <p:spPr>
          <a:xfrm>
            <a:off x="4161666" y="524444"/>
            <a:ext cx="8082786" cy="65659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lvl1pPr algn="r">
              <a:defRPr sz="1800">
                <a:solidFill>
                  <a:srgbClr val="253957"/>
                </a:solidFill>
                <a:latin typeface="+mn-lt"/>
                <a:ea typeface="+mn-ea"/>
                <a:cs typeface="+mn-cs"/>
                <a:sym typeface="Arial Narrow"/>
              </a:defRPr>
            </a:lvl1pPr>
          </a:lstStyle>
          <a:p>
            <a:endParaRPr lang="ru-RU" dirty="0">
              <a:latin typeface="Arial Narrow" charset="0"/>
              <a:ea typeface="Arial Narrow" charset="0"/>
              <a:cs typeface="Arial Narrow" charset="0"/>
            </a:endParaRPr>
          </a:p>
          <a:p>
            <a:r>
              <a:rPr lang="ru-RU" dirty="0">
                <a:latin typeface="Arial Narrow" charset="0"/>
                <a:ea typeface="Arial Narrow" charset="0"/>
                <a:cs typeface="Arial Narrow" charset="0"/>
              </a:rPr>
              <a:t>Факультет социальных наук</a:t>
            </a:r>
            <a:endParaRPr dirty="0">
              <a:latin typeface="Arial Narrow" charset="0"/>
              <a:ea typeface="Arial Narrow" charset="0"/>
              <a:cs typeface="Arial Narrow" charset="0"/>
            </a:endParaRPr>
          </a:p>
        </p:txBody>
      </p:sp>
      <p:pic>
        <p:nvPicPr>
          <p:cNvPr id="128" name="Изображение" descr="Изображение"/>
          <p:cNvPicPr>
            <a:picLocks noChangeAspect="1"/>
          </p:cNvPicPr>
          <p:nvPr/>
        </p:nvPicPr>
        <p:blipFill>
          <a:blip r:embed="rId3" cstate="print"/>
          <a:stretch>
            <a:fillRect/>
          </a:stretch>
        </p:blipFill>
        <p:spPr>
          <a:xfrm>
            <a:off x="805562" y="416839"/>
            <a:ext cx="853034" cy="853034"/>
          </a:xfrm>
          <a:prstGeom prst="rect">
            <a:avLst/>
          </a:prstGeom>
          <a:ln w="12700">
            <a:miter lim="400000"/>
          </a:ln>
        </p:spPr>
      </p:pic>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a:p>
        </p:txBody>
      </p:sp>
      <p:sp>
        <p:nvSpPr>
          <p:cNvPr id="124" name="Очень крутой заголовок…"/>
          <p:cNvSpPr txBox="1"/>
          <p:nvPr/>
        </p:nvSpPr>
        <p:spPr>
          <a:xfrm>
            <a:off x="986183" y="2307675"/>
            <a:ext cx="11430002" cy="1644962"/>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p>
            <a:pPr algn="l">
              <a:defRPr sz="5000" b="1" cap="all">
                <a:solidFill>
                  <a:srgbClr val="253957"/>
                </a:solidFill>
                <a:latin typeface="+mn-lt"/>
                <a:ea typeface="+mn-ea"/>
                <a:cs typeface="+mn-cs"/>
                <a:sym typeface="Arial Narrow"/>
              </a:defRPr>
            </a:pPr>
            <a:r>
              <a:rPr lang="ru-RU" sz="5000" dirty="0">
                <a:effectLst/>
                <a:ea typeface="Calibri" panose="020F0502020204030204" pitchFamily="34" charset="0"/>
              </a:rPr>
              <a:t>механизмы </a:t>
            </a:r>
            <a:r>
              <a:rPr lang="ru-RU" sz="5000" dirty="0" err="1">
                <a:effectLst/>
                <a:ea typeface="Calibri" panose="020F0502020204030204" pitchFamily="34" charset="0"/>
              </a:rPr>
              <a:t>таргетинговой</a:t>
            </a:r>
            <a:r>
              <a:rPr lang="ru-RU" sz="5000" dirty="0">
                <a:effectLst/>
                <a:ea typeface="Calibri" panose="020F0502020204030204" pitchFamily="34" charset="0"/>
              </a:rPr>
              <a:t> рекламы </a:t>
            </a:r>
            <a:endParaRPr sz="5000" dirty="0">
              <a:ea typeface="Arial Narrow" charset="0"/>
              <a:cs typeface="Arial Narrow" charset="0"/>
            </a:endParaRPr>
          </a:p>
        </p:txBody>
      </p:sp>
      <p:sp>
        <p:nvSpPr>
          <p:cNvPr id="126" name="Заголовок основного текста"/>
          <p:cNvSpPr txBox="1"/>
          <p:nvPr/>
        </p:nvSpPr>
        <p:spPr>
          <a:xfrm>
            <a:off x="986183" y="3952637"/>
            <a:ext cx="11430001" cy="4979324"/>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b"/>
          <a:lstStyle>
            <a:lvl1pPr algn="l">
              <a:defRPr sz="3000" b="1">
                <a:solidFill>
                  <a:srgbClr val="253957"/>
                </a:solidFill>
                <a:latin typeface="+mn-lt"/>
                <a:ea typeface="+mn-ea"/>
                <a:cs typeface="+mn-cs"/>
                <a:sym typeface="Arial Narrow"/>
              </a:defRPr>
            </a:lvl1pPr>
          </a:lstStyle>
          <a:p>
            <a:r>
              <a:rPr lang="en-US" sz="3200" dirty="0">
                <a:effectLst/>
                <a:latin typeface="Times New Roman" panose="02020603050405020304" pitchFamily="18" charset="0"/>
                <a:ea typeface="Calibri" panose="020F0502020204030204" pitchFamily="34" charset="0"/>
                <a:cs typeface="Times New Roman" panose="02020603050405020304" pitchFamily="18" charset="0"/>
              </a:rPr>
              <a:t>Google AdWords</a:t>
            </a:r>
            <a:r>
              <a:rPr lang="ru-RU"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3200" b="0" dirty="0">
                <a:effectLst/>
                <a:latin typeface="Times New Roman" panose="02020603050405020304" pitchFamily="18" charset="0"/>
                <a:ea typeface="Calibri" panose="020F0502020204030204" pitchFamily="34" charset="0"/>
                <a:cs typeface="Times New Roman" panose="02020603050405020304" pitchFamily="18" charset="0"/>
              </a:rPr>
              <a:t>предлагает различные стратегии для достижения определенных бизнес-целей. </a:t>
            </a:r>
            <a:endParaRPr lang="ru-RU" sz="3200" b="0" dirty="0">
              <a:latin typeface="Times New Roman" panose="02020603050405020304" pitchFamily="18" charset="0"/>
              <a:ea typeface="Arial Narrow" charset="0"/>
              <a:cs typeface="Times New Roman" panose="02020603050405020304" pitchFamily="18" charset="0"/>
            </a:endParaRPr>
          </a:p>
          <a:p>
            <a:endParaRPr lang="ru-RU" sz="3200" b="0" dirty="0">
              <a:latin typeface="Times New Roman" panose="02020603050405020304" pitchFamily="18" charset="0"/>
              <a:ea typeface="Arial Narrow" charset="0"/>
              <a:cs typeface="Times New Roman" panose="02020603050405020304" pitchFamily="18" charset="0"/>
            </a:endParaRPr>
          </a:p>
          <a:p>
            <a:r>
              <a:rPr lang="ru-RU" sz="3200" dirty="0" err="1">
                <a:effectLst/>
                <a:latin typeface="Times New Roman" panose="02020603050405020304" pitchFamily="18" charset="0"/>
                <a:ea typeface="Calibri" panose="020F0502020204030204" pitchFamily="34" charset="0"/>
                <a:cs typeface="Times New Roman" panose="02020603050405020304" pitchFamily="18" charset="0"/>
              </a:rPr>
              <a:t>Яндекс.Директ</a:t>
            </a:r>
            <a:r>
              <a:rPr lang="ru-RU"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3200" b="0" dirty="0">
                <a:effectLst/>
                <a:latin typeface="Times New Roman" panose="02020603050405020304" pitchFamily="18" charset="0"/>
                <a:ea typeface="Calibri" panose="020F0502020204030204" pitchFamily="34" charset="0"/>
                <a:cs typeface="Times New Roman" panose="02020603050405020304" pitchFamily="18" charset="0"/>
              </a:rPr>
              <a:t>является системой размещения поисковой и тематической контекстной рекламы.</a:t>
            </a:r>
          </a:p>
          <a:p>
            <a:endParaRPr lang="ru-RU" sz="3200" b="0" dirty="0">
              <a:latin typeface="Times New Roman" panose="02020603050405020304" pitchFamily="18" charset="0"/>
              <a:ea typeface="Arial Narrow" charset="0"/>
              <a:cs typeface="Times New Roman" panose="02020603050405020304" pitchFamily="18" charset="0"/>
            </a:endParaRPr>
          </a:p>
          <a:p>
            <a:r>
              <a:rPr lang="en-US" sz="3200" dirty="0" err="1">
                <a:effectLst/>
                <a:latin typeface="Times New Roman" panose="02020603050405020304" pitchFamily="18" charset="0"/>
                <a:ea typeface="Calibri" panose="020F0502020204030204" pitchFamily="34" charset="0"/>
              </a:rPr>
              <a:t>myTarget</a:t>
            </a:r>
            <a:r>
              <a:rPr lang="ru-RU" sz="3200" dirty="0">
                <a:effectLst/>
                <a:latin typeface="Times New Roman" panose="02020603050405020304" pitchFamily="18" charset="0"/>
                <a:ea typeface="Calibri" panose="020F0502020204030204" pitchFamily="34" charset="0"/>
              </a:rPr>
              <a:t> </a:t>
            </a:r>
            <a:r>
              <a:rPr lang="ru-RU" sz="3200" b="0" dirty="0">
                <a:effectLst/>
                <a:latin typeface="Times New Roman" panose="02020603050405020304" pitchFamily="18" charset="0"/>
                <a:ea typeface="Calibri" panose="020F0502020204030204" pitchFamily="34" charset="0"/>
              </a:rPr>
              <a:t>(продукт </a:t>
            </a:r>
            <a:r>
              <a:rPr lang="en-US" sz="3200" b="0" dirty="0">
                <a:effectLst/>
                <a:latin typeface="Times New Roman" panose="02020603050405020304" pitchFamily="18" charset="0"/>
                <a:ea typeface="Calibri" panose="020F0502020204030204" pitchFamily="34" charset="0"/>
              </a:rPr>
              <a:t>Mail</a:t>
            </a:r>
            <a:r>
              <a:rPr lang="ru-RU" sz="3200" b="0" dirty="0">
                <a:effectLst/>
                <a:latin typeface="Times New Roman" panose="02020603050405020304" pitchFamily="18" charset="0"/>
                <a:ea typeface="Calibri" panose="020F0502020204030204" pitchFamily="34" charset="0"/>
              </a:rPr>
              <a:t>.</a:t>
            </a:r>
            <a:r>
              <a:rPr lang="en-US" sz="3200" b="0" dirty="0" err="1">
                <a:effectLst/>
                <a:latin typeface="Times New Roman" panose="02020603050405020304" pitchFamily="18" charset="0"/>
                <a:ea typeface="Calibri" panose="020F0502020204030204" pitchFamily="34" charset="0"/>
              </a:rPr>
              <a:t>ru</a:t>
            </a:r>
            <a:r>
              <a:rPr lang="ru-RU" sz="3200" b="0" dirty="0">
                <a:effectLst/>
                <a:latin typeface="Times New Roman" panose="02020603050405020304" pitchFamily="18" charset="0"/>
                <a:ea typeface="Calibri" panose="020F0502020204030204" pitchFamily="34" charset="0"/>
              </a:rPr>
              <a:t>)</a:t>
            </a:r>
            <a:r>
              <a:rPr lang="en-US" sz="3200" b="0" dirty="0">
                <a:effectLst/>
                <a:latin typeface="Times New Roman" panose="02020603050405020304" pitchFamily="18" charset="0"/>
                <a:ea typeface="Calibri" panose="020F0502020204030204" pitchFamily="34" charset="0"/>
              </a:rPr>
              <a:t> </a:t>
            </a:r>
            <a:r>
              <a:rPr lang="ru-RU" sz="3200" b="0" dirty="0">
                <a:effectLst/>
                <a:latin typeface="Times New Roman" panose="02020603050405020304" pitchFamily="18" charset="0"/>
                <a:ea typeface="Calibri" panose="020F0502020204030204" pitchFamily="34" charset="0"/>
              </a:rPr>
              <a:t>единая точка доступа к мобильным аудиториям социальных сетей: «ВКонтакте», «Одноклассники», «Мой мир». </a:t>
            </a:r>
            <a:endParaRPr lang="ru-RU" sz="3200" b="0" dirty="0">
              <a:latin typeface="Times New Roman" panose="02020603050405020304" pitchFamily="18" charset="0"/>
              <a:ea typeface="Arial Narrow" charset="0"/>
              <a:cs typeface="Times New Roman" panose="02020603050405020304" pitchFamily="18" charset="0"/>
            </a:endParaRPr>
          </a:p>
          <a:p>
            <a:endParaRPr lang="ru-RU" b="0" dirty="0">
              <a:latin typeface="Arial Narrow" charset="0"/>
              <a:ea typeface="Arial Narrow" charset="0"/>
              <a:cs typeface="Arial Narrow" charset="0"/>
            </a:endParaRPr>
          </a:p>
        </p:txBody>
      </p:sp>
      <p:sp>
        <p:nvSpPr>
          <p:cNvPr id="127" name="Название подразделения, лаборатории, факультета и т.д."/>
          <p:cNvSpPr txBox="1"/>
          <p:nvPr/>
        </p:nvSpPr>
        <p:spPr>
          <a:xfrm>
            <a:off x="4161666" y="524444"/>
            <a:ext cx="8082786" cy="65659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lvl1pPr algn="r">
              <a:defRPr sz="1800">
                <a:solidFill>
                  <a:srgbClr val="253957"/>
                </a:solidFill>
                <a:latin typeface="+mn-lt"/>
                <a:ea typeface="+mn-ea"/>
                <a:cs typeface="+mn-cs"/>
                <a:sym typeface="Arial Narrow"/>
              </a:defRPr>
            </a:lvl1pPr>
          </a:lstStyle>
          <a:p>
            <a:endParaRPr lang="ru-RU" dirty="0">
              <a:latin typeface="Arial Narrow" charset="0"/>
              <a:ea typeface="Arial Narrow" charset="0"/>
              <a:cs typeface="Arial Narrow" charset="0"/>
            </a:endParaRPr>
          </a:p>
          <a:p>
            <a:r>
              <a:rPr lang="ru-RU" dirty="0">
                <a:latin typeface="Arial Narrow" charset="0"/>
                <a:ea typeface="Arial Narrow" charset="0"/>
                <a:cs typeface="Arial Narrow" charset="0"/>
              </a:rPr>
              <a:t>Факультет социальных наук</a:t>
            </a:r>
            <a:endParaRPr dirty="0">
              <a:latin typeface="Arial Narrow" charset="0"/>
              <a:ea typeface="Arial Narrow" charset="0"/>
              <a:cs typeface="Arial Narrow" charset="0"/>
            </a:endParaRPr>
          </a:p>
        </p:txBody>
      </p:sp>
      <p:pic>
        <p:nvPicPr>
          <p:cNvPr id="128" name="Изображение" descr="Изображение"/>
          <p:cNvPicPr>
            <a:picLocks noChangeAspect="1"/>
          </p:cNvPicPr>
          <p:nvPr/>
        </p:nvPicPr>
        <p:blipFill>
          <a:blip r:embed="rId3" cstate="print"/>
          <a:stretch>
            <a:fillRect/>
          </a:stretch>
        </p:blipFill>
        <p:spPr>
          <a:xfrm>
            <a:off x="805562" y="416839"/>
            <a:ext cx="853034" cy="853034"/>
          </a:xfrm>
          <a:prstGeom prst="rect">
            <a:avLst/>
          </a:prstGeom>
          <a:ln w="12700">
            <a:miter lim="400000"/>
          </a:ln>
        </p:spPr>
      </p:pic>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a:p>
        </p:txBody>
      </p:sp>
      <p:sp>
        <p:nvSpPr>
          <p:cNvPr id="124" name="Очень крутой заголовок…"/>
          <p:cNvSpPr txBox="1"/>
          <p:nvPr/>
        </p:nvSpPr>
        <p:spPr>
          <a:xfrm>
            <a:off x="1062109" y="2031949"/>
            <a:ext cx="11226244" cy="1644962"/>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p>
            <a:pPr algn="l">
              <a:defRPr sz="5000" b="1" cap="all">
                <a:solidFill>
                  <a:srgbClr val="253957"/>
                </a:solidFill>
                <a:latin typeface="+mn-lt"/>
                <a:ea typeface="+mn-ea"/>
                <a:cs typeface="+mn-cs"/>
                <a:sym typeface="Arial Narrow"/>
              </a:defRPr>
            </a:pPr>
            <a:r>
              <a:rPr lang="ru-RU" sz="4000" b="1" dirty="0">
                <a:latin typeface="Arial Narrow" charset="0"/>
                <a:ea typeface="Arial Narrow" charset="0"/>
                <a:cs typeface="Arial Narrow" charset="0"/>
              </a:rPr>
              <a:t>Исследование отношения потребителя к рекламе в интернете</a:t>
            </a:r>
            <a:endParaRPr sz="3500" b="1" dirty="0">
              <a:latin typeface="Arial Narrow" charset="0"/>
              <a:ea typeface="Arial Narrow" charset="0"/>
              <a:cs typeface="Arial Narrow" charset="0"/>
            </a:endParaRPr>
          </a:p>
          <a:p>
            <a:pPr algn="l">
              <a:defRPr sz="3000">
                <a:solidFill>
                  <a:srgbClr val="253957"/>
                </a:solidFill>
                <a:latin typeface="+mn-lt"/>
                <a:ea typeface="+mn-ea"/>
                <a:cs typeface="+mn-cs"/>
                <a:sym typeface="Arial Narrow"/>
              </a:defRPr>
            </a:pPr>
            <a:endParaRPr dirty="0">
              <a:latin typeface="Arial Narrow" charset="0"/>
              <a:ea typeface="Arial Narrow" charset="0"/>
              <a:cs typeface="Arial Narrow" charset="0"/>
            </a:endParaRPr>
          </a:p>
        </p:txBody>
      </p:sp>
      <p:sp>
        <p:nvSpPr>
          <p:cNvPr id="126" name="Заголовок основного текста"/>
          <p:cNvSpPr txBox="1"/>
          <p:nvPr/>
        </p:nvSpPr>
        <p:spPr>
          <a:xfrm>
            <a:off x="787401" y="4558748"/>
            <a:ext cx="11775660" cy="4831022"/>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b"/>
          <a:lstStyle>
            <a:lvl1pPr algn="l">
              <a:defRPr sz="3000" b="1">
                <a:solidFill>
                  <a:srgbClr val="253957"/>
                </a:solidFill>
                <a:latin typeface="+mn-lt"/>
                <a:ea typeface="+mn-ea"/>
                <a:cs typeface="+mn-cs"/>
                <a:sym typeface="Arial Narrow"/>
              </a:defRPr>
            </a:lvl1pPr>
          </a:lstStyle>
          <a:p>
            <a:r>
              <a:rPr lang="ru-RU" sz="3200" b="0" dirty="0">
                <a:latin typeface="Times New Roman" panose="02020603050405020304" pitchFamily="18" charset="0"/>
                <a:ea typeface="Calibri" panose="020F0502020204030204" pitchFamily="34" charset="0"/>
                <a:cs typeface="Times New Roman" panose="02020603050405020304" pitchFamily="18" charset="0"/>
              </a:rPr>
              <a:t>К</a:t>
            </a:r>
            <a:r>
              <a:rPr lang="ru-RU" sz="3200" b="0" dirty="0">
                <a:effectLst/>
                <a:latin typeface="Times New Roman" panose="02020603050405020304" pitchFamily="18" charset="0"/>
                <a:ea typeface="Calibri" panose="020F0502020204030204" pitchFamily="34" charset="0"/>
                <a:cs typeface="Times New Roman" panose="02020603050405020304" pitchFamily="18" charset="0"/>
              </a:rPr>
              <a:t>ак именно сам пользователь относится к рекламе в Интернете? </a:t>
            </a:r>
          </a:p>
          <a:p>
            <a:endParaRPr lang="ru-RU" sz="3200" b="0" dirty="0">
              <a:effectLst/>
              <a:latin typeface="Times New Roman" panose="02020603050405020304" pitchFamily="18" charset="0"/>
              <a:ea typeface="Calibri" panose="020F0502020204030204" pitchFamily="34" charset="0"/>
              <a:cs typeface="Times New Roman" panose="02020603050405020304" pitchFamily="18" charset="0"/>
            </a:endParaRPr>
          </a:p>
          <a:p>
            <a:r>
              <a:rPr lang="ru-RU" sz="3200" b="0" dirty="0">
                <a:effectLst/>
                <a:latin typeface="Times New Roman" panose="02020603050405020304" pitchFamily="18" charset="0"/>
                <a:ea typeface="Calibri" panose="020F0502020204030204" pitchFamily="34" charset="0"/>
                <a:cs typeface="Times New Roman" panose="02020603050405020304" pitchFamily="18" charset="0"/>
              </a:rPr>
              <a:t>Что для потребителя становится важным в онлайн-коммуникации?</a:t>
            </a:r>
          </a:p>
          <a:p>
            <a:endParaRPr lang="ru-RU" sz="3200" b="0" dirty="0">
              <a:latin typeface="Times New Roman" panose="02020603050405020304" pitchFamily="18" charset="0"/>
              <a:ea typeface="Calibri" panose="020F0502020204030204" pitchFamily="34" charset="0"/>
              <a:cs typeface="Times New Roman" panose="02020603050405020304" pitchFamily="18" charset="0"/>
            </a:endParaRPr>
          </a:p>
          <a:p>
            <a:r>
              <a:rPr lang="ru-RU" dirty="0">
                <a:latin typeface="Times New Roman" panose="02020603050405020304" pitchFamily="18" charset="0"/>
                <a:ea typeface="Times New Roman" panose="02020603050405020304" pitchFamily="18" charset="0"/>
                <a:cs typeface="Times New Roman" panose="02020603050405020304" pitchFamily="18" charset="0"/>
              </a:rPr>
              <a:t>Т</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ри исследовательских трека</a:t>
            </a:r>
            <a:r>
              <a:rPr lang="ru-RU" b="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514350" indent="-514350">
              <a:buAutoNum type="arabicParenR"/>
            </a:pPr>
            <a:r>
              <a:rPr lang="ru-RU" b="0" dirty="0">
                <a:effectLst/>
                <a:latin typeface="Times New Roman" panose="02020603050405020304" pitchFamily="18" charset="0"/>
                <a:ea typeface="Times New Roman" panose="02020603050405020304" pitchFamily="18" charset="0"/>
                <a:cs typeface="Times New Roman" panose="02020603050405020304" pitchFamily="18" charset="0"/>
              </a:rPr>
              <a:t>отношение и интерес к рекламе; </a:t>
            </a:r>
          </a:p>
          <a:p>
            <a:pPr marL="514350" indent="-514350">
              <a:buAutoNum type="arabicParenR"/>
            </a:pPr>
            <a:r>
              <a:rPr lang="ru-RU" b="0" dirty="0">
                <a:effectLst/>
                <a:latin typeface="Times New Roman" panose="02020603050405020304" pitchFamily="18" charset="0"/>
                <a:ea typeface="Times New Roman" panose="02020603050405020304" pitchFamily="18" charset="0"/>
                <a:cs typeface="Times New Roman" panose="02020603050405020304" pitchFamily="18" charset="0"/>
              </a:rPr>
              <a:t>отношение к продавцу и коммуникации в Интернете; </a:t>
            </a:r>
          </a:p>
          <a:p>
            <a:pPr marL="514350" indent="-514350">
              <a:buAutoNum type="arabicParenR"/>
            </a:pPr>
            <a:r>
              <a:rPr lang="ru-RU" b="0" dirty="0">
                <a:effectLst/>
                <a:latin typeface="Times New Roman" panose="02020603050405020304" pitchFamily="18" charset="0"/>
                <a:ea typeface="Times New Roman" panose="02020603050405020304" pitchFamily="18" charset="0"/>
                <a:cs typeface="Times New Roman" panose="02020603050405020304" pitchFamily="18" charset="0"/>
              </a:rPr>
              <a:t>интерес к онлайн покупкам.</a:t>
            </a:r>
            <a:r>
              <a:rPr lang="ru-RU" b="0" dirty="0">
                <a:effectLst/>
                <a:latin typeface="Times New Roman" panose="02020603050405020304" pitchFamily="18" charset="0"/>
                <a:ea typeface="Calibri" panose="020F0502020204030204" pitchFamily="34" charset="0"/>
                <a:cs typeface="Times New Roman" panose="02020603050405020304" pitchFamily="18" charset="0"/>
              </a:rPr>
              <a:t> </a:t>
            </a:r>
          </a:p>
          <a:p>
            <a:endParaRPr lang="ru-RU" b="0" dirty="0">
              <a:latin typeface="Arial Narrow" charset="0"/>
              <a:ea typeface="Arial Narrow" charset="0"/>
              <a:cs typeface="Arial Narrow" charset="0"/>
            </a:endParaRPr>
          </a:p>
          <a:p>
            <a:r>
              <a:rPr lang="ru-RU" dirty="0">
                <a:latin typeface="Arial Narrow" charset="0"/>
                <a:ea typeface="Arial Narrow" charset="0"/>
                <a:cs typeface="Arial Narrow" charset="0"/>
              </a:rPr>
              <a:t>.</a:t>
            </a:r>
          </a:p>
          <a:p>
            <a:endParaRPr dirty="0">
              <a:latin typeface="Arial Narrow" charset="0"/>
              <a:ea typeface="Arial Narrow" charset="0"/>
              <a:cs typeface="Arial Narrow" charset="0"/>
            </a:endParaRPr>
          </a:p>
        </p:txBody>
      </p:sp>
      <p:sp>
        <p:nvSpPr>
          <p:cNvPr id="127" name="Название подразделения, лаборатории, факультета и т.д."/>
          <p:cNvSpPr txBox="1"/>
          <p:nvPr/>
        </p:nvSpPr>
        <p:spPr>
          <a:xfrm>
            <a:off x="4161666" y="524444"/>
            <a:ext cx="8082786" cy="65659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lvl1pPr algn="r">
              <a:defRPr sz="1800">
                <a:solidFill>
                  <a:srgbClr val="253957"/>
                </a:solidFill>
                <a:latin typeface="+mn-lt"/>
                <a:ea typeface="+mn-ea"/>
                <a:cs typeface="+mn-cs"/>
                <a:sym typeface="Arial Narrow"/>
              </a:defRPr>
            </a:lvl1pPr>
          </a:lstStyle>
          <a:p>
            <a:endParaRPr lang="ru-RU" dirty="0">
              <a:latin typeface="Arial Narrow" charset="0"/>
              <a:ea typeface="Arial Narrow" charset="0"/>
              <a:cs typeface="Arial Narrow" charset="0"/>
            </a:endParaRPr>
          </a:p>
          <a:p>
            <a:r>
              <a:rPr lang="ru-RU" dirty="0">
                <a:latin typeface="Arial Narrow" charset="0"/>
                <a:ea typeface="Arial Narrow" charset="0"/>
                <a:cs typeface="Arial Narrow" charset="0"/>
              </a:rPr>
              <a:t>Факультет социальных наук</a:t>
            </a:r>
            <a:endParaRPr dirty="0">
              <a:latin typeface="Arial Narrow" charset="0"/>
              <a:ea typeface="Arial Narrow" charset="0"/>
              <a:cs typeface="Arial Narrow" charset="0"/>
            </a:endParaRPr>
          </a:p>
        </p:txBody>
      </p:sp>
      <p:pic>
        <p:nvPicPr>
          <p:cNvPr id="128" name="Изображение" descr="Изображение"/>
          <p:cNvPicPr>
            <a:picLocks noChangeAspect="1"/>
          </p:cNvPicPr>
          <p:nvPr/>
        </p:nvPicPr>
        <p:blipFill>
          <a:blip r:embed="rId3" cstate="print"/>
          <a:stretch>
            <a:fillRect/>
          </a:stretch>
        </p:blipFill>
        <p:spPr>
          <a:xfrm>
            <a:off x="805562" y="416839"/>
            <a:ext cx="853034" cy="853034"/>
          </a:xfrm>
          <a:prstGeom prst="rect">
            <a:avLst/>
          </a:prstGeom>
          <a:ln w="12700">
            <a:miter lim="400000"/>
          </a:ln>
        </p:spPr>
      </p:pic>
    </p:spTree>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1943</TotalTime>
  <Words>831</Words>
  <Application>Microsoft Office PowerPoint</Application>
  <PresentationFormat>Произвольный</PresentationFormat>
  <Paragraphs>151</Paragraphs>
  <Slides>13</Slides>
  <Notes>10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13</vt:i4>
      </vt:variant>
    </vt:vector>
  </HeadingPairs>
  <TitlesOfParts>
    <vt:vector size="20" baseType="lpstr">
      <vt:lpstr>Arial Narrow</vt:lpstr>
      <vt:lpstr>Calibri</vt:lpstr>
      <vt:lpstr>Helvetica</vt:lpstr>
      <vt:lpstr>Helvetica Light</vt:lpstr>
      <vt:lpstr>Helvetica Neue</vt:lpstr>
      <vt:lpstr>Times New Roman</vt:lpstr>
      <vt:lpstr>White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Юрий Куликов</dc:creator>
  <cp:lastModifiedBy>Евгения Степанова</cp:lastModifiedBy>
  <cp:revision>98</cp:revision>
  <dcterms:modified xsi:type="dcterms:W3CDTF">2022-04-28T12:17:03Z</dcterms:modified>
</cp:coreProperties>
</file>