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76" r:id="rId12"/>
    <p:sldId id="275" r:id="rId13"/>
    <p:sldId id="274" r:id="rId14"/>
    <p:sldId id="277" r:id="rId15"/>
    <p:sldId id="264" r:id="rId16"/>
    <p:sldId id="265" r:id="rId17"/>
    <p:sldId id="273" r:id="rId18"/>
    <p:sldId id="268" r:id="rId19"/>
    <p:sldId id="269" r:id="rId20"/>
    <p:sldId id="272" r:id="rId21"/>
    <p:sldId id="270" r:id="rId22"/>
    <p:sldId id="27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F8B21-172E-46D6-9C48-2BEDEB6ED4B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9330-A20B-4662-AE5B-782D5B5F1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5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59572"/>
          </a:xfrm>
        </p:spPr>
        <p:txBody>
          <a:bodyPr anchor="b">
            <a:normAutofit/>
          </a:bodyPr>
          <a:lstStyle>
            <a:lvl1pPr algn="ctr"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731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85046"/>
            <a:ext cx="3932237" cy="12102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1385047"/>
            <a:ext cx="6172200" cy="44760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830606"/>
            <a:ext cx="3932237" cy="30383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99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398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790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04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68089"/>
            <a:ext cx="10515600" cy="7319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8184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2998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9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Foru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59" y="5835766"/>
            <a:ext cx="2316681" cy="463336"/>
          </a:xfrm>
          <a:prstGeom prst="rect">
            <a:avLst/>
          </a:prstGeom>
        </p:spPr>
      </p:pic>
      <p:sp>
        <p:nvSpPr>
          <p:cNvPr id="10" name="Параллелограмм 10"/>
          <p:cNvSpPr>
            <a:spLocks/>
          </p:cNvSpPr>
          <p:nvPr userDrawn="1"/>
        </p:nvSpPr>
        <p:spPr>
          <a:xfrm>
            <a:off x="6398022" y="-9524"/>
            <a:ext cx="5822554" cy="6867524"/>
          </a:xfrm>
          <a:custGeom>
            <a:avLst/>
            <a:gdLst>
              <a:gd name="connsiteX0" fmla="*/ 0 w 7202293"/>
              <a:gd name="connsiteY0" fmla="*/ 6857999 h 6857999"/>
              <a:gd name="connsiteX1" fmla="*/ 1714500 w 7202293"/>
              <a:gd name="connsiteY1" fmla="*/ 0 h 6857999"/>
              <a:gd name="connsiteX2" fmla="*/ 7202293 w 7202293"/>
              <a:gd name="connsiteY2" fmla="*/ 0 h 6857999"/>
              <a:gd name="connsiteX3" fmla="*/ 5487793 w 7202293"/>
              <a:gd name="connsiteY3" fmla="*/ 6857999 h 6857999"/>
              <a:gd name="connsiteX4" fmla="*/ 0 w 7202293"/>
              <a:gd name="connsiteY4" fmla="*/ 6857999 h 6857999"/>
              <a:gd name="connsiteX0" fmla="*/ 0 w 5487793"/>
              <a:gd name="connsiteY0" fmla="*/ 6857999 h 6857999"/>
              <a:gd name="connsiteX1" fmla="*/ 1714500 w 5487793"/>
              <a:gd name="connsiteY1" fmla="*/ 0 h 6857999"/>
              <a:gd name="connsiteX2" fmla="*/ 4649593 w 5487793"/>
              <a:gd name="connsiteY2" fmla="*/ 114300 h 6857999"/>
              <a:gd name="connsiteX3" fmla="*/ 5487793 w 5487793"/>
              <a:gd name="connsiteY3" fmla="*/ 6857999 h 6857999"/>
              <a:gd name="connsiteX4" fmla="*/ 0 w 5487793"/>
              <a:gd name="connsiteY4" fmla="*/ 6857999 h 6857999"/>
              <a:gd name="connsiteX0" fmla="*/ 0 w 5487793"/>
              <a:gd name="connsiteY0" fmla="*/ 6867524 h 6867524"/>
              <a:gd name="connsiteX1" fmla="*/ 1714500 w 5487793"/>
              <a:gd name="connsiteY1" fmla="*/ 9525 h 6867524"/>
              <a:gd name="connsiteX2" fmla="*/ 5468743 w 5487793"/>
              <a:gd name="connsiteY2" fmla="*/ 0 h 6867524"/>
              <a:gd name="connsiteX3" fmla="*/ 5487793 w 5487793"/>
              <a:gd name="connsiteY3" fmla="*/ 6867524 h 6867524"/>
              <a:gd name="connsiteX4" fmla="*/ 0 w 5487793"/>
              <a:gd name="connsiteY4" fmla="*/ 6867524 h 686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7793" h="6867524">
                <a:moveTo>
                  <a:pt x="0" y="6867524"/>
                </a:moveTo>
                <a:lnTo>
                  <a:pt x="1714500" y="9525"/>
                </a:lnTo>
                <a:lnTo>
                  <a:pt x="5468743" y="0"/>
                </a:lnTo>
                <a:lnTo>
                  <a:pt x="5487793" y="6867524"/>
                </a:lnTo>
                <a:lnTo>
                  <a:pt x="0" y="6867524"/>
                </a:lnTo>
                <a:close/>
              </a:path>
            </a:pathLst>
          </a:custGeom>
          <a:gradFill>
            <a:gsLst>
              <a:gs pos="21000">
                <a:schemeClr val="accent1">
                  <a:lumMod val="5000"/>
                  <a:lumOff val="95000"/>
                </a:schemeClr>
              </a:gs>
              <a:gs pos="52000">
                <a:srgbClr val="63B1B8"/>
              </a:gs>
              <a:gs pos="82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2039194"/>
            <a:ext cx="3349788" cy="2779612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-1" y="5725554"/>
            <a:ext cx="6398022" cy="67206"/>
          </a:xfrm>
          <a:prstGeom prst="rect">
            <a:avLst/>
          </a:prstGeom>
          <a:gradFill flip="none" rotWithShape="1">
            <a:gsLst>
              <a:gs pos="0">
                <a:srgbClr val="1E8E97"/>
              </a:gs>
              <a:gs pos="100000">
                <a:srgbClr val="9ACB5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0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07" y="1075778"/>
            <a:ext cx="5602224" cy="26152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4" y="4296045"/>
            <a:ext cx="5441058" cy="74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77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2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71599"/>
            <a:ext cx="3932237" cy="3644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1519518"/>
            <a:ext cx="6172200" cy="43415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5156947"/>
            <a:ext cx="3932237" cy="7120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8171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102659"/>
          </a:xfrm>
          <a:prstGeom prst="rect">
            <a:avLst/>
          </a:prstGeom>
          <a:gradFill flip="none" rotWithShape="1">
            <a:gsLst>
              <a:gs pos="0">
                <a:srgbClr val="1E8E97"/>
              </a:gs>
              <a:gs pos="100000">
                <a:srgbClr val="9ACB5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8089"/>
            <a:ext cx="10515600" cy="731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0" y="6238372"/>
            <a:ext cx="1902107" cy="5225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60" y="6262722"/>
            <a:ext cx="1310639" cy="46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4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0F304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rgbClr val="0F304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kern="1200">
          <a:solidFill>
            <a:srgbClr val="0F304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kern="1200">
          <a:solidFill>
            <a:srgbClr val="0F304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b="0" kern="1200">
          <a:solidFill>
            <a:srgbClr val="0F304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nvantonova@hse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90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16D93-ABFB-B0BA-D741-CFF6D4A9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 оценки эффективности коучинга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A5C44F-4FE2-433F-48CC-F954EAA7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4560599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pPr marL="514350" indent="-514350">
              <a:buAutoNum type="arabicParenR"/>
            </a:pPr>
            <a:r>
              <a:rPr lang="ru-RU" dirty="0"/>
              <a:t>Модель оценки «по результату»: формирующий эксперимент (план с предварительным и итоговым тестированием</a:t>
            </a:r>
            <a:r>
              <a:rPr lang="en-GB" dirty="0"/>
              <a:t> </a:t>
            </a:r>
            <a:r>
              <a:rPr lang="ru-RU" dirty="0"/>
              <a:t>и КГ):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        R  </a:t>
            </a:r>
            <a:r>
              <a:rPr lang="en-GB" u="sng" dirty="0"/>
              <a:t>O1</a:t>
            </a:r>
            <a:r>
              <a:rPr lang="en-GB" dirty="0"/>
              <a:t> X </a:t>
            </a:r>
            <a:r>
              <a:rPr lang="en-GB" u="sng" dirty="0"/>
              <a:t>O2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GB" dirty="0"/>
              <a:t>                           </a:t>
            </a:r>
            <a:r>
              <a:rPr lang="ru-RU" dirty="0"/>
              <a:t>           </a:t>
            </a:r>
            <a:r>
              <a:rPr lang="en-GB" dirty="0"/>
              <a:t>R  O3    O4</a:t>
            </a:r>
            <a:endParaRPr lang="ru-RU" dirty="0"/>
          </a:p>
          <a:p>
            <a:r>
              <a:rPr lang="ru-RU" dirty="0"/>
              <a:t>Проблема: выбор переменной для измерения. Что на самом деле изменяет коучинг? (Стресс, благополучие, уверенность, лидерские навыки и т.д.):  когнитивные, эмоциональные, поведенческие изменения. </a:t>
            </a:r>
          </a:p>
          <a:p>
            <a:pPr marL="0" indent="0">
              <a:buNone/>
            </a:pPr>
            <a:r>
              <a:rPr lang="en-GB" dirty="0"/>
              <a:t>2) </a:t>
            </a:r>
            <a:r>
              <a:rPr lang="ru-RU" dirty="0"/>
              <a:t>Модель оценки «по процессу»: оценивается сам процесс коучинга на каждом этапе (контракт, раппорт, формулировка целей и т.д.). </a:t>
            </a:r>
          </a:p>
        </p:txBody>
      </p:sp>
    </p:spTree>
    <p:extLst>
      <p:ext uri="{BB962C8B-B14F-4D97-AF65-F5344CB8AC3E}">
        <p14:creationId xmlns:p14="http://schemas.microsoft.com/office/powerpoint/2010/main" val="45291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F600E-2C3B-4C5A-6BCB-0CAFA7CEA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782" y="-110836"/>
            <a:ext cx="10515600" cy="134850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+mn-lt"/>
              </a:rPr>
              <a:t>Исследовательские парадигмы </a:t>
            </a:r>
            <a:r>
              <a:rPr lang="ru-RU" sz="3100" b="1" dirty="0">
                <a:latin typeface="+mn-lt"/>
              </a:rPr>
              <a:t>в </a:t>
            </a:r>
            <a:r>
              <a:rPr lang="en-US" sz="3100" b="1" i="0" u="none" strike="noStrike" baseline="0" dirty="0">
                <a:latin typeface="+mn-lt"/>
              </a:rPr>
              <a:t>‘change-process research paradigm’ (Elliott,</a:t>
            </a:r>
            <a:r>
              <a:rPr lang="ru-RU" sz="3100" b="1" i="0" u="none" strike="noStrike" baseline="0" dirty="0">
                <a:latin typeface="+mn-lt"/>
              </a:rPr>
              <a:t> </a:t>
            </a:r>
            <a:r>
              <a:rPr lang="en-US" sz="3100" b="1" i="0" u="none" strike="noStrike" baseline="0" dirty="0">
                <a:latin typeface="+mn-lt"/>
              </a:rPr>
              <a:t>2010, 2012; see Wegener, 2018, pp.23ff).</a:t>
            </a:r>
            <a:endParaRPr lang="ru-RU" sz="31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8CDFA-BCC6-FE2B-E9E5-0AFB72A85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en-GB" i="1" dirty="0"/>
              <a:t>Process – outcome </a:t>
            </a:r>
            <a:r>
              <a:rPr lang="ru-RU" dirty="0"/>
              <a:t>дизайн</a:t>
            </a:r>
            <a:r>
              <a:rPr lang="en-GB" dirty="0"/>
              <a:t> (</a:t>
            </a:r>
            <a:r>
              <a:rPr lang="ru-RU" dirty="0"/>
              <a:t>количественные исследования);  цель – установить причинно-следственные связи между переменными процесса и результата (например, между параметрами рабочего альянса и результатом коучинга, </a:t>
            </a:r>
            <a:r>
              <a:rPr lang="en-US" b="0" i="0" u="none" strike="noStrike" baseline="0" dirty="0" err="1"/>
              <a:t>Gra</a:t>
            </a:r>
            <a:r>
              <a:rPr lang="en-GB" b="0" i="0" u="none" strike="noStrike" baseline="0" dirty="0"/>
              <a:t>ss</a:t>
            </a:r>
            <a:r>
              <a:rPr lang="en-US" b="0" i="0" u="none" strike="noStrike" baseline="0" dirty="0" err="1"/>
              <a:t>mann</a:t>
            </a:r>
            <a:r>
              <a:rPr lang="en-US" b="0" i="0" u="none" strike="noStrike" baseline="0" dirty="0"/>
              <a:t> et al. 2020)</a:t>
            </a:r>
            <a:endParaRPr lang="ru-RU" dirty="0"/>
          </a:p>
          <a:p>
            <a:r>
              <a:rPr lang="ru-RU" dirty="0"/>
              <a:t>2. </a:t>
            </a:r>
            <a:r>
              <a:rPr lang="en-GB" i="1" dirty="0"/>
              <a:t>Helpful factors </a:t>
            </a:r>
            <a:r>
              <a:rPr lang="ru-RU" dirty="0"/>
              <a:t>дизайн (качественные исследования – интервью, пост опросы) – исследуются процессуальные параметры коучинга, способствующие изменению клиента. </a:t>
            </a:r>
          </a:p>
          <a:p>
            <a:r>
              <a:rPr lang="ru-RU" dirty="0"/>
              <a:t>3. </a:t>
            </a:r>
            <a:r>
              <a:rPr lang="en-US" b="0" i="1" u="none" strike="noStrike" baseline="0" dirty="0"/>
              <a:t>Microanalytic sequential process design</a:t>
            </a:r>
            <a:r>
              <a:rPr lang="ru-RU" b="0" i="1" u="none" strike="noStrike" baseline="0" dirty="0"/>
              <a:t> – </a:t>
            </a:r>
            <a:r>
              <a:rPr lang="ru-RU" b="0" u="none" strike="noStrike" baseline="0" dirty="0"/>
              <a:t>объединяет количественную и качественную парадигмы </a:t>
            </a:r>
          </a:p>
          <a:p>
            <a:r>
              <a:rPr lang="en-US" b="0" i="1" u="none" strike="noStrike" baseline="0" dirty="0"/>
              <a:t>Significant events design</a:t>
            </a:r>
            <a:r>
              <a:rPr lang="ru-RU" b="0" i="1" u="none" strike="noStrike" baseline="0" dirty="0"/>
              <a:t> –</a:t>
            </a:r>
            <a:r>
              <a:rPr lang="ru-RU" b="0" u="none" strike="noStrike" baseline="0" dirty="0"/>
              <a:t> анализ конкретных случаев в точки зрения процесса, и самоотчетов коуча и клиента.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69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6DCE01-0C32-9A8E-F4E4-391EFB288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Переменные, которые используются в исследованиях в качестве ЗП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E61671-305F-DE36-8E53-D2B7C3734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24001"/>
            <a:ext cx="10624127" cy="4516582"/>
          </a:xfrm>
        </p:spPr>
        <p:txBody>
          <a:bodyPr>
            <a:noAutofit/>
          </a:bodyPr>
          <a:lstStyle/>
          <a:p>
            <a:r>
              <a:rPr lang="ru-RU" dirty="0"/>
              <a:t>1)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стремление к цели, благополучие и надежда (Green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2006) </a:t>
            </a:r>
          </a:p>
          <a:p>
            <a:r>
              <a:rPr lang="ru-RU" dirty="0">
                <a:latin typeface="Times New Roman" panose="02020603050405020304" pitchFamily="18" charset="0"/>
              </a:rPr>
              <a:t>2) прокрастинация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Karas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Spada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2009)</a:t>
            </a:r>
          </a:p>
          <a:p>
            <a:r>
              <a:rPr lang="ru-RU" dirty="0">
                <a:latin typeface="Times New Roman" panose="02020603050405020304" pitchFamily="18" charset="0"/>
              </a:rPr>
              <a:t>3)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психологическая устойчивость и благополучие на рабочем месте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(при этом изменения показателей депрессии, стресса и тревоги оказались незначимыми)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(Grant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2009) </a:t>
            </a:r>
          </a:p>
          <a:p>
            <a:r>
              <a:rPr lang="ru-RU" dirty="0">
                <a:latin typeface="Times New Roman" panose="02020603050405020304" pitchFamily="18" charset="0"/>
              </a:rPr>
              <a:t>4) КПК в управлении: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лидерских навыков, навыков уверенного общения, умение мотивировать подчиненных,  развитие стратегий управления стрессом и эмоциональной регуляции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Ratiu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2016) </a:t>
            </a:r>
          </a:p>
          <a:p>
            <a:r>
              <a:rPr lang="ru-RU" dirty="0">
                <a:latin typeface="Times New Roman" panose="02020603050405020304" pitchFamily="18" charset="0"/>
              </a:rPr>
              <a:t>5)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воспринимаемый стресс и благополучие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Lungu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2021)</a:t>
            </a: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3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A87F7-9FDA-517A-178D-E3A39FD83E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9818" y="176861"/>
            <a:ext cx="8598382" cy="731838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Структурная модель эффективности коучинга</a:t>
            </a:r>
            <a:r>
              <a:rPr lang="en-GB" dirty="0"/>
              <a:t> (Albizu et al., 2019)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045D2F-585A-708B-8601-2351109C0652}"/>
              </a:ext>
            </a:extLst>
          </p:cNvPr>
          <p:cNvSpPr/>
          <p:nvPr/>
        </p:nvSpPr>
        <p:spPr>
          <a:xfrm>
            <a:off x="1376218" y="2087418"/>
            <a:ext cx="2004291" cy="572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Коуч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72F4D19-8FF2-2D4E-6697-59AD29CE2090}"/>
              </a:ext>
            </a:extLst>
          </p:cNvPr>
          <p:cNvSpPr/>
          <p:nvPr/>
        </p:nvSpPr>
        <p:spPr>
          <a:xfrm>
            <a:off x="1376218" y="3142672"/>
            <a:ext cx="2004291" cy="572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коучи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A1100E-980F-D912-9921-4C10FC7071EE}"/>
              </a:ext>
            </a:extLst>
          </p:cNvPr>
          <p:cNvSpPr/>
          <p:nvPr/>
        </p:nvSpPr>
        <p:spPr>
          <a:xfrm>
            <a:off x="1376218" y="4202545"/>
            <a:ext cx="2004291" cy="572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процесс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104A13B-9330-E7C5-B692-2DAACE98ECBA}"/>
              </a:ext>
            </a:extLst>
          </p:cNvPr>
          <p:cNvSpPr/>
          <p:nvPr/>
        </p:nvSpPr>
        <p:spPr>
          <a:xfrm>
            <a:off x="1376218" y="5262418"/>
            <a:ext cx="2004291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отношения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5574E25-C628-3CB3-877D-3BAB161D6A50}"/>
              </a:ext>
            </a:extLst>
          </p:cNvPr>
          <p:cNvSpPr/>
          <p:nvPr/>
        </p:nvSpPr>
        <p:spPr>
          <a:xfrm>
            <a:off x="7518399" y="2272145"/>
            <a:ext cx="2466109" cy="57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удовлетворенность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DED87BF-B91C-2654-BA20-B8D8E92AFEAE}"/>
              </a:ext>
            </a:extLst>
          </p:cNvPr>
          <p:cNvSpPr/>
          <p:nvPr/>
        </p:nvSpPr>
        <p:spPr>
          <a:xfrm>
            <a:off x="7583055" y="3629890"/>
            <a:ext cx="2401453" cy="57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4D9B606-75D1-826F-3677-049E889D3D72}"/>
              </a:ext>
            </a:extLst>
          </p:cNvPr>
          <p:cNvSpPr/>
          <p:nvPr/>
        </p:nvSpPr>
        <p:spPr>
          <a:xfrm>
            <a:off x="7656945" y="4839854"/>
            <a:ext cx="2401453" cy="57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поведение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75915FF-4E6E-45E0-688F-5C18FA3521EE}"/>
              </a:ext>
            </a:extLst>
          </p:cNvPr>
          <p:cNvCxnSpPr/>
          <p:nvPr/>
        </p:nvCxnSpPr>
        <p:spPr>
          <a:xfrm>
            <a:off x="3500582" y="2429164"/>
            <a:ext cx="3814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67E274C3-9316-9F7F-FB64-83FF4C79BB1D}"/>
              </a:ext>
            </a:extLst>
          </p:cNvPr>
          <p:cNvCxnSpPr/>
          <p:nvPr/>
        </p:nvCxnSpPr>
        <p:spPr>
          <a:xfrm flipV="1">
            <a:off x="3500582" y="2660073"/>
            <a:ext cx="3814618" cy="768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69C8535-0FDD-32BF-2898-6A2CF67E2849}"/>
              </a:ext>
            </a:extLst>
          </p:cNvPr>
          <p:cNvCxnSpPr/>
          <p:nvPr/>
        </p:nvCxnSpPr>
        <p:spPr>
          <a:xfrm flipV="1">
            <a:off x="3500582" y="2844800"/>
            <a:ext cx="3814618" cy="162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0EE87C1-ABE9-7E8A-EA9A-F1ADC0948E4E}"/>
              </a:ext>
            </a:extLst>
          </p:cNvPr>
          <p:cNvCxnSpPr/>
          <p:nvPr/>
        </p:nvCxnSpPr>
        <p:spPr>
          <a:xfrm flipV="1">
            <a:off x="3500582" y="3029527"/>
            <a:ext cx="3814618" cy="2576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1F86A63B-C335-D8E3-738C-DD0F64421C3A}"/>
              </a:ext>
            </a:extLst>
          </p:cNvPr>
          <p:cNvCxnSpPr/>
          <p:nvPr/>
        </p:nvCxnSpPr>
        <p:spPr>
          <a:xfrm>
            <a:off x="8719127" y="2937164"/>
            <a:ext cx="0" cy="61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BF7EA3B5-B441-2E2E-5E1A-A02EDAB1DA43}"/>
              </a:ext>
            </a:extLst>
          </p:cNvPr>
          <p:cNvCxnSpPr/>
          <p:nvPr/>
        </p:nvCxnSpPr>
        <p:spPr>
          <a:xfrm>
            <a:off x="8719127" y="4285673"/>
            <a:ext cx="0" cy="489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32264BA-CC99-825C-7E4C-1B68562989F0}"/>
              </a:ext>
            </a:extLst>
          </p:cNvPr>
          <p:cNvSpPr txBox="1"/>
          <p:nvPr/>
        </p:nvSpPr>
        <p:spPr>
          <a:xfrm>
            <a:off x="4710545" y="208741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H1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360A7E-C8D9-0023-42DA-817427820358}"/>
              </a:ext>
            </a:extLst>
          </p:cNvPr>
          <p:cNvSpPr txBox="1"/>
          <p:nvPr/>
        </p:nvSpPr>
        <p:spPr>
          <a:xfrm>
            <a:off x="4784436" y="275249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H2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0BB1D1-3771-18E1-BC48-977257CD59AE}"/>
              </a:ext>
            </a:extLst>
          </p:cNvPr>
          <p:cNvSpPr txBox="1"/>
          <p:nvPr/>
        </p:nvSpPr>
        <p:spPr>
          <a:xfrm>
            <a:off x="4784436" y="342906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H3</a:t>
            </a:r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F3B994-60E0-6FEB-C4A8-37A7F44C163E}"/>
              </a:ext>
            </a:extLst>
          </p:cNvPr>
          <p:cNvSpPr txBox="1"/>
          <p:nvPr/>
        </p:nvSpPr>
        <p:spPr>
          <a:xfrm>
            <a:off x="4798964" y="419337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H4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0AB394-DE6C-5180-770A-F912D6F47BE0}"/>
              </a:ext>
            </a:extLst>
          </p:cNvPr>
          <p:cNvSpPr txBox="1"/>
          <p:nvPr/>
        </p:nvSpPr>
        <p:spPr>
          <a:xfrm>
            <a:off x="9005454" y="312183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H5</a:t>
            </a:r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83C766-D5CF-5957-DC6F-10D499C3D69B}"/>
              </a:ext>
            </a:extLst>
          </p:cNvPr>
          <p:cNvSpPr txBox="1"/>
          <p:nvPr/>
        </p:nvSpPr>
        <p:spPr>
          <a:xfrm>
            <a:off x="9088582" y="437803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63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4F07B2-19EA-9FE7-3FF6-042CCE2AA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661" y="1469251"/>
            <a:ext cx="8037030" cy="55827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2E04CD-CAE0-150C-3C7A-947DF50589F8}"/>
              </a:ext>
            </a:extLst>
          </p:cNvPr>
          <p:cNvSpPr txBox="1"/>
          <p:nvPr/>
        </p:nvSpPr>
        <p:spPr>
          <a:xfrm>
            <a:off x="414939" y="0"/>
            <a:ext cx="111944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u="none" strike="noStrike" baseline="0" dirty="0">
                <a:solidFill>
                  <a:schemeClr val="bg1"/>
                </a:solidFill>
              </a:rPr>
              <a:t>The TSPP </a:t>
            </a:r>
            <a:r>
              <a:rPr lang="ru-RU" sz="2800" b="0" i="0" u="none" strike="noStrike" baseline="0" dirty="0">
                <a:solidFill>
                  <a:schemeClr val="bg1"/>
                </a:solidFill>
              </a:rPr>
              <a:t> 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Turn-Sequence-Phase-</a:t>
            </a:r>
            <a:r>
              <a:rPr lang="en-US" sz="2800" b="0" i="0" u="none" strike="noStrike" baseline="0" dirty="0" err="1">
                <a:solidFill>
                  <a:schemeClr val="bg1"/>
                </a:solidFill>
              </a:rPr>
              <a:t>ProcessModel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 (adapted from </a:t>
            </a:r>
            <a:r>
              <a:rPr lang="en-US" sz="2800" b="0" i="0" u="none" strike="noStrike" baseline="0" dirty="0" err="1">
                <a:solidFill>
                  <a:schemeClr val="bg1"/>
                </a:solidFill>
              </a:rPr>
              <a:t>Deplazes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 et al., 2018).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29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26A46-5308-1CA6-31A8-2C65B740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Модель «часовой башни» </a:t>
            </a:r>
            <a:r>
              <a:rPr lang="en-GB" dirty="0"/>
              <a:t>(Clocktower model</a:t>
            </a:r>
            <a:r>
              <a:rPr lang="ru-RU" dirty="0"/>
              <a:t> </a:t>
            </a:r>
            <a:r>
              <a:rPr lang="en-GB" dirty="0"/>
              <a:t>of executive coaching</a:t>
            </a:r>
            <a:r>
              <a:rPr lang="ru-RU" dirty="0"/>
              <a:t> </a:t>
            </a:r>
            <a:r>
              <a:rPr lang="en-GB" dirty="0"/>
              <a:t>evaluation) 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lowrence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Whyte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2013)</a:t>
            </a:r>
            <a:endParaRPr lang="ru-RU" sz="2700" b="1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0F03147-85A1-F327-D63C-4F912CAD81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554769"/>
              </p:ext>
            </p:extLst>
          </p:nvPr>
        </p:nvGraphicFramePr>
        <p:xfrm>
          <a:off x="655783" y="1631913"/>
          <a:ext cx="10631054" cy="456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02">
                  <a:extLst>
                    <a:ext uri="{9D8B030D-6E8A-4147-A177-3AD203B41FA5}">
                      <a16:colId xmlns:a16="http://schemas.microsoft.com/office/drawing/2014/main" val="3152242494"/>
                    </a:ext>
                  </a:extLst>
                </a:gridCol>
                <a:gridCol w="3671420">
                  <a:extLst>
                    <a:ext uri="{9D8B030D-6E8A-4147-A177-3AD203B41FA5}">
                      <a16:colId xmlns:a16="http://schemas.microsoft.com/office/drawing/2014/main" val="3225014038"/>
                    </a:ext>
                  </a:extLst>
                </a:gridCol>
                <a:gridCol w="4435532">
                  <a:extLst>
                    <a:ext uri="{9D8B030D-6E8A-4147-A177-3AD203B41FA5}">
                      <a16:colId xmlns:a16="http://schemas.microsoft.com/office/drawing/2014/main" val="4194568203"/>
                    </a:ext>
                  </a:extLst>
                </a:gridCol>
              </a:tblGrid>
              <a:tr h="3774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Уровень «башни»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Способ оценки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080478"/>
                  </a:ext>
                </a:extLst>
              </a:tr>
              <a:tr h="6515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Возврат инвестиций </a:t>
                      </a:r>
                      <a:r>
                        <a:rPr lang="en-US" sz="1800" dirty="0">
                          <a:effectLst/>
                        </a:rPr>
                        <a:t>(ROI)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Подсчет по формулам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073820"/>
                  </a:ext>
                </a:extLst>
              </a:tr>
              <a:tr h="651502">
                <a:tc>
                  <a:txBody>
                    <a:bodyPr/>
                    <a:lstStyle/>
                    <a:p>
                      <a:r>
                        <a:rPr lang="ru-RU" dirty="0"/>
                        <a:t>Объективные 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Результаты компании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Измерения показателей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2735"/>
                  </a:ext>
                </a:extLst>
              </a:tr>
              <a:tr h="930717">
                <a:tc>
                  <a:txBody>
                    <a:bodyPr/>
                    <a:lstStyle/>
                    <a:p>
                      <a:r>
                        <a:rPr lang="ru-RU" dirty="0"/>
                        <a:t>Оценка «по результату»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Поведение клиента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Обратная связь, наблюдение, 360 градусов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137292"/>
                  </a:ext>
                </a:extLst>
              </a:tr>
              <a:tr h="651502">
                <a:tc>
                  <a:txBody>
                    <a:bodyPr/>
                    <a:lstStyle/>
                    <a:p>
                      <a:r>
                        <a:rPr lang="ru-RU" dirty="0"/>
                        <a:t>Оценка «по процессу»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>
                          <a:effectLst/>
                        </a:rPr>
                        <a:t>Коучинговая</a:t>
                      </a:r>
                      <a:r>
                        <a:rPr lang="ru-RU" sz="1800" dirty="0">
                          <a:effectLst/>
                        </a:rPr>
                        <a:t> методология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Ведение коучем процесса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753914"/>
                  </a:ext>
                </a:extLst>
              </a:tr>
              <a:tr h="6515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Мотивация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Планирование коучем интервенций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10567"/>
                  </a:ext>
                </a:extLst>
              </a:tr>
              <a:tr h="651502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70C0"/>
                          </a:solidFill>
                        </a:rPr>
                        <a:t>Формирующее оценивание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Цель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Выверка цели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719498"/>
                  </a:ext>
                </a:extLst>
              </a:tr>
            </a:tbl>
          </a:graphicData>
        </a:graphic>
      </p:graphicFrame>
      <p:pic>
        <p:nvPicPr>
          <p:cNvPr id="7" name="Рисунок 1" descr="Часы настенные с логотипом - купить в СПб и Москве, цена от 299 ...">
            <a:extLst>
              <a:ext uri="{FF2B5EF4-FFF2-40B4-BE49-F238E27FC236}">
                <a16:creationId xmlns:a16="http://schemas.microsoft.com/office/drawing/2014/main" id="{7C7706BF-3AEA-E3D0-968B-C2194E309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2365"/>
            <a:ext cx="1618674" cy="16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826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1CB1C-A1C4-6068-00AC-42B84527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Методы оценки эффективности коучинга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A17C2-D152-37C2-B014-B4CE7AA4B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473"/>
            <a:ext cx="10515600" cy="46828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 стратегии: </a:t>
            </a:r>
          </a:p>
          <a:p>
            <a:pPr marL="514350" indent="-514350">
              <a:buAutoNum type="arabicParenR"/>
            </a:pPr>
            <a:r>
              <a:rPr lang="ru-RU" dirty="0"/>
              <a:t>использование существующих методик для оценки переменных, которые рассматриваются как критерии эффективности коучинга</a:t>
            </a:r>
          </a:p>
          <a:p>
            <a:pPr marL="514350" indent="-514350">
              <a:buAutoNum type="arabicParenR"/>
            </a:pPr>
            <a:r>
              <a:rPr lang="ru-RU" dirty="0"/>
              <a:t>Разработка специальных шкал и опросников, направленных на оценку эффективности коучинга (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International Coaching Effectiveness Sur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Carter A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 al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., 2017)</a:t>
            </a:r>
            <a:endParaRPr lang="en-GB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</a:rPr>
              <a:t>Субъект оценки: </a:t>
            </a:r>
            <a:r>
              <a:rPr lang="ru-RU" dirty="0">
                <a:latin typeface="Times New Roman" panose="02020603050405020304" pitchFamily="18" charset="0"/>
              </a:rPr>
              <a:t>1) коуч; 2) коучи (клиент); 3) организация (заказчик)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80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283BD-02FF-63C7-9502-3EE78F3D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Общие методологические проблемы оценки эффективности коучинга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9C32BA-B513-B4D1-F49F-A311338D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309"/>
            <a:ext cx="10515600" cy="452365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Сложность в подборе репрезентативной выборки: большинство исследований имеют небольшие выборки</a:t>
            </a:r>
          </a:p>
          <a:p>
            <a:r>
              <a:rPr lang="ru-RU" dirty="0"/>
              <a:t>Выбор ЗП: что именно изменяет коучинг? </a:t>
            </a:r>
          </a:p>
          <a:p>
            <a:r>
              <a:rPr lang="ru-RU" dirty="0"/>
              <a:t>Отсутствие строгих протоколов коучинга – невозможно сравнить работу разных коучей</a:t>
            </a:r>
          </a:p>
          <a:p>
            <a:r>
              <a:rPr lang="ru-RU" dirty="0"/>
              <a:t>Сложность контроля ПП: что повлияло – коучинг или другие факторы?</a:t>
            </a:r>
          </a:p>
          <a:p>
            <a:r>
              <a:rPr lang="ru-RU" dirty="0"/>
              <a:t>Отсутствие валидных инструментов для измерения</a:t>
            </a:r>
          </a:p>
          <a:p>
            <a:r>
              <a:rPr lang="ru-RU" dirty="0"/>
              <a:t>Преобладание субъективных отчетов и оценок над объективными измерениями </a:t>
            </a:r>
          </a:p>
        </p:txBody>
      </p:sp>
    </p:spTree>
    <p:extLst>
      <p:ext uri="{BB962C8B-B14F-4D97-AF65-F5344CB8AC3E}">
        <p14:creationId xmlns:p14="http://schemas.microsoft.com/office/powerpoint/2010/main" val="4291072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05EED-C72C-9930-ED82-754A1709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Разработка методики оценки эффективности коучинга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A8F1DC-96B0-0E1D-96F2-26F9C800B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разработать методику для оценки эффективности коучинга, при оценке «по результату» (до и после проведения коучинга).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Выборка.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Суммарно в исследовании приняло участие 472 человека.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61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2B67B-E0D8-820A-A1F0-A43B9A29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44AF6-6BC0-2D59-28DD-21018C6A5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273"/>
            <a:ext cx="10515600" cy="490450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ru-RU" sz="2800" dirty="0"/>
              <a:t>Выделение параметров эффективности коучинга (12 человек). Метод: опрос с последующим контент-анализом ответов на вопрос «Что изменилось после прохождения коучинга?»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800" dirty="0"/>
              <a:t>Разработка вопросов (18 человек).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Экспертный опрос 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( 4 эксперта).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Проверка </a:t>
            </a:r>
            <a:r>
              <a:rPr lang="ru-RU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ретестовой</a:t>
            </a:r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надежности методики (20 человек)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Проверка внутренней однородности и наличия шкал (408 человек)</a:t>
            </a:r>
          </a:p>
          <a:p>
            <a:pPr marL="457200" lvl="1" indent="0">
              <a:buNone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-альфа-</a:t>
            </a:r>
            <a:r>
              <a:rPr lang="ru-RU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Кронбах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 = 0,720 </a:t>
            </a:r>
          </a:p>
          <a:p>
            <a:pPr marL="457200" lvl="1" indent="0">
              <a:buNone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- Факторный анализ: выделены 7 факторов, которые по смыслу сходны с изначальной теоретической моделью, однако некоторые вопросы перешли в другой фактор.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6. Апробация итоговой версии опросника (10 человек) в ходе сопровождения лидерской программы Фонда Русской экономики (7 месяцев, замер на 1 и последней сессии). 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68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Когнитивно-</a:t>
            </a:r>
            <a:r>
              <a:rPr lang="ru-RU" sz="4000" b="1" spc="-28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поведенческий</a:t>
            </a:r>
            <a:r>
              <a:rPr lang="ru-RU" sz="4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коучинг:</a:t>
            </a:r>
            <a:r>
              <a:rPr lang="ru-RU" sz="4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r>
              <a:rPr lang="ru-RU" sz="4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</a:t>
            </a:r>
            <a:r>
              <a:rPr lang="ru-RU" sz="4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</a:t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108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Наталья Викторовна Антонова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Доцент, кандидат психологических наук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Национальный исследовательский университет «Высшая школа экономики»</a:t>
            </a:r>
            <a:endParaRPr lang="ru-RU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Москва, Россия</a:t>
            </a:r>
            <a:endParaRPr lang="ru-RU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804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6320A-DF15-95F1-0684-2B057581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Шкалы методики «Личная эффективность»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AE8349-16AA-14AF-7E30-B7EDFC6F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Ответственность</a:t>
            </a:r>
          </a:p>
          <a:p>
            <a:r>
              <a:rPr lang="ru-RU" dirty="0"/>
              <a:t>2. Целеустремленность</a:t>
            </a:r>
          </a:p>
          <a:p>
            <a:r>
              <a:rPr lang="ru-RU" dirty="0"/>
              <a:t>3. Самоорганизация</a:t>
            </a:r>
          </a:p>
          <a:p>
            <a:r>
              <a:rPr lang="ru-RU" dirty="0"/>
              <a:t>4. Самоуважение</a:t>
            </a:r>
          </a:p>
          <a:p>
            <a:r>
              <a:rPr lang="ru-RU" dirty="0"/>
              <a:t>5. Эмпатия</a:t>
            </a:r>
          </a:p>
          <a:p>
            <a:r>
              <a:rPr lang="ru-RU" dirty="0"/>
              <a:t>6. Склонность к сотрудничеству</a:t>
            </a:r>
          </a:p>
          <a:p>
            <a:r>
              <a:rPr lang="ru-RU" dirty="0"/>
              <a:t>7. Стремление к саморазвитию </a:t>
            </a:r>
          </a:p>
        </p:txBody>
      </p:sp>
    </p:spTree>
    <p:extLst>
      <p:ext uri="{BB962C8B-B14F-4D97-AF65-F5344CB8AC3E}">
        <p14:creationId xmlns:p14="http://schemas.microsoft.com/office/powerpoint/2010/main" val="92136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2785C-BB52-E90C-E1FC-E6765747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и перспективы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1E7264-9744-8A46-ED76-A908A0A5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218"/>
            <a:ext cx="10855036" cy="49137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разработанная методика обладает внутренней согласованностью, структурой из 7 факторов (шкал) и высокой </a:t>
            </a:r>
            <a:r>
              <a:rPr lang="ru-RU" dirty="0" err="1"/>
              <a:t>ретестовой</a:t>
            </a:r>
            <a:r>
              <a:rPr lang="ru-RU" dirty="0"/>
              <a:t> надежностью. </a:t>
            </a:r>
          </a:p>
          <a:p>
            <a:pPr marL="0" indent="0">
              <a:buNone/>
            </a:pPr>
            <a:r>
              <a:rPr lang="ru-RU" dirty="0"/>
              <a:t>2) Результаты апробации показали повышение показателей у всех участников. Таким образом, методика может быть использована для комплексной оценки эффективности коучинга. Однако, для статистической оценки эффекта необходимо увеличить выборку. </a:t>
            </a:r>
          </a:p>
          <a:p>
            <a:pPr marL="0" indent="0">
              <a:buNone/>
            </a:pPr>
            <a:r>
              <a:rPr lang="ru-RU" dirty="0"/>
              <a:t>3) Необходима проверка </a:t>
            </a:r>
            <a:r>
              <a:rPr lang="ru-RU" dirty="0" err="1"/>
              <a:t>конструктной</a:t>
            </a:r>
            <a:r>
              <a:rPr lang="ru-RU" dirty="0"/>
              <a:t> валидности методики. </a:t>
            </a:r>
          </a:p>
          <a:p>
            <a:pPr marL="0" indent="0">
              <a:buNone/>
            </a:pPr>
            <a:r>
              <a:rPr lang="ru-RU" dirty="0"/>
              <a:t>4) Выявлен сдвиг результатов вправо, по-видимому, из-за высокой социальной желательности. Необходимо добавить шкалу контроля социальной желательности.  </a:t>
            </a:r>
          </a:p>
          <a:p>
            <a:pPr marL="0" indent="0">
              <a:buNone/>
            </a:pPr>
            <a:r>
              <a:rPr lang="ru-RU" dirty="0"/>
              <a:t>5) Остается вопрос об оценке вклада именно коучинга и контроля побочных переменных. </a:t>
            </a:r>
          </a:p>
          <a:p>
            <a:pPr marL="0" indent="0">
              <a:buNone/>
            </a:pPr>
            <a:r>
              <a:rPr lang="ru-RU" dirty="0"/>
              <a:t>6) Апробация методики при использовании разработанного протокола КПК</a:t>
            </a:r>
          </a:p>
        </p:txBody>
      </p:sp>
    </p:spTree>
    <p:extLst>
      <p:ext uri="{BB962C8B-B14F-4D97-AF65-F5344CB8AC3E}">
        <p14:creationId xmlns:p14="http://schemas.microsoft.com/office/powerpoint/2010/main" val="53325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86BD0-8841-7324-82AA-838460E3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07519-DE99-410E-98DC-BD2BB85E0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/>
          <a:lstStyle/>
          <a:p>
            <a:pPr algn="ctr"/>
            <a:endParaRPr lang="en-GB" dirty="0">
              <a:hlinkClick r:id="rId2"/>
            </a:endParaRPr>
          </a:p>
          <a:p>
            <a:pPr marL="0" indent="0" algn="ctr">
              <a:buNone/>
            </a:pPr>
            <a:r>
              <a:rPr lang="en-GB" dirty="0" err="1">
                <a:hlinkClick r:id="rId2"/>
              </a:rPr>
              <a:t>nvantonova</a:t>
            </a:r>
            <a:r>
              <a:rPr lang="en-US" dirty="0">
                <a:hlinkClick r:id="rId2"/>
              </a:rPr>
              <a:t>@hse.ru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VK</a:t>
            </a:r>
            <a:r>
              <a:rPr lang="ru-RU" dirty="0"/>
              <a:t>: </a:t>
            </a:r>
            <a:r>
              <a:rPr lang="en-US" dirty="0"/>
              <a:t>vk.com/</a:t>
            </a:r>
            <a:r>
              <a:rPr lang="en-US" dirty="0" err="1"/>
              <a:t>nvantonova</a:t>
            </a:r>
            <a:endParaRPr lang="ru-RU" dirty="0"/>
          </a:p>
          <a:p>
            <a:pPr marL="0" indent="0" algn="ctr">
              <a:buNone/>
            </a:pPr>
            <a:r>
              <a:rPr lang="en-GB" dirty="0"/>
              <a:t>Skype: </a:t>
            </a:r>
            <a:r>
              <a:rPr lang="en-GB" dirty="0" err="1"/>
              <a:t>natalya.antonova.hse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Приглашаем к сотрудничеству: </a:t>
            </a:r>
          </a:p>
          <a:p>
            <a:pPr marL="0" indent="0" algn="ctr">
              <a:buNone/>
            </a:pPr>
            <a:r>
              <a:rPr lang="ru-RU" dirty="0"/>
              <a:t>1) по валидизации и апробации методики ЛЭ</a:t>
            </a:r>
          </a:p>
          <a:p>
            <a:pPr marL="0" indent="0" algn="ctr">
              <a:buNone/>
            </a:pPr>
            <a:r>
              <a:rPr lang="ru-RU" dirty="0"/>
              <a:t>2) подготовке </a:t>
            </a:r>
            <a:r>
              <a:rPr lang="ru-RU" dirty="0" err="1"/>
              <a:t>метааналитической</a:t>
            </a:r>
            <a:r>
              <a:rPr lang="ru-RU" dirty="0"/>
              <a:t> статьи; </a:t>
            </a:r>
          </a:p>
          <a:p>
            <a:pPr marL="0" indent="0" algn="ctr">
              <a:buNone/>
            </a:pPr>
            <a:r>
              <a:rPr lang="ru-RU" dirty="0"/>
              <a:t>3) подготовке коллективной монографии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04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560945"/>
            <a:ext cx="10515600" cy="461601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Высокий спрос на коучинг как услугу, развитие коучинга как вида деятельности, индустрии</a:t>
            </a:r>
          </a:p>
          <a:p>
            <a:r>
              <a:rPr lang="ru-RU" dirty="0"/>
              <a:t>Недостаточность теоретической и методической базы для обоснования эффективности коучинга как помогающей практики </a:t>
            </a:r>
          </a:p>
          <a:p>
            <a:r>
              <a:rPr lang="ru-RU" dirty="0"/>
              <a:t>Тренд: </a:t>
            </a:r>
            <a:r>
              <a:rPr lang="en-GB" dirty="0"/>
              <a:t>evidence-based </a:t>
            </a:r>
            <a:r>
              <a:rPr lang="ru-RU" dirty="0"/>
              <a:t>коучинг – научно обоснованный, дающий измеримые результаты </a:t>
            </a:r>
            <a:r>
              <a:rPr lang="en-GB" dirty="0"/>
              <a:t>(Better Up, Headway – </a:t>
            </a:r>
            <a:r>
              <a:rPr lang="en-GB" dirty="0" err="1"/>
              <a:t>CreateMyKey</a:t>
            </a:r>
            <a:r>
              <a:rPr lang="en-GB" dirty="0"/>
              <a:t> </a:t>
            </a:r>
            <a:r>
              <a:rPr lang="ru-RU" dirty="0"/>
              <a:t>и др.)</a:t>
            </a:r>
          </a:p>
          <a:p>
            <a:r>
              <a:rPr lang="en-GB" dirty="0"/>
              <a:t>Research Question</a:t>
            </a:r>
            <a:r>
              <a:rPr lang="ru-RU" dirty="0"/>
              <a:t>: как оценить эффективность коучинга?</a:t>
            </a:r>
          </a:p>
          <a:p>
            <a:r>
              <a:rPr lang="ru-RU" dirty="0"/>
              <a:t>Миссия: придать коучингу в России статус </a:t>
            </a:r>
            <a:r>
              <a:rPr lang="en-GB" dirty="0"/>
              <a:t>evidence-based </a:t>
            </a:r>
            <a:r>
              <a:rPr lang="ru-RU" dirty="0"/>
              <a:t>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324393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3C82EA-333F-58B6-5D8F-11A19799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Coaching Psychology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81E376C-BE75-9F55-3418-864B1658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0382" cy="4351338"/>
          </a:xfrm>
        </p:spPr>
        <p:txBody>
          <a:bodyPr/>
          <a:lstStyle/>
          <a:p>
            <a:pPr>
              <a:spcBef>
                <a:spcPts val="7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800" dirty="0">
                <a:solidFill>
                  <a:srgbClr val="000000"/>
                </a:solidFill>
              </a:rPr>
              <a:t>Coaching psychology is a distinct branch of academic and applied psychology that focuses on enhancement of performance, development and wellbeing in the broader population</a:t>
            </a:r>
            <a:r>
              <a:rPr lang="en-US" altLang="ru-RU" dirty="0">
                <a:solidFill>
                  <a:srgbClr val="000000"/>
                </a:solidFill>
              </a:rPr>
              <a:t> </a:t>
            </a:r>
            <a:r>
              <a:rPr lang="en-GB" altLang="ru-RU" dirty="0">
                <a:solidFill>
                  <a:srgbClr val="000000"/>
                </a:solidFill>
              </a:rPr>
              <a:t> (A.Grant)</a:t>
            </a:r>
            <a:endParaRPr lang="ru-RU" altLang="ru-RU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endParaRPr lang="en-US" altLang="ru-RU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</a:pPr>
            <a:r>
              <a:rPr lang="ru-RU" altLang="ru-RU" sz="2800" dirty="0">
                <a:solidFill>
                  <a:srgbClr val="000000"/>
                </a:solidFill>
              </a:rPr>
              <a:t>Психология коучинга – область </a:t>
            </a:r>
            <a:r>
              <a:rPr lang="ru-RU" altLang="ru-RU" sz="2800" b="1" dirty="0">
                <a:solidFill>
                  <a:srgbClr val="000000"/>
                </a:solidFill>
              </a:rPr>
              <a:t>академической и прикладной психологии</a:t>
            </a:r>
            <a:r>
              <a:rPr lang="ru-RU" altLang="ru-RU" sz="2800" dirty="0">
                <a:solidFill>
                  <a:srgbClr val="000000"/>
                </a:solidFill>
              </a:rPr>
              <a:t>, которая фокусируется на изучении психологических механизмов и коучинговых инструментов повышения эффективности, развития и благополучия людей.  </a:t>
            </a:r>
            <a:endParaRPr lang="en-GB" altLang="ru-RU" sz="28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97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6966D-3349-044F-0A18-DCE5585D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</a:t>
            </a:r>
            <a:r>
              <a:rPr lang="en-GB" dirty="0"/>
              <a:t>Coaching Psychology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1CE7F9D-EAF0-8902-8DE6-AB9084C06C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92" y="1681316"/>
            <a:ext cx="9666577" cy="441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0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E85AD-FF15-F61B-BF57-B4C3B006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Теоретические подходы в коучинге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E44F1EC-7CDA-522F-92D9-97A9100B5A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96" y="1337186"/>
            <a:ext cx="9151910" cy="4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F42B4-7C82-EDD6-FDF6-62C2E63C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направления исследований </a:t>
            </a:r>
            <a:r>
              <a:rPr lang="en-GB" dirty="0"/>
              <a:t>Coaching Psychology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280C8C-017E-F5EB-F0BB-D08C74514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44"/>
            <a:ext cx="10515600" cy="4839855"/>
          </a:xfrm>
        </p:spPr>
        <p:txBody>
          <a:bodyPr>
            <a:normAutofit fontScale="475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теоретическое обоснование границ психологии коучинга, соотнесение ее со смежными областями, и в первую очередь с консультативной психологией [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Grant, 2004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 </a:t>
            </a:r>
            <a:endParaRPr lang="ru-RU" sz="4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эмпирическое исследование механизмов воздействия в коучинге [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Palmer, </a:t>
            </a:r>
            <a:r>
              <a:rPr lang="en-US" sz="4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Whyrow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, 2019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ru-RU" sz="4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эмпирическое исследование эффективности различных техник и инструментов, применяемых в коучинге; </a:t>
            </a:r>
            <a:endParaRPr lang="ru-RU" sz="4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эффективности организационного коучинга;</a:t>
            </a:r>
            <a:endParaRPr lang="ru-RU" sz="4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сравнительное исследование различных теоретических моделей, применяемых в коучинге, и их эффективности</a:t>
            </a:r>
            <a:r>
              <a:rPr lang="en-GB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GROW, PRACTICE 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др.).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Сравнительное исследование эффективности различных теоретических подходов в коучинге</a:t>
            </a:r>
            <a:endParaRPr lang="ru-RU" sz="4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28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009BA-EE1E-0B95-92E1-964A09EF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Cognitive </a:t>
            </a:r>
            <a:r>
              <a:rPr lang="en-GB" dirty="0" err="1"/>
              <a:t>Behavioral</a:t>
            </a:r>
            <a:r>
              <a:rPr lang="en-GB" dirty="0"/>
              <a:t> Coaching </a:t>
            </a:r>
            <a:r>
              <a:rPr lang="en-US" dirty="0"/>
              <a:t>(CBC)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6CC45-345E-12BD-417B-D5831353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КПК является интегративным подходом, сочетающим в себе использование когнитивных, поведенческих,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имагинативных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ориентированных на решение техник и стратегий в рамках когнитивно-поведенческого подхода для того, чтобы клиенты могли достичь своих реалистичных целей (</a:t>
            </a:r>
            <a:r>
              <a:rPr lang="ru-RU" sz="20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Palmer</a:t>
            </a:r>
            <a:r>
              <a:rPr lang="ru-RU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Szymanska</a:t>
            </a:r>
            <a:r>
              <a:rPr lang="ru-RU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2007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черты: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Опирается на методы когнитивно-поведенческой терапии и внедряет их в структуру коуч-сессий.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</a:rPr>
              <a:t>Основной постулат: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 на события определяется их интерпретацией, а не самими событиями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Karas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Spada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2009).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Создавая новые модели интерпретаций и поведения, можно более эффективно достигать цели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Neenan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Palmer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2013)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отличие от КПТ, КПК, как и любой другой подход в коучинге, сфокусирован на достижении цели, а не на работе с проблемой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Karas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Spada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2009).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935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EC4B3-3846-155C-2FFA-6474582A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КПК (</a:t>
            </a:r>
            <a:r>
              <a:rPr lang="en-GB" dirty="0"/>
              <a:t>CBC)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39C2A9-EF8B-8B08-4C70-43D1993FF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 работе с жизненными целями клиентов, а также с целями, связанными с организациями (Grant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2010;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Karas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Spada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2009;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Ratiu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2016)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11111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ля работы с различными целями, касающимися здоровья и личностного развития клиентов (</a:t>
            </a:r>
            <a:r>
              <a:rPr lang="ru-RU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Carvalho</a:t>
            </a:r>
            <a:r>
              <a:rPr lang="ru-RU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et al</a:t>
            </a:r>
            <a:r>
              <a:rPr lang="ru-RU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., 2018).</a:t>
            </a:r>
            <a:endParaRPr lang="en-GB" dirty="0">
              <a:solidFill>
                <a:srgbClr val="111111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сфере бизнес-коучинга было выявлено, что ориентированный на решение когнитивно-поведенческий коучинг может повысить производительность и эффективность работы сотрудников организации, снизить стресс и способствовать повышению психологической устойчивости на рабочем месте (Grant, 2017).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33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Forum Colors">
      <a:dk1>
        <a:srgbClr val="0F3043"/>
      </a:dk1>
      <a:lt1>
        <a:srgbClr val="FFFFFF"/>
      </a:lt1>
      <a:dk2>
        <a:srgbClr val="0F3043"/>
      </a:dk2>
      <a:lt2>
        <a:srgbClr val="FFFFFF"/>
      </a:lt2>
      <a:accent1>
        <a:srgbClr val="1E8E97"/>
      </a:accent1>
      <a:accent2>
        <a:srgbClr val="9ACB51"/>
      </a:accent2>
      <a:accent3>
        <a:srgbClr val="F2D716"/>
      </a:accent3>
      <a:accent4>
        <a:srgbClr val="EAAA36"/>
      </a:accent4>
      <a:accent5>
        <a:srgbClr val="216D97"/>
      </a:accent5>
      <a:accent6>
        <a:srgbClr val="7B7B7B"/>
      </a:accent6>
      <a:hlink>
        <a:srgbClr val="2883B6"/>
      </a:hlink>
      <a:folHlink>
        <a:srgbClr val="E88838"/>
      </a:folHlink>
    </a:clrScheme>
    <a:fontScheme name="Forum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1364</Words>
  <Application>Microsoft Office PowerPoint</Application>
  <PresentationFormat>Широкоэкранный</PresentationFormat>
  <Paragraphs>141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Когнитивно- поведенческий коучинг: проблема оценки эффективности </vt:lpstr>
      <vt:lpstr>ПРОБЛЕМА</vt:lpstr>
      <vt:lpstr>Coaching Psychology</vt:lpstr>
      <vt:lpstr>Применение Coaching Psychology</vt:lpstr>
      <vt:lpstr>Теоретические подходы в коучинге </vt:lpstr>
      <vt:lpstr>Основные направления исследований Coaching Psychology</vt:lpstr>
      <vt:lpstr>Cognitive Behavioral Coaching (CBC)</vt:lpstr>
      <vt:lpstr>Эффективность КПК (CBC)</vt:lpstr>
      <vt:lpstr>Модели оценки эффективности коучинга</vt:lpstr>
      <vt:lpstr>Исследовательские парадигмы в ‘change-process research paradigm’ (Elliott, 2010, 2012; see Wegener, 2018, pp.23ff).</vt:lpstr>
      <vt:lpstr>Переменные, которые используются в исследованиях в качестве ЗП</vt:lpstr>
      <vt:lpstr>Структурная модель эффективности коучинга (Albizu et al., 2019)</vt:lpstr>
      <vt:lpstr>Презентация PowerPoint</vt:lpstr>
      <vt:lpstr>Модель «часовой башни» (Clocktower model of executive coaching evaluation) (lowrence, Whyte, 2013)</vt:lpstr>
      <vt:lpstr>Методы оценки эффективности коучинга</vt:lpstr>
      <vt:lpstr>Общие методологические проблемы оценки эффективности коучинга</vt:lpstr>
      <vt:lpstr>Разработка методики оценки эффективности коучинга</vt:lpstr>
      <vt:lpstr>Этапы исследования</vt:lpstr>
      <vt:lpstr>Шкалы методики «Личная эффективность»</vt:lpstr>
      <vt:lpstr>Результаты и перспективы 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skv</dc:creator>
  <cp:lastModifiedBy>Антонова Наталья Викторовна</cp:lastModifiedBy>
  <cp:revision>25</cp:revision>
  <dcterms:created xsi:type="dcterms:W3CDTF">2022-02-14T10:51:39Z</dcterms:created>
  <dcterms:modified xsi:type="dcterms:W3CDTF">2022-05-19T07:21:44Z</dcterms:modified>
</cp:coreProperties>
</file>