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2" r:id="rId8"/>
    <p:sldId id="264" r:id="rId9"/>
    <p:sldId id="265" r:id="rId10"/>
    <p:sldId id="266" r:id="rId11"/>
    <p:sldId id="263" r:id="rId12"/>
    <p:sldId id="267" r:id="rId13"/>
    <p:sldId id="268" r:id="rId14"/>
    <p:sldId id="270" r:id="rId15"/>
    <p:sldId id="261" r:id="rId16"/>
    <p:sldId id="269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9" d="100"/>
          <a:sy n="79" d="100"/>
        </p:scale>
        <p:origin x="7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F499EB-79E3-466F-ACEF-BC279CC2E75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60DE78-9A9C-4437-A2CA-1314B36F42A1}">
      <dgm:prSet phldrT="[Text]"/>
      <dgm:spPr/>
      <dgm:t>
        <a:bodyPr/>
        <a:lstStyle/>
        <a:p>
          <a:r>
            <a:rPr lang="ru-RU" dirty="0"/>
            <a:t>Самоэфективность</a:t>
          </a:r>
          <a:endParaRPr lang="en-US" dirty="0"/>
        </a:p>
      </dgm:t>
    </dgm:pt>
    <dgm:pt modelId="{BB552032-E049-4BC2-8DF9-14C892BA9C60}" type="parTrans" cxnId="{85F65DA4-5449-4C80-A705-996DFF471B17}">
      <dgm:prSet/>
      <dgm:spPr/>
      <dgm:t>
        <a:bodyPr/>
        <a:lstStyle/>
        <a:p>
          <a:endParaRPr lang="en-US"/>
        </a:p>
      </dgm:t>
    </dgm:pt>
    <dgm:pt modelId="{B5619C6B-E936-4A55-BE38-64C974FF6922}" type="sibTrans" cxnId="{85F65DA4-5449-4C80-A705-996DFF471B17}">
      <dgm:prSet/>
      <dgm:spPr/>
      <dgm:t>
        <a:bodyPr/>
        <a:lstStyle/>
        <a:p>
          <a:endParaRPr lang="en-US"/>
        </a:p>
      </dgm:t>
    </dgm:pt>
    <dgm:pt modelId="{58CF001A-8418-4EA4-A06E-1E6B04DB1EDE}">
      <dgm:prSet phldrT="[Text]"/>
      <dgm:spPr/>
      <dgm:t>
        <a:bodyPr/>
        <a:lstStyle/>
        <a:p>
          <a:r>
            <a:rPr lang="ru-RU" dirty="0"/>
            <a:t>Надежда</a:t>
          </a:r>
          <a:endParaRPr lang="en-US" dirty="0"/>
        </a:p>
      </dgm:t>
    </dgm:pt>
    <dgm:pt modelId="{8DF3840E-4FB0-4FAF-81F6-CABB4DBF8C48}" type="parTrans" cxnId="{821625D0-664C-4F9A-A305-DE3C3A301A6F}">
      <dgm:prSet/>
      <dgm:spPr/>
      <dgm:t>
        <a:bodyPr/>
        <a:lstStyle/>
        <a:p>
          <a:endParaRPr lang="en-US"/>
        </a:p>
      </dgm:t>
    </dgm:pt>
    <dgm:pt modelId="{FF4905FC-2D5E-4CD4-9A8A-D9AA30EF4534}" type="sibTrans" cxnId="{821625D0-664C-4F9A-A305-DE3C3A301A6F}">
      <dgm:prSet/>
      <dgm:spPr/>
      <dgm:t>
        <a:bodyPr/>
        <a:lstStyle/>
        <a:p>
          <a:endParaRPr lang="en-US"/>
        </a:p>
      </dgm:t>
    </dgm:pt>
    <dgm:pt modelId="{690827DD-F9B4-45D4-B70D-0627DED5F391}">
      <dgm:prSet phldrT="[Text]"/>
      <dgm:spPr/>
      <dgm:t>
        <a:bodyPr/>
        <a:lstStyle/>
        <a:p>
          <a:r>
            <a:rPr lang="ru-RU" dirty="0"/>
            <a:t>Оптимизм</a:t>
          </a:r>
          <a:endParaRPr lang="en-US" dirty="0"/>
        </a:p>
      </dgm:t>
    </dgm:pt>
    <dgm:pt modelId="{E7036470-F3D9-42EF-B533-639EB8216578}" type="parTrans" cxnId="{DABFEA4C-8D03-477A-89FA-CF3932527FC9}">
      <dgm:prSet/>
      <dgm:spPr/>
      <dgm:t>
        <a:bodyPr/>
        <a:lstStyle/>
        <a:p>
          <a:endParaRPr lang="en-US"/>
        </a:p>
      </dgm:t>
    </dgm:pt>
    <dgm:pt modelId="{ADAA0F4D-01A0-4E1D-B8C0-20925FC38AFC}" type="sibTrans" cxnId="{DABFEA4C-8D03-477A-89FA-CF3932527FC9}">
      <dgm:prSet/>
      <dgm:spPr/>
      <dgm:t>
        <a:bodyPr/>
        <a:lstStyle/>
        <a:p>
          <a:endParaRPr lang="en-US"/>
        </a:p>
      </dgm:t>
    </dgm:pt>
    <dgm:pt modelId="{75340BC6-2C39-4C2F-9311-9D87E8304F25}">
      <dgm:prSet phldrT="[Text]"/>
      <dgm:spPr/>
      <dgm:t>
        <a:bodyPr/>
        <a:lstStyle/>
        <a:p>
          <a:r>
            <a:rPr lang="ru-RU" dirty="0"/>
            <a:t>Субъективное благополучие</a:t>
          </a:r>
          <a:endParaRPr lang="en-US" dirty="0"/>
        </a:p>
      </dgm:t>
    </dgm:pt>
    <dgm:pt modelId="{D97C5066-5065-43E3-962F-3F129708A2A3}" type="parTrans" cxnId="{914C6D9E-7AAA-43FB-8A10-89A31677E88B}">
      <dgm:prSet/>
      <dgm:spPr/>
      <dgm:t>
        <a:bodyPr/>
        <a:lstStyle/>
        <a:p>
          <a:endParaRPr lang="en-US"/>
        </a:p>
      </dgm:t>
    </dgm:pt>
    <dgm:pt modelId="{A362867F-9DAC-4DC4-ABB6-3C4AE7498FA9}" type="sibTrans" cxnId="{914C6D9E-7AAA-43FB-8A10-89A31677E88B}">
      <dgm:prSet/>
      <dgm:spPr/>
      <dgm:t>
        <a:bodyPr/>
        <a:lstStyle/>
        <a:p>
          <a:endParaRPr lang="en-US"/>
        </a:p>
      </dgm:t>
    </dgm:pt>
    <dgm:pt modelId="{ECBCA7E3-AD3E-490E-BE45-C8156FDC2B44}">
      <dgm:prSet phldrT="[Text]"/>
      <dgm:spPr/>
      <dgm:t>
        <a:bodyPr/>
        <a:lstStyle/>
        <a:p>
          <a:r>
            <a:rPr lang="ru-RU" dirty="0"/>
            <a:t>Эмоциональный интеллект</a:t>
          </a:r>
          <a:endParaRPr lang="en-US" dirty="0"/>
        </a:p>
      </dgm:t>
    </dgm:pt>
    <dgm:pt modelId="{7629250D-780C-43DD-83B3-D68D448887A3}" type="parTrans" cxnId="{223C8AD8-50B9-43F2-AA29-CE6DD8761789}">
      <dgm:prSet/>
      <dgm:spPr/>
      <dgm:t>
        <a:bodyPr/>
        <a:lstStyle/>
        <a:p>
          <a:endParaRPr lang="en-US"/>
        </a:p>
      </dgm:t>
    </dgm:pt>
    <dgm:pt modelId="{4CEAD250-D75E-46EA-B2DF-28023131C490}" type="sibTrans" cxnId="{223C8AD8-50B9-43F2-AA29-CE6DD8761789}">
      <dgm:prSet/>
      <dgm:spPr/>
      <dgm:t>
        <a:bodyPr/>
        <a:lstStyle/>
        <a:p>
          <a:endParaRPr lang="en-US"/>
        </a:p>
      </dgm:t>
    </dgm:pt>
    <dgm:pt modelId="{C9641E38-B180-44E0-BEA1-35E5CD2284F7}" type="pres">
      <dgm:prSet presAssocID="{6FF499EB-79E3-466F-ACEF-BC279CC2E75B}" presName="diagram" presStyleCnt="0">
        <dgm:presLayoutVars>
          <dgm:dir/>
          <dgm:resizeHandles val="exact"/>
        </dgm:presLayoutVars>
      </dgm:prSet>
      <dgm:spPr/>
    </dgm:pt>
    <dgm:pt modelId="{F72B2613-C545-4B21-91C5-89C50D57B02E}" type="pres">
      <dgm:prSet presAssocID="{8960DE78-9A9C-4437-A2CA-1314B36F42A1}" presName="node" presStyleLbl="node1" presStyleIdx="0" presStyleCnt="5">
        <dgm:presLayoutVars>
          <dgm:bulletEnabled val="1"/>
        </dgm:presLayoutVars>
      </dgm:prSet>
      <dgm:spPr/>
    </dgm:pt>
    <dgm:pt modelId="{3B117CCB-2399-44C4-B351-57A71E64B10E}" type="pres">
      <dgm:prSet presAssocID="{B5619C6B-E936-4A55-BE38-64C974FF6922}" presName="sibTrans" presStyleCnt="0"/>
      <dgm:spPr/>
    </dgm:pt>
    <dgm:pt modelId="{A1DE3889-A438-434F-8130-788564C86439}" type="pres">
      <dgm:prSet presAssocID="{58CF001A-8418-4EA4-A06E-1E6B04DB1EDE}" presName="node" presStyleLbl="node1" presStyleIdx="1" presStyleCnt="5">
        <dgm:presLayoutVars>
          <dgm:bulletEnabled val="1"/>
        </dgm:presLayoutVars>
      </dgm:prSet>
      <dgm:spPr/>
    </dgm:pt>
    <dgm:pt modelId="{C3F88D32-E0D3-4A4D-A520-02154C0C70E0}" type="pres">
      <dgm:prSet presAssocID="{FF4905FC-2D5E-4CD4-9A8A-D9AA30EF4534}" presName="sibTrans" presStyleCnt="0"/>
      <dgm:spPr/>
    </dgm:pt>
    <dgm:pt modelId="{7D880AA7-72A6-49F1-BBB9-06DE7DD789BF}" type="pres">
      <dgm:prSet presAssocID="{690827DD-F9B4-45D4-B70D-0627DED5F391}" presName="node" presStyleLbl="node1" presStyleIdx="2" presStyleCnt="5">
        <dgm:presLayoutVars>
          <dgm:bulletEnabled val="1"/>
        </dgm:presLayoutVars>
      </dgm:prSet>
      <dgm:spPr/>
    </dgm:pt>
    <dgm:pt modelId="{7C126063-096B-46C7-B403-C64A07EEE14E}" type="pres">
      <dgm:prSet presAssocID="{ADAA0F4D-01A0-4E1D-B8C0-20925FC38AFC}" presName="sibTrans" presStyleCnt="0"/>
      <dgm:spPr/>
    </dgm:pt>
    <dgm:pt modelId="{CB0A874C-D2D9-494C-91A4-C1C68F58575D}" type="pres">
      <dgm:prSet presAssocID="{75340BC6-2C39-4C2F-9311-9D87E8304F25}" presName="node" presStyleLbl="node1" presStyleIdx="3" presStyleCnt="5">
        <dgm:presLayoutVars>
          <dgm:bulletEnabled val="1"/>
        </dgm:presLayoutVars>
      </dgm:prSet>
      <dgm:spPr/>
    </dgm:pt>
    <dgm:pt modelId="{C4B581F9-AF2F-4360-AE11-37061E479020}" type="pres">
      <dgm:prSet presAssocID="{A362867F-9DAC-4DC4-ABB6-3C4AE7498FA9}" presName="sibTrans" presStyleCnt="0"/>
      <dgm:spPr/>
    </dgm:pt>
    <dgm:pt modelId="{A0373CD2-36C1-4BEF-97B2-16BBECCF7AC8}" type="pres">
      <dgm:prSet presAssocID="{ECBCA7E3-AD3E-490E-BE45-C8156FDC2B44}" presName="node" presStyleLbl="node1" presStyleIdx="4" presStyleCnt="5">
        <dgm:presLayoutVars>
          <dgm:bulletEnabled val="1"/>
        </dgm:presLayoutVars>
      </dgm:prSet>
      <dgm:spPr/>
    </dgm:pt>
  </dgm:ptLst>
  <dgm:cxnLst>
    <dgm:cxn modelId="{5937DC12-D92C-4A95-8BD8-F1BF25504A83}" type="presOf" srcId="{58CF001A-8418-4EA4-A06E-1E6B04DB1EDE}" destId="{A1DE3889-A438-434F-8130-788564C86439}" srcOrd="0" destOrd="0" presId="urn:microsoft.com/office/officeart/2005/8/layout/default"/>
    <dgm:cxn modelId="{11AE952A-9F6C-4062-A581-343DC9ACC3D5}" type="presOf" srcId="{ECBCA7E3-AD3E-490E-BE45-C8156FDC2B44}" destId="{A0373CD2-36C1-4BEF-97B2-16BBECCF7AC8}" srcOrd="0" destOrd="0" presId="urn:microsoft.com/office/officeart/2005/8/layout/default"/>
    <dgm:cxn modelId="{DABFEA4C-8D03-477A-89FA-CF3932527FC9}" srcId="{6FF499EB-79E3-466F-ACEF-BC279CC2E75B}" destId="{690827DD-F9B4-45D4-B70D-0627DED5F391}" srcOrd="2" destOrd="0" parTransId="{E7036470-F3D9-42EF-B533-639EB8216578}" sibTransId="{ADAA0F4D-01A0-4E1D-B8C0-20925FC38AFC}"/>
    <dgm:cxn modelId="{A7AFAA55-4DDE-4421-B3F9-B86513C82F1F}" type="presOf" srcId="{690827DD-F9B4-45D4-B70D-0627DED5F391}" destId="{7D880AA7-72A6-49F1-BBB9-06DE7DD789BF}" srcOrd="0" destOrd="0" presId="urn:microsoft.com/office/officeart/2005/8/layout/default"/>
    <dgm:cxn modelId="{914C6D9E-7AAA-43FB-8A10-89A31677E88B}" srcId="{6FF499EB-79E3-466F-ACEF-BC279CC2E75B}" destId="{75340BC6-2C39-4C2F-9311-9D87E8304F25}" srcOrd="3" destOrd="0" parTransId="{D97C5066-5065-43E3-962F-3F129708A2A3}" sibTransId="{A362867F-9DAC-4DC4-ABB6-3C4AE7498FA9}"/>
    <dgm:cxn modelId="{85F65DA4-5449-4C80-A705-996DFF471B17}" srcId="{6FF499EB-79E3-466F-ACEF-BC279CC2E75B}" destId="{8960DE78-9A9C-4437-A2CA-1314B36F42A1}" srcOrd="0" destOrd="0" parTransId="{BB552032-E049-4BC2-8DF9-14C892BA9C60}" sibTransId="{B5619C6B-E936-4A55-BE38-64C974FF6922}"/>
    <dgm:cxn modelId="{162D03B2-3540-4F53-AA0A-FA823ED1D528}" type="presOf" srcId="{75340BC6-2C39-4C2F-9311-9D87E8304F25}" destId="{CB0A874C-D2D9-494C-91A4-C1C68F58575D}" srcOrd="0" destOrd="0" presId="urn:microsoft.com/office/officeart/2005/8/layout/default"/>
    <dgm:cxn modelId="{19A1FAC7-25FC-482F-B36C-3107B5D39D18}" type="presOf" srcId="{6FF499EB-79E3-466F-ACEF-BC279CC2E75B}" destId="{C9641E38-B180-44E0-BEA1-35E5CD2284F7}" srcOrd="0" destOrd="0" presId="urn:microsoft.com/office/officeart/2005/8/layout/default"/>
    <dgm:cxn modelId="{821625D0-664C-4F9A-A305-DE3C3A301A6F}" srcId="{6FF499EB-79E3-466F-ACEF-BC279CC2E75B}" destId="{58CF001A-8418-4EA4-A06E-1E6B04DB1EDE}" srcOrd="1" destOrd="0" parTransId="{8DF3840E-4FB0-4FAF-81F6-CABB4DBF8C48}" sibTransId="{FF4905FC-2D5E-4CD4-9A8A-D9AA30EF4534}"/>
    <dgm:cxn modelId="{223C8AD8-50B9-43F2-AA29-CE6DD8761789}" srcId="{6FF499EB-79E3-466F-ACEF-BC279CC2E75B}" destId="{ECBCA7E3-AD3E-490E-BE45-C8156FDC2B44}" srcOrd="4" destOrd="0" parTransId="{7629250D-780C-43DD-83B3-D68D448887A3}" sibTransId="{4CEAD250-D75E-46EA-B2DF-28023131C490}"/>
    <dgm:cxn modelId="{F43172F5-F652-4439-9FE2-D21DAEEFABF2}" type="presOf" srcId="{8960DE78-9A9C-4437-A2CA-1314B36F42A1}" destId="{F72B2613-C545-4B21-91C5-89C50D57B02E}" srcOrd="0" destOrd="0" presId="urn:microsoft.com/office/officeart/2005/8/layout/default"/>
    <dgm:cxn modelId="{17560D4D-ABF2-44CD-8839-093A2C89CFBC}" type="presParOf" srcId="{C9641E38-B180-44E0-BEA1-35E5CD2284F7}" destId="{F72B2613-C545-4B21-91C5-89C50D57B02E}" srcOrd="0" destOrd="0" presId="urn:microsoft.com/office/officeart/2005/8/layout/default"/>
    <dgm:cxn modelId="{1530C75F-7661-49C1-AB42-76E896C2DB96}" type="presParOf" srcId="{C9641E38-B180-44E0-BEA1-35E5CD2284F7}" destId="{3B117CCB-2399-44C4-B351-57A71E64B10E}" srcOrd="1" destOrd="0" presId="urn:microsoft.com/office/officeart/2005/8/layout/default"/>
    <dgm:cxn modelId="{6F2C49FC-10A3-4A53-8EE2-0EC1D5B6028D}" type="presParOf" srcId="{C9641E38-B180-44E0-BEA1-35E5CD2284F7}" destId="{A1DE3889-A438-434F-8130-788564C86439}" srcOrd="2" destOrd="0" presId="urn:microsoft.com/office/officeart/2005/8/layout/default"/>
    <dgm:cxn modelId="{1A766DD8-F67D-4639-9958-138ADB70A694}" type="presParOf" srcId="{C9641E38-B180-44E0-BEA1-35E5CD2284F7}" destId="{C3F88D32-E0D3-4A4D-A520-02154C0C70E0}" srcOrd="3" destOrd="0" presId="urn:microsoft.com/office/officeart/2005/8/layout/default"/>
    <dgm:cxn modelId="{8EFABD6F-F5DB-41C9-9B4D-27F557C1C1B0}" type="presParOf" srcId="{C9641E38-B180-44E0-BEA1-35E5CD2284F7}" destId="{7D880AA7-72A6-49F1-BBB9-06DE7DD789BF}" srcOrd="4" destOrd="0" presId="urn:microsoft.com/office/officeart/2005/8/layout/default"/>
    <dgm:cxn modelId="{CB9E2705-E55D-4737-BED0-4D2DB66F2DA3}" type="presParOf" srcId="{C9641E38-B180-44E0-BEA1-35E5CD2284F7}" destId="{7C126063-096B-46C7-B403-C64A07EEE14E}" srcOrd="5" destOrd="0" presId="urn:microsoft.com/office/officeart/2005/8/layout/default"/>
    <dgm:cxn modelId="{7F6B084E-23CE-4B9E-89B3-B31C71F4079A}" type="presParOf" srcId="{C9641E38-B180-44E0-BEA1-35E5CD2284F7}" destId="{CB0A874C-D2D9-494C-91A4-C1C68F58575D}" srcOrd="6" destOrd="0" presId="urn:microsoft.com/office/officeart/2005/8/layout/default"/>
    <dgm:cxn modelId="{0DB8BEE6-32F8-487B-8C98-FE4C9AB4A61E}" type="presParOf" srcId="{C9641E38-B180-44E0-BEA1-35E5CD2284F7}" destId="{C4B581F9-AF2F-4360-AE11-37061E479020}" srcOrd="7" destOrd="0" presId="urn:microsoft.com/office/officeart/2005/8/layout/default"/>
    <dgm:cxn modelId="{8DE08729-2B5A-404F-807C-1AC50782BC56}" type="presParOf" srcId="{C9641E38-B180-44E0-BEA1-35E5CD2284F7}" destId="{A0373CD2-36C1-4BEF-97B2-16BBECCF7AC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2B2613-C545-4B21-91C5-89C50D57B02E}">
      <dsp:nvSpPr>
        <dsp:cNvPr id="0" name=""/>
        <dsp:cNvSpPr/>
      </dsp:nvSpPr>
      <dsp:spPr>
        <a:xfrm>
          <a:off x="0" y="391117"/>
          <a:ext cx="2745463" cy="16472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Самоэфективность</a:t>
          </a:r>
          <a:endParaRPr lang="en-US" sz="2500" kern="1200" dirty="0"/>
        </a:p>
      </dsp:txBody>
      <dsp:txXfrm>
        <a:off x="0" y="391117"/>
        <a:ext cx="2745463" cy="1647278"/>
      </dsp:txXfrm>
    </dsp:sp>
    <dsp:sp modelId="{A1DE3889-A438-434F-8130-788564C86439}">
      <dsp:nvSpPr>
        <dsp:cNvPr id="0" name=""/>
        <dsp:cNvSpPr/>
      </dsp:nvSpPr>
      <dsp:spPr>
        <a:xfrm>
          <a:off x="3020009" y="391117"/>
          <a:ext cx="2745463" cy="16472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Надежда</a:t>
          </a:r>
          <a:endParaRPr lang="en-US" sz="2500" kern="1200" dirty="0"/>
        </a:p>
      </dsp:txBody>
      <dsp:txXfrm>
        <a:off x="3020009" y="391117"/>
        <a:ext cx="2745463" cy="1647278"/>
      </dsp:txXfrm>
    </dsp:sp>
    <dsp:sp modelId="{7D880AA7-72A6-49F1-BBB9-06DE7DD789BF}">
      <dsp:nvSpPr>
        <dsp:cNvPr id="0" name=""/>
        <dsp:cNvSpPr/>
      </dsp:nvSpPr>
      <dsp:spPr>
        <a:xfrm>
          <a:off x="6040019" y="391117"/>
          <a:ext cx="2745463" cy="16472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Оптимизм</a:t>
          </a:r>
          <a:endParaRPr lang="en-US" sz="2500" kern="1200" dirty="0"/>
        </a:p>
      </dsp:txBody>
      <dsp:txXfrm>
        <a:off x="6040019" y="391117"/>
        <a:ext cx="2745463" cy="1647278"/>
      </dsp:txXfrm>
    </dsp:sp>
    <dsp:sp modelId="{CB0A874C-D2D9-494C-91A4-C1C68F58575D}">
      <dsp:nvSpPr>
        <dsp:cNvPr id="0" name=""/>
        <dsp:cNvSpPr/>
      </dsp:nvSpPr>
      <dsp:spPr>
        <a:xfrm>
          <a:off x="1510004" y="2312942"/>
          <a:ext cx="2745463" cy="16472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Субъективное благополучие</a:t>
          </a:r>
          <a:endParaRPr lang="en-US" sz="2500" kern="1200" dirty="0"/>
        </a:p>
      </dsp:txBody>
      <dsp:txXfrm>
        <a:off x="1510004" y="2312942"/>
        <a:ext cx="2745463" cy="1647278"/>
      </dsp:txXfrm>
    </dsp:sp>
    <dsp:sp modelId="{A0373CD2-36C1-4BEF-97B2-16BBECCF7AC8}">
      <dsp:nvSpPr>
        <dsp:cNvPr id="0" name=""/>
        <dsp:cNvSpPr/>
      </dsp:nvSpPr>
      <dsp:spPr>
        <a:xfrm>
          <a:off x="4530014" y="2312942"/>
          <a:ext cx="2745463" cy="16472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Эмоциональный интеллект</a:t>
          </a:r>
          <a:endParaRPr lang="en-US" sz="2500" kern="1200" dirty="0"/>
        </a:p>
      </dsp:txBody>
      <dsp:txXfrm>
        <a:off x="4530014" y="2312942"/>
        <a:ext cx="2745463" cy="16472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B3A-3355-4344-B956-4D40A3D73B4E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08E8-8900-46A3-A08A-A2FB9E4A0E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39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B3A-3355-4344-B956-4D40A3D73B4E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08E8-8900-46A3-A08A-A2FB9E4A0E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462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B3A-3355-4344-B956-4D40A3D73B4E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08E8-8900-46A3-A08A-A2FB9E4A0E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38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B3A-3355-4344-B956-4D40A3D73B4E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08E8-8900-46A3-A08A-A2FB9E4A0E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776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B3A-3355-4344-B956-4D40A3D73B4E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08E8-8900-46A3-A08A-A2FB9E4A0E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728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B3A-3355-4344-B956-4D40A3D73B4E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08E8-8900-46A3-A08A-A2FB9E4A0E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03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B3A-3355-4344-B956-4D40A3D73B4E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08E8-8900-46A3-A08A-A2FB9E4A0E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1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B3A-3355-4344-B956-4D40A3D73B4E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08E8-8900-46A3-A08A-A2FB9E4A0E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846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B3A-3355-4344-B956-4D40A3D73B4E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08E8-8900-46A3-A08A-A2FB9E4A0E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368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B3A-3355-4344-B956-4D40A3D73B4E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08E8-8900-46A3-A08A-A2FB9E4A0E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010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AB3A-3355-4344-B956-4D40A3D73B4E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08E8-8900-46A3-A08A-A2FB9E4A0E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658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BAB3A-3355-4344-B956-4D40A3D73B4E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508E8-8900-46A3-A08A-A2FB9E4A0E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497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862" y="629587"/>
            <a:ext cx="9368853" cy="223353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Методика измерения позитивного организационного поведения</a:t>
            </a:r>
            <a:endParaRPr lang="ru-RU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695" y="3602037"/>
            <a:ext cx="10203305" cy="2483969"/>
          </a:xfrm>
        </p:spPr>
        <p:txBody>
          <a:bodyPr>
            <a:normAutofit/>
          </a:bodyPr>
          <a:lstStyle/>
          <a:p>
            <a:r>
              <a:rPr lang="ru-RU" dirty="0"/>
              <a:t>Дайнеко В. В., аспирант, Аспирантская школа по психологии, Национальный исследовательский университет «Высшая школа экономики»</a:t>
            </a:r>
          </a:p>
          <a:p>
            <a:r>
              <a:rPr lang="ru-RU" dirty="0" err="1"/>
              <a:t>Штроо</a:t>
            </a:r>
            <a:r>
              <a:rPr lang="ru-RU" dirty="0"/>
              <a:t> В. А., кандидат психологических наук, профессор департамента психологии, Национальный исследовательский университет «Высшая школа экономики» (научный руководитель)</a:t>
            </a:r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3600" y="0"/>
            <a:ext cx="2438400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778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3685" y="0"/>
            <a:ext cx="2438400" cy="26193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764" y="365125"/>
            <a:ext cx="10994036" cy="1325563"/>
          </a:xfrm>
        </p:spPr>
        <p:txBody>
          <a:bodyPr/>
          <a:lstStyle/>
          <a:p>
            <a:r>
              <a:rPr lang="ru-RU" dirty="0"/>
              <a:t>Эксплораторный факторный анализ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765" y="1825625"/>
            <a:ext cx="8559384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/>
              <a:t>По итогам факторного анализа нами было приняты следующие решения: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включить в </a:t>
            </a:r>
            <a:r>
              <a:rPr lang="ru-RU" sz="2400" dirty="0" err="1"/>
              <a:t>субшкалу</a:t>
            </a:r>
            <a:r>
              <a:rPr lang="ru-RU" sz="2400" dirty="0"/>
              <a:t> «Самоэффективность» пункт 25, а пункт 19 исключить из опросника.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исключить из </a:t>
            </a:r>
            <a:r>
              <a:rPr lang="ru-RU" sz="2400" dirty="0" err="1"/>
              <a:t>субшкалы</a:t>
            </a:r>
            <a:r>
              <a:rPr lang="ru-RU" sz="2400" dirty="0"/>
              <a:t> «Оптимизм» пункты 11 и 25, а включить в нее пункт 14.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включить в </a:t>
            </a:r>
            <a:r>
              <a:rPr lang="ru-RU" sz="2400" dirty="0" err="1"/>
              <a:t>субшкалу</a:t>
            </a:r>
            <a:r>
              <a:rPr lang="ru-RU" sz="2400" dirty="0"/>
              <a:t> «Субъективное благополучие» пункт 11.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исключить из </a:t>
            </a:r>
            <a:r>
              <a:rPr lang="ru-RU" sz="2400" dirty="0" err="1"/>
              <a:t>субшкалы</a:t>
            </a:r>
            <a:r>
              <a:rPr lang="ru-RU" sz="2400" dirty="0"/>
              <a:t> «Эмоциональный интеллект» пункт 14. Таким образом, в целом переработанная версия опросника стала состоять из 30 пунктов за счет исключения из нее пунктов 19 и 21.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2573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3685" y="0"/>
            <a:ext cx="2438400" cy="26193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764" y="365125"/>
            <a:ext cx="10994036" cy="1325563"/>
          </a:xfrm>
        </p:spPr>
        <p:txBody>
          <a:bodyPr/>
          <a:lstStyle/>
          <a:p>
            <a:r>
              <a:rPr lang="ru-RU" dirty="0"/>
              <a:t>Проверка надежности опросника и согласованности пунктов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94675" y="1870595"/>
            <a:ext cx="743512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133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3685" y="0"/>
            <a:ext cx="2438400" cy="26193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764" y="365125"/>
            <a:ext cx="10994036" cy="1325563"/>
          </a:xfrm>
        </p:spPr>
        <p:txBody>
          <a:bodyPr/>
          <a:lstStyle/>
          <a:p>
            <a:r>
              <a:rPr lang="ru-RU" dirty="0"/>
              <a:t>Оценка конструктной валидности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76379" y="1915709"/>
            <a:ext cx="7686675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90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3685" y="0"/>
            <a:ext cx="2438400" cy="26193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764" y="365125"/>
            <a:ext cx="10994036" cy="1325563"/>
          </a:xfrm>
        </p:spPr>
        <p:txBody>
          <a:bodyPr/>
          <a:lstStyle/>
          <a:p>
            <a:r>
              <a:rPr lang="ru-RU" dirty="0"/>
              <a:t>Обсуждение результатов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764" y="1825625"/>
            <a:ext cx="9398833" cy="4351338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Анализ описательных статистик выявил, что показатели стандартного отклонения, дисперсии, асимметрии и эксцесса свидетельствуют о нормальном распределении данных. </a:t>
            </a:r>
          </a:p>
          <a:p>
            <a:r>
              <a:rPr lang="ru-RU" sz="2400" dirty="0"/>
              <a:t>После проведенного эксплораторного факторного анализа была выявлена 5-факторная структура опросника, что соответствует теоретической модели Ф. Лютанса. </a:t>
            </a:r>
          </a:p>
          <a:p>
            <a:r>
              <a:rPr lang="ru-RU" sz="2400" dirty="0"/>
              <a:t>По результатам факторного анализа были исключены 2 пункта из первоначального варианта опросника. </a:t>
            </a:r>
          </a:p>
          <a:p>
            <a:r>
              <a:rPr lang="ru-RU" sz="2400" dirty="0"/>
              <a:t>В результате оценки конструктной валидности были выявлены значимые взаимосвязи между отдельными </a:t>
            </a:r>
            <a:r>
              <a:rPr lang="ru-RU" sz="2400" dirty="0" err="1"/>
              <a:t>субшкалами</a:t>
            </a:r>
            <a:r>
              <a:rPr lang="ru-RU" sz="2400" dirty="0"/>
              <a:t> опросника «Позитивное организационное поведение» и шкалами удовлетворённость жизнью, а также шкалой теста диспозиционного оптимизма.</a:t>
            </a:r>
          </a:p>
        </p:txBody>
      </p:sp>
    </p:spTree>
    <p:extLst>
      <p:ext uri="{BB962C8B-B14F-4D97-AF65-F5344CB8AC3E}">
        <p14:creationId xmlns:p14="http://schemas.microsoft.com/office/powerpoint/2010/main" val="189075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3685" y="0"/>
            <a:ext cx="2438400" cy="26193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694" y="365125"/>
            <a:ext cx="10889105" cy="1325563"/>
          </a:xfrm>
        </p:spPr>
        <p:txBody>
          <a:bodyPr/>
          <a:lstStyle/>
          <a:p>
            <a:r>
              <a:rPr lang="ru-RU" dirty="0"/>
              <a:t>Заключение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764" y="1825625"/>
            <a:ext cx="9398833" cy="4351338"/>
          </a:xfrm>
        </p:spPr>
        <p:txBody>
          <a:bodyPr>
            <a:normAutofit/>
          </a:bodyPr>
          <a:lstStyle/>
          <a:p>
            <a:endParaRPr lang="ru-RU" sz="2400" dirty="0"/>
          </a:p>
          <a:p>
            <a:r>
              <a:rPr lang="ru-RU" sz="2400" dirty="0"/>
              <a:t>По итогам расчета ключевых психометрических показателей авторского опросника «Позитивное организационное поведение» на первом этапе можно сделать вывод о надежности и валидности данного измерительного инструмента. </a:t>
            </a:r>
          </a:p>
          <a:p>
            <a:endParaRPr lang="ru-RU" sz="2400" dirty="0"/>
          </a:p>
          <a:p>
            <a:r>
              <a:rPr lang="ru-RU" sz="2400" dirty="0"/>
              <a:t>Дальнейшая проверка валидности финальной версии опросника подразумевает второго этапа, в ходе которого могут быть поставлены и решены новые содержательные исследовательские задачи. </a:t>
            </a:r>
          </a:p>
        </p:txBody>
      </p:sp>
    </p:spTree>
    <p:extLst>
      <p:ext uri="{BB962C8B-B14F-4D97-AF65-F5344CB8AC3E}">
        <p14:creationId xmlns:p14="http://schemas.microsoft.com/office/powerpoint/2010/main" val="3113570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3685" y="0"/>
            <a:ext cx="2438400" cy="26193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754" y="365125"/>
            <a:ext cx="10979046" cy="1325563"/>
          </a:xfrm>
        </p:spPr>
        <p:txBody>
          <a:bodyPr/>
          <a:lstStyle/>
          <a:p>
            <a:r>
              <a:rPr lang="ru-RU" dirty="0"/>
              <a:t>Список литературы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754" y="1825625"/>
            <a:ext cx="9413823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Luthans</a:t>
            </a:r>
            <a:r>
              <a:rPr lang="en-US" dirty="0"/>
              <a:t>, F. (2002). Positive organizational behavior: Developing and managing psychological strengths. </a:t>
            </a:r>
            <a:r>
              <a:rPr lang="en-US" i="1" dirty="0"/>
              <a:t>Academy of Management Perspectives, 16</a:t>
            </a:r>
            <a:r>
              <a:rPr lang="en-US" dirty="0"/>
              <a:t>(1), 57–72.</a:t>
            </a:r>
            <a:endParaRPr lang="ru-RU" dirty="0"/>
          </a:p>
          <a:p>
            <a:r>
              <a:rPr lang="ru-RU" i="1" dirty="0"/>
              <a:t>Гордеева Т.О., Сычев О.А., Осин Е.Н.</a:t>
            </a:r>
            <a:r>
              <a:rPr lang="ru-RU" dirty="0"/>
              <a:t> Разработка русскоязычной версии теста диспозиционного оптимизма (</a:t>
            </a:r>
            <a:r>
              <a:rPr lang="en-US" dirty="0"/>
              <a:t>LOT</a:t>
            </a:r>
            <a:r>
              <a:rPr lang="ru-RU" dirty="0"/>
              <a:t>) //</a:t>
            </a:r>
            <a:r>
              <a:rPr lang="en-US" dirty="0"/>
              <a:t> </a:t>
            </a:r>
            <a:r>
              <a:rPr lang="ru-RU" dirty="0"/>
              <a:t>Психологическая диагностика. 2010. №2. С. 36-64.</a:t>
            </a:r>
          </a:p>
          <a:p>
            <a:r>
              <a:rPr lang="en-US" i="1" dirty="0" err="1"/>
              <a:t>Lyubomirsky</a:t>
            </a:r>
            <a:r>
              <a:rPr lang="en-US" i="1" dirty="0"/>
              <a:t> S., </a:t>
            </a:r>
            <a:r>
              <a:rPr lang="en-US" i="1" dirty="0" err="1"/>
              <a:t>Lepper</a:t>
            </a:r>
            <a:r>
              <a:rPr lang="en-US" i="1" dirty="0"/>
              <a:t> H.S.</a:t>
            </a:r>
            <a:r>
              <a:rPr lang="en-US" dirty="0"/>
              <a:t> A measure of subjective happiness: Preliminary reliability and construct validation // Social indicators research. 1999. № 46(2). P. 137-155.</a:t>
            </a:r>
            <a:endParaRPr lang="ru-RU" dirty="0"/>
          </a:p>
          <a:p>
            <a:r>
              <a:rPr lang="en-US" i="1" dirty="0" err="1"/>
              <a:t>Sherer</a:t>
            </a:r>
            <a:r>
              <a:rPr lang="en-US" i="1" dirty="0"/>
              <a:t> M., Maddux J.E., </a:t>
            </a:r>
            <a:r>
              <a:rPr lang="en-US" i="1" dirty="0" err="1"/>
              <a:t>Mercadante</a:t>
            </a:r>
            <a:r>
              <a:rPr lang="en-US" i="1" dirty="0"/>
              <a:t> B., Prentice-Dunn S., Jacobs B., Rogers R.W.</a:t>
            </a:r>
            <a:r>
              <a:rPr lang="en-US" dirty="0"/>
              <a:t> The self-efficacy scale: construction and validation // Psychological Reports. 1982. № 51. Р. 663-671.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7082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3685" y="0"/>
            <a:ext cx="2438400" cy="261937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773180" y="1184223"/>
            <a:ext cx="5606322" cy="4137285"/>
          </a:xfrm>
        </p:spPr>
        <p:txBody>
          <a:bodyPr>
            <a:normAutofit/>
          </a:bodyPr>
          <a:lstStyle/>
          <a:p>
            <a:r>
              <a:rPr lang="ru-RU" dirty="0"/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3883559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3685" y="0"/>
            <a:ext cx="2438400" cy="26193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862" y="299803"/>
            <a:ext cx="9173981" cy="1390885"/>
          </a:xfrm>
        </p:spPr>
        <p:txBody>
          <a:bodyPr>
            <a:normAutofit/>
          </a:bodyPr>
          <a:lstStyle/>
          <a:p>
            <a:r>
              <a:rPr lang="ru-RU" dirty="0"/>
              <a:t>«Позитивное организационное поведение» Ф. Лютанса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862" y="2203553"/>
            <a:ext cx="9413823" cy="3973409"/>
          </a:xfrm>
        </p:spPr>
        <p:txBody>
          <a:bodyPr/>
          <a:lstStyle/>
          <a:p>
            <a:r>
              <a:rPr lang="ru-RU" sz="2400" dirty="0"/>
              <a:t>основоположником концепции «позитивное организационное поведение» считается Ф. </a:t>
            </a:r>
            <a:r>
              <a:rPr lang="ru-RU" sz="2400" dirty="0" err="1"/>
              <a:t>Лютанс</a:t>
            </a:r>
            <a:r>
              <a:rPr lang="ru-RU" sz="2400" dirty="0"/>
              <a:t>; </a:t>
            </a:r>
            <a:endParaRPr lang="en-US" sz="2400" dirty="0"/>
          </a:p>
          <a:p>
            <a:endParaRPr lang="ru-RU" sz="2400" dirty="0"/>
          </a:p>
          <a:p>
            <a:r>
              <a:rPr lang="ru-RU" sz="2400" dirty="0"/>
              <a:t>впервые данный подход был описан в статье под названием «Позитивное организационное поведение: развитие психологической устойчивости» (</a:t>
            </a:r>
            <a:r>
              <a:rPr lang="ru-RU" sz="2400" dirty="0" err="1"/>
              <a:t>Luthans</a:t>
            </a:r>
            <a:r>
              <a:rPr lang="ru-RU" sz="2400" dirty="0"/>
              <a:t>, 2002);</a:t>
            </a:r>
            <a:endParaRPr lang="en-US" sz="2400" dirty="0"/>
          </a:p>
          <a:p>
            <a:endParaRPr lang="ru-RU" sz="2400" dirty="0"/>
          </a:p>
          <a:p>
            <a:r>
              <a:rPr lang="ru-RU" sz="2400" dirty="0"/>
              <a:t>подход Ф. Лютанса исходит из позитивной психологии, которая основана на изучении сильных сторон и психологических возможностей людей.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6674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3685" y="0"/>
            <a:ext cx="2438400" cy="26193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8650571" cy="1325563"/>
          </a:xfrm>
        </p:spPr>
        <p:txBody>
          <a:bodyPr/>
          <a:lstStyle/>
          <a:p>
            <a:r>
              <a:rPr lang="ru-RU" dirty="0"/>
              <a:t>Структура «позитивного организационного поведения»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0492720"/>
              </p:ext>
            </p:extLst>
          </p:nvPr>
        </p:nvGraphicFramePr>
        <p:xfrm>
          <a:off x="838202" y="1825625"/>
          <a:ext cx="878548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83537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3685" y="0"/>
            <a:ext cx="2438400" cy="26193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764" y="365125"/>
            <a:ext cx="10994036" cy="1325563"/>
          </a:xfrm>
        </p:spPr>
        <p:txBody>
          <a:bodyPr/>
          <a:lstStyle/>
          <a:p>
            <a:r>
              <a:rPr lang="ru-RU" dirty="0"/>
              <a:t>Теоретический анализ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764" y="1825625"/>
            <a:ext cx="9398833" cy="4351338"/>
          </a:xfrm>
        </p:spPr>
        <p:txBody>
          <a:bodyPr>
            <a:normAutofit/>
          </a:bodyPr>
          <a:lstStyle/>
          <a:p>
            <a:r>
              <a:rPr lang="ru-RU" sz="2400" dirty="0"/>
              <a:t>В ходе создания опросника мы стремились, с одной стороны, удерживаться в рамках концепции Ф. Лютанса, а, с другой стороны, подбирая содержательное наполнение каждой из </a:t>
            </a:r>
            <a:r>
              <a:rPr lang="ru-RU" sz="2400" dirty="0" err="1"/>
              <a:t>субшкал</a:t>
            </a:r>
            <a:r>
              <a:rPr lang="ru-RU" sz="2400" dirty="0"/>
              <a:t>, сохранять связь с уже имеющимися инструментами измерения соответствующих </a:t>
            </a:r>
            <a:r>
              <a:rPr lang="ru-RU" sz="2400" dirty="0" err="1"/>
              <a:t>суб</a:t>
            </a:r>
            <a:r>
              <a:rPr lang="ru-RU" sz="2400" dirty="0"/>
              <a:t>-конструктов. </a:t>
            </a:r>
            <a:endParaRPr lang="en-US" sz="2400" dirty="0"/>
          </a:p>
          <a:p>
            <a:endParaRPr lang="ru-RU" sz="2400" dirty="0"/>
          </a:p>
          <a:p>
            <a:r>
              <a:rPr lang="ru-RU" sz="2400" dirty="0"/>
              <a:t>Для каждой </a:t>
            </a:r>
            <a:r>
              <a:rPr lang="ru-RU" sz="2400" dirty="0" err="1"/>
              <a:t>субшкалы</a:t>
            </a:r>
            <a:r>
              <a:rPr lang="ru-RU" sz="2400" dirty="0"/>
              <a:t> мы старались выделить ключевые аспекты его проявления в поведении сотрудника, объективно включенного в конкретную организацию.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5954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3153" y="0"/>
            <a:ext cx="1628931" cy="16906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764" y="365125"/>
            <a:ext cx="10994036" cy="1325563"/>
          </a:xfrm>
        </p:spPr>
        <p:txBody>
          <a:bodyPr/>
          <a:lstStyle/>
          <a:p>
            <a:r>
              <a:rPr lang="ru-RU" dirty="0"/>
              <a:t>Теоретический анализ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490633"/>
              </p:ext>
            </p:extLst>
          </p:nvPr>
        </p:nvGraphicFramePr>
        <p:xfrm>
          <a:off x="359764" y="1690685"/>
          <a:ext cx="11527436" cy="4855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3718">
                  <a:extLst>
                    <a:ext uri="{9D8B030D-6E8A-4147-A177-3AD203B41FA5}">
                      <a16:colId xmlns:a16="http://schemas.microsoft.com/office/drawing/2014/main" val="3253056749"/>
                    </a:ext>
                  </a:extLst>
                </a:gridCol>
                <a:gridCol w="5763718">
                  <a:extLst>
                    <a:ext uri="{9D8B030D-6E8A-4147-A177-3AD203B41FA5}">
                      <a16:colId xmlns:a16="http://schemas.microsoft.com/office/drawing/2014/main" val="910708291"/>
                    </a:ext>
                  </a:extLst>
                </a:gridCol>
              </a:tblGrid>
              <a:tr h="819996">
                <a:tc>
                  <a:txBody>
                    <a:bodyPr/>
                    <a:lstStyle/>
                    <a:p>
                      <a:r>
                        <a:rPr lang="ru-RU" dirty="0" err="1"/>
                        <a:t>Субшкала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515164"/>
                  </a:ext>
                </a:extLst>
              </a:tr>
              <a:tr h="819996">
                <a:tc>
                  <a:txBody>
                    <a:bodyPr/>
                    <a:lstStyle/>
                    <a:p>
                      <a:r>
                        <a:rPr lang="ru-RU" dirty="0"/>
                        <a:t>Самоэффективность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Шкала диагностики </a:t>
                      </a:r>
                      <a:r>
                        <a:rPr lang="ru-RU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самоэффективности</a:t>
                      </a:r>
                      <a:r>
                        <a:rPr lang="ru-RU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Sherer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al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., 1982) /</a:t>
                      </a:r>
                      <a:r>
                        <a:rPr lang="ru-RU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Русская версия шкалы общей </a:t>
                      </a:r>
                      <a:r>
                        <a:rPr lang="ru-RU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самоэффективности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Р.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Шварцера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М.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Ерусалема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852669"/>
                  </a:ext>
                </a:extLst>
              </a:tr>
              <a:tr h="722697">
                <a:tc>
                  <a:txBody>
                    <a:bodyPr/>
                    <a:lstStyle/>
                    <a:p>
                      <a:r>
                        <a:rPr lang="ru-RU" dirty="0"/>
                        <a:t>Надежда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Шкала диагностики диспозиционной надежды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Snyder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al., 1991)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186787"/>
                  </a:ext>
                </a:extLst>
              </a:tr>
              <a:tr h="664065">
                <a:tc>
                  <a:txBody>
                    <a:bodyPr/>
                    <a:lstStyle/>
                    <a:p>
                      <a:r>
                        <a:rPr lang="ru-RU" dirty="0"/>
                        <a:t>Оптимизм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Шкала диспозиционного оптимизм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Scheier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Carver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1985)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599367"/>
                  </a:ext>
                </a:extLst>
              </a:tr>
              <a:tr h="819996">
                <a:tc>
                  <a:txBody>
                    <a:bodyPr/>
                    <a:lstStyle/>
                    <a:p>
                      <a:r>
                        <a:rPr lang="ru-RU" dirty="0"/>
                        <a:t>Субъективное благополучие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Шкала удовлетворенности жизнью Э. Динера  </a:t>
                      </a:r>
                      <a:r>
                        <a:rPr lang="ru-RU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</a:p>
                    <a:p>
                      <a:r>
                        <a:rPr lang="ru-RU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Шкалы счастья С. </a:t>
                      </a:r>
                      <a:r>
                        <a:rPr lang="ru-RU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Любомирски</a:t>
                      </a:r>
                      <a:r>
                        <a:rPr lang="ru-RU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</a:t>
                      </a:r>
                      <a:r>
                        <a:rPr lang="ru-RU" sz="1800" b="1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Шкала субъективного благополучия А. </a:t>
                      </a:r>
                      <a:r>
                        <a:rPr lang="ru-RU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Бадо</a:t>
                      </a:r>
                      <a:r>
                        <a:rPr lang="ru-RU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Г. Мендельсон 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6660882"/>
                  </a:ext>
                </a:extLst>
              </a:tr>
              <a:tr h="819996">
                <a:tc>
                  <a:txBody>
                    <a:bodyPr/>
                    <a:lstStyle/>
                    <a:p>
                      <a:r>
                        <a:rPr lang="ru-RU" dirty="0"/>
                        <a:t>Эмоциональный интеллект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Шкала эмоционального интеллекта Ч</a:t>
                      </a:r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Вонг и К</a:t>
                      </a:r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Лоу</a:t>
                      </a:r>
                      <a:r>
                        <a:rPr lang="ru-RU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</a:p>
                    <a:p>
                      <a:r>
                        <a:rPr lang="ru-RU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Роттердамская</a:t>
                      </a:r>
                      <a:r>
                        <a:rPr lang="ru-RU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Шкала эмоционального интеллекта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865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9719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3153" y="0"/>
            <a:ext cx="1628931" cy="16906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764" y="365125"/>
            <a:ext cx="10994036" cy="1325563"/>
          </a:xfrm>
        </p:spPr>
        <p:txBody>
          <a:bodyPr/>
          <a:lstStyle/>
          <a:p>
            <a:r>
              <a:rPr lang="ru-RU" dirty="0"/>
              <a:t>Конструирование опросника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9774840"/>
              </p:ext>
            </p:extLst>
          </p:nvPr>
        </p:nvGraphicFramePr>
        <p:xfrm>
          <a:off x="359764" y="1690685"/>
          <a:ext cx="11527436" cy="4666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3718">
                  <a:extLst>
                    <a:ext uri="{9D8B030D-6E8A-4147-A177-3AD203B41FA5}">
                      <a16:colId xmlns:a16="http://schemas.microsoft.com/office/drawing/2014/main" val="3253056749"/>
                    </a:ext>
                  </a:extLst>
                </a:gridCol>
                <a:gridCol w="5763718">
                  <a:extLst>
                    <a:ext uri="{9D8B030D-6E8A-4147-A177-3AD203B41FA5}">
                      <a16:colId xmlns:a16="http://schemas.microsoft.com/office/drawing/2014/main" val="910708291"/>
                    </a:ext>
                  </a:extLst>
                </a:gridCol>
              </a:tblGrid>
              <a:tr h="819996">
                <a:tc>
                  <a:txBody>
                    <a:bodyPr/>
                    <a:lstStyle/>
                    <a:p>
                      <a:r>
                        <a:rPr lang="ru-RU" dirty="0" err="1"/>
                        <a:t>Субшкала</a:t>
                      </a:r>
                      <a:r>
                        <a:rPr lang="ru-RU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 </a:t>
                      </a:r>
                      <a:r>
                        <a:rPr lang="ru-RU" dirty="0"/>
                        <a:t>пункта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515164"/>
                  </a:ext>
                </a:extLst>
              </a:tr>
              <a:tr h="819996">
                <a:tc>
                  <a:txBody>
                    <a:bodyPr/>
                    <a:lstStyle/>
                    <a:p>
                      <a:r>
                        <a:rPr lang="ru-RU" dirty="0"/>
                        <a:t>Самоэффективность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 пунктов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852669"/>
                  </a:ext>
                </a:extLst>
              </a:tr>
              <a:tr h="722697">
                <a:tc>
                  <a:txBody>
                    <a:bodyPr/>
                    <a:lstStyle/>
                    <a:p>
                      <a:r>
                        <a:rPr lang="ru-RU" dirty="0"/>
                        <a:t>Надежда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 пунктов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186787"/>
                  </a:ext>
                </a:extLst>
              </a:tr>
              <a:tr h="664065">
                <a:tc>
                  <a:txBody>
                    <a:bodyPr/>
                    <a:lstStyle/>
                    <a:p>
                      <a:r>
                        <a:rPr lang="ru-RU" dirty="0"/>
                        <a:t>Оптимизм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 пунктов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599367"/>
                  </a:ext>
                </a:extLst>
              </a:tr>
              <a:tr h="81999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Субъективное благополучие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пункта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6660882"/>
                  </a:ext>
                </a:extLst>
              </a:tr>
              <a:tr h="819996">
                <a:tc>
                  <a:txBody>
                    <a:bodyPr/>
                    <a:lstStyle/>
                    <a:p>
                      <a:r>
                        <a:rPr lang="ru-RU" dirty="0"/>
                        <a:t>Эмоциональный интеллект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 пунктов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865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457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3685" y="0"/>
            <a:ext cx="2438400" cy="26193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902" y="365125"/>
            <a:ext cx="9758596" cy="1325563"/>
          </a:xfrm>
        </p:spPr>
        <p:txBody>
          <a:bodyPr/>
          <a:lstStyle/>
          <a:p>
            <a:r>
              <a:rPr lang="ru-RU" dirty="0"/>
              <a:t>Психометрическая проверка опросника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804" y="1825625"/>
            <a:ext cx="9458794" cy="4874978"/>
          </a:xfrm>
        </p:spPr>
        <p:txBody>
          <a:bodyPr>
            <a:normAutofit/>
          </a:bodyPr>
          <a:lstStyle/>
          <a:p>
            <a:r>
              <a:rPr lang="ru-RU" sz="2400" dirty="0"/>
              <a:t>Выборка</a:t>
            </a:r>
          </a:p>
          <a:p>
            <a:pPr marL="0" indent="0">
              <a:buNone/>
            </a:pPr>
            <a:r>
              <a:rPr lang="ru-RU" sz="2400" dirty="0"/>
              <a:t>136 респондентов, работающих на момент проведения исследования, в возрасте от 22 до 60 лет (</a:t>
            </a:r>
            <a:r>
              <a:rPr lang="ru-RU" sz="2400" i="1" dirty="0"/>
              <a:t>M </a:t>
            </a:r>
            <a:r>
              <a:rPr lang="ru-RU" sz="2400" dirty="0"/>
              <a:t>= 31,26; </a:t>
            </a:r>
            <a:r>
              <a:rPr lang="ru-RU" sz="2400" i="1" dirty="0"/>
              <a:t>SD </a:t>
            </a:r>
            <a:r>
              <a:rPr lang="ru-RU" sz="2400" dirty="0"/>
              <a:t>= 11,78), среди которых 47% мужчин и 53 % женщин. </a:t>
            </a:r>
            <a:endParaRPr lang="en-US" sz="2400" dirty="0"/>
          </a:p>
          <a:p>
            <a:pPr marL="0" indent="0">
              <a:buNone/>
            </a:pPr>
            <a:endParaRPr lang="ru-RU" sz="2400" dirty="0"/>
          </a:p>
          <a:p>
            <a:r>
              <a:rPr lang="ru-RU" sz="2400" dirty="0"/>
              <a:t>Процедура исследования </a:t>
            </a:r>
          </a:p>
          <a:p>
            <a:pPr marL="0" indent="0">
              <a:buNone/>
            </a:pPr>
            <a:r>
              <a:rPr lang="ru-RU" sz="2400" dirty="0"/>
              <a:t>Оценивались психометрические показатели опросника ПОП: надежность и согласованность пунктов опросника, эксплораторный факторный анализ, конструктная валидность с использованием шкалы удовлетворённости жизнью Э. Динера в адаптации Д. Леонтьева и Е. Осина (Diener et al., 1985; Осин, Леонтьев, 2008) и шкалы теста диспозиционного оптимизма (Гордеева, Сычев, Осин, 2010). </a:t>
            </a:r>
          </a:p>
        </p:txBody>
      </p:sp>
    </p:spTree>
    <p:extLst>
      <p:ext uri="{BB962C8B-B14F-4D97-AF65-F5344CB8AC3E}">
        <p14:creationId xmlns:p14="http://schemas.microsoft.com/office/powerpoint/2010/main" val="2929992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3685" y="0"/>
            <a:ext cx="2438400" cy="26193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764" y="365125"/>
            <a:ext cx="10994036" cy="1325563"/>
          </a:xfrm>
        </p:spPr>
        <p:txBody>
          <a:bodyPr/>
          <a:lstStyle/>
          <a:p>
            <a:r>
              <a:rPr lang="ru-RU" dirty="0"/>
              <a:t>Анализ описательных статистик (нормальность)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63460" y="1900576"/>
            <a:ext cx="779259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838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3685" y="0"/>
            <a:ext cx="2438400" cy="26193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764" y="1"/>
            <a:ext cx="10994036" cy="989350"/>
          </a:xfrm>
        </p:spPr>
        <p:txBody>
          <a:bodyPr/>
          <a:lstStyle/>
          <a:p>
            <a:r>
              <a:rPr lang="ru-RU" dirty="0"/>
              <a:t>Эксплораторный факторный анализ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0814" y="989351"/>
            <a:ext cx="4940596" cy="5631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293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</TotalTime>
  <Words>794</Words>
  <Application>Microsoft Office PowerPoint</Application>
  <PresentationFormat>Широкоэкранный</PresentationFormat>
  <Paragraphs>78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Методика измерения позитивного организационного поведения</vt:lpstr>
      <vt:lpstr>«Позитивное организационное поведение» Ф. Лютанса</vt:lpstr>
      <vt:lpstr>Структура «позитивного организационного поведения» </vt:lpstr>
      <vt:lpstr>Теоретический анализ</vt:lpstr>
      <vt:lpstr>Теоретический анализ</vt:lpstr>
      <vt:lpstr>Конструирование опросника</vt:lpstr>
      <vt:lpstr>Психометрическая проверка опросника </vt:lpstr>
      <vt:lpstr>Анализ описательных статистик (нормальность)</vt:lpstr>
      <vt:lpstr>Эксплораторный факторный анализ</vt:lpstr>
      <vt:lpstr>Эксплораторный факторный анализ</vt:lpstr>
      <vt:lpstr>Проверка надежности опросника и согласованности пунктов </vt:lpstr>
      <vt:lpstr>Оценка конструктной валидности </vt:lpstr>
      <vt:lpstr>Обсуждение результатов </vt:lpstr>
      <vt:lpstr>Заключение</vt:lpstr>
      <vt:lpstr>Список литературы</vt:lpstr>
      <vt:lpstr>Спасибо за внимание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Dayneko, Vasilisa [TMP]</dc:creator>
  <cp:lastModifiedBy>Natalya Antonova</cp:lastModifiedBy>
  <cp:revision>18</cp:revision>
  <dcterms:created xsi:type="dcterms:W3CDTF">2022-11-24T07:45:31Z</dcterms:created>
  <dcterms:modified xsi:type="dcterms:W3CDTF">2022-11-30T20:16:00Z</dcterms:modified>
</cp:coreProperties>
</file>