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Lst>
  <p:sldSz cy="5143500" cx="9144000"/>
  <p:notesSz cx="6858000" cy="9144000"/>
  <p:embeddedFontLst>
    <p:embeddedFont>
      <p:font typeface="Roboto Medium"/>
      <p:regular r:id="rId33"/>
      <p:bold r:id="rId34"/>
      <p:italic r:id="rId35"/>
      <p:boldItalic r:id="rId36"/>
    </p:embeddedFont>
    <p:embeddedFont>
      <p:font typeface="Roboto"/>
      <p:regular r:id="rId37"/>
      <p:bold r:id="rId38"/>
      <p:italic r:id="rId39"/>
      <p:boldItalic r:id="rId40"/>
    </p:embeddedFont>
    <p:embeddedFont>
      <p:font typeface="Corbel"/>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E5C1C01-C60A-4FAD-8677-CBC4109052F8}">
  <a:tblStyle styleId="{BE5C1C01-C60A-4FAD-8677-CBC4109052F8}" styleName="Table_0">
    <a:wholeTbl>
      <a:tcTxStyle b="off" i="off">
        <a:font>
          <a:latin typeface="Corbel"/>
          <a:ea typeface="Corbel"/>
          <a:cs typeface="Corbel"/>
        </a:font>
        <a:srgbClr val="000000"/>
      </a:tcTxStyle>
      <a:tcStyle>
        <a:tcBdr>
          <a:left>
            <a:ln cap="flat" cmpd="sng" w="12700">
              <a:solidFill>
                <a:srgbClr val="FFFFFF"/>
              </a:solidFill>
              <a:prstDash val="solid"/>
              <a:round/>
              <a:headEnd len="sm" w="sm" type="none"/>
              <a:tailEnd len="sm" w="sm" type="none"/>
            </a:ln>
          </a:left>
          <a:right>
            <a:ln cap="flat" cmpd="sng" w="12700">
              <a:solidFill>
                <a:srgbClr val="FFFFFF"/>
              </a:solidFill>
              <a:prstDash val="solid"/>
              <a:round/>
              <a:headEnd len="sm" w="sm" type="none"/>
              <a:tailEnd len="sm" w="sm" type="none"/>
            </a:ln>
          </a:right>
          <a:top>
            <a:ln cap="flat" cmpd="sng" w="12700">
              <a:solidFill>
                <a:srgbClr val="FFFFFF"/>
              </a:solidFill>
              <a:prstDash val="solid"/>
              <a:round/>
              <a:headEnd len="sm" w="sm" type="none"/>
              <a:tailEnd len="sm" w="sm" type="none"/>
            </a:ln>
          </a:top>
          <a:bottom>
            <a:ln cap="flat" cmpd="sng" w="12700">
              <a:solidFill>
                <a:srgbClr val="FFFFFF"/>
              </a:solidFill>
              <a:prstDash val="solid"/>
              <a:round/>
              <a:headEnd len="sm" w="sm" type="none"/>
              <a:tailEnd len="sm" w="sm" type="none"/>
            </a:ln>
          </a:bottom>
          <a:insideH>
            <a:ln cap="flat" cmpd="sng" w="12700">
              <a:solidFill>
                <a:srgbClr val="FFFFFF"/>
              </a:solidFill>
              <a:prstDash val="solid"/>
              <a:round/>
              <a:headEnd len="sm" w="sm" type="none"/>
              <a:tailEnd len="sm" w="sm" type="none"/>
            </a:ln>
          </a:insideH>
          <a:insideV>
            <a:ln cap="flat" cmpd="sng" w="12700">
              <a:solidFill>
                <a:srgbClr val="FFFFFF"/>
              </a:solidFill>
              <a:prstDash val="solid"/>
              <a:round/>
              <a:headEnd len="sm" w="sm" type="none"/>
              <a:tailEnd len="sm" w="sm" type="none"/>
            </a:ln>
          </a:insideV>
        </a:tcBdr>
        <a:fill>
          <a:solidFill>
            <a:srgbClr val="F0F3E7"/>
          </a:solidFill>
        </a:fill>
      </a:tcStyle>
    </a:wholeTbl>
    <a:band1H>
      <a:tcTxStyle/>
      <a:tcStyle>
        <a:fill>
          <a:solidFill>
            <a:srgbClr val="E0E5CB"/>
          </a:solidFill>
        </a:fill>
      </a:tcStyle>
    </a:band1H>
    <a:band2H>
      <a:tcTxStyle/>
    </a:band2H>
    <a:band1V>
      <a:tcTxStyle/>
      <a:tcStyle>
        <a:fill>
          <a:solidFill>
            <a:srgbClr val="E0E5CB"/>
          </a:solidFill>
        </a:fill>
      </a:tcStyle>
    </a:band1V>
    <a:band2V>
      <a:tcTxStyle/>
    </a:band2V>
    <a:lastCol>
      <a:tcTxStyle b="on" i="off">
        <a:font>
          <a:latin typeface="Corbel"/>
          <a:ea typeface="Corbel"/>
          <a:cs typeface="Corbel"/>
        </a:font>
        <a:srgbClr val="FFFFFF"/>
      </a:tcTxStyle>
      <a:tcStyle>
        <a:fill>
          <a:solidFill>
            <a:srgbClr val="A6B727"/>
          </a:solidFill>
        </a:fill>
      </a:tcStyle>
    </a:lastCol>
    <a:firstCol>
      <a:tcTxStyle b="on" i="off">
        <a:font>
          <a:latin typeface="Corbel"/>
          <a:ea typeface="Corbel"/>
          <a:cs typeface="Corbel"/>
        </a:font>
        <a:srgbClr val="FFFFFF"/>
      </a:tcTxStyle>
      <a:tcStyle>
        <a:fill>
          <a:solidFill>
            <a:srgbClr val="A6B727"/>
          </a:solidFill>
        </a:fill>
      </a:tcStyle>
    </a:firstCol>
    <a:lastRow>
      <a:tcTxStyle b="on" i="off">
        <a:font>
          <a:latin typeface="Corbel"/>
          <a:ea typeface="Corbel"/>
          <a:cs typeface="Corbel"/>
        </a:font>
        <a:srgbClr val="FFFFFF"/>
      </a:tcTxStyle>
      <a:tcStyle>
        <a:tcBdr>
          <a:top>
            <a:ln cap="flat" cmpd="sng" w="38100">
              <a:solidFill>
                <a:srgbClr val="FFFFFF"/>
              </a:solidFill>
              <a:prstDash val="solid"/>
              <a:round/>
              <a:headEnd len="sm" w="sm" type="none"/>
              <a:tailEnd len="sm" w="sm" type="none"/>
            </a:ln>
          </a:top>
        </a:tcBdr>
        <a:fill>
          <a:solidFill>
            <a:srgbClr val="A6B727"/>
          </a:solidFill>
        </a:fill>
      </a:tcStyle>
    </a:lastRow>
    <a:seCell>
      <a:tcTxStyle/>
    </a:seCell>
    <a:swCell>
      <a:tcTxStyle/>
    </a:swCell>
    <a:firstRow>
      <a:tcTxStyle b="on" i="off">
        <a:font>
          <a:latin typeface="Corbel"/>
          <a:ea typeface="Corbel"/>
          <a:cs typeface="Corbel"/>
        </a:font>
        <a:srgbClr val="FFFFFF"/>
      </a:tcTxStyle>
      <a:tcStyle>
        <a:tcBdr>
          <a:bottom>
            <a:ln cap="flat" cmpd="sng" w="38100">
              <a:solidFill>
                <a:srgbClr val="FFFFFF"/>
              </a:solidFill>
              <a:prstDash val="solid"/>
              <a:round/>
              <a:headEnd len="sm" w="sm" type="none"/>
              <a:tailEnd len="sm" w="sm" type="none"/>
            </a:ln>
          </a:bottom>
        </a:tcBdr>
        <a:fill>
          <a:solidFill>
            <a:srgbClr val="A6B727"/>
          </a:solidFill>
        </a:fill>
      </a:tcStyle>
    </a:firstRow>
    <a:neCell>
      <a:tcTxStyle/>
    </a:neCell>
    <a:nwCell>
      <a:tcTxStyle/>
    </a:nwCell>
  </a:tblStyle>
  <a:tblStyle styleId="{BD6C37AD-C225-43C6-AE6E-68D1854D8700}"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boldItalic.fntdata"/><Relationship Id="rId20" Type="http://schemas.openxmlformats.org/officeDocument/2006/relationships/slide" Target="slides/slide14.xml"/><Relationship Id="rId42" Type="http://schemas.openxmlformats.org/officeDocument/2006/relationships/font" Target="fonts/Corbel-bold.fntdata"/><Relationship Id="rId41" Type="http://schemas.openxmlformats.org/officeDocument/2006/relationships/font" Target="fonts/Corbel-regular.fntdata"/><Relationship Id="rId22" Type="http://schemas.openxmlformats.org/officeDocument/2006/relationships/slide" Target="slides/slide16.xml"/><Relationship Id="rId44" Type="http://schemas.openxmlformats.org/officeDocument/2006/relationships/font" Target="fonts/Corbel-boldItalic.fntdata"/><Relationship Id="rId21" Type="http://schemas.openxmlformats.org/officeDocument/2006/relationships/slide" Target="slides/slide15.xml"/><Relationship Id="rId43" Type="http://schemas.openxmlformats.org/officeDocument/2006/relationships/font" Target="fonts/Corbel-italic.fntdata"/><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RobotoMedium-regular.fntdata"/><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RobotoMedium-italic.fntdata"/><Relationship Id="rId12" Type="http://schemas.openxmlformats.org/officeDocument/2006/relationships/slide" Target="slides/slide6.xml"/><Relationship Id="rId34" Type="http://schemas.openxmlformats.org/officeDocument/2006/relationships/font" Target="fonts/RobotoMedium-bold.fntdata"/><Relationship Id="rId15" Type="http://schemas.openxmlformats.org/officeDocument/2006/relationships/slide" Target="slides/slide9.xml"/><Relationship Id="rId37" Type="http://schemas.openxmlformats.org/officeDocument/2006/relationships/font" Target="fonts/Roboto-regular.fntdata"/><Relationship Id="rId14" Type="http://schemas.openxmlformats.org/officeDocument/2006/relationships/slide" Target="slides/slide8.xml"/><Relationship Id="rId36" Type="http://schemas.openxmlformats.org/officeDocument/2006/relationships/font" Target="fonts/RobotoMedium-boldItalic.fntdata"/><Relationship Id="rId17" Type="http://schemas.openxmlformats.org/officeDocument/2006/relationships/slide" Target="slides/slide11.xml"/><Relationship Id="rId39" Type="http://schemas.openxmlformats.org/officeDocument/2006/relationships/font" Target="fonts/Roboto-italic.fntdata"/><Relationship Id="rId16" Type="http://schemas.openxmlformats.org/officeDocument/2006/relationships/slide" Target="slides/slide10.xml"/><Relationship Id="rId38" Type="http://schemas.openxmlformats.org/officeDocument/2006/relationships/font" Target="fonts/Roboto-bold.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8dbc2f6c23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18dbc2f6c23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8dbc2f6c23_0_7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18dbc2f6c23_0_7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8dbc2f6c23_0_7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18dbc2f6c23_0_7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8dbc2f6c23_4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18dbc2f6c23_4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8dbc2f6c23_0_7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18dbc2f6c23_0_7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8dbc2f6c23_4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18dbc2f6c23_4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18dbc2f6c23_4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18dbc2f6c23_4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8dbc2f6c23_4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18dbc2f6c23_4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8dbc2f6c23_4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18dbc2f6c23_4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8dbc2f6c23_4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18dbc2f6c23_4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18dbc2f6c2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18dbc2f6c2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18dbc2f6c23_4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18dbc2f6c23_4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18dbc2f6c23_4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18dbc2f6c23_4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18dbc2f6c23_4_2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18dbc2f6c23_4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18dbc2f6c23_4_3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18dbc2f6c23_4_3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18dbc2f6c23_4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g18dbc2f6c23_4_9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18dbc2f6c23_4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g18dbc2f6c23_4_2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18dbc2f6c23_4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18dbc2f6c23_4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18dbc2f6c23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18dbc2f6c23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18dbc2f6c23_0_7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18dbc2f6c23_0_7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18dbc2f6c23_0_4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18dbc2f6c23_0_4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18dbc2f6c23_0_4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18dbc2f6c23_0_4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18dbc2f6c23_0_7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18dbc2f6c23_0_7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8dbc2f6c23_0_7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18dbc2f6c23_0_7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8dbc2f6c23_4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18dbc2f6c23_4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объект"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857250" y="457200"/>
            <a:ext cx="7406400" cy="10173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2" name="Google Shape;52;p13"/>
          <p:cNvSpPr txBox="1"/>
          <p:nvPr>
            <p:ph idx="1" type="body"/>
          </p:nvPr>
        </p:nvSpPr>
        <p:spPr>
          <a:xfrm>
            <a:off x="857250" y="1543050"/>
            <a:ext cx="7404900" cy="3029100"/>
          </a:xfrm>
          <a:prstGeom prst="rect">
            <a:avLst/>
          </a:prstGeom>
          <a:noFill/>
          <a:ln>
            <a:noFill/>
          </a:ln>
        </p:spPr>
        <p:txBody>
          <a:bodyPr anchorCtr="0" anchor="t" bIns="34275" lIns="68575" spcFirstLastPara="1" rIns="68575" wrap="square" tIns="34275">
            <a:normAutofit/>
          </a:bodyPr>
          <a:lstStyle>
            <a:lvl1pPr indent="-298450" lvl="0" marL="457200" rtl="0" algn="l">
              <a:lnSpc>
                <a:spcPct val="90000"/>
              </a:lnSpc>
              <a:spcBef>
                <a:spcPts val="1100"/>
              </a:spcBef>
              <a:spcAft>
                <a:spcPts val="0"/>
              </a:spcAft>
              <a:buSzPts val="1100"/>
              <a:buChar char="●"/>
              <a:defRPr/>
            </a:lvl1pPr>
            <a:lvl2pPr indent="-298450" lvl="1" marL="914400" rtl="0" algn="l">
              <a:lnSpc>
                <a:spcPct val="90000"/>
              </a:lnSpc>
              <a:spcBef>
                <a:spcPts val="1200"/>
              </a:spcBef>
              <a:spcAft>
                <a:spcPts val="0"/>
              </a:spcAft>
              <a:buSzPts val="1100"/>
              <a:buChar char="○"/>
              <a:defRPr/>
            </a:lvl2pPr>
            <a:lvl3pPr indent="-298450" lvl="2" marL="1371600" rtl="0" algn="l">
              <a:lnSpc>
                <a:spcPct val="90000"/>
              </a:lnSpc>
              <a:spcBef>
                <a:spcPts val="300"/>
              </a:spcBef>
              <a:spcAft>
                <a:spcPts val="0"/>
              </a:spcAft>
              <a:buSzPts val="1100"/>
              <a:buChar char="■"/>
              <a:defRPr/>
            </a:lvl3pPr>
            <a:lvl4pPr indent="-298450" lvl="3" marL="1828800" rtl="0" algn="l">
              <a:lnSpc>
                <a:spcPct val="90000"/>
              </a:lnSpc>
              <a:spcBef>
                <a:spcPts val="300"/>
              </a:spcBef>
              <a:spcAft>
                <a:spcPts val="0"/>
              </a:spcAft>
              <a:buSzPts val="1100"/>
              <a:buChar char="●"/>
              <a:defRPr/>
            </a:lvl4pPr>
            <a:lvl5pPr indent="-298450" lvl="4" marL="2286000" rtl="0" algn="l">
              <a:lnSpc>
                <a:spcPct val="90000"/>
              </a:lnSpc>
              <a:spcBef>
                <a:spcPts val="300"/>
              </a:spcBef>
              <a:spcAft>
                <a:spcPts val="0"/>
              </a:spcAft>
              <a:buSzPts val="1100"/>
              <a:buChar char="○"/>
              <a:defRPr/>
            </a:lvl5pPr>
            <a:lvl6pPr indent="-298450" lvl="5" marL="2743200" rtl="0" algn="l">
              <a:lnSpc>
                <a:spcPct val="90000"/>
              </a:lnSpc>
              <a:spcBef>
                <a:spcPts val="300"/>
              </a:spcBef>
              <a:spcAft>
                <a:spcPts val="0"/>
              </a:spcAft>
              <a:buSzPts val="1100"/>
              <a:buChar char="■"/>
              <a:defRPr/>
            </a:lvl6pPr>
            <a:lvl7pPr indent="-298450" lvl="6" marL="3200400" rtl="0" algn="l">
              <a:lnSpc>
                <a:spcPct val="90000"/>
              </a:lnSpc>
              <a:spcBef>
                <a:spcPts val="300"/>
              </a:spcBef>
              <a:spcAft>
                <a:spcPts val="0"/>
              </a:spcAft>
              <a:buSzPts val="1100"/>
              <a:buChar char="●"/>
              <a:defRPr/>
            </a:lvl7pPr>
            <a:lvl8pPr indent="-298450" lvl="7" marL="3657600" rtl="0" algn="l">
              <a:lnSpc>
                <a:spcPct val="90000"/>
              </a:lnSpc>
              <a:spcBef>
                <a:spcPts val="300"/>
              </a:spcBef>
              <a:spcAft>
                <a:spcPts val="0"/>
              </a:spcAft>
              <a:buSzPts val="1100"/>
              <a:buChar char="○"/>
              <a:defRPr/>
            </a:lvl8pPr>
            <a:lvl9pPr indent="-298450" lvl="8" marL="4114800" rtl="0" algn="l">
              <a:lnSpc>
                <a:spcPct val="90000"/>
              </a:lnSpc>
              <a:spcBef>
                <a:spcPts val="300"/>
              </a:spcBef>
              <a:spcAft>
                <a:spcPts val="300"/>
              </a:spcAft>
              <a:buSzPts val="1100"/>
              <a:buChar char="■"/>
              <a:defRPr/>
            </a:lvl9pPr>
          </a:lstStyle>
          <a:p/>
        </p:txBody>
      </p:sp>
      <p:sp>
        <p:nvSpPr>
          <p:cNvPr id="53" name="Google Shape;53;p13"/>
          <p:cNvSpPr txBox="1"/>
          <p:nvPr>
            <p:ph idx="10" type="dt"/>
          </p:nvPr>
        </p:nvSpPr>
        <p:spPr>
          <a:xfrm>
            <a:off x="857247" y="4667871"/>
            <a:ext cx="17469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54" name="Google Shape;54;p13"/>
          <p:cNvSpPr txBox="1"/>
          <p:nvPr>
            <p:ph idx="11" type="ftr"/>
          </p:nvPr>
        </p:nvSpPr>
        <p:spPr>
          <a:xfrm>
            <a:off x="2961861" y="4667871"/>
            <a:ext cx="35385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55" name="Google Shape;55;p13"/>
          <p:cNvSpPr txBox="1"/>
          <p:nvPr>
            <p:ph idx="12" type="sldNum"/>
          </p:nvPr>
        </p:nvSpPr>
        <p:spPr>
          <a:xfrm>
            <a:off x="6997148" y="4667871"/>
            <a:ext cx="12795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7.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2.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11.png"/><Relationship Id="rId4" Type="http://schemas.openxmlformats.org/officeDocument/2006/relationships/image" Target="../media/image9.png"/><Relationship Id="rId5" Type="http://schemas.openxmlformats.org/officeDocument/2006/relationships/image" Target="../media/image6.png"/><Relationship Id="rId6"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ctrTitle"/>
          </p:nvPr>
        </p:nvSpPr>
        <p:spPr>
          <a:xfrm>
            <a:off x="598100" y="2276197"/>
            <a:ext cx="8222100" cy="838800"/>
          </a:xfrm>
          <a:prstGeom prst="rect">
            <a:avLst/>
          </a:prstGeom>
        </p:spPr>
        <p:txBody>
          <a:bodyPr anchorCtr="0" anchor="b" bIns="91425" lIns="91425" spcFirstLastPara="1" rIns="91425" wrap="square" tIns="91425">
            <a:noAutofit/>
          </a:bodyPr>
          <a:lstStyle/>
          <a:p>
            <a:pPr indent="0" lvl="0" marL="0" rtl="0" algn="ctr">
              <a:lnSpc>
                <a:spcPct val="150000"/>
              </a:lnSpc>
              <a:spcBef>
                <a:spcPts val="0"/>
              </a:spcBef>
              <a:spcAft>
                <a:spcPts val="0"/>
              </a:spcAft>
              <a:buNone/>
            </a:pPr>
            <a:r>
              <a:rPr b="1" lang="ru" sz="2100"/>
              <a:t>ВЗАИМОСВЯЗЬ УВЛЕЧЕННОСТИ И УДОВЛЕТВОРЕННОСТИ ТРУДОМ СОТРУДНИКОВ ФИНАНСОВОЙ ОРГАНИЗАЦИИ С РАЗЛИЧНЫМИ МОТИВАЦИОННЫМИ КОМПЛЕКСАМИ</a:t>
            </a:r>
            <a:endParaRPr sz="4900"/>
          </a:p>
        </p:txBody>
      </p:sp>
      <p:sp>
        <p:nvSpPr>
          <p:cNvPr id="61" name="Google Shape;61;p14"/>
          <p:cNvSpPr txBox="1"/>
          <p:nvPr>
            <p:ph idx="1" type="subTitle"/>
          </p:nvPr>
        </p:nvSpPr>
        <p:spPr>
          <a:xfrm>
            <a:off x="598088" y="3216888"/>
            <a:ext cx="8222100" cy="432900"/>
          </a:xfrm>
          <a:prstGeom prst="rect">
            <a:avLst/>
          </a:prstGeom>
        </p:spPr>
        <p:txBody>
          <a:bodyPr anchorCtr="0" anchor="t" bIns="91425" lIns="91425" spcFirstLastPara="1" rIns="91425" wrap="square" tIns="91425">
            <a:normAutofit fontScale="70000" lnSpcReduction="20000"/>
          </a:bodyPr>
          <a:lstStyle/>
          <a:p>
            <a:pPr indent="0" lvl="0" marL="0" rtl="0" algn="ctr">
              <a:spcBef>
                <a:spcPts val="0"/>
              </a:spcBef>
              <a:spcAft>
                <a:spcPts val="0"/>
              </a:spcAft>
              <a:buNone/>
            </a:pPr>
            <a:r>
              <a:rPr lang="ru"/>
              <a:t>ФЕДОРИНОВ ВЛАДИСЛАВ</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latin typeface="Roboto Medium"/>
                <a:ea typeface="Roboto Medium"/>
                <a:cs typeface="Roboto Medium"/>
                <a:sym typeface="Roboto Medium"/>
              </a:rPr>
              <a:t>Цель и предмет исследования</a:t>
            </a:r>
            <a:endParaRPr>
              <a:latin typeface="Roboto Medium"/>
              <a:ea typeface="Roboto Medium"/>
              <a:cs typeface="Roboto Medium"/>
              <a:sym typeface="Roboto Medium"/>
            </a:endParaRPr>
          </a:p>
        </p:txBody>
      </p:sp>
      <p:sp>
        <p:nvSpPr>
          <p:cNvPr id="116" name="Google Shape;116;p23"/>
          <p:cNvSpPr txBox="1"/>
          <p:nvPr/>
        </p:nvSpPr>
        <p:spPr>
          <a:xfrm>
            <a:off x="400800" y="1413300"/>
            <a:ext cx="8431500" cy="268380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rPr b="1" lang="ru" sz="1800">
                <a:latin typeface="Roboto"/>
                <a:ea typeface="Roboto"/>
                <a:cs typeface="Roboto"/>
                <a:sym typeface="Roboto"/>
              </a:rPr>
              <a:t>Цель:</a:t>
            </a:r>
            <a:r>
              <a:rPr lang="ru" sz="1800">
                <a:latin typeface="Roboto"/>
                <a:ea typeface="Roboto"/>
                <a:cs typeface="Roboto"/>
                <a:sym typeface="Roboto"/>
              </a:rPr>
              <a:t> </a:t>
            </a:r>
            <a:r>
              <a:rPr lang="ru" sz="1800">
                <a:solidFill>
                  <a:srgbClr val="000000"/>
                </a:solidFill>
                <a:latin typeface="Roboto"/>
                <a:ea typeface="Roboto"/>
                <a:cs typeface="Roboto"/>
                <a:sym typeface="Roboto"/>
              </a:rPr>
              <a:t>выявить связи между компонентами удовлетворенности работой (рабочими ресурсами) и увлеченностью деятельностью сотрудников с разными по своей структуре мотивационными комплексами.</a:t>
            </a:r>
            <a:endParaRPr sz="1800">
              <a:solidFill>
                <a:srgbClr val="000000"/>
              </a:solidFill>
              <a:latin typeface="Roboto"/>
              <a:ea typeface="Roboto"/>
              <a:cs typeface="Roboto"/>
              <a:sym typeface="Roboto"/>
            </a:endParaRPr>
          </a:p>
          <a:p>
            <a:pPr indent="0" lvl="0" marL="0" rtl="0" algn="just">
              <a:spcBef>
                <a:spcPts val="1400"/>
              </a:spcBef>
              <a:spcAft>
                <a:spcPts val="0"/>
              </a:spcAft>
              <a:buNone/>
            </a:pPr>
            <a:r>
              <a:rPr b="1" lang="ru" sz="1800">
                <a:solidFill>
                  <a:srgbClr val="000000"/>
                </a:solidFill>
                <a:latin typeface="Roboto"/>
                <a:ea typeface="Roboto"/>
                <a:cs typeface="Roboto"/>
                <a:sym typeface="Roboto"/>
              </a:rPr>
              <a:t>Предмет исследования:</a:t>
            </a:r>
            <a:r>
              <a:rPr lang="ru" sz="1800">
                <a:solidFill>
                  <a:srgbClr val="000000"/>
                </a:solidFill>
                <a:latin typeface="Roboto"/>
                <a:ea typeface="Roboto"/>
                <a:cs typeface="Roboto"/>
                <a:sym typeface="Roboto"/>
              </a:rPr>
              <a:t> взаимосвязь удовлетворенности работой и увлеченности деятельностью сотрудников организации с разными по своей структуре мотивационными комплексами.</a:t>
            </a:r>
            <a:endParaRPr sz="1800">
              <a:solidFill>
                <a:srgbClr val="000000"/>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latin typeface="Roboto Medium"/>
                <a:ea typeface="Roboto Medium"/>
                <a:cs typeface="Roboto Medium"/>
                <a:sym typeface="Roboto Medium"/>
              </a:rPr>
              <a:t>Методики</a:t>
            </a:r>
            <a:endParaRPr>
              <a:latin typeface="Roboto Medium"/>
              <a:ea typeface="Roboto Medium"/>
              <a:cs typeface="Roboto Medium"/>
              <a:sym typeface="Roboto Medium"/>
            </a:endParaRPr>
          </a:p>
        </p:txBody>
      </p:sp>
      <p:sp>
        <p:nvSpPr>
          <p:cNvPr id="122" name="Google Shape;122;p24"/>
          <p:cNvSpPr txBox="1"/>
          <p:nvPr>
            <p:ph idx="1" type="body"/>
          </p:nvPr>
        </p:nvSpPr>
        <p:spPr>
          <a:xfrm>
            <a:off x="311700" y="1017800"/>
            <a:ext cx="8520600" cy="3339000"/>
          </a:xfrm>
          <a:prstGeom prst="rect">
            <a:avLst/>
          </a:prstGeom>
        </p:spPr>
        <p:txBody>
          <a:bodyPr anchorCtr="0" anchor="t" bIns="91425" lIns="91425" spcFirstLastPara="1" rIns="91425" wrap="square" tIns="91425">
            <a:noAutofit/>
          </a:bodyPr>
          <a:lstStyle/>
          <a:p>
            <a:pPr indent="457200" lvl="0" marL="0" rtl="0" algn="just">
              <a:lnSpc>
                <a:spcPct val="150000"/>
              </a:lnSpc>
              <a:spcBef>
                <a:spcPts val="0"/>
              </a:spcBef>
              <a:spcAft>
                <a:spcPts val="0"/>
              </a:spcAft>
              <a:buNone/>
            </a:pPr>
            <a:r>
              <a:rPr b="1" lang="ru" sz="1600">
                <a:solidFill>
                  <a:srgbClr val="000000"/>
                </a:solidFill>
              </a:rPr>
              <a:t>Метод:</a:t>
            </a:r>
            <a:r>
              <a:rPr i="1" lang="ru" sz="1600">
                <a:solidFill>
                  <a:srgbClr val="000000"/>
                </a:solidFill>
              </a:rPr>
              <a:t> </a:t>
            </a:r>
            <a:r>
              <a:rPr lang="ru" sz="1600">
                <a:solidFill>
                  <a:srgbClr val="000000"/>
                </a:solidFill>
              </a:rPr>
              <a:t>Опрос. Исследование состоит из прохождения методик:</a:t>
            </a:r>
            <a:endParaRPr sz="1600">
              <a:solidFill>
                <a:srgbClr val="000000"/>
              </a:solidFill>
            </a:endParaRPr>
          </a:p>
          <a:p>
            <a:pPr indent="0" lvl="0" marL="0" rtl="0" algn="just">
              <a:lnSpc>
                <a:spcPct val="150000"/>
              </a:lnSpc>
              <a:spcBef>
                <a:spcPts val="0"/>
              </a:spcBef>
              <a:spcAft>
                <a:spcPts val="0"/>
              </a:spcAft>
              <a:buNone/>
            </a:pPr>
            <a:r>
              <a:rPr lang="ru" sz="1600">
                <a:solidFill>
                  <a:srgbClr val="000000"/>
                </a:solidFill>
              </a:rPr>
              <a:t>1)	М</a:t>
            </a:r>
            <a:r>
              <a:rPr lang="ru" sz="1600">
                <a:solidFill>
                  <a:srgbClr val="000000"/>
                </a:solidFill>
                <a:highlight>
                  <a:srgbClr val="FFFFFF"/>
                </a:highlight>
              </a:rPr>
              <a:t>етодика «Мотивация профессиональной деятельности» К. Замфир в модификации А. А. Реана </a:t>
            </a:r>
            <a:r>
              <a:rPr lang="ru" sz="1600">
                <a:solidFill>
                  <a:srgbClr val="000000"/>
                </a:solidFill>
              </a:rPr>
              <a:t>(Реан, 2013)</a:t>
            </a:r>
            <a:endParaRPr sz="1600">
              <a:solidFill>
                <a:srgbClr val="000000"/>
              </a:solidFill>
            </a:endParaRPr>
          </a:p>
          <a:p>
            <a:pPr indent="0" lvl="0" marL="0" rtl="0" algn="just">
              <a:lnSpc>
                <a:spcPct val="150000"/>
              </a:lnSpc>
              <a:spcBef>
                <a:spcPts val="0"/>
              </a:spcBef>
              <a:spcAft>
                <a:spcPts val="0"/>
              </a:spcAft>
              <a:buNone/>
            </a:pPr>
            <a:r>
              <a:rPr lang="ru" sz="1600">
                <a:solidFill>
                  <a:srgbClr val="000000"/>
                </a:solidFill>
              </a:rPr>
              <a:t>2)	«Утрехтская шкала увлеченности работой» (UWES-17) в адаптации Д. Кутузовой (Кутузова, 2006)</a:t>
            </a:r>
            <a:endParaRPr sz="1600">
              <a:solidFill>
                <a:srgbClr val="000000"/>
              </a:solidFill>
            </a:endParaRPr>
          </a:p>
          <a:p>
            <a:pPr indent="0" lvl="0" marL="0" rtl="0" algn="just">
              <a:lnSpc>
                <a:spcPct val="150000"/>
              </a:lnSpc>
              <a:spcBef>
                <a:spcPts val="0"/>
              </a:spcBef>
              <a:spcAft>
                <a:spcPts val="0"/>
              </a:spcAft>
              <a:buNone/>
            </a:pPr>
            <a:r>
              <a:rPr lang="ru" sz="1600">
                <a:solidFill>
                  <a:srgbClr val="000000"/>
                </a:solidFill>
              </a:rPr>
              <a:t>3)	Методика «Удовлетворенность работой» В. А. Розановой (Никишина, Василенко, 2006)</a:t>
            </a:r>
            <a:endParaRPr sz="1600">
              <a:solidFill>
                <a:srgbClr val="000000"/>
              </a:solidFill>
            </a:endParaRPr>
          </a:p>
          <a:p>
            <a:pPr indent="0" lvl="0" marL="0" rtl="0" algn="just">
              <a:lnSpc>
                <a:spcPct val="150000"/>
              </a:lnSpc>
              <a:spcBef>
                <a:spcPts val="0"/>
              </a:spcBef>
              <a:spcAft>
                <a:spcPts val="0"/>
              </a:spcAft>
              <a:buNone/>
            </a:pPr>
            <a:r>
              <a:t/>
            </a:r>
            <a:endParaRPr sz="1600">
              <a:solidFill>
                <a:srgbClr val="000000"/>
              </a:solidFill>
            </a:endParaRPr>
          </a:p>
          <a:p>
            <a:pPr indent="457200" lvl="0" marL="0" rtl="0" algn="just">
              <a:lnSpc>
                <a:spcPct val="150000"/>
              </a:lnSpc>
              <a:spcBef>
                <a:spcPts val="0"/>
              </a:spcBef>
              <a:spcAft>
                <a:spcPts val="0"/>
              </a:spcAft>
              <a:buNone/>
            </a:pPr>
            <a:r>
              <a:rPr b="1" lang="ru" sz="1600">
                <a:solidFill>
                  <a:srgbClr val="000000"/>
                </a:solidFill>
              </a:rPr>
              <a:t>Выборка:</a:t>
            </a:r>
            <a:r>
              <a:rPr lang="ru" sz="1600">
                <a:solidFill>
                  <a:srgbClr val="000000"/>
                </a:solidFill>
              </a:rPr>
              <a:t> в исследовании приняло участие 249 сотрудников российской финансовой организации. </a:t>
            </a:r>
            <a:endParaRPr sz="1600">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5"/>
          <p:cNvSpPr txBox="1"/>
          <p:nvPr>
            <p:ph type="title"/>
          </p:nvPr>
        </p:nvSpPr>
        <p:spPr>
          <a:xfrm>
            <a:off x="311700" y="1555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t>Выборка</a:t>
            </a:r>
            <a:endParaRPr/>
          </a:p>
        </p:txBody>
      </p:sp>
      <p:pic>
        <p:nvPicPr>
          <p:cNvPr id="128" name="Google Shape;128;p25"/>
          <p:cNvPicPr preferRelativeResize="0"/>
          <p:nvPr/>
        </p:nvPicPr>
        <p:blipFill>
          <a:blip r:embed="rId3">
            <a:alphaModFix/>
          </a:blip>
          <a:stretch>
            <a:fillRect/>
          </a:stretch>
        </p:blipFill>
        <p:spPr>
          <a:xfrm>
            <a:off x="1124563" y="728275"/>
            <a:ext cx="6894875" cy="42600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lnSpc>
                <a:spcPct val="90000"/>
              </a:lnSpc>
              <a:spcBef>
                <a:spcPts val="0"/>
              </a:spcBef>
              <a:spcAft>
                <a:spcPts val="0"/>
              </a:spcAft>
              <a:buNone/>
            </a:pPr>
            <a:r>
              <a:rPr lang="ru" sz="3200">
                <a:latin typeface="Roboto Medium"/>
                <a:ea typeface="Roboto Medium"/>
                <a:cs typeface="Roboto Medium"/>
                <a:sym typeface="Roboto Medium"/>
              </a:rPr>
              <a:t>Описание методов анализа данных</a:t>
            </a:r>
            <a:endParaRPr>
              <a:latin typeface="Roboto Medium"/>
              <a:ea typeface="Roboto Medium"/>
              <a:cs typeface="Roboto Medium"/>
              <a:sym typeface="Roboto Medium"/>
            </a:endParaRPr>
          </a:p>
        </p:txBody>
      </p:sp>
      <p:sp>
        <p:nvSpPr>
          <p:cNvPr id="134" name="Google Shape;134;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77500" lnSpcReduction="20000"/>
          </a:bodyPr>
          <a:lstStyle/>
          <a:p>
            <a:pPr indent="-162306" lvl="0" marL="228600" rtl="0" algn="l">
              <a:lnSpc>
                <a:spcPct val="160000"/>
              </a:lnSpc>
              <a:spcBef>
                <a:spcPts val="0"/>
              </a:spcBef>
              <a:spcAft>
                <a:spcPts val="0"/>
              </a:spcAft>
              <a:buClr>
                <a:schemeClr val="dk1"/>
              </a:buClr>
              <a:buSzPct val="79999"/>
              <a:buFont typeface="Roboto"/>
              <a:buChar char="•"/>
            </a:pPr>
            <a:r>
              <a:rPr lang="ru">
                <a:solidFill>
                  <a:schemeClr val="dk1"/>
                </a:solidFill>
                <a:latin typeface="Roboto"/>
                <a:ea typeface="Roboto"/>
                <a:cs typeface="Roboto"/>
                <a:sym typeface="Roboto"/>
              </a:rPr>
              <a:t>One-way ANOVA (Welch’s) и апостериорного теста Геймса-Хоуэла: использовался на нахождения статистически значимых различий по результатам методик в группах по биографическим признакам;</a:t>
            </a:r>
            <a:endParaRPr>
              <a:solidFill>
                <a:schemeClr val="dk1"/>
              </a:solidFill>
              <a:latin typeface="Roboto"/>
              <a:ea typeface="Roboto"/>
              <a:cs typeface="Roboto"/>
              <a:sym typeface="Roboto"/>
            </a:endParaRPr>
          </a:p>
          <a:p>
            <a:pPr indent="-162306" lvl="0" marL="228600" rtl="0" algn="l">
              <a:lnSpc>
                <a:spcPct val="160000"/>
              </a:lnSpc>
              <a:spcBef>
                <a:spcPts val="1400"/>
              </a:spcBef>
              <a:spcAft>
                <a:spcPts val="0"/>
              </a:spcAft>
              <a:buClr>
                <a:schemeClr val="dk1"/>
              </a:buClr>
              <a:buSzPct val="79999"/>
              <a:buFont typeface="Roboto"/>
              <a:buChar char="•"/>
            </a:pPr>
            <a:r>
              <a:rPr lang="ru">
                <a:solidFill>
                  <a:schemeClr val="dk1"/>
                </a:solidFill>
                <a:latin typeface="Roboto"/>
                <a:ea typeface="Roboto"/>
                <a:cs typeface="Roboto"/>
                <a:sym typeface="Roboto"/>
              </a:rPr>
              <a:t>Критерий Колмогорова-Смирнова: для проверки распределений результатов методик на нормальность;</a:t>
            </a:r>
            <a:endParaRPr>
              <a:solidFill>
                <a:schemeClr val="dk1"/>
              </a:solidFill>
              <a:latin typeface="Roboto"/>
              <a:ea typeface="Roboto"/>
              <a:cs typeface="Roboto"/>
              <a:sym typeface="Roboto"/>
            </a:endParaRPr>
          </a:p>
          <a:p>
            <a:pPr indent="-162306" lvl="0" marL="228600" rtl="0" algn="l">
              <a:lnSpc>
                <a:spcPct val="160000"/>
              </a:lnSpc>
              <a:spcBef>
                <a:spcPts val="1400"/>
              </a:spcBef>
              <a:spcAft>
                <a:spcPts val="0"/>
              </a:spcAft>
              <a:buClr>
                <a:schemeClr val="dk1"/>
              </a:buClr>
              <a:buSzPct val="79999"/>
              <a:buFont typeface="Roboto"/>
              <a:buChar char="•"/>
            </a:pPr>
            <a:r>
              <a:rPr lang="ru">
                <a:solidFill>
                  <a:schemeClr val="dk1"/>
                </a:solidFill>
                <a:latin typeface="Roboto"/>
                <a:ea typeface="Roboto"/>
                <a:cs typeface="Roboto"/>
                <a:sym typeface="Roboto"/>
              </a:rPr>
              <a:t>Разведочный факторный анализ: для выявления компонентов удовлетворенности из методики «Удовлетворенность работой» В.А. Розановой;</a:t>
            </a:r>
            <a:endParaRPr>
              <a:solidFill>
                <a:schemeClr val="dk1"/>
              </a:solidFill>
              <a:latin typeface="Roboto"/>
              <a:ea typeface="Roboto"/>
              <a:cs typeface="Roboto"/>
              <a:sym typeface="Roboto"/>
            </a:endParaRPr>
          </a:p>
          <a:p>
            <a:pPr indent="-162306" lvl="0" marL="228600" rtl="0" algn="l">
              <a:lnSpc>
                <a:spcPct val="160000"/>
              </a:lnSpc>
              <a:spcBef>
                <a:spcPts val="1400"/>
              </a:spcBef>
              <a:spcAft>
                <a:spcPts val="0"/>
              </a:spcAft>
              <a:buClr>
                <a:schemeClr val="dk1"/>
              </a:buClr>
              <a:buSzPct val="79999"/>
              <a:buFont typeface="Roboto"/>
              <a:buChar char="•"/>
            </a:pPr>
            <a:r>
              <a:rPr lang="ru">
                <a:solidFill>
                  <a:schemeClr val="dk1"/>
                </a:solidFill>
                <a:latin typeface="Roboto"/>
                <a:ea typeface="Roboto"/>
                <a:cs typeface="Roboto"/>
                <a:sym typeface="Roboto"/>
              </a:rPr>
              <a:t>Корреляция Спирмена: для определения взаимосвязи компонентов удовлетворённости с субшкалам увлеченности.</a:t>
            </a:r>
            <a:endParaRPr>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latin typeface="Roboto Medium"/>
                <a:ea typeface="Roboto Medium"/>
                <a:cs typeface="Roboto Medium"/>
                <a:sym typeface="Roboto Medium"/>
              </a:rPr>
              <a:t>UWES-17</a:t>
            </a:r>
            <a:endParaRPr>
              <a:latin typeface="Roboto Medium"/>
              <a:ea typeface="Roboto Medium"/>
              <a:cs typeface="Roboto Medium"/>
              <a:sym typeface="Roboto Medium"/>
            </a:endParaRPr>
          </a:p>
        </p:txBody>
      </p:sp>
      <p:sp>
        <p:nvSpPr>
          <p:cNvPr id="140" name="Google Shape;140;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ru" sz="1600">
                <a:solidFill>
                  <a:schemeClr val="dk1"/>
                </a:solidFill>
                <a:latin typeface="Roboto"/>
                <a:ea typeface="Roboto"/>
                <a:cs typeface="Roboto"/>
                <a:sym typeface="Roboto"/>
              </a:rPr>
              <a:t>Опросник состоит из 17 пунктов, составляющих три шкалы увлеченности работой: энергичность (6 пунктов), энтузиазм (5 пунктов), поглощенность деятельностью (6 пунктов). Испытуемые оценивают, насколько часто они испытывают то или иное переживание по отношению к своей работе, по 7-балльной шкале от "никогда" (0 баллов) до "каждый день" (6 баллов). Далее рассчитывается средний показатель по каждой шкале, который сравнивается со статистическими нормами, и определяется степень выраженности каждой из трех шкал.</a:t>
            </a:r>
            <a:endParaRPr sz="2000">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pic>
        <p:nvPicPr>
          <p:cNvPr id="145" name="Google Shape;145;p28"/>
          <p:cNvPicPr preferRelativeResize="0"/>
          <p:nvPr/>
        </p:nvPicPr>
        <p:blipFill>
          <a:blip r:embed="rId3">
            <a:alphaModFix/>
          </a:blip>
          <a:stretch>
            <a:fillRect/>
          </a:stretch>
        </p:blipFill>
        <p:spPr>
          <a:xfrm>
            <a:off x="152375" y="504000"/>
            <a:ext cx="6649801" cy="3979649"/>
          </a:xfrm>
          <a:prstGeom prst="rect">
            <a:avLst/>
          </a:prstGeom>
          <a:noFill/>
          <a:ln>
            <a:noFill/>
          </a:ln>
        </p:spPr>
      </p:pic>
      <p:pic>
        <p:nvPicPr>
          <p:cNvPr id="146" name="Google Shape;146;p28"/>
          <p:cNvPicPr preferRelativeResize="0"/>
          <p:nvPr/>
        </p:nvPicPr>
        <p:blipFill>
          <a:blip r:embed="rId4">
            <a:alphaModFix/>
          </a:blip>
          <a:stretch>
            <a:fillRect/>
          </a:stretch>
        </p:blipFill>
        <p:spPr>
          <a:xfrm rot="5400000">
            <a:off x="5582538" y="1772699"/>
            <a:ext cx="4863425" cy="15981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latin typeface="Roboto Medium"/>
                <a:ea typeface="Roboto Medium"/>
                <a:cs typeface="Roboto Medium"/>
                <a:sym typeface="Roboto Medium"/>
              </a:rPr>
              <a:t>Статистически</a:t>
            </a:r>
            <a:r>
              <a:rPr lang="ru">
                <a:latin typeface="Roboto Medium"/>
                <a:ea typeface="Roboto Medium"/>
                <a:cs typeface="Roboto Medium"/>
                <a:sym typeface="Roboto Medium"/>
              </a:rPr>
              <a:t> значимые различия в группах</a:t>
            </a:r>
            <a:endParaRPr>
              <a:latin typeface="Roboto Medium"/>
              <a:ea typeface="Roboto Medium"/>
              <a:cs typeface="Roboto Medium"/>
              <a:sym typeface="Roboto Medium"/>
            </a:endParaRPr>
          </a:p>
        </p:txBody>
      </p:sp>
      <p:sp>
        <p:nvSpPr>
          <p:cNvPr id="152" name="Google Shape;152;p29"/>
          <p:cNvSpPr txBox="1"/>
          <p:nvPr>
            <p:ph idx="1" type="body"/>
          </p:nvPr>
        </p:nvSpPr>
        <p:spPr>
          <a:xfrm>
            <a:off x="311700" y="1152475"/>
            <a:ext cx="8520600" cy="14193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ru" sz="1400">
                <a:solidFill>
                  <a:schemeClr val="dk1"/>
                </a:solidFill>
              </a:rPr>
              <a:t>С помощью One-way ANOVA (Welch’s) и апостериорного теста Геймса-Хоуэла было выявлено, что значения по субшкалам энергичности, поглощенности работой и общей увлеченности для возрастной группы 25-35 лет, отличаются от групп 36-45 лет и 46-60 лет (p &lt;0.05), при этом с отрицательной разницей средних, то есть более молодые сотрудники организации набирают меньше баллов, чем их старшие коллеги.</a:t>
            </a:r>
            <a:endParaRPr/>
          </a:p>
        </p:txBody>
      </p:sp>
      <p:pic>
        <p:nvPicPr>
          <p:cNvPr id="153" name="Google Shape;153;p29"/>
          <p:cNvPicPr preferRelativeResize="0"/>
          <p:nvPr/>
        </p:nvPicPr>
        <p:blipFill>
          <a:blip r:embed="rId3">
            <a:alphaModFix/>
          </a:blip>
          <a:stretch>
            <a:fillRect/>
          </a:stretch>
        </p:blipFill>
        <p:spPr>
          <a:xfrm>
            <a:off x="883438" y="2706525"/>
            <a:ext cx="7377113" cy="22669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latin typeface="Roboto Medium"/>
                <a:ea typeface="Roboto Medium"/>
                <a:cs typeface="Roboto Medium"/>
                <a:sym typeface="Roboto Medium"/>
              </a:rPr>
              <a:t>Удовлетворенность работой В.А. Розановой </a:t>
            </a:r>
            <a:endParaRPr>
              <a:latin typeface="Roboto Medium"/>
              <a:ea typeface="Roboto Medium"/>
              <a:cs typeface="Roboto Medium"/>
              <a:sym typeface="Roboto Medium"/>
            </a:endParaRPr>
          </a:p>
        </p:txBody>
      </p:sp>
      <p:sp>
        <p:nvSpPr>
          <p:cNvPr id="159" name="Google Shape;159;p3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05000"/>
              </a:lnSpc>
              <a:spcBef>
                <a:spcPts val="0"/>
              </a:spcBef>
              <a:spcAft>
                <a:spcPts val="0"/>
              </a:spcAft>
              <a:buNone/>
            </a:pPr>
            <a:r>
              <a:rPr lang="ru" sz="1500">
                <a:solidFill>
                  <a:schemeClr val="dk1"/>
                </a:solidFill>
                <a:latin typeface="Roboto"/>
                <a:ea typeface="Roboto"/>
                <a:cs typeface="Roboto"/>
                <a:sym typeface="Roboto"/>
              </a:rPr>
              <a:t>Опросник состоит из 14 пунктов, каждый из которых представляет разный аспект удовлетворенности работой. Респондентам предлагается оценить степень своей удовлетворенности по 5-балльной шкале от "вполне удовлетворен" (1 балл) до "крайне неудовлетворен" (5 баллов), кроме 14-го пункта, который при пилотном исследовании вызывал непонимание сути пункта у респондентов. </a:t>
            </a:r>
            <a:endParaRPr sz="1500">
              <a:solidFill>
                <a:schemeClr val="dk1"/>
              </a:solidFill>
              <a:latin typeface="Roboto"/>
              <a:ea typeface="Roboto"/>
              <a:cs typeface="Roboto"/>
              <a:sym typeface="Roboto"/>
            </a:endParaRPr>
          </a:p>
          <a:p>
            <a:pPr indent="0" lvl="0" marL="0" rtl="0" algn="l">
              <a:lnSpc>
                <a:spcPct val="105000"/>
              </a:lnSpc>
              <a:spcBef>
                <a:spcPts val="1200"/>
              </a:spcBef>
              <a:spcAft>
                <a:spcPts val="1200"/>
              </a:spcAft>
              <a:buNone/>
            </a:pPr>
            <a:r>
              <a:rPr lang="ru" sz="1500">
                <a:solidFill>
                  <a:schemeClr val="dk1"/>
                </a:solidFill>
                <a:latin typeface="Roboto"/>
                <a:ea typeface="Roboto"/>
                <a:cs typeface="Roboto"/>
                <a:sym typeface="Roboto"/>
              </a:rPr>
              <a:t>14-ый пункт в оригинальной методике </a:t>
            </a:r>
            <a:r>
              <a:rPr i="1" lang="ru" sz="1500">
                <a:solidFill>
                  <a:schemeClr val="dk1"/>
                </a:solidFill>
                <a:latin typeface="Roboto"/>
                <a:ea typeface="Roboto"/>
                <a:cs typeface="Roboto"/>
                <a:sym typeface="Roboto"/>
              </a:rPr>
              <a:t>“Ваша удовлетворенность работой в той степени, которая может повлиять на ваше решение искать другую работу”</a:t>
            </a:r>
            <a:r>
              <a:rPr lang="ru" sz="1500">
                <a:solidFill>
                  <a:schemeClr val="dk1"/>
                </a:solidFill>
                <a:latin typeface="Roboto"/>
                <a:ea typeface="Roboto"/>
                <a:cs typeface="Roboto"/>
                <a:sym typeface="Roboto"/>
              </a:rPr>
              <a:t> был заменен на </a:t>
            </a:r>
            <a:r>
              <a:rPr i="1" lang="ru" sz="1500">
                <a:solidFill>
                  <a:schemeClr val="dk1"/>
                </a:solidFill>
                <a:latin typeface="Roboto"/>
                <a:ea typeface="Roboto"/>
                <a:cs typeface="Roboto"/>
                <a:sym typeface="Roboto"/>
              </a:rPr>
              <a:t>“</a:t>
            </a:r>
            <a:r>
              <a:rPr i="1" lang="ru" sz="1500">
                <a:solidFill>
                  <a:schemeClr val="dk1"/>
                </a:solidFill>
                <a:highlight>
                  <a:srgbClr val="FFFFFF"/>
                </a:highlight>
                <a:latin typeface="Roboto"/>
                <a:ea typeface="Roboto"/>
                <a:cs typeface="Roboto"/>
                <a:sym typeface="Roboto"/>
              </a:rPr>
              <a:t>Способствует ли Ваш уровень удовлетворенности работой принятию решения искать другую работу”</a:t>
            </a:r>
            <a:r>
              <a:rPr lang="ru" sz="1500">
                <a:solidFill>
                  <a:schemeClr val="dk1"/>
                </a:solidFill>
                <a:highlight>
                  <a:srgbClr val="FFFFFF"/>
                </a:highlight>
                <a:latin typeface="Roboto"/>
                <a:ea typeface="Roboto"/>
                <a:cs typeface="Roboto"/>
                <a:sym typeface="Roboto"/>
              </a:rPr>
              <a:t>, а ответы по 5-балльной шкале Лайкерта были заменены на интервал от “совсем не способствует” (1 балл) до 5 – очень способствует (5 баллов)</a:t>
            </a:r>
            <a:r>
              <a:rPr lang="ru" sz="1500">
                <a:solidFill>
                  <a:schemeClr val="dk1"/>
                </a:solidFill>
                <a:latin typeface="Roboto"/>
                <a:ea typeface="Roboto"/>
                <a:cs typeface="Roboto"/>
                <a:sym typeface="Roboto"/>
              </a:rPr>
              <a:t>. По результатам обследования можно набрать от 14 до 70 баллов. Если человек набирает 40 и более баллов, то это свидетельствует о его неудовлетворенности работой. Чем меньше баллов набирает работник, тем выше у него удовлетворенность работой.</a:t>
            </a:r>
            <a:endParaRPr sz="1500">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latin typeface="Roboto Medium"/>
                <a:ea typeface="Roboto Medium"/>
                <a:cs typeface="Roboto Medium"/>
                <a:sym typeface="Roboto Medium"/>
              </a:rPr>
              <a:t>Результаты методики</a:t>
            </a:r>
            <a:endParaRPr>
              <a:latin typeface="Roboto Medium"/>
              <a:ea typeface="Roboto Medium"/>
              <a:cs typeface="Roboto Medium"/>
              <a:sym typeface="Roboto Medium"/>
            </a:endParaRPr>
          </a:p>
        </p:txBody>
      </p:sp>
      <p:pic>
        <p:nvPicPr>
          <p:cNvPr id="165" name="Google Shape;165;p31"/>
          <p:cNvPicPr preferRelativeResize="0"/>
          <p:nvPr/>
        </p:nvPicPr>
        <p:blipFill>
          <a:blip r:embed="rId3">
            <a:alphaModFix/>
          </a:blip>
          <a:stretch>
            <a:fillRect/>
          </a:stretch>
        </p:blipFill>
        <p:spPr>
          <a:xfrm>
            <a:off x="723775" y="1189061"/>
            <a:ext cx="7696450" cy="21864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32"/>
          <p:cNvSpPr txBox="1"/>
          <p:nvPr>
            <p:ph type="title"/>
          </p:nvPr>
        </p:nvSpPr>
        <p:spPr>
          <a:xfrm>
            <a:off x="311700" y="556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latin typeface="Roboto Medium"/>
                <a:ea typeface="Roboto Medium"/>
                <a:cs typeface="Roboto Medium"/>
                <a:sym typeface="Roboto Medium"/>
              </a:rPr>
              <a:t>Выделение аспектов удовлетворенности работой</a:t>
            </a:r>
            <a:endParaRPr>
              <a:latin typeface="Roboto Medium"/>
              <a:ea typeface="Roboto Medium"/>
              <a:cs typeface="Roboto Medium"/>
              <a:sym typeface="Roboto Medium"/>
            </a:endParaRPr>
          </a:p>
        </p:txBody>
      </p:sp>
      <p:graphicFrame>
        <p:nvGraphicFramePr>
          <p:cNvPr id="171" name="Google Shape;171;p32"/>
          <p:cNvGraphicFramePr/>
          <p:nvPr/>
        </p:nvGraphicFramePr>
        <p:xfrm>
          <a:off x="311696" y="628348"/>
          <a:ext cx="3000000" cy="3000000"/>
        </p:xfrm>
        <a:graphic>
          <a:graphicData uri="http://schemas.openxmlformats.org/drawingml/2006/table">
            <a:tbl>
              <a:tblPr>
                <a:noFill/>
                <a:tableStyleId>{BE5C1C01-C60A-4FAD-8677-CBC4109052F8}</a:tableStyleId>
              </a:tblPr>
              <a:tblGrid>
                <a:gridCol w="381500"/>
                <a:gridCol w="3809500"/>
                <a:gridCol w="584725"/>
              </a:tblGrid>
              <a:tr h="403125">
                <a:tc>
                  <a:txBody>
                    <a:bodyPr/>
                    <a:lstStyle/>
                    <a:p>
                      <a:pPr indent="0" lvl="0" marL="0" marR="0" rtl="0" algn="ctr">
                        <a:lnSpc>
                          <a:spcPct val="107000"/>
                        </a:lnSpc>
                        <a:spcBef>
                          <a:spcPts val="0"/>
                        </a:spcBef>
                        <a:spcAft>
                          <a:spcPts val="0"/>
                        </a:spcAft>
                        <a:buNone/>
                      </a:pPr>
                      <a:r>
                        <a:rPr lang="ru" sz="900" u="none" cap="none" strike="noStrike"/>
                        <a:t>№ п/п</a:t>
                      </a:r>
                      <a:endParaRPr sz="1100" u="none" cap="none" strike="noStrike">
                        <a:latin typeface="Calibri"/>
                        <a:ea typeface="Calibri"/>
                        <a:cs typeface="Calibri"/>
                        <a:sym typeface="Calibri"/>
                      </a:endParaRPr>
                    </a:p>
                  </a:txBody>
                  <a:tcPr marT="61500" marB="61500" marR="61500" marL="61500" anchor="ctr"/>
                </a:tc>
                <a:tc>
                  <a:txBody>
                    <a:bodyPr/>
                    <a:lstStyle/>
                    <a:p>
                      <a:pPr indent="0" lvl="0" marL="0" marR="0" rtl="0" algn="ctr">
                        <a:lnSpc>
                          <a:spcPct val="107000"/>
                        </a:lnSpc>
                        <a:spcBef>
                          <a:spcPts val="0"/>
                        </a:spcBef>
                        <a:spcAft>
                          <a:spcPts val="0"/>
                        </a:spcAft>
                        <a:buNone/>
                      </a:pPr>
                      <a:r>
                        <a:rPr lang="ru" sz="900" u="none" cap="none" strike="noStrike"/>
                        <a:t>Пункты опросника</a:t>
                      </a:r>
                      <a:endParaRPr sz="1100" u="none" cap="none" strike="noStrike">
                        <a:latin typeface="Calibri"/>
                        <a:ea typeface="Calibri"/>
                        <a:cs typeface="Calibri"/>
                        <a:sym typeface="Calibri"/>
                      </a:endParaRPr>
                    </a:p>
                  </a:txBody>
                  <a:tcPr marT="61500" marB="61500" marR="61500" marL="61500" anchor="ctr"/>
                </a:tc>
                <a:tc>
                  <a:txBody>
                    <a:bodyPr/>
                    <a:lstStyle/>
                    <a:p>
                      <a:pPr indent="0" lvl="0" marL="0" marR="8890" rtl="0" algn="ctr">
                        <a:lnSpc>
                          <a:spcPct val="107000"/>
                        </a:lnSpc>
                        <a:spcBef>
                          <a:spcPts val="0"/>
                        </a:spcBef>
                        <a:spcAft>
                          <a:spcPts val="0"/>
                        </a:spcAft>
                        <a:buNone/>
                      </a:pPr>
                      <a:r>
                        <a:rPr lang="ru" sz="900" u="none" cap="none" strike="noStrike"/>
                        <a:t>𝛼, если исключить пункт</a:t>
                      </a:r>
                      <a:endParaRPr sz="1100" u="none" cap="none" strike="noStrike">
                        <a:latin typeface="Calibri"/>
                        <a:ea typeface="Calibri"/>
                        <a:cs typeface="Calibri"/>
                        <a:sym typeface="Calibri"/>
                      </a:endParaRPr>
                    </a:p>
                  </a:txBody>
                  <a:tcPr marT="61500" marB="61500" marR="61500" marL="61500" anchor="ctr"/>
                </a:tc>
              </a:tr>
              <a:tr h="259675">
                <a:tc>
                  <a:txBody>
                    <a:bodyPr/>
                    <a:lstStyle/>
                    <a:p>
                      <a:pPr indent="0" lvl="0" marL="0" marR="0" rtl="0" algn="ctr">
                        <a:lnSpc>
                          <a:spcPct val="107000"/>
                        </a:lnSpc>
                        <a:spcBef>
                          <a:spcPts val="0"/>
                        </a:spcBef>
                        <a:spcAft>
                          <a:spcPts val="0"/>
                        </a:spcAft>
                        <a:buNone/>
                      </a:pPr>
                      <a:r>
                        <a:rPr lang="ru" sz="900" u="none" cap="none" strike="noStrike"/>
                        <a:t>1</a:t>
                      </a:r>
                      <a:endParaRPr sz="1100" u="none" cap="none" strike="noStrike">
                        <a:latin typeface="Calibri"/>
                        <a:ea typeface="Calibri"/>
                        <a:cs typeface="Calibri"/>
                        <a:sym typeface="Calibri"/>
                      </a:endParaRPr>
                    </a:p>
                  </a:txBody>
                  <a:tcPr marT="0" marB="0" marR="0" marL="0" anchor="ctr"/>
                </a:tc>
                <a:tc>
                  <a:txBody>
                    <a:bodyPr/>
                    <a:lstStyle/>
                    <a:p>
                      <a:pPr indent="0" lvl="0" marL="0" marR="0" rtl="0" algn="l">
                        <a:lnSpc>
                          <a:spcPct val="107000"/>
                        </a:lnSpc>
                        <a:spcBef>
                          <a:spcPts val="0"/>
                        </a:spcBef>
                        <a:spcAft>
                          <a:spcPts val="0"/>
                        </a:spcAft>
                        <a:buNone/>
                      </a:pPr>
                      <a:r>
                        <a:rPr lang="ru" sz="900" u="none" cap="none" strike="noStrike"/>
                        <a:t>Ваша удовлетворенность предприятием (организацией), где вы работаете</a:t>
                      </a:r>
                      <a:endParaRPr sz="1100" u="none" cap="none" strike="noStrike">
                        <a:latin typeface="Calibri"/>
                        <a:ea typeface="Calibri"/>
                        <a:cs typeface="Calibri"/>
                        <a:sym typeface="Calibri"/>
                      </a:endParaRPr>
                    </a:p>
                  </a:txBody>
                  <a:tcPr marT="0" marB="0" marR="0" marL="0" anchor="ctr"/>
                </a:tc>
                <a:tc>
                  <a:txBody>
                    <a:bodyPr/>
                    <a:lstStyle/>
                    <a:p>
                      <a:pPr indent="0" lvl="0" marL="0" marR="8890" rtl="0" algn="ctr">
                        <a:lnSpc>
                          <a:spcPct val="107000"/>
                        </a:lnSpc>
                        <a:spcBef>
                          <a:spcPts val="0"/>
                        </a:spcBef>
                        <a:spcAft>
                          <a:spcPts val="0"/>
                        </a:spcAft>
                        <a:buNone/>
                      </a:pPr>
                      <a:r>
                        <a:rPr lang="ru" sz="900" u="none" cap="none" strike="noStrike"/>
                        <a:t>0.866</a:t>
                      </a:r>
                      <a:endParaRPr sz="1100" u="none" cap="none" strike="noStrike">
                        <a:latin typeface="Calibri"/>
                        <a:ea typeface="Calibri"/>
                        <a:cs typeface="Calibri"/>
                        <a:sym typeface="Calibri"/>
                      </a:endParaRPr>
                    </a:p>
                  </a:txBody>
                  <a:tcPr marT="0" marB="0" marR="0" marL="0" anchor="ctr"/>
                </a:tc>
              </a:tr>
              <a:tr h="259675">
                <a:tc>
                  <a:txBody>
                    <a:bodyPr/>
                    <a:lstStyle/>
                    <a:p>
                      <a:pPr indent="0" lvl="0" marL="0" marR="0" rtl="0" algn="ctr">
                        <a:lnSpc>
                          <a:spcPct val="107000"/>
                        </a:lnSpc>
                        <a:spcBef>
                          <a:spcPts val="0"/>
                        </a:spcBef>
                        <a:spcAft>
                          <a:spcPts val="0"/>
                        </a:spcAft>
                        <a:buNone/>
                      </a:pPr>
                      <a:r>
                        <a:rPr lang="ru" sz="900" u="none" cap="none" strike="noStrike"/>
                        <a:t>2</a:t>
                      </a:r>
                      <a:endParaRPr sz="1100" u="none" cap="none" strike="noStrike">
                        <a:latin typeface="Calibri"/>
                        <a:ea typeface="Calibri"/>
                        <a:cs typeface="Calibri"/>
                        <a:sym typeface="Calibri"/>
                      </a:endParaRPr>
                    </a:p>
                  </a:txBody>
                  <a:tcPr marT="0" marB="0" marR="0" marL="0" anchor="ctr"/>
                </a:tc>
                <a:tc>
                  <a:txBody>
                    <a:bodyPr/>
                    <a:lstStyle/>
                    <a:p>
                      <a:pPr indent="0" lvl="0" marL="0" marR="0" rtl="0" algn="l">
                        <a:lnSpc>
                          <a:spcPct val="107000"/>
                        </a:lnSpc>
                        <a:spcBef>
                          <a:spcPts val="0"/>
                        </a:spcBef>
                        <a:spcAft>
                          <a:spcPts val="0"/>
                        </a:spcAft>
                        <a:buNone/>
                      </a:pPr>
                      <a:r>
                        <a:rPr lang="ru" sz="900" u="none" cap="none" strike="noStrike"/>
                        <a:t>Ваша удовлетворенность физическими условиями (жара, холод, шум и т.д.) </a:t>
                      </a:r>
                      <a:endParaRPr sz="1100" u="none" cap="none" strike="noStrike">
                        <a:latin typeface="Calibri"/>
                        <a:ea typeface="Calibri"/>
                        <a:cs typeface="Calibri"/>
                        <a:sym typeface="Calibri"/>
                      </a:endParaRPr>
                    </a:p>
                  </a:txBody>
                  <a:tcPr marT="0" marB="0" marR="0" marL="0" anchor="ctr"/>
                </a:tc>
                <a:tc>
                  <a:txBody>
                    <a:bodyPr/>
                    <a:lstStyle/>
                    <a:p>
                      <a:pPr indent="0" lvl="0" marL="0" marR="8890" rtl="0" algn="ctr">
                        <a:lnSpc>
                          <a:spcPct val="107000"/>
                        </a:lnSpc>
                        <a:spcBef>
                          <a:spcPts val="0"/>
                        </a:spcBef>
                        <a:spcAft>
                          <a:spcPts val="0"/>
                        </a:spcAft>
                        <a:buNone/>
                      </a:pPr>
                      <a:r>
                        <a:rPr lang="ru" sz="900" u="none" cap="none" strike="noStrike"/>
                        <a:t>0.878</a:t>
                      </a:r>
                      <a:endParaRPr sz="1100" u="none" cap="none" strike="noStrike">
                        <a:latin typeface="Calibri"/>
                        <a:ea typeface="Calibri"/>
                        <a:cs typeface="Calibri"/>
                        <a:sym typeface="Calibri"/>
                      </a:endParaRPr>
                    </a:p>
                  </a:txBody>
                  <a:tcPr marT="0" marB="0" marR="0" marL="0" anchor="ctr"/>
                </a:tc>
              </a:tr>
              <a:tr h="259675">
                <a:tc>
                  <a:txBody>
                    <a:bodyPr/>
                    <a:lstStyle/>
                    <a:p>
                      <a:pPr indent="0" lvl="0" marL="0" marR="0" rtl="0" algn="ctr">
                        <a:lnSpc>
                          <a:spcPct val="107000"/>
                        </a:lnSpc>
                        <a:spcBef>
                          <a:spcPts val="0"/>
                        </a:spcBef>
                        <a:spcAft>
                          <a:spcPts val="0"/>
                        </a:spcAft>
                        <a:buNone/>
                      </a:pPr>
                      <a:r>
                        <a:rPr lang="ru" sz="900" u="none" cap="none" strike="noStrike"/>
                        <a:t>3</a:t>
                      </a:r>
                      <a:endParaRPr sz="1100" u="none" cap="none" strike="noStrike">
                        <a:latin typeface="Calibri"/>
                        <a:ea typeface="Calibri"/>
                        <a:cs typeface="Calibri"/>
                        <a:sym typeface="Calibri"/>
                      </a:endParaRPr>
                    </a:p>
                  </a:txBody>
                  <a:tcPr marT="0" marB="0" marR="0" marL="0" anchor="ctr"/>
                </a:tc>
                <a:tc>
                  <a:txBody>
                    <a:bodyPr/>
                    <a:lstStyle/>
                    <a:p>
                      <a:pPr indent="0" lvl="0" marL="0" marR="0" rtl="0" algn="l">
                        <a:lnSpc>
                          <a:spcPct val="107000"/>
                        </a:lnSpc>
                        <a:spcBef>
                          <a:spcPts val="0"/>
                        </a:spcBef>
                        <a:spcAft>
                          <a:spcPts val="0"/>
                        </a:spcAft>
                        <a:buNone/>
                      </a:pPr>
                      <a:r>
                        <a:rPr lang="ru" sz="900" u="none" cap="none" strike="noStrike"/>
                        <a:t>Ваша удовлетворенность работой.</a:t>
                      </a:r>
                      <a:endParaRPr sz="1100" u="none" cap="none" strike="noStrike">
                        <a:latin typeface="Calibri"/>
                        <a:ea typeface="Calibri"/>
                        <a:cs typeface="Calibri"/>
                        <a:sym typeface="Calibri"/>
                      </a:endParaRPr>
                    </a:p>
                  </a:txBody>
                  <a:tcPr marT="0" marB="0" marR="0" marL="0" anchor="ctr"/>
                </a:tc>
                <a:tc>
                  <a:txBody>
                    <a:bodyPr/>
                    <a:lstStyle/>
                    <a:p>
                      <a:pPr indent="0" lvl="0" marL="0" marR="8890" rtl="0" algn="ctr">
                        <a:lnSpc>
                          <a:spcPct val="107000"/>
                        </a:lnSpc>
                        <a:spcBef>
                          <a:spcPts val="0"/>
                        </a:spcBef>
                        <a:spcAft>
                          <a:spcPts val="0"/>
                        </a:spcAft>
                        <a:buNone/>
                      </a:pPr>
                      <a:r>
                        <a:rPr lang="ru" sz="900" u="none" cap="none" strike="noStrike"/>
                        <a:t>0.863</a:t>
                      </a:r>
                      <a:endParaRPr sz="1100" u="none" cap="none" strike="noStrike">
                        <a:latin typeface="Calibri"/>
                        <a:ea typeface="Calibri"/>
                        <a:cs typeface="Calibri"/>
                        <a:sym typeface="Calibri"/>
                      </a:endParaRPr>
                    </a:p>
                  </a:txBody>
                  <a:tcPr marT="0" marB="0" marR="0" marL="0" anchor="ctr"/>
                </a:tc>
              </a:tr>
              <a:tr h="259675">
                <a:tc>
                  <a:txBody>
                    <a:bodyPr/>
                    <a:lstStyle/>
                    <a:p>
                      <a:pPr indent="0" lvl="0" marL="0" marR="0" rtl="0" algn="ctr">
                        <a:lnSpc>
                          <a:spcPct val="107000"/>
                        </a:lnSpc>
                        <a:spcBef>
                          <a:spcPts val="0"/>
                        </a:spcBef>
                        <a:spcAft>
                          <a:spcPts val="0"/>
                        </a:spcAft>
                        <a:buNone/>
                      </a:pPr>
                      <a:r>
                        <a:rPr lang="ru" sz="900" u="none" cap="none" strike="noStrike"/>
                        <a:t>4</a:t>
                      </a:r>
                      <a:endParaRPr sz="1100" u="none" cap="none" strike="noStrike">
                        <a:latin typeface="Calibri"/>
                        <a:ea typeface="Calibri"/>
                        <a:cs typeface="Calibri"/>
                        <a:sym typeface="Calibri"/>
                      </a:endParaRPr>
                    </a:p>
                  </a:txBody>
                  <a:tcPr marT="0" marB="0" marR="0" marL="0" anchor="ctr"/>
                </a:tc>
                <a:tc>
                  <a:txBody>
                    <a:bodyPr/>
                    <a:lstStyle/>
                    <a:p>
                      <a:pPr indent="0" lvl="0" marL="0" marR="0" rtl="0" algn="l">
                        <a:lnSpc>
                          <a:spcPct val="107000"/>
                        </a:lnSpc>
                        <a:spcBef>
                          <a:spcPts val="0"/>
                        </a:spcBef>
                        <a:spcAft>
                          <a:spcPts val="0"/>
                        </a:spcAft>
                        <a:buNone/>
                      </a:pPr>
                      <a:r>
                        <a:rPr lang="ru" sz="900" u="none" cap="none" strike="noStrike"/>
                        <a:t>Ваша удовлетворенность слаженностью действий работников</a:t>
                      </a:r>
                      <a:endParaRPr sz="1100" u="none" cap="none" strike="noStrike">
                        <a:latin typeface="Calibri"/>
                        <a:ea typeface="Calibri"/>
                        <a:cs typeface="Calibri"/>
                        <a:sym typeface="Calibri"/>
                      </a:endParaRPr>
                    </a:p>
                  </a:txBody>
                  <a:tcPr marT="0" marB="0" marR="0" marL="0" anchor="ctr"/>
                </a:tc>
                <a:tc>
                  <a:txBody>
                    <a:bodyPr/>
                    <a:lstStyle/>
                    <a:p>
                      <a:pPr indent="0" lvl="0" marL="0" marR="8890" rtl="0" algn="ctr">
                        <a:lnSpc>
                          <a:spcPct val="107000"/>
                        </a:lnSpc>
                        <a:spcBef>
                          <a:spcPts val="0"/>
                        </a:spcBef>
                        <a:spcAft>
                          <a:spcPts val="0"/>
                        </a:spcAft>
                        <a:buNone/>
                      </a:pPr>
                      <a:r>
                        <a:rPr lang="ru" sz="900" u="none" cap="none" strike="noStrike"/>
                        <a:t>0.876</a:t>
                      </a:r>
                      <a:endParaRPr sz="1100" u="none" cap="none" strike="noStrike">
                        <a:latin typeface="Calibri"/>
                        <a:ea typeface="Calibri"/>
                        <a:cs typeface="Calibri"/>
                        <a:sym typeface="Calibri"/>
                      </a:endParaRPr>
                    </a:p>
                  </a:txBody>
                  <a:tcPr marT="0" marB="0" marR="0" marL="0" anchor="ctr"/>
                </a:tc>
              </a:tr>
              <a:tr h="259675">
                <a:tc>
                  <a:txBody>
                    <a:bodyPr/>
                    <a:lstStyle/>
                    <a:p>
                      <a:pPr indent="0" lvl="0" marL="0" marR="0" rtl="0" algn="ctr">
                        <a:lnSpc>
                          <a:spcPct val="107000"/>
                        </a:lnSpc>
                        <a:spcBef>
                          <a:spcPts val="0"/>
                        </a:spcBef>
                        <a:spcAft>
                          <a:spcPts val="0"/>
                        </a:spcAft>
                        <a:buNone/>
                      </a:pPr>
                      <a:r>
                        <a:rPr lang="ru" sz="900" u="none" cap="none" strike="noStrike"/>
                        <a:t>5</a:t>
                      </a:r>
                      <a:endParaRPr sz="1100" u="none" cap="none" strike="noStrike">
                        <a:latin typeface="Calibri"/>
                        <a:ea typeface="Calibri"/>
                        <a:cs typeface="Calibri"/>
                        <a:sym typeface="Calibri"/>
                      </a:endParaRPr>
                    </a:p>
                  </a:txBody>
                  <a:tcPr marT="0" marB="0" marR="0" marL="0" anchor="ctr"/>
                </a:tc>
                <a:tc>
                  <a:txBody>
                    <a:bodyPr/>
                    <a:lstStyle/>
                    <a:p>
                      <a:pPr indent="0" lvl="0" marL="0" marR="0" rtl="0" algn="l">
                        <a:lnSpc>
                          <a:spcPct val="107000"/>
                        </a:lnSpc>
                        <a:spcBef>
                          <a:spcPts val="0"/>
                        </a:spcBef>
                        <a:spcAft>
                          <a:spcPts val="0"/>
                        </a:spcAft>
                        <a:buNone/>
                      </a:pPr>
                      <a:r>
                        <a:rPr lang="ru" sz="900" u="none" cap="none" strike="noStrike"/>
                        <a:t>Ваша удовлетворенность стилем руководства вашего начальника</a:t>
                      </a:r>
                      <a:endParaRPr sz="1100" u="none" cap="none" strike="noStrike">
                        <a:latin typeface="Calibri"/>
                        <a:ea typeface="Calibri"/>
                        <a:cs typeface="Calibri"/>
                        <a:sym typeface="Calibri"/>
                      </a:endParaRPr>
                    </a:p>
                  </a:txBody>
                  <a:tcPr marT="0" marB="0" marR="0" marL="0" anchor="ctr"/>
                </a:tc>
                <a:tc>
                  <a:txBody>
                    <a:bodyPr/>
                    <a:lstStyle/>
                    <a:p>
                      <a:pPr indent="0" lvl="0" marL="0" marR="8890" rtl="0" algn="ctr">
                        <a:lnSpc>
                          <a:spcPct val="107000"/>
                        </a:lnSpc>
                        <a:spcBef>
                          <a:spcPts val="0"/>
                        </a:spcBef>
                        <a:spcAft>
                          <a:spcPts val="0"/>
                        </a:spcAft>
                        <a:buNone/>
                      </a:pPr>
                      <a:r>
                        <a:rPr lang="ru" sz="900" u="none" cap="none" strike="noStrike"/>
                        <a:t>0.870</a:t>
                      </a:r>
                      <a:endParaRPr sz="1100" u="none" cap="none" strike="noStrike">
                        <a:latin typeface="Calibri"/>
                        <a:ea typeface="Calibri"/>
                        <a:cs typeface="Calibri"/>
                        <a:sym typeface="Calibri"/>
                      </a:endParaRPr>
                    </a:p>
                  </a:txBody>
                  <a:tcPr marT="0" marB="0" marR="0" marL="0" anchor="ctr"/>
                </a:tc>
              </a:tr>
              <a:tr h="259675">
                <a:tc>
                  <a:txBody>
                    <a:bodyPr/>
                    <a:lstStyle/>
                    <a:p>
                      <a:pPr indent="0" lvl="0" marL="0" marR="0" rtl="0" algn="ctr">
                        <a:lnSpc>
                          <a:spcPct val="107000"/>
                        </a:lnSpc>
                        <a:spcBef>
                          <a:spcPts val="0"/>
                        </a:spcBef>
                        <a:spcAft>
                          <a:spcPts val="0"/>
                        </a:spcAft>
                        <a:buNone/>
                      </a:pPr>
                      <a:r>
                        <a:rPr lang="ru" sz="900" u="none" cap="none" strike="noStrike"/>
                        <a:t>6</a:t>
                      </a:r>
                      <a:endParaRPr sz="1100" u="none" cap="none" strike="noStrike">
                        <a:latin typeface="Calibri"/>
                        <a:ea typeface="Calibri"/>
                        <a:cs typeface="Calibri"/>
                        <a:sym typeface="Calibri"/>
                      </a:endParaRPr>
                    </a:p>
                  </a:txBody>
                  <a:tcPr marT="0" marB="0" marR="0" marL="0" anchor="ctr"/>
                </a:tc>
                <a:tc>
                  <a:txBody>
                    <a:bodyPr/>
                    <a:lstStyle/>
                    <a:p>
                      <a:pPr indent="0" lvl="0" marL="0" marR="0" rtl="0" algn="l">
                        <a:lnSpc>
                          <a:spcPct val="107000"/>
                        </a:lnSpc>
                        <a:spcBef>
                          <a:spcPts val="0"/>
                        </a:spcBef>
                        <a:spcAft>
                          <a:spcPts val="0"/>
                        </a:spcAft>
                        <a:buNone/>
                      </a:pPr>
                      <a:r>
                        <a:rPr lang="ru" sz="900" u="none" cap="none" strike="noStrike"/>
                        <a:t>Ваша удовлетворенность профессиональной компетенцией вашего начальника</a:t>
                      </a:r>
                      <a:endParaRPr sz="1100" u="none" cap="none" strike="noStrike">
                        <a:latin typeface="Calibri"/>
                        <a:ea typeface="Calibri"/>
                        <a:cs typeface="Calibri"/>
                        <a:sym typeface="Calibri"/>
                      </a:endParaRPr>
                    </a:p>
                  </a:txBody>
                  <a:tcPr marT="0" marB="0" marR="0" marL="0" anchor="ctr"/>
                </a:tc>
                <a:tc>
                  <a:txBody>
                    <a:bodyPr/>
                    <a:lstStyle/>
                    <a:p>
                      <a:pPr indent="0" lvl="0" marL="0" marR="8890" rtl="0" algn="ctr">
                        <a:lnSpc>
                          <a:spcPct val="107000"/>
                        </a:lnSpc>
                        <a:spcBef>
                          <a:spcPts val="0"/>
                        </a:spcBef>
                        <a:spcAft>
                          <a:spcPts val="0"/>
                        </a:spcAft>
                        <a:buNone/>
                      </a:pPr>
                      <a:r>
                        <a:rPr lang="ru" sz="900" u="none" cap="none" strike="noStrike"/>
                        <a:t>0.875</a:t>
                      </a:r>
                      <a:endParaRPr sz="1100" u="none" cap="none" strike="noStrike">
                        <a:latin typeface="Calibri"/>
                        <a:ea typeface="Calibri"/>
                        <a:cs typeface="Calibri"/>
                        <a:sym typeface="Calibri"/>
                      </a:endParaRPr>
                    </a:p>
                  </a:txBody>
                  <a:tcPr marT="0" marB="0" marR="0" marL="0" anchor="ctr"/>
                </a:tc>
              </a:tr>
              <a:tr h="259675">
                <a:tc>
                  <a:txBody>
                    <a:bodyPr/>
                    <a:lstStyle/>
                    <a:p>
                      <a:pPr indent="0" lvl="0" marL="0" marR="0" rtl="0" algn="ctr">
                        <a:lnSpc>
                          <a:spcPct val="107000"/>
                        </a:lnSpc>
                        <a:spcBef>
                          <a:spcPts val="0"/>
                        </a:spcBef>
                        <a:spcAft>
                          <a:spcPts val="0"/>
                        </a:spcAft>
                        <a:buNone/>
                      </a:pPr>
                      <a:r>
                        <a:rPr lang="ru" sz="900" u="none" cap="none" strike="noStrike"/>
                        <a:t>7</a:t>
                      </a:r>
                      <a:endParaRPr sz="1100" u="none" cap="none" strike="noStrike">
                        <a:latin typeface="Calibri"/>
                        <a:ea typeface="Calibri"/>
                        <a:cs typeface="Calibri"/>
                        <a:sym typeface="Calibri"/>
                      </a:endParaRPr>
                    </a:p>
                  </a:txBody>
                  <a:tcPr marT="0" marB="0" marR="0" marL="0" anchor="ctr"/>
                </a:tc>
                <a:tc>
                  <a:txBody>
                    <a:bodyPr/>
                    <a:lstStyle/>
                    <a:p>
                      <a:pPr indent="0" lvl="0" marL="0" marR="0" rtl="0" algn="l">
                        <a:lnSpc>
                          <a:spcPct val="107000"/>
                        </a:lnSpc>
                        <a:spcBef>
                          <a:spcPts val="0"/>
                        </a:spcBef>
                        <a:spcAft>
                          <a:spcPts val="0"/>
                        </a:spcAft>
                        <a:buNone/>
                      </a:pPr>
                      <a:r>
                        <a:rPr lang="ru" sz="900" u="none" cap="none" strike="noStrike"/>
                        <a:t>Ваша удовлетворенность заработной платой в смысле соответствия трудозатратам</a:t>
                      </a:r>
                      <a:endParaRPr sz="1100" u="none" cap="none" strike="noStrike">
                        <a:latin typeface="Calibri"/>
                        <a:ea typeface="Calibri"/>
                        <a:cs typeface="Calibri"/>
                        <a:sym typeface="Calibri"/>
                      </a:endParaRPr>
                    </a:p>
                  </a:txBody>
                  <a:tcPr marT="0" marB="0" marR="0" marL="0" anchor="ctr"/>
                </a:tc>
                <a:tc>
                  <a:txBody>
                    <a:bodyPr/>
                    <a:lstStyle/>
                    <a:p>
                      <a:pPr indent="0" lvl="0" marL="0" marR="8890" rtl="0" algn="ctr">
                        <a:lnSpc>
                          <a:spcPct val="107000"/>
                        </a:lnSpc>
                        <a:spcBef>
                          <a:spcPts val="0"/>
                        </a:spcBef>
                        <a:spcAft>
                          <a:spcPts val="0"/>
                        </a:spcAft>
                        <a:buNone/>
                      </a:pPr>
                      <a:r>
                        <a:rPr lang="ru" sz="900" u="none" cap="none" strike="noStrike"/>
                        <a:t>0.865</a:t>
                      </a:r>
                      <a:endParaRPr sz="1100" u="none" cap="none" strike="noStrike">
                        <a:latin typeface="Calibri"/>
                        <a:ea typeface="Calibri"/>
                        <a:cs typeface="Calibri"/>
                        <a:sym typeface="Calibri"/>
                      </a:endParaRPr>
                    </a:p>
                  </a:txBody>
                  <a:tcPr marT="0" marB="0" marR="0" marL="0" anchor="ctr"/>
                </a:tc>
              </a:tr>
              <a:tr h="259675">
                <a:tc>
                  <a:txBody>
                    <a:bodyPr/>
                    <a:lstStyle/>
                    <a:p>
                      <a:pPr indent="0" lvl="0" marL="0" marR="0" rtl="0" algn="ctr">
                        <a:lnSpc>
                          <a:spcPct val="107000"/>
                        </a:lnSpc>
                        <a:spcBef>
                          <a:spcPts val="0"/>
                        </a:spcBef>
                        <a:spcAft>
                          <a:spcPts val="0"/>
                        </a:spcAft>
                        <a:buNone/>
                      </a:pPr>
                      <a:r>
                        <a:rPr lang="ru" sz="900" u="none" cap="none" strike="noStrike"/>
                        <a:t>8</a:t>
                      </a:r>
                      <a:endParaRPr sz="1100" u="none" cap="none" strike="noStrike">
                        <a:latin typeface="Calibri"/>
                        <a:ea typeface="Calibri"/>
                        <a:cs typeface="Calibri"/>
                        <a:sym typeface="Calibri"/>
                      </a:endParaRPr>
                    </a:p>
                  </a:txBody>
                  <a:tcPr marT="0" marB="0" marR="0" marL="0" anchor="ctr"/>
                </a:tc>
                <a:tc>
                  <a:txBody>
                    <a:bodyPr/>
                    <a:lstStyle/>
                    <a:p>
                      <a:pPr indent="0" lvl="0" marL="0" marR="0" rtl="0" algn="l">
                        <a:lnSpc>
                          <a:spcPct val="107000"/>
                        </a:lnSpc>
                        <a:spcBef>
                          <a:spcPts val="0"/>
                        </a:spcBef>
                        <a:spcAft>
                          <a:spcPts val="0"/>
                        </a:spcAft>
                        <a:buNone/>
                      </a:pPr>
                      <a:r>
                        <a:rPr lang="ru" sz="900" u="none" cap="none" strike="noStrike"/>
                        <a:t>Ваша удовлетворенность заработной платой в сравнении с тем, сколько за такую же работу платят на других предприятиях (в других организациях)</a:t>
                      </a:r>
                      <a:endParaRPr sz="1100" u="none" cap="none" strike="noStrike">
                        <a:latin typeface="Calibri"/>
                        <a:ea typeface="Calibri"/>
                        <a:cs typeface="Calibri"/>
                        <a:sym typeface="Calibri"/>
                      </a:endParaRPr>
                    </a:p>
                  </a:txBody>
                  <a:tcPr marT="0" marB="0" marR="0" marL="0" anchor="ctr"/>
                </a:tc>
                <a:tc>
                  <a:txBody>
                    <a:bodyPr/>
                    <a:lstStyle/>
                    <a:p>
                      <a:pPr indent="0" lvl="0" marL="0" marR="8890" rtl="0" algn="ctr">
                        <a:lnSpc>
                          <a:spcPct val="107000"/>
                        </a:lnSpc>
                        <a:spcBef>
                          <a:spcPts val="0"/>
                        </a:spcBef>
                        <a:spcAft>
                          <a:spcPts val="0"/>
                        </a:spcAft>
                        <a:buNone/>
                      </a:pPr>
                      <a:r>
                        <a:rPr lang="ru" sz="900" u="none" cap="none" strike="noStrike"/>
                        <a:t>0.867</a:t>
                      </a:r>
                      <a:endParaRPr sz="1100" u="none" cap="none" strike="noStrike">
                        <a:latin typeface="Calibri"/>
                        <a:ea typeface="Calibri"/>
                        <a:cs typeface="Calibri"/>
                        <a:sym typeface="Calibri"/>
                      </a:endParaRPr>
                    </a:p>
                  </a:txBody>
                  <a:tcPr marT="0" marB="0" marR="0" marL="0" anchor="ctr"/>
                </a:tc>
              </a:tr>
              <a:tr h="259675">
                <a:tc>
                  <a:txBody>
                    <a:bodyPr/>
                    <a:lstStyle/>
                    <a:p>
                      <a:pPr indent="0" lvl="0" marL="0" marR="0" rtl="0" algn="ctr">
                        <a:lnSpc>
                          <a:spcPct val="107000"/>
                        </a:lnSpc>
                        <a:spcBef>
                          <a:spcPts val="0"/>
                        </a:spcBef>
                        <a:spcAft>
                          <a:spcPts val="0"/>
                        </a:spcAft>
                        <a:buNone/>
                      </a:pPr>
                      <a:r>
                        <a:rPr lang="ru" sz="900" u="none" cap="none" strike="noStrike"/>
                        <a:t>9</a:t>
                      </a:r>
                      <a:endParaRPr sz="1100" u="none" cap="none" strike="noStrike">
                        <a:latin typeface="Calibri"/>
                        <a:ea typeface="Calibri"/>
                        <a:cs typeface="Calibri"/>
                        <a:sym typeface="Calibri"/>
                      </a:endParaRPr>
                    </a:p>
                  </a:txBody>
                  <a:tcPr marT="0" marB="0" marR="0" marL="0" anchor="ctr"/>
                </a:tc>
                <a:tc>
                  <a:txBody>
                    <a:bodyPr/>
                    <a:lstStyle/>
                    <a:p>
                      <a:pPr indent="0" lvl="0" marL="0" marR="0" rtl="0" algn="l">
                        <a:lnSpc>
                          <a:spcPct val="107000"/>
                        </a:lnSpc>
                        <a:spcBef>
                          <a:spcPts val="0"/>
                        </a:spcBef>
                        <a:spcAft>
                          <a:spcPts val="0"/>
                        </a:spcAft>
                        <a:buNone/>
                      </a:pPr>
                      <a:r>
                        <a:rPr lang="ru" sz="900" u="none" cap="none" strike="noStrike"/>
                        <a:t>Ваша удовлетворенность служебным (профессиональным) продвижением</a:t>
                      </a:r>
                      <a:endParaRPr sz="1100" u="none" cap="none" strike="noStrike">
                        <a:latin typeface="Calibri"/>
                        <a:ea typeface="Calibri"/>
                        <a:cs typeface="Calibri"/>
                        <a:sym typeface="Calibri"/>
                      </a:endParaRPr>
                    </a:p>
                  </a:txBody>
                  <a:tcPr marT="0" marB="0" marR="0" marL="0" anchor="ctr"/>
                </a:tc>
                <a:tc>
                  <a:txBody>
                    <a:bodyPr/>
                    <a:lstStyle/>
                    <a:p>
                      <a:pPr indent="0" lvl="0" marL="0" marR="8890" rtl="0" algn="ctr">
                        <a:lnSpc>
                          <a:spcPct val="107000"/>
                        </a:lnSpc>
                        <a:spcBef>
                          <a:spcPts val="0"/>
                        </a:spcBef>
                        <a:spcAft>
                          <a:spcPts val="0"/>
                        </a:spcAft>
                        <a:buNone/>
                      </a:pPr>
                      <a:r>
                        <a:rPr lang="ru" sz="900" u="none" cap="none" strike="noStrike"/>
                        <a:t>0.864</a:t>
                      </a:r>
                      <a:endParaRPr sz="1100" u="none" cap="none" strike="noStrike">
                        <a:latin typeface="Calibri"/>
                        <a:ea typeface="Calibri"/>
                        <a:cs typeface="Calibri"/>
                        <a:sym typeface="Calibri"/>
                      </a:endParaRPr>
                    </a:p>
                  </a:txBody>
                  <a:tcPr marT="0" marB="0" marR="0" marL="0" anchor="ctr"/>
                </a:tc>
              </a:tr>
              <a:tr h="259675">
                <a:tc>
                  <a:txBody>
                    <a:bodyPr/>
                    <a:lstStyle/>
                    <a:p>
                      <a:pPr indent="0" lvl="0" marL="0" marR="0" rtl="0" algn="ctr">
                        <a:lnSpc>
                          <a:spcPct val="107000"/>
                        </a:lnSpc>
                        <a:spcBef>
                          <a:spcPts val="0"/>
                        </a:spcBef>
                        <a:spcAft>
                          <a:spcPts val="0"/>
                        </a:spcAft>
                        <a:buNone/>
                      </a:pPr>
                      <a:r>
                        <a:rPr lang="ru" sz="900" u="none" cap="none" strike="noStrike"/>
                        <a:t>10</a:t>
                      </a:r>
                      <a:endParaRPr sz="1100" u="none" cap="none" strike="noStrike">
                        <a:latin typeface="Calibri"/>
                        <a:ea typeface="Calibri"/>
                        <a:cs typeface="Calibri"/>
                        <a:sym typeface="Calibri"/>
                      </a:endParaRPr>
                    </a:p>
                  </a:txBody>
                  <a:tcPr marT="0" marB="0" marR="0" marL="0" anchor="ctr"/>
                </a:tc>
                <a:tc>
                  <a:txBody>
                    <a:bodyPr/>
                    <a:lstStyle/>
                    <a:p>
                      <a:pPr indent="0" lvl="0" marL="0" marR="0" rtl="0" algn="l">
                        <a:lnSpc>
                          <a:spcPct val="107000"/>
                        </a:lnSpc>
                        <a:spcBef>
                          <a:spcPts val="0"/>
                        </a:spcBef>
                        <a:spcAft>
                          <a:spcPts val="0"/>
                        </a:spcAft>
                        <a:buNone/>
                      </a:pPr>
                      <a:r>
                        <a:rPr lang="ru" sz="900" u="none" cap="none" strike="noStrike"/>
                        <a:t>Ваша удовлетворенность возможностями продвижения</a:t>
                      </a:r>
                      <a:endParaRPr sz="1100" u="none" cap="none" strike="noStrike">
                        <a:latin typeface="Calibri"/>
                        <a:ea typeface="Calibri"/>
                        <a:cs typeface="Calibri"/>
                        <a:sym typeface="Calibri"/>
                      </a:endParaRPr>
                    </a:p>
                  </a:txBody>
                  <a:tcPr marT="0" marB="0" marR="0" marL="0" anchor="ctr"/>
                </a:tc>
                <a:tc>
                  <a:txBody>
                    <a:bodyPr/>
                    <a:lstStyle/>
                    <a:p>
                      <a:pPr indent="0" lvl="0" marL="0" marR="8890" rtl="0" algn="ctr">
                        <a:lnSpc>
                          <a:spcPct val="107000"/>
                        </a:lnSpc>
                        <a:spcBef>
                          <a:spcPts val="0"/>
                        </a:spcBef>
                        <a:spcAft>
                          <a:spcPts val="0"/>
                        </a:spcAft>
                        <a:buNone/>
                      </a:pPr>
                      <a:r>
                        <a:rPr lang="ru" sz="900" u="none" cap="none" strike="noStrike"/>
                        <a:t>0.862</a:t>
                      </a:r>
                      <a:endParaRPr sz="1100" u="none" cap="none" strike="noStrike">
                        <a:latin typeface="Calibri"/>
                        <a:ea typeface="Calibri"/>
                        <a:cs typeface="Calibri"/>
                        <a:sym typeface="Calibri"/>
                      </a:endParaRPr>
                    </a:p>
                  </a:txBody>
                  <a:tcPr marT="0" marB="0" marR="0" marL="0" anchor="ctr"/>
                </a:tc>
              </a:tr>
              <a:tr h="259675">
                <a:tc>
                  <a:txBody>
                    <a:bodyPr/>
                    <a:lstStyle/>
                    <a:p>
                      <a:pPr indent="0" lvl="0" marL="0" marR="0" rtl="0" algn="ctr">
                        <a:lnSpc>
                          <a:spcPct val="107000"/>
                        </a:lnSpc>
                        <a:spcBef>
                          <a:spcPts val="0"/>
                        </a:spcBef>
                        <a:spcAft>
                          <a:spcPts val="0"/>
                        </a:spcAft>
                        <a:buNone/>
                      </a:pPr>
                      <a:r>
                        <a:rPr lang="ru" sz="900" u="none" cap="none" strike="noStrike"/>
                        <a:t>11</a:t>
                      </a:r>
                      <a:endParaRPr sz="1100" u="none" cap="none" strike="noStrike">
                        <a:latin typeface="Calibri"/>
                        <a:ea typeface="Calibri"/>
                        <a:cs typeface="Calibri"/>
                        <a:sym typeface="Calibri"/>
                      </a:endParaRPr>
                    </a:p>
                  </a:txBody>
                  <a:tcPr marT="0" marB="0" marR="0" marL="0" anchor="ctr"/>
                </a:tc>
                <a:tc>
                  <a:txBody>
                    <a:bodyPr/>
                    <a:lstStyle/>
                    <a:p>
                      <a:pPr indent="0" lvl="0" marL="0" marR="0" rtl="0" algn="l">
                        <a:lnSpc>
                          <a:spcPct val="107000"/>
                        </a:lnSpc>
                        <a:spcBef>
                          <a:spcPts val="0"/>
                        </a:spcBef>
                        <a:spcAft>
                          <a:spcPts val="0"/>
                        </a:spcAft>
                        <a:buNone/>
                      </a:pPr>
                      <a:r>
                        <a:rPr lang="ru" sz="900" u="none" cap="none" strike="noStrike"/>
                        <a:t>Ваша удовлетворенность тем, как вы можете использовать свой опыт и способности</a:t>
                      </a:r>
                      <a:endParaRPr sz="1100" u="none" cap="none" strike="noStrike">
                        <a:latin typeface="Calibri"/>
                        <a:ea typeface="Calibri"/>
                        <a:cs typeface="Calibri"/>
                        <a:sym typeface="Calibri"/>
                      </a:endParaRPr>
                    </a:p>
                  </a:txBody>
                  <a:tcPr marT="0" marB="0" marR="0" marL="0" anchor="ctr"/>
                </a:tc>
                <a:tc>
                  <a:txBody>
                    <a:bodyPr/>
                    <a:lstStyle/>
                    <a:p>
                      <a:pPr indent="0" lvl="0" marL="0" marR="8890" rtl="0" algn="ctr">
                        <a:lnSpc>
                          <a:spcPct val="107000"/>
                        </a:lnSpc>
                        <a:spcBef>
                          <a:spcPts val="0"/>
                        </a:spcBef>
                        <a:spcAft>
                          <a:spcPts val="0"/>
                        </a:spcAft>
                        <a:buNone/>
                      </a:pPr>
                      <a:r>
                        <a:rPr lang="ru" sz="900" u="none" cap="none" strike="noStrike"/>
                        <a:t>0.868</a:t>
                      </a:r>
                      <a:endParaRPr sz="1100" u="none" cap="none" strike="noStrike">
                        <a:latin typeface="Calibri"/>
                        <a:ea typeface="Calibri"/>
                        <a:cs typeface="Calibri"/>
                        <a:sym typeface="Calibri"/>
                      </a:endParaRPr>
                    </a:p>
                  </a:txBody>
                  <a:tcPr marT="0" marB="0" marR="0" marL="0" anchor="ctr"/>
                </a:tc>
              </a:tr>
              <a:tr h="259675">
                <a:tc>
                  <a:txBody>
                    <a:bodyPr/>
                    <a:lstStyle/>
                    <a:p>
                      <a:pPr indent="0" lvl="0" marL="0" marR="0" rtl="0" algn="ctr">
                        <a:lnSpc>
                          <a:spcPct val="107000"/>
                        </a:lnSpc>
                        <a:spcBef>
                          <a:spcPts val="0"/>
                        </a:spcBef>
                        <a:spcAft>
                          <a:spcPts val="0"/>
                        </a:spcAft>
                        <a:buNone/>
                      </a:pPr>
                      <a:r>
                        <a:rPr lang="ru" sz="900" u="none" cap="none" strike="noStrike"/>
                        <a:t>12</a:t>
                      </a:r>
                      <a:endParaRPr sz="1100" u="none" cap="none" strike="noStrike">
                        <a:latin typeface="Calibri"/>
                        <a:ea typeface="Calibri"/>
                        <a:cs typeface="Calibri"/>
                        <a:sym typeface="Calibri"/>
                      </a:endParaRPr>
                    </a:p>
                  </a:txBody>
                  <a:tcPr marT="0" marB="0" marR="0" marL="0" anchor="ctr"/>
                </a:tc>
                <a:tc>
                  <a:txBody>
                    <a:bodyPr/>
                    <a:lstStyle/>
                    <a:p>
                      <a:pPr indent="0" lvl="0" marL="0" marR="0" rtl="0" algn="l">
                        <a:lnSpc>
                          <a:spcPct val="107000"/>
                        </a:lnSpc>
                        <a:spcBef>
                          <a:spcPts val="0"/>
                        </a:spcBef>
                        <a:spcAft>
                          <a:spcPts val="0"/>
                        </a:spcAft>
                        <a:buNone/>
                      </a:pPr>
                      <a:r>
                        <a:rPr lang="ru" sz="900" u="none" cap="none" strike="noStrike"/>
                        <a:t>Ваша удовлетворенность требованиями работы к интеллекту</a:t>
                      </a:r>
                      <a:endParaRPr sz="1100" u="none" cap="none" strike="noStrike">
                        <a:latin typeface="Calibri"/>
                        <a:ea typeface="Calibri"/>
                        <a:cs typeface="Calibri"/>
                        <a:sym typeface="Calibri"/>
                      </a:endParaRPr>
                    </a:p>
                  </a:txBody>
                  <a:tcPr marT="0" marB="0" marR="0" marL="0" anchor="ctr"/>
                </a:tc>
                <a:tc>
                  <a:txBody>
                    <a:bodyPr/>
                    <a:lstStyle/>
                    <a:p>
                      <a:pPr indent="0" lvl="0" marL="0" marR="8890" rtl="0" algn="ctr">
                        <a:lnSpc>
                          <a:spcPct val="107000"/>
                        </a:lnSpc>
                        <a:spcBef>
                          <a:spcPts val="0"/>
                        </a:spcBef>
                        <a:spcAft>
                          <a:spcPts val="0"/>
                        </a:spcAft>
                        <a:buNone/>
                      </a:pPr>
                      <a:r>
                        <a:rPr lang="ru" sz="900" u="none" cap="none" strike="noStrike"/>
                        <a:t>0.869</a:t>
                      </a:r>
                      <a:endParaRPr sz="1100" u="none" cap="none" strike="noStrike">
                        <a:latin typeface="Calibri"/>
                        <a:ea typeface="Calibri"/>
                        <a:cs typeface="Calibri"/>
                        <a:sym typeface="Calibri"/>
                      </a:endParaRPr>
                    </a:p>
                  </a:txBody>
                  <a:tcPr marT="0" marB="0" marR="0" marL="0" anchor="ctr"/>
                </a:tc>
              </a:tr>
              <a:tr h="259675">
                <a:tc>
                  <a:txBody>
                    <a:bodyPr/>
                    <a:lstStyle/>
                    <a:p>
                      <a:pPr indent="0" lvl="0" marL="0" marR="0" rtl="0" algn="ctr">
                        <a:lnSpc>
                          <a:spcPct val="107000"/>
                        </a:lnSpc>
                        <a:spcBef>
                          <a:spcPts val="0"/>
                        </a:spcBef>
                        <a:spcAft>
                          <a:spcPts val="0"/>
                        </a:spcAft>
                        <a:buNone/>
                      </a:pPr>
                      <a:r>
                        <a:rPr lang="ru" sz="900" u="none" cap="none" strike="noStrike"/>
                        <a:t>13</a:t>
                      </a:r>
                      <a:endParaRPr sz="1100" u="none" cap="none" strike="noStrike">
                        <a:latin typeface="Calibri"/>
                        <a:ea typeface="Calibri"/>
                        <a:cs typeface="Calibri"/>
                        <a:sym typeface="Calibri"/>
                      </a:endParaRPr>
                    </a:p>
                  </a:txBody>
                  <a:tcPr marT="0" marB="0" marR="0" marL="0" anchor="ctr"/>
                </a:tc>
                <a:tc>
                  <a:txBody>
                    <a:bodyPr/>
                    <a:lstStyle/>
                    <a:p>
                      <a:pPr indent="0" lvl="0" marL="0" marR="0" rtl="0" algn="l">
                        <a:lnSpc>
                          <a:spcPct val="107000"/>
                        </a:lnSpc>
                        <a:spcBef>
                          <a:spcPts val="0"/>
                        </a:spcBef>
                        <a:spcAft>
                          <a:spcPts val="0"/>
                        </a:spcAft>
                        <a:buNone/>
                      </a:pPr>
                      <a:r>
                        <a:rPr lang="ru" sz="900" u="none" cap="none" strike="noStrike"/>
                        <a:t>Ваша удовлетворенность длительностью рабочего дня </a:t>
                      </a:r>
                      <a:endParaRPr sz="1100" u="none" cap="none" strike="noStrike">
                        <a:latin typeface="Calibri"/>
                        <a:ea typeface="Calibri"/>
                        <a:cs typeface="Calibri"/>
                        <a:sym typeface="Calibri"/>
                      </a:endParaRPr>
                    </a:p>
                  </a:txBody>
                  <a:tcPr marT="0" marB="0" marR="0" marL="0" anchor="ctr"/>
                </a:tc>
                <a:tc>
                  <a:txBody>
                    <a:bodyPr/>
                    <a:lstStyle/>
                    <a:p>
                      <a:pPr indent="0" lvl="0" marL="0" marR="8890" rtl="0" algn="ctr">
                        <a:lnSpc>
                          <a:spcPct val="107000"/>
                        </a:lnSpc>
                        <a:spcBef>
                          <a:spcPts val="0"/>
                        </a:spcBef>
                        <a:spcAft>
                          <a:spcPts val="0"/>
                        </a:spcAft>
                        <a:buNone/>
                      </a:pPr>
                      <a:r>
                        <a:rPr lang="ru" sz="900" u="none" cap="none" strike="noStrike"/>
                        <a:t>0.889</a:t>
                      </a:r>
                      <a:endParaRPr sz="1100" u="none" cap="none" strike="noStrike">
                        <a:latin typeface="Calibri"/>
                        <a:ea typeface="Calibri"/>
                        <a:cs typeface="Calibri"/>
                        <a:sym typeface="Calibri"/>
                      </a:endParaRPr>
                    </a:p>
                  </a:txBody>
                  <a:tcPr marT="0" marB="0" marR="0" marL="0" anchor="ctr"/>
                </a:tc>
              </a:tr>
              <a:tr h="259675">
                <a:tc>
                  <a:txBody>
                    <a:bodyPr/>
                    <a:lstStyle/>
                    <a:p>
                      <a:pPr indent="0" lvl="0" marL="0" marR="0" rtl="0" algn="ctr">
                        <a:lnSpc>
                          <a:spcPct val="107000"/>
                        </a:lnSpc>
                        <a:spcBef>
                          <a:spcPts val="0"/>
                        </a:spcBef>
                        <a:spcAft>
                          <a:spcPts val="0"/>
                        </a:spcAft>
                        <a:buNone/>
                      </a:pPr>
                      <a:r>
                        <a:rPr lang="ru" sz="900" u="none" cap="none" strike="noStrike"/>
                        <a:t>14</a:t>
                      </a:r>
                      <a:endParaRPr sz="1100" u="none" cap="none" strike="noStrike">
                        <a:latin typeface="Calibri"/>
                        <a:ea typeface="Calibri"/>
                        <a:cs typeface="Calibri"/>
                        <a:sym typeface="Calibri"/>
                      </a:endParaRPr>
                    </a:p>
                  </a:txBody>
                  <a:tcPr marT="0" marB="0" marR="0" marL="0" anchor="ctr"/>
                </a:tc>
                <a:tc>
                  <a:txBody>
                    <a:bodyPr/>
                    <a:lstStyle/>
                    <a:p>
                      <a:pPr indent="0" lvl="0" marL="0" marR="0" rtl="0" algn="l">
                        <a:lnSpc>
                          <a:spcPct val="107000"/>
                        </a:lnSpc>
                        <a:spcBef>
                          <a:spcPts val="0"/>
                        </a:spcBef>
                        <a:spcAft>
                          <a:spcPts val="0"/>
                        </a:spcAft>
                        <a:buNone/>
                      </a:pPr>
                      <a:r>
                        <a:rPr lang="ru" sz="900" u="none" cap="none" strike="noStrike"/>
                        <a:t>Способствует ли Ваш уровень удовлетворенности работой принятию решения искать другую работу</a:t>
                      </a:r>
                      <a:endParaRPr sz="1100" u="none" cap="none" strike="noStrike">
                        <a:latin typeface="Calibri"/>
                        <a:ea typeface="Calibri"/>
                        <a:cs typeface="Calibri"/>
                        <a:sym typeface="Calibri"/>
                      </a:endParaRPr>
                    </a:p>
                  </a:txBody>
                  <a:tcPr marT="0" marB="0" marR="0" marL="0" anchor="ctr"/>
                </a:tc>
                <a:tc>
                  <a:txBody>
                    <a:bodyPr/>
                    <a:lstStyle/>
                    <a:p>
                      <a:pPr indent="0" lvl="0" marL="0" marR="8890" rtl="0" algn="ctr">
                        <a:lnSpc>
                          <a:spcPct val="107000"/>
                        </a:lnSpc>
                        <a:spcBef>
                          <a:spcPts val="0"/>
                        </a:spcBef>
                        <a:spcAft>
                          <a:spcPts val="0"/>
                        </a:spcAft>
                        <a:buNone/>
                      </a:pPr>
                      <a:r>
                        <a:rPr lang="ru" sz="900" u="none" cap="none" strike="noStrike"/>
                        <a:t>0.863</a:t>
                      </a:r>
                      <a:endParaRPr sz="1100" u="none" cap="none" strike="noStrike">
                        <a:latin typeface="Calibri"/>
                        <a:ea typeface="Calibri"/>
                        <a:cs typeface="Calibri"/>
                        <a:sym typeface="Calibri"/>
                      </a:endParaRPr>
                    </a:p>
                  </a:txBody>
                  <a:tcPr marT="0" marB="0" marR="0" marL="0" anchor="ctr"/>
                </a:tc>
              </a:tr>
            </a:tbl>
          </a:graphicData>
        </a:graphic>
      </p:graphicFrame>
      <p:graphicFrame>
        <p:nvGraphicFramePr>
          <p:cNvPr id="172" name="Google Shape;172;p32"/>
          <p:cNvGraphicFramePr/>
          <p:nvPr/>
        </p:nvGraphicFramePr>
        <p:xfrm>
          <a:off x="5308272" y="628356"/>
          <a:ext cx="3000000" cy="3000000"/>
        </p:xfrm>
        <a:graphic>
          <a:graphicData uri="http://schemas.openxmlformats.org/drawingml/2006/table">
            <a:tbl>
              <a:tblPr>
                <a:noFill/>
                <a:tableStyleId>{BE5C1C01-C60A-4FAD-8677-CBC4109052F8}</a:tableStyleId>
              </a:tblPr>
              <a:tblGrid>
                <a:gridCol w="418425"/>
                <a:gridCol w="357400"/>
                <a:gridCol w="348675"/>
                <a:gridCol w="331250"/>
                <a:gridCol w="322525"/>
                <a:gridCol w="322525"/>
                <a:gridCol w="370775"/>
                <a:gridCol w="1229875"/>
              </a:tblGrid>
              <a:tr h="228950">
                <a:tc rowSpan="2">
                  <a:txBody>
                    <a:bodyPr/>
                    <a:lstStyle/>
                    <a:p>
                      <a:pPr indent="0" lvl="0" marL="0" marR="0" rtl="0" algn="ctr">
                        <a:lnSpc>
                          <a:spcPct val="107000"/>
                        </a:lnSpc>
                        <a:spcBef>
                          <a:spcPts val="0"/>
                        </a:spcBef>
                        <a:spcAft>
                          <a:spcPts val="0"/>
                        </a:spcAft>
                        <a:buNone/>
                      </a:pPr>
                      <a:r>
                        <a:rPr lang="ru" sz="900" u="none" cap="none" strike="noStrike"/>
                        <a:t>№ п/п</a:t>
                      </a:r>
                      <a:endParaRPr sz="1100" u="none" cap="none" strike="noStrike">
                        <a:latin typeface="Calibri"/>
                        <a:ea typeface="Calibri"/>
                        <a:cs typeface="Calibri"/>
                        <a:sym typeface="Calibri"/>
                      </a:endParaRPr>
                    </a:p>
                  </a:txBody>
                  <a:tcPr marT="62875" marB="62875" marR="62875" marL="62875" anchor="ctr"/>
                </a:tc>
                <a:tc gridSpan="6">
                  <a:txBody>
                    <a:bodyPr/>
                    <a:lstStyle/>
                    <a:p>
                      <a:pPr indent="0" lvl="0" marL="0" marR="0" rtl="0" algn="ctr">
                        <a:lnSpc>
                          <a:spcPct val="107000"/>
                        </a:lnSpc>
                        <a:spcBef>
                          <a:spcPts val="0"/>
                        </a:spcBef>
                        <a:spcAft>
                          <a:spcPts val="0"/>
                        </a:spcAft>
                        <a:buNone/>
                      </a:pPr>
                      <a:r>
                        <a:rPr lang="ru" sz="900" u="none" cap="none" strike="noStrike"/>
                        <a:t>Факторы</a:t>
                      </a:r>
                      <a:endParaRPr sz="1100" u="none" cap="none" strike="noStrike">
                        <a:latin typeface="Calibri"/>
                        <a:ea typeface="Calibri"/>
                        <a:cs typeface="Calibri"/>
                        <a:sym typeface="Calibri"/>
                      </a:endParaRPr>
                    </a:p>
                  </a:txBody>
                  <a:tcPr marT="62875" marB="62875" marR="62875" marL="62875" anchor="ctr"/>
                </a:tc>
                <a:tc hMerge="1"/>
                <a:tc hMerge="1"/>
                <a:tc hMerge="1"/>
                <a:tc hMerge="1"/>
                <a:tc hMerge="1"/>
                <a:tc>
                  <a:txBody>
                    <a:bodyPr/>
                    <a:lstStyle/>
                    <a:p>
                      <a:pPr indent="0" lvl="0" marL="0" marR="0" rtl="0" algn="ctr">
                        <a:lnSpc>
                          <a:spcPct val="107000"/>
                        </a:lnSpc>
                        <a:spcBef>
                          <a:spcPts val="0"/>
                        </a:spcBef>
                        <a:spcAft>
                          <a:spcPts val="0"/>
                        </a:spcAft>
                        <a:buNone/>
                      </a:pPr>
                      <a:r>
                        <a:rPr lang="ru" sz="900" u="none" cap="none" strike="noStrike"/>
                        <a:t> </a:t>
                      </a:r>
                      <a:endParaRPr sz="1100" u="none" cap="none" strike="noStrike">
                        <a:latin typeface="Calibri"/>
                        <a:ea typeface="Calibri"/>
                        <a:cs typeface="Calibri"/>
                        <a:sym typeface="Calibri"/>
                      </a:endParaRPr>
                    </a:p>
                  </a:txBody>
                  <a:tcPr marT="62875" marB="62875" marR="62875" marL="62875" anchor="ctr"/>
                </a:tc>
              </a:tr>
              <a:tr h="228950">
                <a:tc vMerge="1"/>
                <a:tc>
                  <a:txBody>
                    <a:bodyPr/>
                    <a:lstStyle/>
                    <a:p>
                      <a:pPr indent="0" lvl="0" marL="0" marR="0" rtl="0" algn="ctr">
                        <a:lnSpc>
                          <a:spcPct val="107000"/>
                        </a:lnSpc>
                        <a:spcBef>
                          <a:spcPts val="0"/>
                        </a:spcBef>
                        <a:spcAft>
                          <a:spcPts val="0"/>
                        </a:spcAft>
                        <a:buNone/>
                      </a:pPr>
                      <a:r>
                        <a:rPr lang="ru" sz="900" u="none" cap="none" strike="noStrike"/>
                        <a:t>1</a:t>
                      </a:r>
                      <a:endParaRPr sz="1100" u="none" cap="none" strike="noStrike">
                        <a:latin typeface="Calibri"/>
                        <a:ea typeface="Calibri"/>
                        <a:cs typeface="Calibri"/>
                        <a:sym typeface="Calibri"/>
                      </a:endParaRPr>
                    </a:p>
                  </a:txBody>
                  <a:tcPr marT="62875" marB="62875" marR="62875" marL="62875" anchor="ctr"/>
                </a:tc>
                <a:tc>
                  <a:txBody>
                    <a:bodyPr/>
                    <a:lstStyle/>
                    <a:p>
                      <a:pPr indent="0" lvl="0" marL="0" marR="0" rtl="0" algn="ctr">
                        <a:lnSpc>
                          <a:spcPct val="107000"/>
                        </a:lnSpc>
                        <a:spcBef>
                          <a:spcPts val="0"/>
                        </a:spcBef>
                        <a:spcAft>
                          <a:spcPts val="0"/>
                        </a:spcAft>
                        <a:buNone/>
                      </a:pPr>
                      <a:r>
                        <a:rPr lang="ru" sz="900" u="none" cap="none" strike="noStrike"/>
                        <a:t>2</a:t>
                      </a:r>
                      <a:endParaRPr sz="1100" u="none" cap="none" strike="noStrike">
                        <a:latin typeface="Calibri"/>
                        <a:ea typeface="Calibri"/>
                        <a:cs typeface="Calibri"/>
                        <a:sym typeface="Calibri"/>
                      </a:endParaRPr>
                    </a:p>
                  </a:txBody>
                  <a:tcPr marT="62875" marB="62875" marR="62875" marL="62875" anchor="ctr"/>
                </a:tc>
                <a:tc>
                  <a:txBody>
                    <a:bodyPr/>
                    <a:lstStyle/>
                    <a:p>
                      <a:pPr indent="0" lvl="0" marL="0" marR="0" rtl="0" algn="ctr">
                        <a:lnSpc>
                          <a:spcPct val="107000"/>
                        </a:lnSpc>
                        <a:spcBef>
                          <a:spcPts val="0"/>
                        </a:spcBef>
                        <a:spcAft>
                          <a:spcPts val="0"/>
                        </a:spcAft>
                        <a:buNone/>
                      </a:pPr>
                      <a:r>
                        <a:rPr lang="ru" sz="900" u="none" cap="none" strike="noStrike"/>
                        <a:t>3</a:t>
                      </a:r>
                      <a:endParaRPr sz="1100" u="none" cap="none" strike="noStrike">
                        <a:latin typeface="Calibri"/>
                        <a:ea typeface="Calibri"/>
                        <a:cs typeface="Calibri"/>
                        <a:sym typeface="Calibri"/>
                      </a:endParaRPr>
                    </a:p>
                  </a:txBody>
                  <a:tcPr marT="62875" marB="62875" marR="62875" marL="62875" anchor="ctr"/>
                </a:tc>
                <a:tc>
                  <a:txBody>
                    <a:bodyPr/>
                    <a:lstStyle/>
                    <a:p>
                      <a:pPr indent="0" lvl="0" marL="0" marR="0" rtl="0" algn="ctr">
                        <a:lnSpc>
                          <a:spcPct val="107000"/>
                        </a:lnSpc>
                        <a:spcBef>
                          <a:spcPts val="0"/>
                        </a:spcBef>
                        <a:spcAft>
                          <a:spcPts val="0"/>
                        </a:spcAft>
                        <a:buNone/>
                      </a:pPr>
                      <a:r>
                        <a:rPr lang="ru" sz="900" u="none" cap="none" strike="noStrike"/>
                        <a:t>4</a:t>
                      </a:r>
                      <a:endParaRPr sz="1100" u="none" cap="none" strike="noStrike">
                        <a:latin typeface="Calibri"/>
                        <a:ea typeface="Calibri"/>
                        <a:cs typeface="Calibri"/>
                        <a:sym typeface="Calibri"/>
                      </a:endParaRPr>
                    </a:p>
                  </a:txBody>
                  <a:tcPr marT="62875" marB="62875" marR="62875" marL="62875" anchor="ctr"/>
                </a:tc>
                <a:tc>
                  <a:txBody>
                    <a:bodyPr/>
                    <a:lstStyle/>
                    <a:p>
                      <a:pPr indent="0" lvl="0" marL="0" marR="0" rtl="0" algn="ctr">
                        <a:lnSpc>
                          <a:spcPct val="107000"/>
                        </a:lnSpc>
                        <a:spcBef>
                          <a:spcPts val="0"/>
                        </a:spcBef>
                        <a:spcAft>
                          <a:spcPts val="0"/>
                        </a:spcAft>
                        <a:buNone/>
                      </a:pPr>
                      <a:r>
                        <a:rPr lang="ru" sz="900" u="none" cap="none" strike="noStrike"/>
                        <a:t>5</a:t>
                      </a:r>
                      <a:endParaRPr sz="1100" u="none" cap="none" strike="noStrike">
                        <a:latin typeface="Calibri"/>
                        <a:ea typeface="Calibri"/>
                        <a:cs typeface="Calibri"/>
                        <a:sym typeface="Calibri"/>
                      </a:endParaRPr>
                    </a:p>
                  </a:txBody>
                  <a:tcPr marT="62875" marB="62875" marR="62875" marL="62875" anchor="ctr"/>
                </a:tc>
                <a:tc>
                  <a:txBody>
                    <a:bodyPr/>
                    <a:lstStyle/>
                    <a:p>
                      <a:pPr indent="0" lvl="0" marL="0" marR="0" rtl="0" algn="ctr">
                        <a:lnSpc>
                          <a:spcPct val="107000"/>
                        </a:lnSpc>
                        <a:spcBef>
                          <a:spcPts val="0"/>
                        </a:spcBef>
                        <a:spcAft>
                          <a:spcPts val="0"/>
                        </a:spcAft>
                        <a:buNone/>
                      </a:pPr>
                      <a:r>
                        <a:rPr lang="ru" sz="900" u="none" cap="none" strike="noStrike"/>
                        <a:t>6</a:t>
                      </a:r>
                      <a:endParaRPr sz="1100" u="none" cap="none" strike="noStrike">
                        <a:latin typeface="Calibri"/>
                        <a:ea typeface="Calibri"/>
                        <a:cs typeface="Calibri"/>
                        <a:sym typeface="Calibri"/>
                      </a:endParaRPr>
                    </a:p>
                  </a:txBody>
                  <a:tcPr marT="62875" marB="62875" marR="62875" marL="62875" anchor="ctr"/>
                </a:tc>
                <a:tc>
                  <a:txBody>
                    <a:bodyPr/>
                    <a:lstStyle/>
                    <a:p>
                      <a:pPr indent="0" lvl="0" marL="0" marR="0" rtl="0" algn="ctr">
                        <a:lnSpc>
                          <a:spcPct val="107000"/>
                        </a:lnSpc>
                        <a:spcBef>
                          <a:spcPts val="0"/>
                        </a:spcBef>
                        <a:spcAft>
                          <a:spcPts val="0"/>
                        </a:spcAft>
                        <a:buNone/>
                      </a:pPr>
                      <a:r>
                        <a:rPr lang="ru" sz="900" u="none" cap="none" strike="noStrike"/>
                        <a:t>Уникальность</a:t>
                      </a:r>
                      <a:endParaRPr sz="1100" u="none" cap="none" strike="noStrike">
                        <a:latin typeface="Calibri"/>
                        <a:ea typeface="Calibri"/>
                        <a:cs typeface="Calibri"/>
                        <a:sym typeface="Calibri"/>
                      </a:endParaRPr>
                    </a:p>
                  </a:txBody>
                  <a:tcPr marT="62875" marB="62875" marR="62875" marL="62875" anchor="ctr"/>
                </a:tc>
              </a:tr>
              <a:tr h="128300">
                <a:tc>
                  <a:txBody>
                    <a:bodyPr/>
                    <a:lstStyle/>
                    <a:p>
                      <a:pPr indent="0" lvl="0" marL="0" marR="0" rtl="0" algn="ctr">
                        <a:lnSpc>
                          <a:spcPct val="107000"/>
                        </a:lnSpc>
                        <a:spcBef>
                          <a:spcPts val="0"/>
                        </a:spcBef>
                        <a:spcAft>
                          <a:spcPts val="0"/>
                        </a:spcAft>
                        <a:buNone/>
                      </a:pPr>
                      <a:r>
                        <a:rPr lang="ru" sz="900" u="none" cap="none" strike="noStrike"/>
                        <a:t>1</a:t>
                      </a:r>
                      <a:endParaRPr sz="11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ru" sz="900" u="none" cap="none" strike="noStrike"/>
                        <a:t>0.721</a:t>
                      </a:r>
                      <a:endParaRPr sz="11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ru" sz="900" u="none" cap="none" strike="noStrike"/>
                        <a:t> </a:t>
                      </a:r>
                      <a:endParaRPr sz="11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ru" sz="900" u="none" cap="none" strike="noStrike"/>
                        <a:t> </a:t>
                      </a:r>
                      <a:endParaRPr sz="11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ru" sz="900" u="none" cap="none" strike="noStrike"/>
                        <a:t> </a:t>
                      </a:r>
                      <a:endParaRPr sz="11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ru" sz="900" u="none" cap="none" strike="noStrike"/>
                        <a:t> </a:t>
                      </a:r>
                      <a:endParaRPr sz="11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ru" sz="900" u="none" cap="none" strike="noStrike"/>
                        <a:t> </a:t>
                      </a:r>
                      <a:endParaRPr sz="11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ru" sz="900" u="none" cap="none" strike="noStrike"/>
                        <a:t>0.3633</a:t>
                      </a:r>
                      <a:endParaRPr sz="1100" u="none" cap="none" strike="noStrike">
                        <a:latin typeface="Calibri"/>
                        <a:ea typeface="Calibri"/>
                        <a:cs typeface="Calibri"/>
                        <a:sym typeface="Calibri"/>
                      </a:endParaRPr>
                    </a:p>
                  </a:txBody>
                  <a:tcPr marT="0" marB="0" marR="0" marL="0" anchor="ctr"/>
                </a:tc>
              </a:tr>
              <a:tr h="128300">
                <a:tc>
                  <a:txBody>
                    <a:bodyPr/>
                    <a:lstStyle/>
                    <a:p>
                      <a:pPr indent="0" lvl="0" marL="0" marR="0" rtl="0" algn="ctr">
                        <a:lnSpc>
                          <a:spcPct val="107000"/>
                        </a:lnSpc>
                        <a:spcBef>
                          <a:spcPts val="0"/>
                        </a:spcBef>
                        <a:spcAft>
                          <a:spcPts val="0"/>
                        </a:spcAft>
                        <a:buNone/>
                      </a:pPr>
                      <a:r>
                        <a:rPr lang="ru" sz="900" u="none" cap="none" strike="noStrike"/>
                        <a:t>2</a:t>
                      </a:r>
                      <a:endParaRPr sz="11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ru" sz="900" u="none" cap="none" strike="noStrike"/>
                        <a:t>0.471</a:t>
                      </a:r>
                      <a:endParaRPr sz="11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ru" sz="900" u="none" cap="none" strike="noStrike"/>
                        <a:t> </a:t>
                      </a:r>
                      <a:endParaRPr sz="11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ru" sz="900" u="none" cap="none" strike="noStrike"/>
                        <a:t> </a:t>
                      </a:r>
                      <a:endParaRPr sz="11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ru" sz="900" u="none" cap="none" strike="noStrike"/>
                        <a:t> </a:t>
                      </a:r>
                      <a:endParaRPr sz="11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ru" sz="900" u="none" cap="none" strike="noStrike"/>
                        <a:t> </a:t>
                      </a:r>
                      <a:endParaRPr sz="11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ru" sz="900" u="none" cap="none" strike="noStrike"/>
                        <a:t> </a:t>
                      </a:r>
                      <a:endParaRPr sz="11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ru" sz="900" u="none" cap="none" strike="noStrike"/>
                        <a:t>0.6892</a:t>
                      </a:r>
                      <a:endParaRPr sz="1100" u="none" cap="none" strike="noStrike">
                        <a:latin typeface="Calibri"/>
                        <a:ea typeface="Calibri"/>
                        <a:cs typeface="Calibri"/>
                        <a:sym typeface="Calibri"/>
                      </a:endParaRPr>
                    </a:p>
                  </a:txBody>
                  <a:tcPr marT="0" marB="0" marR="0" marL="0" anchor="ctr"/>
                </a:tc>
              </a:tr>
              <a:tr h="128300">
                <a:tc>
                  <a:txBody>
                    <a:bodyPr/>
                    <a:lstStyle/>
                    <a:p>
                      <a:pPr indent="0" lvl="0" marL="0" marR="0" rtl="0" algn="ctr">
                        <a:lnSpc>
                          <a:spcPct val="107000"/>
                        </a:lnSpc>
                        <a:spcBef>
                          <a:spcPts val="0"/>
                        </a:spcBef>
                        <a:spcAft>
                          <a:spcPts val="0"/>
                        </a:spcAft>
                        <a:buNone/>
                      </a:pPr>
                      <a:r>
                        <a:rPr lang="ru" sz="900" u="none" cap="none" strike="noStrike"/>
                        <a:t>3</a:t>
                      </a:r>
                      <a:endParaRPr sz="11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ru" sz="900" u="none" cap="none" strike="noStrike"/>
                        <a:t>0.695</a:t>
                      </a:r>
                      <a:endParaRPr sz="11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ru" sz="900" u="none" cap="none" strike="noStrike"/>
                        <a:t> </a:t>
                      </a:r>
                      <a:endParaRPr sz="11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ru" sz="900" u="none" cap="none" strike="noStrike"/>
                        <a:t> </a:t>
                      </a:r>
                      <a:endParaRPr sz="11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ru" sz="900" u="none" cap="none" strike="noStrike"/>
                        <a:t> </a:t>
                      </a:r>
                      <a:endParaRPr sz="11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ru" sz="900" u="none" cap="none" strike="noStrike"/>
                        <a:t> </a:t>
                      </a:r>
                      <a:endParaRPr sz="11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ru" sz="900" u="none" cap="none" strike="noStrike"/>
                        <a:t> </a:t>
                      </a:r>
                      <a:endParaRPr sz="11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ru" sz="900" u="none" cap="none" strike="noStrike"/>
                        <a:t>0.2810</a:t>
                      </a:r>
                      <a:endParaRPr sz="1100" u="none" cap="none" strike="noStrike">
                        <a:latin typeface="Calibri"/>
                        <a:ea typeface="Calibri"/>
                        <a:cs typeface="Calibri"/>
                        <a:sym typeface="Calibri"/>
                      </a:endParaRPr>
                    </a:p>
                  </a:txBody>
                  <a:tcPr marT="0" marB="0" marR="0" marL="0" anchor="ctr"/>
                </a:tc>
              </a:tr>
              <a:tr h="128300">
                <a:tc>
                  <a:txBody>
                    <a:bodyPr/>
                    <a:lstStyle/>
                    <a:p>
                      <a:pPr indent="0" lvl="0" marL="0" marR="0" rtl="0" algn="ctr">
                        <a:lnSpc>
                          <a:spcPct val="107000"/>
                        </a:lnSpc>
                        <a:spcBef>
                          <a:spcPts val="0"/>
                        </a:spcBef>
                        <a:spcAft>
                          <a:spcPts val="0"/>
                        </a:spcAft>
                        <a:buNone/>
                      </a:pPr>
                      <a:r>
                        <a:rPr lang="ru" sz="900" u="none" cap="none" strike="noStrike"/>
                        <a:t>4</a:t>
                      </a:r>
                      <a:endParaRPr sz="11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ru" sz="900" u="none" cap="none" strike="noStrike"/>
                        <a:t> </a:t>
                      </a:r>
                      <a:endParaRPr sz="11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ru" sz="900" u="none" cap="none" strike="noStrike"/>
                        <a:t> </a:t>
                      </a:r>
                      <a:endParaRPr sz="11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ru" sz="900" u="none" cap="none" strike="noStrike"/>
                        <a:t> </a:t>
                      </a:r>
                      <a:endParaRPr sz="11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ru" sz="900" u="none" cap="none" strike="noStrike"/>
                        <a:t> </a:t>
                      </a:r>
                      <a:endParaRPr sz="11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ru" sz="900" u="none" cap="none" strike="noStrike"/>
                        <a:t> </a:t>
                      </a:r>
                      <a:endParaRPr sz="11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ru" sz="900" u="none" cap="none" strike="noStrike"/>
                        <a:t>0.709</a:t>
                      </a:r>
                      <a:endParaRPr sz="11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ru" sz="900" u="none" cap="none" strike="noStrike"/>
                        <a:t>0.3696</a:t>
                      </a:r>
                      <a:endParaRPr sz="1100" u="none" cap="none" strike="noStrike">
                        <a:latin typeface="Calibri"/>
                        <a:ea typeface="Calibri"/>
                        <a:cs typeface="Calibri"/>
                        <a:sym typeface="Calibri"/>
                      </a:endParaRPr>
                    </a:p>
                  </a:txBody>
                  <a:tcPr marT="0" marB="0" marR="0" marL="0" anchor="ctr"/>
                </a:tc>
              </a:tr>
              <a:tr h="144575">
                <a:tc>
                  <a:txBody>
                    <a:bodyPr/>
                    <a:lstStyle/>
                    <a:p>
                      <a:pPr indent="0" lvl="0" marL="0" marR="0" rtl="0" algn="ctr">
                        <a:lnSpc>
                          <a:spcPct val="107000"/>
                        </a:lnSpc>
                        <a:spcBef>
                          <a:spcPts val="0"/>
                        </a:spcBef>
                        <a:spcAft>
                          <a:spcPts val="0"/>
                        </a:spcAft>
                        <a:buNone/>
                      </a:pPr>
                      <a:r>
                        <a:rPr lang="ru" sz="900" u="none" cap="none" strike="noStrike"/>
                        <a:t>5</a:t>
                      </a:r>
                      <a:endParaRPr sz="11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ru" sz="900" u="none" cap="none" strike="noStrike"/>
                        <a:t> </a:t>
                      </a:r>
                      <a:endParaRPr sz="11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ru" sz="900" u="none" cap="none" strike="noStrike"/>
                        <a:t> </a:t>
                      </a:r>
                      <a:endParaRPr sz="11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ru" sz="900" u="none" cap="none" strike="noStrike"/>
                        <a:t> </a:t>
                      </a:r>
                      <a:endParaRPr sz="11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ru" sz="900" u="none" cap="none" strike="noStrike"/>
                        <a:t>0.768</a:t>
                      </a:r>
                      <a:endParaRPr sz="11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ru" sz="900" u="none" cap="none" strike="noStrike"/>
                        <a:t> </a:t>
                      </a:r>
                      <a:endParaRPr sz="11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ru" sz="900" u="none" cap="none" strike="noStrike"/>
                        <a:t> </a:t>
                      </a:r>
                      <a:endParaRPr sz="11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ru" sz="900" u="none" cap="none" strike="noStrike"/>
                        <a:t>0.2065</a:t>
                      </a:r>
                      <a:endParaRPr sz="1100" u="none" cap="none" strike="noStrike">
                        <a:latin typeface="Calibri"/>
                        <a:ea typeface="Calibri"/>
                        <a:cs typeface="Calibri"/>
                        <a:sym typeface="Calibri"/>
                      </a:endParaRPr>
                    </a:p>
                  </a:txBody>
                  <a:tcPr marT="0" marB="0" marR="0" marL="0" anchor="ctr"/>
                </a:tc>
              </a:tr>
              <a:tr h="110825">
                <a:tc>
                  <a:txBody>
                    <a:bodyPr/>
                    <a:lstStyle/>
                    <a:p>
                      <a:pPr indent="0" lvl="0" marL="0" marR="0" rtl="0" algn="ctr">
                        <a:lnSpc>
                          <a:spcPct val="107000"/>
                        </a:lnSpc>
                        <a:spcBef>
                          <a:spcPts val="0"/>
                        </a:spcBef>
                        <a:spcAft>
                          <a:spcPts val="0"/>
                        </a:spcAft>
                        <a:buNone/>
                      </a:pPr>
                      <a:r>
                        <a:rPr lang="ru" sz="900" u="none" cap="none" strike="noStrike"/>
                        <a:t>6</a:t>
                      </a:r>
                      <a:endParaRPr sz="11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ru" sz="900" u="none" cap="none" strike="noStrike"/>
                        <a:t> </a:t>
                      </a:r>
                      <a:endParaRPr sz="11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ru" sz="900" u="none" cap="none" strike="noStrike"/>
                        <a:t> </a:t>
                      </a:r>
                      <a:endParaRPr sz="11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ru" sz="900" u="none" cap="none" strike="noStrike"/>
                        <a:t> </a:t>
                      </a:r>
                      <a:endParaRPr sz="11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ru" sz="900" u="none" cap="none" strike="noStrike"/>
                        <a:t>0.821</a:t>
                      </a:r>
                      <a:endParaRPr sz="11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ru" sz="900" u="none" cap="none" strike="noStrike"/>
                        <a:t> </a:t>
                      </a:r>
                      <a:endParaRPr sz="11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ru" sz="900" u="none" cap="none" strike="noStrike"/>
                        <a:t> </a:t>
                      </a:r>
                      <a:endParaRPr sz="11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ru" sz="900" u="none" cap="none" strike="noStrike"/>
                        <a:t>0.3459</a:t>
                      </a:r>
                      <a:endParaRPr sz="1100" u="none" cap="none" strike="noStrike">
                        <a:latin typeface="Calibri"/>
                        <a:ea typeface="Calibri"/>
                        <a:cs typeface="Calibri"/>
                        <a:sym typeface="Calibri"/>
                      </a:endParaRPr>
                    </a:p>
                  </a:txBody>
                  <a:tcPr marT="0" marB="0" marR="0" marL="0" anchor="ctr"/>
                </a:tc>
              </a:tr>
              <a:tr h="128300">
                <a:tc>
                  <a:txBody>
                    <a:bodyPr/>
                    <a:lstStyle/>
                    <a:p>
                      <a:pPr indent="0" lvl="0" marL="0" marR="0" rtl="0" algn="ctr">
                        <a:lnSpc>
                          <a:spcPct val="107000"/>
                        </a:lnSpc>
                        <a:spcBef>
                          <a:spcPts val="0"/>
                        </a:spcBef>
                        <a:spcAft>
                          <a:spcPts val="0"/>
                        </a:spcAft>
                        <a:buNone/>
                      </a:pPr>
                      <a:r>
                        <a:rPr lang="ru" sz="900" u="none" cap="none" strike="noStrike"/>
                        <a:t>7</a:t>
                      </a:r>
                      <a:endParaRPr sz="11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ru" sz="900" u="none" cap="none" strike="noStrike"/>
                        <a:t> </a:t>
                      </a:r>
                      <a:endParaRPr sz="11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ru" sz="900" u="none" cap="none" strike="noStrike"/>
                        <a:t>0.906</a:t>
                      </a:r>
                      <a:endParaRPr sz="11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ru" sz="900" u="none" cap="none" strike="noStrike"/>
                        <a:t> </a:t>
                      </a:r>
                      <a:endParaRPr sz="11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ru" sz="900" u="none" cap="none" strike="noStrike"/>
                        <a:t> </a:t>
                      </a:r>
                      <a:endParaRPr sz="11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ru" sz="900" u="none" cap="none" strike="noStrike"/>
                        <a:t> </a:t>
                      </a:r>
                      <a:endParaRPr sz="11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ru" sz="900" u="none" cap="none" strike="noStrike"/>
                        <a:t> </a:t>
                      </a:r>
                      <a:endParaRPr sz="11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ru" sz="900" u="none" cap="none" strike="noStrike"/>
                        <a:t>0.1301</a:t>
                      </a:r>
                      <a:endParaRPr sz="1100" u="none" cap="none" strike="noStrike">
                        <a:latin typeface="Calibri"/>
                        <a:ea typeface="Calibri"/>
                        <a:cs typeface="Calibri"/>
                        <a:sym typeface="Calibri"/>
                      </a:endParaRPr>
                    </a:p>
                  </a:txBody>
                  <a:tcPr marT="0" marB="0" marR="0" marL="0" anchor="ctr"/>
                </a:tc>
              </a:tr>
              <a:tr h="128300">
                <a:tc>
                  <a:txBody>
                    <a:bodyPr/>
                    <a:lstStyle/>
                    <a:p>
                      <a:pPr indent="0" lvl="0" marL="0" marR="0" rtl="0" algn="ctr">
                        <a:lnSpc>
                          <a:spcPct val="107000"/>
                        </a:lnSpc>
                        <a:spcBef>
                          <a:spcPts val="0"/>
                        </a:spcBef>
                        <a:spcAft>
                          <a:spcPts val="0"/>
                        </a:spcAft>
                        <a:buNone/>
                      </a:pPr>
                      <a:r>
                        <a:rPr lang="ru" sz="900" u="none" cap="none" strike="noStrike"/>
                        <a:t>8</a:t>
                      </a:r>
                      <a:endParaRPr sz="11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ru" sz="900" u="none" cap="none" strike="noStrike"/>
                        <a:t> </a:t>
                      </a:r>
                      <a:endParaRPr sz="11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ru" sz="900" u="none" cap="none" strike="noStrike"/>
                        <a:t>0.729</a:t>
                      </a:r>
                      <a:endParaRPr sz="11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ru" sz="900" u="none" cap="none" strike="noStrike"/>
                        <a:t> </a:t>
                      </a:r>
                      <a:endParaRPr sz="11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ru" sz="900" u="none" cap="none" strike="noStrike"/>
                        <a:t> </a:t>
                      </a:r>
                      <a:endParaRPr sz="11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ru" sz="900" u="none" cap="none" strike="noStrike"/>
                        <a:t> </a:t>
                      </a:r>
                      <a:endParaRPr sz="11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ru" sz="900" u="none" cap="none" strike="noStrike"/>
                        <a:t> </a:t>
                      </a:r>
                      <a:endParaRPr sz="11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ru" sz="900" u="none" cap="none" strike="noStrike"/>
                        <a:t>0.2957</a:t>
                      </a:r>
                      <a:endParaRPr sz="1100" u="none" cap="none" strike="noStrike">
                        <a:latin typeface="Calibri"/>
                        <a:ea typeface="Calibri"/>
                        <a:cs typeface="Calibri"/>
                        <a:sym typeface="Calibri"/>
                      </a:endParaRPr>
                    </a:p>
                  </a:txBody>
                  <a:tcPr marT="0" marB="0" marR="0" marL="0" anchor="ctr"/>
                </a:tc>
              </a:tr>
              <a:tr h="128300">
                <a:tc>
                  <a:txBody>
                    <a:bodyPr/>
                    <a:lstStyle/>
                    <a:p>
                      <a:pPr indent="0" lvl="0" marL="0" marR="0" rtl="0" algn="ctr">
                        <a:lnSpc>
                          <a:spcPct val="107000"/>
                        </a:lnSpc>
                        <a:spcBef>
                          <a:spcPts val="0"/>
                        </a:spcBef>
                        <a:spcAft>
                          <a:spcPts val="0"/>
                        </a:spcAft>
                        <a:buNone/>
                      </a:pPr>
                      <a:r>
                        <a:rPr lang="ru" sz="900" u="none" cap="none" strike="noStrike"/>
                        <a:t>9</a:t>
                      </a:r>
                      <a:endParaRPr sz="11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ru" sz="900" u="none" cap="none" strike="noStrike"/>
                        <a:t> </a:t>
                      </a:r>
                      <a:endParaRPr sz="11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ru" sz="900" u="none" cap="none" strike="noStrike"/>
                        <a:t> </a:t>
                      </a:r>
                      <a:endParaRPr sz="11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ru" sz="900" u="none" cap="none" strike="noStrike"/>
                        <a:t>0.615</a:t>
                      </a:r>
                      <a:endParaRPr sz="11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ru" sz="900" u="none" cap="none" strike="noStrike"/>
                        <a:t> </a:t>
                      </a:r>
                      <a:endParaRPr sz="11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ru" sz="900" u="none" cap="none" strike="noStrike"/>
                        <a:t> </a:t>
                      </a:r>
                      <a:endParaRPr sz="11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ru" sz="900" u="none" cap="none" strike="noStrike"/>
                        <a:t> </a:t>
                      </a:r>
                      <a:endParaRPr sz="11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ru" sz="900" u="none" cap="none" strike="noStrike"/>
                        <a:t>0.2836</a:t>
                      </a:r>
                      <a:endParaRPr sz="1100" u="none" cap="none" strike="noStrike">
                        <a:latin typeface="Calibri"/>
                        <a:ea typeface="Calibri"/>
                        <a:cs typeface="Calibri"/>
                        <a:sym typeface="Calibri"/>
                      </a:endParaRPr>
                    </a:p>
                  </a:txBody>
                  <a:tcPr marT="0" marB="0" marR="0" marL="0" anchor="ctr"/>
                </a:tc>
              </a:tr>
              <a:tr h="128300">
                <a:tc>
                  <a:txBody>
                    <a:bodyPr/>
                    <a:lstStyle/>
                    <a:p>
                      <a:pPr indent="0" lvl="0" marL="0" marR="0" rtl="0" algn="ctr">
                        <a:lnSpc>
                          <a:spcPct val="107000"/>
                        </a:lnSpc>
                        <a:spcBef>
                          <a:spcPts val="0"/>
                        </a:spcBef>
                        <a:spcAft>
                          <a:spcPts val="0"/>
                        </a:spcAft>
                        <a:buNone/>
                      </a:pPr>
                      <a:r>
                        <a:rPr lang="ru" sz="900" u="none" cap="none" strike="noStrike"/>
                        <a:t>10</a:t>
                      </a:r>
                      <a:endParaRPr sz="11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ru" sz="900" u="none" cap="none" strike="noStrike"/>
                        <a:t> </a:t>
                      </a:r>
                      <a:endParaRPr sz="11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ru" sz="900" u="none" cap="none" strike="noStrike"/>
                        <a:t> </a:t>
                      </a:r>
                      <a:endParaRPr sz="11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ru" sz="900" u="none" cap="none" strike="noStrike"/>
                        <a:t>0.896</a:t>
                      </a:r>
                      <a:endParaRPr sz="11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ru" sz="900" u="none" cap="none" strike="noStrike"/>
                        <a:t> </a:t>
                      </a:r>
                      <a:endParaRPr sz="11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ru" sz="900" u="none" cap="none" strike="noStrike"/>
                        <a:t> </a:t>
                      </a:r>
                      <a:endParaRPr sz="11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ru" sz="900" u="none" cap="none" strike="noStrike"/>
                        <a:t> </a:t>
                      </a:r>
                      <a:endParaRPr sz="11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ru" sz="900" u="none" cap="none" strike="noStrike"/>
                        <a:t>0.0880</a:t>
                      </a:r>
                      <a:endParaRPr sz="1100" u="none" cap="none" strike="noStrike">
                        <a:latin typeface="Calibri"/>
                        <a:ea typeface="Calibri"/>
                        <a:cs typeface="Calibri"/>
                        <a:sym typeface="Calibri"/>
                      </a:endParaRPr>
                    </a:p>
                  </a:txBody>
                  <a:tcPr marT="0" marB="0" marR="0" marL="0" anchor="ctr"/>
                </a:tc>
              </a:tr>
              <a:tr h="65250">
                <a:tc>
                  <a:txBody>
                    <a:bodyPr/>
                    <a:lstStyle/>
                    <a:p>
                      <a:pPr indent="0" lvl="0" marL="0" marR="0" rtl="0" algn="ctr">
                        <a:lnSpc>
                          <a:spcPct val="107000"/>
                        </a:lnSpc>
                        <a:spcBef>
                          <a:spcPts val="0"/>
                        </a:spcBef>
                        <a:spcAft>
                          <a:spcPts val="0"/>
                        </a:spcAft>
                        <a:buNone/>
                      </a:pPr>
                      <a:r>
                        <a:rPr lang="ru" sz="900" u="none" cap="none" strike="noStrike"/>
                        <a:t>11</a:t>
                      </a:r>
                      <a:endParaRPr sz="11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ru" sz="900" u="none" cap="none" strike="noStrike"/>
                        <a:t> </a:t>
                      </a:r>
                      <a:endParaRPr sz="11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ru" sz="900" u="none" cap="none" strike="noStrike"/>
                        <a:t> </a:t>
                      </a:r>
                      <a:endParaRPr sz="11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ru" sz="900" u="none" cap="none" strike="noStrike"/>
                        <a:t> </a:t>
                      </a:r>
                      <a:endParaRPr sz="11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ru" sz="900" u="none" cap="none" strike="noStrike"/>
                        <a:t> </a:t>
                      </a:r>
                      <a:endParaRPr sz="11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ru" sz="900" u="none" cap="none" strike="noStrike"/>
                        <a:t>0.903</a:t>
                      </a:r>
                      <a:endParaRPr sz="11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ru" sz="900" u="none" cap="none" strike="noStrike"/>
                        <a:t> </a:t>
                      </a:r>
                      <a:endParaRPr sz="11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ru" sz="900" u="none" cap="none" strike="noStrike"/>
                        <a:t>0.1596</a:t>
                      </a:r>
                      <a:endParaRPr sz="1100" u="none" cap="none" strike="noStrike">
                        <a:latin typeface="Calibri"/>
                        <a:ea typeface="Calibri"/>
                        <a:cs typeface="Calibri"/>
                        <a:sym typeface="Calibri"/>
                      </a:endParaRPr>
                    </a:p>
                  </a:txBody>
                  <a:tcPr marT="0" marB="0" marR="0" marL="0" anchor="ctr"/>
                </a:tc>
              </a:tr>
              <a:tr h="63525">
                <a:tc>
                  <a:txBody>
                    <a:bodyPr/>
                    <a:lstStyle/>
                    <a:p>
                      <a:pPr indent="0" lvl="0" marL="0" marR="0" rtl="0" algn="ctr">
                        <a:lnSpc>
                          <a:spcPct val="107000"/>
                        </a:lnSpc>
                        <a:spcBef>
                          <a:spcPts val="0"/>
                        </a:spcBef>
                        <a:spcAft>
                          <a:spcPts val="0"/>
                        </a:spcAft>
                        <a:buNone/>
                      </a:pPr>
                      <a:r>
                        <a:rPr lang="ru" sz="900" u="none" cap="none" strike="noStrike"/>
                        <a:t>12</a:t>
                      </a:r>
                      <a:endParaRPr sz="11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ru" sz="900" u="none" cap="none" strike="noStrike"/>
                        <a:t> </a:t>
                      </a:r>
                      <a:endParaRPr sz="11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ru" sz="900" u="none" cap="none" strike="noStrike"/>
                        <a:t> </a:t>
                      </a:r>
                      <a:endParaRPr sz="11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ru" sz="900" u="none" cap="none" strike="noStrike"/>
                        <a:t> </a:t>
                      </a:r>
                      <a:endParaRPr sz="11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ru" sz="900" u="none" cap="none" strike="noStrike"/>
                        <a:t> </a:t>
                      </a:r>
                      <a:endParaRPr sz="11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ru" sz="900" u="none" cap="none" strike="noStrike"/>
                        <a:t>0.541</a:t>
                      </a:r>
                      <a:endParaRPr sz="11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ru" sz="900" u="none" cap="none" strike="noStrike"/>
                        <a:t> </a:t>
                      </a:r>
                      <a:endParaRPr sz="11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ru" sz="900" u="none" cap="none" strike="noStrike"/>
                        <a:t>0.4974</a:t>
                      </a:r>
                      <a:endParaRPr sz="1100" u="none" cap="none" strike="noStrike">
                        <a:latin typeface="Calibri"/>
                        <a:ea typeface="Calibri"/>
                        <a:cs typeface="Calibri"/>
                        <a:sym typeface="Calibri"/>
                      </a:endParaRPr>
                    </a:p>
                  </a:txBody>
                  <a:tcPr marT="0" marB="0" marR="0" marL="0" anchor="ctr"/>
                </a:tc>
              </a:tr>
              <a:tr h="128300">
                <a:tc>
                  <a:txBody>
                    <a:bodyPr/>
                    <a:lstStyle/>
                    <a:p>
                      <a:pPr indent="0" lvl="0" marL="0" marR="0" rtl="0" algn="ctr">
                        <a:lnSpc>
                          <a:spcPct val="107000"/>
                        </a:lnSpc>
                        <a:spcBef>
                          <a:spcPts val="0"/>
                        </a:spcBef>
                        <a:spcAft>
                          <a:spcPts val="0"/>
                        </a:spcAft>
                        <a:buNone/>
                      </a:pPr>
                      <a:r>
                        <a:rPr lang="ru" sz="900" u="none" cap="none" strike="noStrike"/>
                        <a:t>13</a:t>
                      </a:r>
                      <a:endParaRPr sz="11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ru" sz="900" u="none" cap="none" strike="noStrike"/>
                        <a:t> </a:t>
                      </a:r>
                      <a:endParaRPr sz="11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ru" sz="900" u="none" cap="none" strike="noStrike"/>
                        <a:t>0.383</a:t>
                      </a:r>
                      <a:endParaRPr sz="11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ru" sz="900" u="none" cap="none" strike="noStrike"/>
                        <a:t> </a:t>
                      </a:r>
                      <a:endParaRPr sz="11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ru" sz="900" u="none" cap="none" strike="noStrike"/>
                        <a:t> </a:t>
                      </a:r>
                      <a:endParaRPr sz="11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ru" sz="900" u="none" cap="none" strike="noStrike"/>
                        <a:t> </a:t>
                      </a:r>
                      <a:endParaRPr sz="11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ru" sz="900" u="none" cap="none" strike="noStrike"/>
                        <a:t> </a:t>
                      </a:r>
                      <a:endParaRPr sz="11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ru" sz="900" u="none" cap="none" strike="noStrike"/>
                        <a:t>0.7919</a:t>
                      </a:r>
                      <a:endParaRPr sz="1100" u="none" cap="none" strike="noStrike">
                        <a:latin typeface="Calibri"/>
                        <a:ea typeface="Calibri"/>
                        <a:cs typeface="Calibri"/>
                        <a:sym typeface="Calibri"/>
                      </a:endParaRPr>
                    </a:p>
                  </a:txBody>
                  <a:tcPr marT="0" marB="0" marR="0" marL="0" anchor="ctr"/>
                </a:tc>
              </a:tr>
              <a:tr h="128300">
                <a:tc>
                  <a:txBody>
                    <a:bodyPr/>
                    <a:lstStyle/>
                    <a:p>
                      <a:pPr indent="0" lvl="0" marL="0" marR="0" rtl="0" algn="ctr">
                        <a:lnSpc>
                          <a:spcPct val="107000"/>
                        </a:lnSpc>
                        <a:spcBef>
                          <a:spcPts val="0"/>
                        </a:spcBef>
                        <a:spcAft>
                          <a:spcPts val="0"/>
                        </a:spcAft>
                        <a:buNone/>
                      </a:pPr>
                      <a:r>
                        <a:rPr lang="ru" sz="900" u="none" cap="none" strike="noStrike"/>
                        <a:t>14</a:t>
                      </a:r>
                      <a:endParaRPr sz="11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ru" sz="900" u="none" cap="none" strike="noStrike"/>
                        <a:t>0.540</a:t>
                      </a:r>
                      <a:endParaRPr sz="11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ru" sz="900" u="none" cap="none" strike="noStrike">
                          <a:highlight>
                            <a:srgbClr val="FFFFFF"/>
                          </a:highlight>
                        </a:rPr>
                        <a:t> </a:t>
                      </a:r>
                      <a:endParaRPr sz="11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ru" sz="900" u="none" cap="none" strike="noStrike">
                          <a:highlight>
                            <a:srgbClr val="FFFFFF"/>
                          </a:highlight>
                        </a:rPr>
                        <a:t> </a:t>
                      </a:r>
                      <a:endParaRPr sz="11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ru" sz="900" u="none" cap="none" strike="noStrike">
                          <a:highlight>
                            <a:srgbClr val="FFFFFF"/>
                          </a:highlight>
                        </a:rPr>
                        <a:t> </a:t>
                      </a:r>
                      <a:endParaRPr sz="11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ru" sz="900" u="none" cap="none" strike="noStrike">
                          <a:highlight>
                            <a:srgbClr val="FFFFFF"/>
                          </a:highlight>
                        </a:rPr>
                        <a:t> </a:t>
                      </a:r>
                      <a:endParaRPr sz="11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ru" sz="900" u="none" cap="none" strike="noStrike">
                          <a:highlight>
                            <a:srgbClr val="FFFFFF"/>
                          </a:highlight>
                        </a:rPr>
                        <a:t> </a:t>
                      </a:r>
                      <a:endParaRPr sz="11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ru" sz="900" u="none" cap="none" strike="noStrike">
                          <a:highlight>
                            <a:srgbClr val="FFFFFF"/>
                          </a:highlight>
                        </a:rPr>
                        <a:t>0.3883</a:t>
                      </a:r>
                      <a:endParaRPr sz="1100" u="none" cap="none" strike="noStrike">
                        <a:latin typeface="Calibri"/>
                        <a:ea typeface="Calibri"/>
                        <a:cs typeface="Calibri"/>
                        <a:sym typeface="Calibri"/>
                      </a:endParaRPr>
                    </a:p>
                  </a:txBody>
                  <a:tcPr marT="0" marB="0" marR="0" marL="0" anchor="ctr"/>
                </a:tc>
              </a:tr>
            </a:tbl>
          </a:graphicData>
        </a:graphic>
      </p:graphicFrame>
      <p:sp>
        <p:nvSpPr>
          <p:cNvPr id="173" name="Google Shape;173;p32"/>
          <p:cNvSpPr txBox="1"/>
          <p:nvPr/>
        </p:nvSpPr>
        <p:spPr>
          <a:xfrm>
            <a:off x="5308275" y="3137400"/>
            <a:ext cx="4032300" cy="2006100"/>
          </a:xfrm>
          <a:prstGeom prst="rect">
            <a:avLst/>
          </a:prstGeom>
          <a:noFill/>
          <a:ln>
            <a:noFill/>
          </a:ln>
        </p:spPr>
        <p:txBody>
          <a:bodyPr anchorCtr="0" anchor="t" bIns="91425" lIns="91425" spcFirstLastPara="1" rIns="91425" wrap="square" tIns="91425">
            <a:spAutoFit/>
          </a:bodyPr>
          <a:lstStyle/>
          <a:p>
            <a:pPr indent="-215900" lvl="0" marL="228600" rtl="0" algn="just">
              <a:lnSpc>
                <a:spcPct val="150000"/>
              </a:lnSpc>
              <a:spcBef>
                <a:spcPts val="800"/>
              </a:spcBef>
              <a:spcAft>
                <a:spcPts val="0"/>
              </a:spcAft>
              <a:buClr>
                <a:schemeClr val="dk1"/>
              </a:buClr>
              <a:buSzPts val="1000"/>
              <a:buFont typeface="Roboto"/>
              <a:buAutoNum type="arabicPeriod"/>
            </a:pPr>
            <a:r>
              <a:rPr lang="ru" sz="1000">
                <a:solidFill>
                  <a:schemeClr val="dk1"/>
                </a:solidFill>
                <a:latin typeface="Roboto"/>
                <a:ea typeface="Roboto"/>
                <a:cs typeface="Roboto"/>
                <a:sym typeface="Roboto"/>
              </a:rPr>
              <a:t>Удовлетворенность работой в целом (УРЦ)</a:t>
            </a:r>
            <a:endParaRPr sz="1000">
              <a:solidFill>
                <a:schemeClr val="dk1"/>
              </a:solidFill>
              <a:latin typeface="Roboto"/>
              <a:ea typeface="Roboto"/>
              <a:cs typeface="Roboto"/>
              <a:sym typeface="Roboto"/>
            </a:endParaRPr>
          </a:p>
          <a:p>
            <a:pPr indent="-215900" lvl="0" marL="228600" rtl="0" algn="just">
              <a:lnSpc>
                <a:spcPct val="150000"/>
              </a:lnSpc>
              <a:spcBef>
                <a:spcPts val="800"/>
              </a:spcBef>
              <a:spcAft>
                <a:spcPts val="0"/>
              </a:spcAft>
              <a:buClr>
                <a:schemeClr val="dk1"/>
              </a:buClr>
              <a:buSzPts val="1000"/>
              <a:buFont typeface="Roboto"/>
              <a:buAutoNum type="arabicPeriod"/>
            </a:pPr>
            <a:r>
              <a:rPr lang="ru" sz="1000">
                <a:solidFill>
                  <a:schemeClr val="dk1"/>
                </a:solidFill>
                <a:latin typeface="Roboto"/>
                <a:ea typeface="Roboto"/>
                <a:cs typeface="Roboto"/>
                <a:sym typeface="Roboto"/>
              </a:rPr>
              <a:t>Удовлетворенность ЗП и трудозатратами (УЗТ)</a:t>
            </a:r>
            <a:endParaRPr sz="1000">
              <a:solidFill>
                <a:schemeClr val="dk1"/>
              </a:solidFill>
              <a:latin typeface="Roboto"/>
              <a:ea typeface="Roboto"/>
              <a:cs typeface="Roboto"/>
              <a:sym typeface="Roboto"/>
            </a:endParaRPr>
          </a:p>
          <a:p>
            <a:pPr indent="-215900" lvl="0" marL="228600" rtl="0" algn="just">
              <a:lnSpc>
                <a:spcPct val="150000"/>
              </a:lnSpc>
              <a:spcBef>
                <a:spcPts val="800"/>
              </a:spcBef>
              <a:spcAft>
                <a:spcPts val="0"/>
              </a:spcAft>
              <a:buClr>
                <a:schemeClr val="dk1"/>
              </a:buClr>
              <a:buSzPts val="1000"/>
              <a:buFont typeface="Roboto"/>
              <a:buAutoNum type="arabicPeriod"/>
            </a:pPr>
            <a:r>
              <a:rPr lang="ru" sz="1000">
                <a:solidFill>
                  <a:schemeClr val="dk1"/>
                </a:solidFill>
                <a:latin typeface="Roboto"/>
                <a:ea typeface="Roboto"/>
                <a:cs typeface="Roboto"/>
                <a:sym typeface="Roboto"/>
              </a:rPr>
              <a:t>Удовлетворенность возможностями продвижения (УВП)</a:t>
            </a:r>
            <a:endParaRPr sz="1000">
              <a:solidFill>
                <a:schemeClr val="dk1"/>
              </a:solidFill>
              <a:latin typeface="Roboto"/>
              <a:ea typeface="Roboto"/>
              <a:cs typeface="Roboto"/>
              <a:sym typeface="Roboto"/>
            </a:endParaRPr>
          </a:p>
          <a:p>
            <a:pPr indent="-215900" lvl="0" marL="228600" rtl="0" algn="just">
              <a:lnSpc>
                <a:spcPct val="150000"/>
              </a:lnSpc>
              <a:spcBef>
                <a:spcPts val="800"/>
              </a:spcBef>
              <a:spcAft>
                <a:spcPts val="0"/>
              </a:spcAft>
              <a:buClr>
                <a:schemeClr val="dk1"/>
              </a:buClr>
              <a:buSzPts val="1000"/>
              <a:buFont typeface="Roboto"/>
              <a:buAutoNum type="arabicPeriod"/>
            </a:pPr>
            <a:r>
              <a:rPr lang="ru" sz="1000">
                <a:solidFill>
                  <a:schemeClr val="dk1"/>
                </a:solidFill>
                <a:latin typeface="Roboto"/>
                <a:ea typeface="Roboto"/>
                <a:cs typeface="Roboto"/>
                <a:sym typeface="Roboto"/>
              </a:rPr>
              <a:t>Удовлетворенность начальством (УН)</a:t>
            </a:r>
            <a:endParaRPr sz="1000">
              <a:solidFill>
                <a:schemeClr val="dk1"/>
              </a:solidFill>
              <a:latin typeface="Roboto"/>
              <a:ea typeface="Roboto"/>
              <a:cs typeface="Roboto"/>
              <a:sym typeface="Roboto"/>
            </a:endParaRPr>
          </a:p>
          <a:p>
            <a:pPr indent="-215900" lvl="0" marL="228600" rtl="0" algn="just">
              <a:lnSpc>
                <a:spcPct val="150000"/>
              </a:lnSpc>
              <a:spcBef>
                <a:spcPts val="800"/>
              </a:spcBef>
              <a:spcAft>
                <a:spcPts val="0"/>
              </a:spcAft>
              <a:buClr>
                <a:schemeClr val="dk1"/>
              </a:buClr>
              <a:buSzPts val="1000"/>
              <a:buFont typeface="Roboto"/>
              <a:buAutoNum type="arabicPeriod"/>
            </a:pPr>
            <a:r>
              <a:rPr lang="ru" sz="1000">
                <a:solidFill>
                  <a:schemeClr val="dk1"/>
                </a:solidFill>
                <a:latin typeface="Roboto"/>
                <a:ea typeface="Roboto"/>
                <a:cs typeface="Roboto"/>
                <a:sym typeface="Roboto"/>
              </a:rPr>
              <a:t>Удовлетворенность самореализацией на работе (УСР)</a:t>
            </a:r>
            <a:endParaRPr sz="1000">
              <a:solidFill>
                <a:schemeClr val="dk1"/>
              </a:solidFill>
              <a:latin typeface="Roboto"/>
              <a:ea typeface="Roboto"/>
              <a:cs typeface="Roboto"/>
              <a:sym typeface="Roboto"/>
            </a:endParaRPr>
          </a:p>
          <a:p>
            <a:pPr indent="-215900" lvl="0" marL="228600" rtl="0" algn="just">
              <a:lnSpc>
                <a:spcPct val="150000"/>
              </a:lnSpc>
              <a:spcBef>
                <a:spcPts val="800"/>
              </a:spcBef>
              <a:spcAft>
                <a:spcPts val="0"/>
              </a:spcAft>
              <a:buClr>
                <a:schemeClr val="dk1"/>
              </a:buClr>
              <a:buSzPts val="1000"/>
              <a:buFont typeface="Roboto"/>
              <a:buAutoNum type="arabicPeriod"/>
            </a:pPr>
            <a:r>
              <a:rPr lang="ru" sz="1000">
                <a:solidFill>
                  <a:schemeClr val="dk1"/>
                </a:solidFill>
                <a:latin typeface="Roboto"/>
                <a:ea typeface="Roboto"/>
                <a:cs typeface="Roboto"/>
                <a:sym typeface="Roboto"/>
              </a:rPr>
              <a:t>Удовлетворенность коллективом (УК)</a:t>
            </a:r>
            <a:endParaRPr sz="1000">
              <a:solidFill>
                <a:schemeClr val="dk1"/>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latin typeface="Roboto Medium"/>
                <a:ea typeface="Roboto Medium"/>
                <a:cs typeface="Roboto Medium"/>
                <a:sym typeface="Roboto Medium"/>
              </a:rPr>
              <a:t>План семинара</a:t>
            </a:r>
            <a:endParaRPr>
              <a:latin typeface="Roboto Medium"/>
              <a:ea typeface="Roboto Medium"/>
              <a:cs typeface="Roboto Medium"/>
              <a:sym typeface="Roboto Medium"/>
            </a:endParaRPr>
          </a:p>
        </p:txBody>
      </p:sp>
      <p:sp>
        <p:nvSpPr>
          <p:cNvPr id="67" name="Google Shape;67;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62500" lnSpcReduction="20000"/>
          </a:bodyPr>
          <a:lstStyle/>
          <a:p>
            <a:pPr indent="0" lvl="0" marL="0" rtl="0" algn="l">
              <a:spcBef>
                <a:spcPts val="0"/>
              </a:spcBef>
              <a:spcAft>
                <a:spcPts val="0"/>
              </a:spcAft>
              <a:buNone/>
            </a:pPr>
            <a:r>
              <a:rPr lang="ru" sz="2800">
                <a:solidFill>
                  <a:schemeClr val="dk1"/>
                </a:solidFill>
              </a:rPr>
              <a:t>Понятие увлеченность работой (work </a:t>
            </a:r>
            <a:r>
              <a:rPr lang="ru" sz="2800">
                <a:solidFill>
                  <a:schemeClr val="dk1"/>
                </a:solidFill>
              </a:rPr>
              <a:t>engagement</a:t>
            </a:r>
            <a:r>
              <a:rPr lang="ru" sz="2800">
                <a:solidFill>
                  <a:schemeClr val="dk1"/>
                </a:solidFill>
              </a:rPr>
              <a:t>) </a:t>
            </a:r>
            <a:endParaRPr sz="2800">
              <a:solidFill>
                <a:schemeClr val="dk1"/>
              </a:solidFill>
            </a:endParaRPr>
          </a:p>
          <a:p>
            <a:pPr indent="0" lvl="0" marL="0" rtl="0" algn="l">
              <a:spcBef>
                <a:spcPts val="1200"/>
              </a:spcBef>
              <a:spcAft>
                <a:spcPts val="0"/>
              </a:spcAft>
              <a:buNone/>
            </a:pPr>
            <a:r>
              <a:rPr lang="ru" sz="2800">
                <a:solidFill>
                  <a:schemeClr val="dk1"/>
                </a:solidFill>
              </a:rPr>
              <a:t>Интегративная модель увлеченности работой в контексте рабочих ресурсов-требований</a:t>
            </a:r>
            <a:endParaRPr sz="2800">
              <a:solidFill>
                <a:schemeClr val="dk1"/>
              </a:solidFill>
            </a:endParaRPr>
          </a:p>
          <a:p>
            <a:pPr indent="0" lvl="0" marL="0" rtl="0" algn="l">
              <a:spcBef>
                <a:spcPts val="1200"/>
              </a:spcBef>
              <a:spcAft>
                <a:spcPts val="0"/>
              </a:spcAft>
              <a:buNone/>
            </a:pPr>
            <a:r>
              <a:rPr lang="ru" sz="2800">
                <a:solidFill>
                  <a:schemeClr val="dk1"/>
                </a:solidFill>
              </a:rPr>
              <a:t>Понятие удовлетворенность работой в рамках </a:t>
            </a:r>
            <a:r>
              <a:rPr lang="ru" sz="2800">
                <a:solidFill>
                  <a:schemeClr val="dk1"/>
                </a:solidFill>
              </a:rPr>
              <a:t>интегративной</a:t>
            </a:r>
            <a:r>
              <a:rPr lang="ru" sz="2800">
                <a:solidFill>
                  <a:schemeClr val="dk1"/>
                </a:solidFill>
              </a:rPr>
              <a:t> модели увлеченности</a:t>
            </a:r>
            <a:endParaRPr sz="2800">
              <a:solidFill>
                <a:schemeClr val="dk1"/>
              </a:solidFill>
            </a:endParaRPr>
          </a:p>
          <a:p>
            <a:pPr indent="0" lvl="0" marL="0" rtl="0" algn="l">
              <a:spcBef>
                <a:spcPts val="1200"/>
              </a:spcBef>
              <a:spcAft>
                <a:spcPts val="0"/>
              </a:spcAft>
              <a:buNone/>
            </a:pPr>
            <a:r>
              <a:rPr lang="ru" sz="2800">
                <a:solidFill>
                  <a:schemeClr val="dk1"/>
                </a:solidFill>
              </a:rPr>
              <a:t>Мотивация </a:t>
            </a:r>
            <a:r>
              <a:rPr lang="ru" sz="2800">
                <a:solidFill>
                  <a:schemeClr val="dk1"/>
                </a:solidFill>
              </a:rPr>
              <a:t>профессиональной</a:t>
            </a:r>
            <a:r>
              <a:rPr lang="ru" sz="2800">
                <a:solidFill>
                  <a:schemeClr val="dk1"/>
                </a:solidFill>
              </a:rPr>
              <a:t> деятельности К. Замфир</a:t>
            </a:r>
            <a:endParaRPr sz="2800">
              <a:solidFill>
                <a:schemeClr val="dk1"/>
              </a:solidFill>
            </a:endParaRPr>
          </a:p>
          <a:p>
            <a:pPr indent="0" lvl="0" marL="0" rtl="0" algn="l">
              <a:spcBef>
                <a:spcPts val="1200"/>
              </a:spcBef>
              <a:spcAft>
                <a:spcPts val="0"/>
              </a:spcAft>
              <a:buNone/>
            </a:pPr>
            <a:r>
              <a:rPr lang="ru" sz="2800">
                <a:solidFill>
                  <a:schemeClr val="dk1"/>
                </a:solidFill>
              </a:rPr>
              <a:t>Цель, задачи и модель исследования</a:t>
            </a:r>
            <a:endParaRPr sz="2800">
              <a:solidFill>
                <a:schemeClr val="dk1"/>
              </a:solidFill>
            </a:endParaRPr>
          </a:p>
          <a:p>
            <a:pPr indent="0" lvl="0" marL="0" rtl="0" algn="l">
              <a:spcBef>
                <a:spcPts val="1200"/>
              </a:spcBef>
              <a:spcAft>
                <a:spcPts val="0"/>
              </a:spcAft>
              <a:buNone/>
            </a:pPr>
            <a:r>
              <a:rPr lang="ru" sz="2800">
                <a:solidFill>
                  <a:schemeClr val="dk1"/>
                </a:solidFill>
              </a:rPr>
              <a:t>Обсуждение результатов и выводы</a:t>
            </a:r>
            <a:endParaRPr sz="2800">
              <a:solidFill>
                <a:schemeClr val="dk1"/>
              </a:solidFill>
            </a:endParaRPr>
          </a:p>
          <a:p>
            <a:pPr indent="0" lvl="0" marL="0" rtl="0" algn="l">
              <a:spcBef>
                <a:spcPts val="1200"/>
              </a:spcBef>
              <a:spcAft>
                <a:spcPts val="1200"/>
              </a:spcAft>
              <a:buNone/>
            </a:pPr>
            <a:r>
              <a:t/>
            </a:r>
            <a:endParaRPr sz="2800">
              <a:solidFill>
                <a:schemeClr val="dk1"/>
              </a:solidFill>
            </a:endParaRPr>
          </a:p>
        </p:txBody>
      </p:sp>
      <p:cxnSp>
        <p:nvCxnSpPr>
          <p:cNvPr id="68" name="Google Shape;68;p15"/>
          <p:cNvCxnSpPr/>
          <p:nvPr/>
        </p:nvCxnSpPr>
        <p:spPr>
          <a:xfrm>
            <a:off x="411900" y="1017788"/>
            <a:ext cx="5243700" cy="60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3"/>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ru" sz="2420">
                <a:latin typeface="Roboto Medium"/>
                <a:ea typeface="Roboto Medium"/>
                <a:cs typeface="Roboto Medium"/>
                <a:sym typeface="Roboto Medium"/>
              </a:rPr>
              <a:t>Мотивация профессиональной деятельности К. Замфир</a:t>
            </a:r>
            <a:endParaRPr sz="2120">
              <a:latin typeface="Roboto Medium"/>
              <a:ea typeface="Roboto Medium"/>
              <a:cs typeface="Roboto Medium"/>
              <a:sym typeface="Roboto Medium"/>
            </a:endParaRPr>
          </a:p>
        </p:txBody>
      </p:sp>
      <p:sp>
        <p:nvSpPr>
          <p:cNvPr id="179" name="Google Shape;179;p3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457200" lvl="0" marL="0" rtl="0" algn="just">
              <a:lnSpc>
                <a:spcPct val="150000"/>
              </a:lnSpc>
              <a:spcBef>
                <a:spcPts val="0"/>
              </a:spcBef>
              <a:spcAft>
                <a:spcPts val="800"/>
              </a:spcAft>
              <a:buNone/>
            </a:pPr>
            <a:r>
              <a:rPr lang="ru" sz="1400">
                <a:solidFill>
                  <a:schemeClr val="dk1"/>
                </a:solidFill>
              </a:rPr>
              <a:t>Опросник представляет собой 7 пунктов, которые описываю мотивы профессиональной деятельности, респондентам предлагается оценить значимость для них представленных мотивов по 5-балльной </a:t>
            </a:r>
            <a:r>
              <a:rPr lang="ru" sz="1400">
                <a:solidFill>
                  <a:schemeClr val="dk1"/>
                </a:solidFill>
                <a:highlight>
                  <a:srgbClr val="FFFFFF"/>
                </a:highlight>
              </a:rPr>
              <a:t>шкале Лайкерта, от “в очень небольшой мере” (1 балл) до “в очень большой мере” (5 баллов). На основании полученных результатов выявляется мотивационный комплекс личности, который представляет собой тип соотношения между собой трех видов мотивации: внешней положительной (ВПМ), внешней отрицательной (ВОМ), а также внутренней мотивации (ВМ).</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t>Мотивационный комплекс по К. Замфир</a:t>
            </a:r>
            <a:endParaRPr/>
          </a:p>
        </p:txBody>
      </p:sp>
      <p:sp>
        <p:nvSpPr>
          <p:cNvPr id="185" name="Google Shape;185;p34"/>
          <p:cNvSpPr txBox="1"/>
          <p:nvPr>
            <p:ph idx="1" type="body"/>
          </p:nvPr>
        </p:nvSpPr>
        <p:spPr>
          <a:xfrm>
            <a:off x="311700" y="1017725"/>
            <a:ext cx="8520600" cy="3416400"/>
          </a:xfrm>
          <a:prstGeom prst="rect">
            <a:avLst/>
          </a:prstGeom>
        </p:spPr>
        <p:txBody>
          <a:bodyPr anchorCtr="0" anchor="t" bIns="91425" lIns="91425" spcFirstLastPara="1" rIns="91425" wrap="square" tIns="91425">
            <a:noAutofit/>
          </a:bodyPr>
          <a:lstStyle/>
          <a:p>
            <a:pPr indent="0" lvl="0" marL="0" rtl="0" algn="l">
              <a:lnSpc>
                <a:spcPct val="105000"/>
              </a:lnSpc>
              <a:spcBef>
                <a:spcPts val="0"/>
              </a:spcBef>
              <a:spcAft>
                <a:spcPts val="0"/>
              </a:spcAft>
              <a:buSzPts val="1018"/>
              <a:buNone/>
            </a:pPr>
            <a:r>
              <a:rPr lang="ru" sz="1395">
                <a:solidFill>
                  <a:schemeClr val="dk1"/>
                </a:solidFill>
                <a:highlight>
                  <a:srgbClr val="FFFFFF"/>
                </a:highlight>
                <a:latin typeface="Roboto"/>
                <a:ea typeface="Roboto"/>
                <a:cs typeface="Roboto"/>
                <a:sym typeface="Roboto"/>
              </a:rPr>
              <a:t>На основе баллов, полученных по трем видам мотивации автором, предлагается выделение ведущей мотивации, которая определяется как тот вид мотивации, который более выражен по сравнению с другими. Также предлагается выделение наилучшего, наихудшего и смешанного мотивационного комплекса, которые определяются особым типом соотношения трех видов мотивации. </a:t>
            </a:r>
            <a:endParaRPr sz="1395">
              <a:solidFill>
                <a:schemeClr val="dk1"/>
              </a:solidFill>
              <a:highlight>
                <a:srgbClr val="FFFFFF"/>
              </a:highlight>
              <a:latin typeface="Roboto"/>
              <a:ea typeface="Roboto"/>
              <a:cs typeface="Roboto"/>
              <a:sym typeface="Roboto"/>
            </a:endParaRPr>
          </a:p>
          <a:p>
            <a:pPr indent="0" lvl="0" marL="0" rtl="0" algn="l">
              <a:lnSpc>
                <a:spcPct val="105000"/>
              </a:lnSpc>
              <a:spcBef>
                <a:spcPts val="1200"/>
              </a:spcBef>
              <a:spcAft>
                <a:spcPts val="0"/>
              </a:spcAft>
              <a:buSzPts val="1018"/>
              <a:buNone/>
            </a:pPr>
            <a:r>
              <a:rPr lang="ru" sz="1395">
                <a:solidFill>
                  <a:schemeClr val="dk1"/>
                </a:solidFill>
                <a:highlight>
                  <a:srgbClr val="FFFFFF"/>
                </a:highlight>
                <a:latin typeface="Roboto"/>
                <a:ea typeface="Roboto"/>
                <a:cs typeface="Roboto"/>
                <a:sym typeface="Roboto"/>
              </a:rPr>
              <a:t>К наилучшим и оптимальным мотивационным комплексам относятся следующие сочетания: ВМ&gt;ВПМ&gt;ВОМ и ВМ=ВПМ&gt;ВОМ. Наихудший мотивационный комплекс, по мнению авторам методики, представляет собой сочетание ВОМ&gt;ВПМ&gt;ВМ. Все остальные сочетания мотивационного комплекса являются смешанными.</a:t>
            </a:r>
            <a:endParaRPr sz="1395">
              <a:solidFill>
                <a:schemeClr val="dk1"/>
              </a:solidFill>
              <a:highlight>
                <a:srgbClr val="FFFFFF"/>
              </a:highlight>
              <a:latin typeface="Roboto"/>
              <a:ea typeface="Roboto"/>
              <a:cs typeface="Roboto"/>
              <a:sym typeface="Roboto"/>
            </a:endParaRPr>
          </a:p>
          <a:p>
            <a:pPr indent="0" lvl="0" marL="0" rtl="0" algn="l">
              <a:lnSpc>
                <a:spcPct val="105000"/>
              </a:lnSpc>
              <a:spcBef>
                <a:spcPts val="1200"/>
              </a:spcBef>
              <a:spcAft>
                <a:spcPts val="1200"/>
              </a:spcAft>
              <a:buSzPts val="1018"/>
              <a:buNone/>
            </a:pPr>
            <a:r>
              <a:rPr lang="ru" sz="1395">
                <a:solidFill>
                  <a:schemeClr val="dk1"/>
                </a:solidFill>
                <a:highlight>
                  <a:srgbClr val="FFFFFF"/>
                </a:highlight>
                <a:latin typeface="Roboto"/>
                <a:ea typeface="Roboto"/>
                <a:cs typeface="Roboto"/>
                <a:sym typeface="Roboto"/>
              </a:rPr>
              <a:t>Чем оптимальнее мотивационный комплекс, тем больше активность мотивирована содержанием деятельности и стремлением к позитивным результатам, что в свою приводит к уменьшению уровня эмоциональной нестабильности. И наоборот, чем больше деятельность обусловлена мотивами избегания, страха порицания и желанием “не быть наказанным”, которые превалируют над ценностями самой деятельности и внешней положительной мотивацией, тем выше уровень эмоциональной нестабильности</a:t>
            </a:r>
            <a:endParaRPr sz="1395">
              <a:solidFill>
                <a:schemeClr val="dk1"/>
              </a:solidFill>
              <a:highlight>
                <a:srgbClr val="FFFFFF"/>
              </a:highlight>
              <a:latin typeface="Roboto"/>
              <a:ea typeface="Roboto"/>
              <a:cs typeface="Roboto"/>
              <a:sym typeface="Robo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t>Результаты методики</a:t>
            </a:r>
            <a:endParaRPr/>
          </a:p>
        </p:txBody>
      </p:sp>
      <p:pic>
        <p:nvPicPr>
          <p:cNvPr id="191" name="Google Shape;191;p35"/>
          <p:cNvPicPr preferRelativeResize="0"/>
          <p:nvPr/>
        </p:nvPicPr>
        <p:blipFill>
          <a:blip r:embed="rId3">
            <a:alphaModFix/>
          </a:blip>
          <a:stretch>
            <a:fillRect/>
          </a:stretch>
        </p:blipFill>
        <p:spPr>
          <a:xfrm>
            <a:off x="211500" y="1629675"/>
            <a:ext cx="6245699" cy="2646475"/>
          </a:xfrm>
          <a:prstGeom prst="rect">
            <a:avLst/>
          </a:prstGeom>
          <a:noFill/>
          <a:ln>
            <a:noFill/>
          </a:ln>
        </p:spPr>
      </p:pic>
      <p:pic>
        <p:nvPicPr>
          <p:cNvPr id="192" name="Google Shape;192;p35"/>
          <p:cNvPicPr preferRelativeResize="0"/>
          <p:nvPr/>
        </p:nvPicPr>
        <p:blipFill>
          <a:blip r:embed="rId4">
            <a:alphaModFix/>
          </a:blip>
          <a:stretch>
            <a:fillRect/>
          </a:stretch>
        </p:blipFill>
        <p:spPr>
          <a:xfrm rot="5400000">
            <a:off x="5421388" y="1748350"/>
            <a:ext cx="5011675" cy="16468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ru">
                <a:latin typeface="Roboto Medium"/>
                <a:ea typeface="Roboto Medium"/>
                <a:cs typeface="Roboto Medium"/>
                <a:sym typeface="Roboto Medium"/>
              </a:rPr>
              <a:t>Статистически значимые различия в группах</a:t>
            </a:r>
            <a:endParaRPr/>
          </a:p>
        </p:txBody>
      </p:sp>
      <p:pic>
        <p:nvPicPr>
          <p:cNvPr id="198" name="Google Shape;198;p36"/>
          <p:cNvPicPr preferRelativeResize="0"/>
          <p:nvPr/>
        </p:nvPicPr>
        <p:blipFill>
          <a:blip r:embed="rId3">
            <a:alphaModFix/>
          </a:blip>
          <a:stretch>
            <a:fillRect/>
          </a:stretch>
        </p:blipFill>
        <p:spPr>
          <a:xfrm>
            <a:off x="831525" y="1159602"/>
            <a:ext cx="6892025" cy="338272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7"/>
          <p:cNvSpPr txBox="1"/>
          <p:nvPr>
            <p:ph type="title"/>
          </p:nvPr>
        </p:nvSpPr>
        <p:spPr>
          <a:xfrm>
            <a:off x="628650" y="471425"/>
            <a:ext cx="7886700" cy="4320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Clr>
                <a:srgbClr val="000000"/>
              </a:buClr>
              <a:buSzPct val="117857"/>
              <a:buFont typeface="Calibri"/>
              <a:buNone/>
            </a:pPr>
            <a:r>
              <a:rPr b="0" i="0" lang="ru">
                <a:solidFill>
                  <a:srgbClr val="000000"/>
                </a:solidFill>
                <a:latin typeface="Calibri"/>
                <a:ea typeface="Calibri"/>
                <a:cs typeface="Calibri"/>
                <a:sym typeface="Calibri"/>
              </a:rPr>
              <a:t>Обсуждение полученных результатов</a:t>
            </a:r>
            <a:endParaRPr/>
          </a:p>
        </p:txBody>
      </p:sp>
      <p:graphicFrame>
        <p:nvGraphicFramePr>
          <p:cNvPr id="204" name="Google Shape;204;p37"/>
          <p:cNvGraphicFramePr/>
          <p:nvPr/>
        </p:nvGraphicFramePr>
        <p:xfrm>
          <a:off x="445889" y="1223330"/>
          <a:ext cx="3000000" cy="3000000"/>
        </p:xfrm>
        <a:graphic>
          <a:graphicData uri="http://schemas.openxmlformats.org/drawingml/2006/table">
            <a:tbl>
              <a:tblPr>
                <a:noFill/>
                <a:tableStyleId>{BD6C37AD-C225-43C6-AE6E-68D1854D8700}</a:tableStyleId>
              </a:tblPr>
              <a:tblGrid>
                <a:gridCol w="371075"/>
                <a:gridCol w="1149125"/>
                <a:gridCol w="221450"/>
                <a:gridCol w="670700"/>
                <a:gridCol w="649425"/>
                <a:gridCol w="665025"/>
                <a:gridCol w="711500"/>
              </a:tblGrid>
              <a:tr h="408650">
                <a:tc>
                  <a:txBody>
                    <a:bodyPr/>
                    <a:lstStyle/>
                    <a:p>
                      <a:pPr indent="0" lvl="0" marL="0" marR="0" rtl="0" algn="ctr">
                        <a:spcBef>
                          <a:spcPts val="0"/>
                        </a:spcBef>
                        <a:spcAft>
                          <a:spcPts val="0"/>
                        </a:spcAft>
                        <a:buNone/>
                      </a:pPr>
                      <a:r>
                        <a:rPr b="1" i="0" lang="ru" sz="600" u="none" cap="none" strike="noStrike">
                          <a:solidFill>
                            <a:srgbClr val="000000"/>
                          </a:solidFill>
                          <a:latin typeface="Times New Roman"/>
                          <a:ea typeface="Times New Roman"/>
                          <a:cs typeface="Times New Roman"/>
                          <a:sym typeface="Times New Roman"/>
                        </a:rPr>
                        <a:t>Группа</a:t>
                      </a:r>
                      <a:endParaRPr sz="1300" u="none" cap="none" strike="noStrike"/>
                    </a:p>
                  </a:txBody>
                  <a:tcPr marT="43950" marB="43950" marR="43950" marL="439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0" lang="ru" sz="600" u="none" cap="none" strike="noStrike">
                          <a:solidFill>
                            <a:srgbClr val="000000"/>
                          </a:solidFill>
                          <a:latin typeface="Times New Roman"/>
                          <a:ea typeface="Times New Roman"/>
                          <a:cs typeface="Times New Roman"/>
                          <a:sym typeface="Times New Roman"/>
                        </a:rPr>
                        <a:t>Мотивационный комплекс</a:t>
                      </a:r>
                      <a:endParaRPr sz="1300" u="none" cap="none" strike="noStrike"/>
                    </a:p>
                    <a:p>
                      <a:pPr indent="0" lvl="0" marL="0" marR="0" rtl="0" algn="ctr">
                        <a:spcBef>
                          <a:spcPts val="200"/>
                        </a:spcBef>
                        <a:spcAft>
                          <a:spcPts val="0"/>
                        </a:spcAft>
                        <a:buNone/>
                      </a:pPr>
                      <a:r>
                        <a:rPr b="1" i="0" lang="ru" sz="600" u="none" cap="none" strike="noStrike">
                          <a:solidFill>
                            <a:srgbClr val="000000"/>
                          </a:solidFill>
                          <a:latin typeface="Times New Roman"/>
                          <a:ea typeface="Times New Roman"/>
                          <a:cs typeface="Times New Roman"/>
                          <a:sym typeface="Times New Roman"/>
                        </a:rPr>
                        <a:t>□ – Median</a:t>
                      </a:r>
                      <a:endParaRPr sz="1300" u="none" cap="none" strike="noStrike"/>
                    </a:p>
                    <a:p>
                      <a:pPr indent="0" lvl="0" marL="0" marR="0" rtl="0" algn="ctr">
                        <a:spcBef>
                          <a:spcPts val="200"/>
                        </a:spcBef>
                        <a:spcAft>
                          <a:spcPts val="0"/>
                        </a:spcAft>
                        <a:buNone/>
                      </a:pPr>
                      <a:r>
                        <a:rPr b="1" i="0" lang="ru" sz="600" u="none" cap="none" strike="noStrike">
                          <a:solidFill>
                            <a:srgbClr val="000000"/>
                          </a:solidFill>
                          <a:latin typeface="Times New Roman"/>
                          <a:ea typeface="Times New Roman"/>
                          <a:cs typeface="Times New Roman"/>
                          <a:sym typeface="Times New Roman"/>
                        </a:rPr>
                        <a:t> ○ – Mean (95% CI)</a:t>
                      </a:r>
                      <a:endParaRPr sz="1300" u="none" cap="none" strike="noStrike"/>
                    </a:p>
                  </a:txBody>
                  <a:tcPr marT="43950" marB="43950" marR="43950" marL="439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0" lang="ru" sz="600" u="none" cap="none" strike="noStrike">
                          <a:solidFill>
                            <a:srgbClr val="000000"/>
                          </a:solidFill>
                          <a:latin typeface="Times New Roman"/>
                          <a:ea typeface="Times New Roman"/>
                          <a:cs typeface="Times New Roman"/>
                          <a:sym typeface="Times New Roman"/>
                        </a:rPr>
                        <a:t>N</a:t>
                      </a:r>
                      <a:endParaRPr sz="1300" u="none" cap="none" strike="noStrike"/>
                    </a:p>
                  </a:txBody>
                  <a:tcPr marT="43950" marB="43950" marR="43950" marL="439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0" lang="ru" sz="600" u="none" cap="none" strike="noStrike">
                          <a:solidFill>
                            <a:srgbClr val="000000"/>
                          </a:solidFill>
                          <a:latin typeface="Times New Roman"/>
                          <a:ea typeface="Times New Roman"/>
                          <a:cs typeface="Times New Roman"/>
                          <a:sym typeface="Times New Roman"/>
                        </a:rPr>
                        <a:t>ВМ</a:t>
                      </a:r>
                      <a:endParaRPr sz="1300" u="none" cap="none" strike="noStrike"/>
                    </a:p>
                  </a:txBody>
                  <a:tcPr marT="43950" marB="43950" marR="43950" marL="439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0" lang="ru" sz="600" u="none" cap="none" strike="noStrike">
                          <a:solidFill>
                            <a:srgbClr val="000000"/>
                          </a:solidFill>
                          <a:latin typeface="Times New Roman"/>
                          <a:ea typeface="Times New Roman"/>
                          <a:cs typeface="Times New Roman"/>
                          <a:sym typeface="Times New Roman"/>
                        </a:rPr>
                        <a:t>ВОМ</a:t>
                      </a:r>
                      <a:endParaRPr sz="1300" u="none" cap="none" strike="noStrike"/>
                    </a:p>
                  </a:txBody>
                  <a:tcPr marT="43950" marB="43950" marR="43950" marL="439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0" lang="ru" sz="600" u="none" cap="none" strike="noStrike">
                          <a:solidFill>
                            <a:srgbClr val="000000"/>
                          </a:solidFill>
                          <a:latin typeface="Times New Roman"/>
                          <a:ea typeface="Times New Roman"/>
                          <a:cs typeface="Times New Roman"/>
                          <a:sym typeface="Times New Roman"/>
                        </a:rPr>
                        <a:t>ВПМ</a:t>
                      </a:r>
                      <a:endParaRPr sz="1300" u="none" cap="none" strike="noStrike"/>
                    </a:p>
                  </a:txBody>
                  <a:tcPr marT="43950" marB="43950" marR="43950" marL="439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tcPr>
                </a:tc>
                <a:tc>
                  <a:txBody>
                    <a:bodyPr/>
                    <a:lstStyle/>
                    <a:p>
                      <a:pPr indent="0" lvl="0" marL="0" marR="25400" rtl="0" algn="ctr">
                        <a:spcBef>
                          <a:spcPts val="0"/>
                        </a:spcBef>
                        <a:spcAft>
                          <a:spcPts val="0"/>
                        </a:spcAft>
                        <a:buNone/>
                      </a:pPr>
                      <a:r>
                        <a:rPr b="1" i="0" lang="ru" sz="600" u="none" cap="none" strike="noStrike">
                          <a:solidFill>
                            <a:srgbClr val="000000"/>
                          </a:solidFill>
                          <a:latin typeface="Times New Roman"/>
                          <a:ea typeface="Times New Roman"/>
                          <a:cs typeface="Times New Roman"/>
                          <a:sym typeface="Times New Roman"/>
                        </a:rPr>
                        <a:t>Увлеченность (общий балл)</a:t>
                      </a:r>
                      <a:endParaRPr sz="1300" u="none" cap="none" strike="noStrike"/>
                    </a:p>
                  </a:txBody>
                  <a:tcPr marT="43950" marB="43950" marR="43950" marL="439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tcPr>
                </a:tc>
              </a:tr>
              <a:tr h="713725">
                <a:tc>
                  <a:txBody>
                    <a:bodyPr/>
                    <a:lstStyle/>
                    <a:p>
                      <a:pPr indent="0" lvl="0" marL="0" marR="0" rtl="0" algn="ctr">
                        <a:spcBef>
                          <a:spcPts val="0"/>
                        </a:spcBef>
                        <a:spcAft>
                          <a:spcPts val="0"/>
                        </a:spcAft>
                        <a:buNone/>
                      </a:pPr>
                      <a:r>
                        <a:rPr b="1" i="1" lang="ru" sz="600" u="none" cap="none" strike="noStrike">
                          <a:solidFill>
                            <a:srgbClr val="000000"/>
                          </a:solidFill>
                          <a:latin typeface="Times New Roman"/>
                          <a:ea typeface="Times New Roman"/>
                          <a:cs typeface="Times New Roman"/>
                          <a:sym typeface="Times New Roman"/>
                        </a:rPr>
                        <a:t>МС</a:t>
                      </a:r>
                      <a:endParaRPr sz="1300" u="none" cap="none" strike="noStrike"/>
                    </a:p>
                  </a:txBody>
                  <a:tcPr marT="31725" marB="31725" marR="63450" marL="63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67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sz="1300" u="none" cap="none" strike="noStrike"/>
                    </a:p>
                  </a:txBody>
                  <a:tcPr marT="31725" marB="31725" marR="63450" marL="63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67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i="0" lang="ru" sz="600" u="none" cap="none" strike="noStrike">
                          <a:solidFill>
                            <a:srgbClr val="000000"/>
                          </a:solidFill>
                          <a:latin typeface="Times New Roman"/>
                          <a:ea typeface="Times New Roman"/>
                          <a:cs typeface="Times New Roman"/>
                          <a:sym typeface="Times New Roman"/>
                        </a:rPr>
                        <a:t>78</a:t>
                      </a:r>
                      <a:endParaRPr sz="1300" u="none" cap="none" strike="noStrike"/>
                    </a:p>
                  </a:txBody>
                  <a:tcPr marT="31725" marB="31725" marR="63450" marL="63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67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i="0" lang="ru" sz="600" u="none" cap="none" strike="noStrike">
                          <a:solidFill>
                            <a:srgbClr val="000000"/>
                          </a:solidFill>
                          <a:latin typeface="Times New Roman"/>
                          <a:ea typeface="Times New Roman"/>
                          <a:cs typeface="Times New Roman"/>
                          <a:sym typeface="Times New Roman"/>
                        </a:rPr>
                        <a:t>Среднее = 4.13</a:t>
                      </a:r>
                      <a:endParaRPr sz="1300" u="none" cap="none" strike="noStrike"/>
                    </a:p>
                    <a:p>
                      <a:pPr indent="0" lvl="0" marL="0" marR="0" rtl="0" algn="ctr">
                        <a:spcBef>
                          <a:spcPts val="200"/>
                        </a:spcBef>
                        <a:spcAft>
                          <a:spcPts val="0"/>
                        </a:spcAft>
                        <a:buNone/>
                      </a:pPr>
                      <a:r>
                        <a:rPr b="1" i="0" lang="ru" sz="600" u="none" cap="none" strike="noStrike">
                          <a:solidFill>
                            <a:srgbClr val="000000"/>
                          </a:solidFill>
                          <a:latin typeface="Times New Roman"/>
                          <a:ea typeface="Times New Roman"/>
                          <a:cs typeface="Times New Roman"/>
                          <a:sym typeface="Times New Roman"/>
                        </a:rPr>
                        <a:t>Медиана = 4.00</a:t>
                      </a:r>
                      <a:endParaRPr sz="1300" u="none" cap="none" strike="noStrike"/>
                    </a:p>
                    <a:p>
                      <a:pPr indent="0" lvl="0" marL="0" marR="0" rtl="0" algn="ctr">
                        <a:spcBef>
                          <a:spcPts val="200"/>
                        </a:spcBef>
                        <a:spcAft>
                          <a:spcPts val="0"/>
                        </a:spcAft>
                        <a:buNone/>
                      </a:pPr>
                      <a:r>
                        <a:rPr b="1" i="0" lang="ru" sz="600" u="none" cap="none" strike="noStrike">
                          <a:solidFill>
                            <a:srgbClr val="000000"/>
                          </a:solidFill>
                          <a:latin typeface="Times New Roman"/>
                          <a:ea typeface="Times New Roman"/>
                          <a:cs typeface="Times New Roman"/>
                          <a:sym typeface="Times New Roman"/>
                        </a:rPr>
                        <a:t>SD = 0.851</a:t>
                      </a:r>
                      <a:endParaRPr sz="1300" u="none" cap="none" strike="noStrike"/>
                    </a:p>
                    <a:p>
                      <a:pPr indent="0" lvl="0" marL="0" marR="0" rtl="0" algn="ctr">
                        <a:spcBef>
                          <a:spcPts val="200"/>
                        </a:spcBef>
                        <a:spcAft>
                          <a:spcPts val="0"/>
                        </a:spcAft>
                        <a:buNone/>
                      </a:pPr>
                      <a:r>
                        <a:rPr b="1" i="0" lang="ru" sz="600" u="none" cap="none" strike="noStrike">
                          <a:solidFill>
                            <a:srgbClr val="000000"/>
                          </a:solidFill>
                          <a:latin typeface="Times New Roman"/>
                          <a:ea typeface="Times New Roman"/>
                          <a:cs typeface="Times New Roman"/>
                          <a:sym typeface="Times New Roman"/>
                        </a:rPr>
                        <a:t>SE = 0.0963</a:t>
                      </a:r>
                      <a:endParaRPr sz="1300" u="none" cap="none" strike="noStrike"/>
                    </a:p>
                  </a:txBody>
                  <a:tcPr marT="31725" marB="31725" marR="63450" marL="63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67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i="0" lang="ru" sz="600" u="none" cap="none" strike="noStrike">
                          <a:solidFill>
                            <a:srgbClr val="000000"/>
                          </a:solidFill>
                          <a:latin typeface="Times New Roman"/>
                          <a:ea typeface="Times New Roman"/>
                          <a:cs typeface="Times New Roman"/>
                          <a:sym typeface="Times New Roman"/>
                        </a:rPr>
                        <a:t>Среднее = 3.10</a:t>
                      </a:r>
                      <a:endParaRPr sz="1300" u="none" cap="none" strike="noStrike"/>
                    </a:p>
                    <a:p>
                      <a:pPr indent="0" lvl="0" marL="0" marR="0" rtl="0" algn="ctr">
                        <a:spcBef>
                          <a:spcPts val="200"/>
                        </a:spcBef>
                        <a:spcAft>
                          <a:spcPts val="0"/>
                        </a:spcAft>
                        <a:buNone/>
                      </a:pPr>
                      <a:r>
                        <a:rPr b="1" i="0" lang="ru" sz="600" u="none" cap="none" strike="noStrike">
                          <a:solidFill>
                            <a:srgbClr val="000000"/>
                          </a:solidFill>
                          <a:latin typeface="Times New Roman"/>
                          <a:ea typeface="Times New Roman"/>
                          <a:cs typeface="Times New Roman"/>
                          <a:sym typeface="Times New Roman"/>
                        </a:rPr>
                        <a:t>Медиана = 3.50</a:t>
                      </a:r>
                      <a:endParaRPr sz="1300" u="none" cap="none" strike="noStrike"/>
                    </a:p>
                    <a:p>
                      <a:pPr indent="0" lvl="0" marL="0" marR="0" rtl="0" algn="ctr">
                        <a:spcBef>
                          <a:spcPts val="200"/>
                        </a:spcBef>
                        <a:spcAft>
                          <a:spcPts val="0"/>
                        </a:spcAft>
                        <a:buNone/>
                      </a:pPr>
                      <a:r>
                        <a:rPr b="1" i="0" lang="ru" sz="600" u="none" cap="none" strike="noStrike">
                          <a:solidFill>
                            <a:srgbClr val="000000"/>
                          </a:solidFill>
                          <a:latin typeface="Times New Roman"/>
                          <a:ea typeface="Times New Roman"/>
                          <a:cs typeface="Times New Roman"/>
                          <a:sym typeface="Times New Roman"/>
                        </a:rPr>
                        <a:t>SD = 1.155</a:t>
                      </a:r>
                      <a:endParaRPr sz="1300" u="none" cap="none" strike="noStrike"/>
                    </a:p>
                    <a:p>
                      <a:pPr indent="0" lvl="0" marL="0" marR="0" rtl="0" algn="ctr">
                        <a:spcBef>
                          <a:spcPts val="200"/>
                        </a:spcBef>
                        <a:spcAft>
                          <a:spcPts val="0"/>
                        </a:spcAft>
                        <a:buNone/>
                      </a:pPr>
                      <a:r>
                        <a:rPr b="1" i="0" lang="ru" sz="600" u="none" cap="none" strike="noStrike">
                          <a:solidFill>
                            <a:srgbClr val="000000"/>
                          </a:solidFill>
                          <a:latin typeface="Times New Roman"/>
                          <a:ea typeface="Times New Roman"/>
                          <a:cs typeface="Times New Roman"/>
                          <a:sym typeface="Times New Roman"/>
                        </a:rPr>
                        <a:t>SE = 0.1308</a:t>
                      </a:r>
                      <a:endParaRPr sz="1300" u="none" cap="none" strike="noStrike"/>
                    </a:p>
                  </a:txBody>
                  <a:tcPr marT="31725" marB="31725" marR="63450" marL="63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67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i="0" lang="ru" sz="600" u="none" cap="none" strike="noStrike">
                          <a:solidFill>
                            <a:srgbClr val="000000"/>
                          </a:solidFill>
                          <a:latin typeface="Times New Roman"/>
                          <a:ea typeface="Times New Roman"/>
                          <a:cs typeface="Times New Roman"/>
                          <a:sym typeface="Times New Roman"/>
                        </a:rPr>
                        <a:t>Среднее = 3.69</a:t>
                      </a:r>
                      <a:endParaRPr sz="1300" u="none" cap="none" strike="noStrike"/>
                    </a:p>
                    <a:p>
                      <a:pPr indent="0" lvl="0" marL="0" marR="0" rtl="0" algn="ctr">
                        <a:spcBef>
                          <a:spcPts val="200"/>
                        </a:spcBef>
                        <a:spcAft>
                          <a:spcPts val="0"/>
                        </a:spcAft>
                        <a:buNone/>
                      </a:pPr>
                      <a:r>
                        <a:rPr b="1" i="0" lang="ru" sz="600" u="none" cap="none" strike="noStrike">
                          <a:solidFill>
                            <a:srgbClr val="000000"/>
                          </a:solidFill>
                          <a:latin typeface="Times New Roman"/>
                          <a:ea typeface="Times New Roman"/>
                          <a:cs typeface="Times New Roman"/>
                          <a:sym typeface="Times New Roman"/>
                        </a:rPr>
                        <a:t>Медиана = 3.67</a:t>
                      </a:r>
                      <a:endParaRPr sz="1300" u="none" cap="none" strike="noStrike"/>
                    </a:p>
                    <a:p>
                      <a:pPr indent="0" lvl="0" marL="0" marR="0" rtl="0" algn="ctr">
                        <a:spcBef>
                          <a:spcPts val="200"/>
                        </a:spcBef>
                        <a:spcAft>
                          <a:spcPts val="0"/>
                        </a:spcAft>
                        <a:buNone/>
                      </a:pPr>
                      <a:r>
                        <a:rPr b="1" i="0" lang="ru" sz="600" u="none" cap="none" strike="noStrike">
                          <a:solidFill>
                            <a:srgbClr val="000000"/>
                          </a:solidFill>
                          <a:latin typeface="Times New Roman"/>
                          <a:ea typeface="Times New Roman"/>
                          <a:cs typeface="Times New Roman"/>
                          <a:sym typeface="Times New Roman"/>
                        </a:rPr>
                        <a:t>SD = 0.696</a:t>
                      </a:r>
                      <a:endParaRPr sz="1300" u="none" cap="none" strike="noStrike"/>
                    </a:p>
                    <a:p>
                      <a:pPr indent="0" lvl="0" marL="0" marR="0" rtl="0" algn="ctr">
                        <a:spcBef>
                          <a:spcPts val="200"/>
                        </a:spcBef>
                        <a:spcAft>
                          <a:spcPts val="0"/>
                        </a:spcAft>
                        <a:buNone/>
                      </a:pPr>
                      <a:r>
                        <a:rPr b="1" i="0" lang="ru" sz="600" u="none" cap="none" strike="noStrike">
                          <a:solidFill>
                            <a:srgbClr val="000000"/>
                          </a:solidFill>
                          <a:latin typeface="Times New Roman"/>
                          <a:ea typeface="Times New Roman"/>
                          <a:cs typeface="Times New Roman"/>
                          <a:sym typeface="Times New Roman"/>
                        </a:rPr>
                        <a:t>SE = 0.0788</a:t>
                      </a:r>
                      <a:endParaRPr sz="1300" u="none" cap="none" strike="noStrike"/>
                    </a:p>
                  </a:txBody>
                  <a:tcPr marT="31725" marB="31725" marR="63450" marL="63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67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i="0" lang="ru" sz="600" u="none" cap="none" strike="noStrike">
                          <a:solidFill>
                            <a:srgbClr val="000000"/>
                          </a:solidFill>
                          <a:latin typeface="Times New Roman"/>
                          <a:ea typeface="Times New Roman"/>
                          <a:cs typeface="Times New Roman"/>
                          <a:sym typeface="Times New Roman"/>
                        </a:rPr>
                        <a:t>Среднее = 72.8</a:t>
                      </a:r>
                      <a:endParaRPr sz="1300" u="none" cap="none" strike="noStrike"/>
                    </a:p>
                    <a:p>
                      <a:pPr indent="0" lvl="0" marL="0" marR="0" rtl="0" algn="ctr">
                        <a:spcBef>
                          <a:spcPts val="200"/>
                        </a:spcBef>
                        <a:spcAft>
                          <a:spcPts val="0"/>
                        </a:spcAft>
                        <a:buNone/>
                      </a:pPr>
                      <a:r>
                        <a:rPr b="1" i="0" lang="ru" sz="600" u="none" cap="none" strike="noStrike">
                          <a:solidFill>
                            <a:srgbClr val="000000"/>
                          </a:solidFill>
                          <a:latin typeface="Times New Roman"/>
                          <a:ea typeface="Times New Roman"/>
                          <a:cs typeface="Times New Roman"/>
                          <a:sym typeface="Times New Roman"/>
                        </a:rPr>
                        <a:t>Медиана = 75.5</a:t>
                      </a:r>
                      <a:endParaRPr sz="1300" u="none" cap="none" strike="noStrike"/>
                    </a:p>
                    <a:p>
                      <a:pPr indent="0" lvl="0" marL="0" marR="0" rtl="0" algn="ctr">
                        <a:spcBef>
                          <a:spcPts val="200"/>
                        </a:spcBef>
                        <a:spcAft>
                          <a:spcPts val="0"/>
                        </a:spcAft>
                        <a:buNone/>
                      </a:pPr>
                      <a:r>
                        <a:rPr b="1" i="0" lang="ru" sz="600" u="none" cap="none" strike="noStrike">
                          <a:solidFill>
                            <a:srgbClr val="000000"/>
                          </a:solidFill>
                          <a:latin typeface="Times New Roman"/>
                          <a:ea typeface="Times New Roman"/>
                          <a:cs typeface="Times New Roman"/>
                          <a:sym typeface="Times New Roman"/>
                        </a:rPr>
                        <a:t>SD = 16.8</a:t>
                      </a:r>
                      <a:endParaRPr sz="1300" u="none" cap="none" strike="noStrike"/>
                    </a:p>
                    <a:p>
                      <a:pPr indent="0" lvl="0" marL="0" marR="0" rtl="0" algn="ctr">
                        <a:spcBef>
                          <a:spcPts val="200"/>
                        </a:spcBef>
                        <a:spcAft>
                          <a:spcPts val="0"/>
                        </a:spcAft>
                        <a:buNone/>
                      </a:pPr>
                      <a:r>
                        <a:rPr b="1" i="0" lang="ru" sz="600" u="none" cap="none" strike="noStrike">
                          <a:solidFill>
                            <a:srgbClr val="000000"/>
                          </a:solidFill>
                          <a:latin typeface="Times New Roman"/>
                          <a:ea typeface="Times New Roman"/>
                          <a:cs typeface="Times New Roman"/>
                          <a:sym typeface="Times New Roman"/>
                        </a:rPr>
                        <a:t>SE = 1.90</a:t>
                      </a:r>
                      <a:endParaRPr sz="1300" u="none" cap="none" strike="noStrike"/>
                    </a:p>
                  </a:txBody>
                  <a:tcPr marT="31725" marB="31725" marR="63450" marL="63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67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713725">
                <a:tc>
                  <a:txBody>
                    <a:bodyPr/>
                    <a:lstStyle/>
                    <a:p>
                      <a:pPr indent="0" lvl="0" marL="0" marR="0" rtl="0" algn="ctr">
                        <a:spcBef>
                          <a:spcPts val="0"/>
                        </a:spcBef>
                        <a:spcAft>
                          <a:spcPts val="0"/>
                        </a:spcAft>
                        <a:buNone/>
                      </a:pPr>
                      <a:r>
                        <a:rPr b="1" i="0" lang="ru" sz="600" u="none" cap="none" strike="noStrike">
                          <a:solidFill>
                            <a:srgbClr val="000000"/>
                          </a:solidFill>
                          <a:latin typeface="Times New Roman"/>
                          <a:ea typeface="Times New Roman"/>
                          <a:cs typeface="Times New Roman"/>
                          <a:sym typeface="Times New Roman"/>
                        </a:rPr>
                        <a:t>ВС</a:t>
                      </a:r>
                      <a:endParaRPr sz="1300" u="none" cap="none" strike="noStrike"/>
                    </a:p>
                  </a:txBody>
                  <a:tcPr marT="31725" marB="31725" marR="63450" marL="63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sz="1300" u="none" cap="none" strike="noStrike"/>
                    </a:p>
                  </a:txBody>
                  <a:tcPr marT="31725" marB="31725" marR="63450" marL="63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i="0" lang="ru" sz="600" u="none" cap="none" strike="noStrike">
                          <a:solidFill>
                            <a:srgbClr val="000000"/>
                          </a:solidFill>
                          <a:latin typeface="Times New Roman"/>
                          <a:ea typeface="Times New Roman"/>
                          <a:cs typeface="Times New Roman"/>
                          <a:sym typeface="Times New Roman"/>
                        </a:rPr>
                        <a:t>89</a:t>
                      </a:r>
                      <a:endParaRPr sz="1300" u="none" cap="none" strike="noStrike"/>
                    </a:p>
                  </a:txBody>
                  <a:tcPr marT="31725" marB="31725" marR="63450" marL="63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i="0" lang="ru" sz="600" u="none" cap="none" strike="noStrike">
                          <a:solidFill>
                            <a:srgbClr val="000000"/>
                          </a:solidFill>
                          <a:latin typeface="Times New Roman"/>
                          <a:ea typeface="Times New Roman"/>
                          <a:cs typeface="Times New Roman"/>
                          <a:sym typeface="Times New Roman"/>
                        </a:rPr>
                        <a:t>Среднее = 4.12</a:t>
                      </a:r>
                      <a:endParaRPr sz="1300" u="none" cap="none" strike="noStrike"/>
                    </a:p>
                    <a:p>
                      <a:pPr indent="0" lvl="0" marL="0" marR="0" rtl="0" algn="ctr">
                        <a:spcBef>
                          <a:spcPts val="200"/>
                        </a:spcBef>
                        <a:spcAft>
                          <a:spcPts val="0"/>
                        </a:spcAft>
                        <a:buNone/>
                      </a:pPr>
                      <a:r>
                        <a:rPr b="1" i="0" lang="ru" sz="600" u="none" cap="none" strike="noStrike">
                          <a:solidFill>
                            <a:srgbClr val="000000"/>
                          </a:solidFill>
                          <a:latin typeface="Times New Roman"/>
                          <a:ea typeface="Times New Roman"/>
                          <a:cs typeface="Times New Roman"/>
                          <a:sym typeface="Times New Roman"/>
                        </a:rPr>
                        <a:t>Медиана = 4.00</a:t>
                      </a:r>
                      <a:endParaRPr sz="1300" u="none" cap="none" strike="noStrike"/>
                    </a:p>
                    <a:p>
                      <a:pPr indent="0" lvl="0" marL="0" marR="0" rtl="0" algn="ctr">
                        <a:spcBef>
                          <a:spcPts val="200"/>
                        </a:spcBef>
                        <a:spcAft>
                          <a:spcPts val="0"/>
                        </a:spcAft>
                        <a:buNone/>
                      </a:pPr>
                      <a:r>
                        <a:rPr b="1" i="0" lang="ru" sz="600" u="none" cap="none" strike="noStrike">
                          <a:solidFill>
                            <a:srgbClr val="000000"/>
                          </a:solidFill>
                          <a:latin typeface="Times New Roman"/>
                          <a:ea typeface="Times New Roman"/>
                          <a:cs typeface="Times New Roman"/>
                          <a:sym typeface="Times New Roman"/>
                        </a:rPr>
                        <a:t>SD = 0.609</a:t>
                      </a:r>
                      <a:endParaRPr sz="1300" u="none" cap="none" strike="noStrike"/>
                    </a:p>
                    <a:p>
                      <a:pPr indent="0" lvl="0" marL="0" marR="0" rtl="0" algn="ctr">
                        <a:spcBef>
                          <a:spcPts val="200"/>
                        </a:spcBef>
                        <a:spcAft>
                          <a:spcPts val="0"/>
                        </a:spcAft>
                        <a:buNone/>
                      </a:pPr>
                      <a:r>
                        <a:rPr b="1" i="0" lang="ru" sz="600" u="none" cap="none" strike="noStrike">
                          <a:solidFill>
                            <a:srgbClr val="000000"/>
                          </a:solidFill>
                          <a:latin typeface="Times New Roman"/>
                          <a:ea typeface="Times New Roman"/>
                          <a:cs typeface="Times New Roman"/>
                          <a:sym typeface="Times New Roman"/>
                        </a:rPr>
                        <a:t>SE = 0.0646</a:t>
                      </a:r>
                      <a:endParaRPr sz="1300" u="none" cap="none" strike="noStrike"/>
                    </a:p>
                  </a:txBody>
                  <a:tcPr marT="31725" marB="31725" marR="63450" marL="63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i="0" lang="ru" sz="600" u="none" cap="none" strike="noStrike">
                          <a:solidFill>
                            <a:srgbClr val="000000"/>
                          </a:solidFill>
                          <a:latin typeface="Times New Roman"/>
                          <a:ea typeface="Times New Roman"/>
                          <a:cs typeface="Times New Roman"/>
                          <a:sym typeface="Times New Roman"/>
                        </a:rPr>
                        <a:t>Среднее = 3.19</a:t>
                      </a:r>
                      <a:endParaRPr sz="1300" u="none" cap="none" strike="noStrike"/>
                    </a:p>
                    <a:p>
                      <a:pPr indent="0" lvl="0" marL="0" marR="0" rtl="0" algn="ctr">
                        <a:spcBef>
                          <a:spcPts val="200"/>
                        </a:spcBef>
                        <a:spcAft>
                          <a:spcPts val="0"/>
                        </a:spcAft>
                        <a:buNone/>
                      </a:pPr>
                      <a:r>
                        <a:rPr b="1" i="0" lang="ru" sz="600" u="none" cap="none" strike="noStrike">
                          <a:solidFill>
                            <a:srgbClr val="000000"/>
                          </a:solidFill>
                          <a:latin typeface="Times New Roman"/>
                          <a:ea typeface="Times New Roman"/>
                          <a:cs typeface="Times New Roman"/>
                          <a:sym typeface="Times New Roman"/>
                        </a:rPr>
                        <a:t>Медиана = 3.00</a:t>
                      </a:r>
                      <a:endParaRPr sz="1300" u="none" cap="none" strike="noStrike"/>
                    </a:p>
                    <a:p>
                      <a:pPr indent="0" lvl="0" marL="0" marR="0" rtl="0" algn="ctr">
                        <a:spcBef>
                          <a:spcPts val="200"/>
                        </a:spcBef>
                        <a:spcAft>
                          <a:spcPts val="0"/>
                        </a:spcAft>
                        <a:buNone/>
                      </a:pPr>
                      <a:r>
                        <a:rPr b="1" i="0" lang="ru" sz="600" u="none" cap="none" strike="noStrike">
                          <a:solidFill>
                            <a:srgbClr val="000000"/>
                          </a:solidFill>
                          <a:latin typeface="Times New Roman"/>
                          <a:ea typeface="Times New Roman"/>
                          <a:cs typeface="Times New Roman"/>
                          <a:sym typeface="Times New Roman"/>
                        </a:rPr>
                        <a:t>SD = 0.949</a:t>
                      </a:r>
                      <a:endParaRPr sz="1300" u="none" cap="none" strike="noStrike"/>
                    </a:p>
                    <a:p>
                      <a:pPr indent="0" lvl="0" marL="0" marR="0" rtl="0" algn="ctr">
                        <a:spcBef>
                          <a:spcPts val="200"/>
                        </a:spcBef>
                        <a:spcAft>
                          <a:spcPts val="0"/>
                        </a:spcAft>
                        <a:buNone/>
                      </a:pPr>
                      <a:r>
                        <a:rPr b="1" i="0" lang="ru" sz="600" u="none" cap="none" strike="noStrike">
                          <a:solidFill>
                            <a:srgbClr val="000000"/>
                          </a:solidFill>
                          <a:latin typeface="Times New Roman"/>
                          <a:ea typeface="Times New Roman"/>
                          <a:cs typeface="Times New Roman"/>
                          <a:sym typeface="Times New Roman"/>
                        </a:rPr>
                        <a:t>SE = 0.1006</a:t>
                      </a:r>
                      <a:endParaRPr sz="1300" u="none" cap="none" strike="noStrike"/>
                    </a:p>
                  </a:txBody>
                  <a:tcPr marT="31725" marB="31725" marR="63450" marL="63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i="0" lang="ru" sz="600" u="none" cap="none" strike="noStrike">
                          <a:solidFill>
                            <a:srgbClr val="000000"/>
                          </a:solidFill>
                          <a:latin typeface="Times New Roman"/>
                          <a:ea typeface="Times New Roman"/>
                          <a:cs typeface="Times New Roman"/>
                          <a:sym typeface="Times New Roman"/>
                        </a:rPr>
                        <a:t>Среднее = 3.35</a:t>
                      </a:r>
                      <a:endParaRPr sz="1300" u="none" cap="none" strike="noStrike"/>
                    </a:p>
                    <a:p>
                      <a:pPr indent="0" lvl="0" marL="0" marR="0" rtl="0" algn="ctr">
                        <a:spcBef>
                          <a:spcPts val="200"/>
                        </a:spcBef>
                        <a:spcAft>
                          <a:spcPts val="0"/>
                        </a:spcAft>
                        <a:buNone/>
                      </a:pPr>
                      <a:r>
                        <a:rPr b="1" i="0" lang="ru" sz="600" u="none" cap="none" strike="noStrike">
                          <a:solidFill>
                            <a:srgbClr val="000000"/>
                          </a:solidFill>
                          <a:latin typeface="Times New Roman"/>
                          <a:ea typeface="Times New Roman"/>
                          <a:cs typeface="Times New Roman"/>
                          <a:sym typeface="Times New Roman"/>
                        </a:rPr>
                        <a:t>Медиана = 3.33</a:t>
                      </a:r>
                      <a:endParaRPr sz="1300" u="none" cap="none" strike="noStrike"/>
                    </a:p>
                    <a:p>
                      <a:pPr indent="0" lvl="0" marL="0" marR="0" rtl="0" algn="ctr">
                        <a:spcBef>
                          <a:spcPts val="200"/>
                        </a:spcBef>
                        <a:spcAft>
                          <a:spcPts val="0"/>
                        </a:spcAft>
                        <a:buNone/>
                      </a:pPr>
                      <a:r>
                        <a:rPr b="1" i="0" lang="ru" sz="600" u="none" cap="none" strike="noStrike">
                          <a:solidFill>
                            <a:srgbClr val="000000"/>
                          </a:solidFill>
                          <a:latin typeface="Times New Roman"/>
                          <a:ea typeface="Times New Roman"/>
                          <a:cs typeface="Times New Roman"/>
                          <a:sym typeface="Times New Roman"/>
                        </a:rPr>
                        <a:t>SD = 0.601</a:t>
                      </a:r>
                      <a:endParaRPr sz="1300" u="none" cap="none" strike="noStrike"/>
                    </a:p>
                    <a:p>
                      <a:pPr indent="0" lvl="0" marL="0" marR="0" rtl="0" algn="ctr">
                        <a:spcBef>
                          <a:spcPts val="200"/>
                        </a:spcBef>
                        <a:spcAft>
                          <a:spcPts val="0"/>
                        </a:spcAft>
                        <a:buNone/>
                      </a:pPr>
                      <a:r>
                        <a:rPr b="1" i="0" lang="ru" sz="600" u="none" cap="none" strike="noStrike">
                          <a:solidFill>
                            <a:srgbClr val="000000"/>
                          </a:solidFill>
                          <a:latin typeface="Times New Roman"/>
                          <a:ea typeface="Times New Roman"/>
                          <a:cs typeface="Times New Roman"/>
                          <a:sym typeface="Times New Roman"/>
                        </a:rPr>
                        <a:t>SE = 0.0637</a:t>
                      </a:r>
                      <a:endParaRPr sz="1300" u="none" cap="none" strike="noStrike"/>
                    </a:p>
                  </a:txBody>
                  <a:tcPr marT="31725" marB="31725" marR="63450" marL="63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i="0" lang="ru" sz="600" u="none" cap="none" strike="noStrike">
                          <a:solidFill>
                            <a:srgbClr val="000000"/>
                          </a:solidFill>
                          <a:latin typeface="Times New Roman"/>
                          <a:ea typeface="Times New Roman"/>
                          <a:cs typeface="Times New Roman"/>
                          <a:sym typeface="Times New Roman"/>
                        </a:rPr>
                        <a:t>Среднее = 78.36</a:t>
                      </a:r>
                      <a:endParaRPr sz="1300" u="none" cap="none" strike="noStrike"/>
                    </a:p>
                    <a:p>
                      <a:pPr indent="0" lvl="0" marL="0" marR="0" rtl="0" algn="ctr">
                        <a:spcBef>
                          <a:spcPts val="200"/>
                        </a:spcBef>
                        <a:spcAft>
                          <a:spcPts val="0"/>
                        </a:spcAft>
                        <a:buNone/>
                      </a:pPr>
                      <a:r>
                        <a:rPr b="1" i="0" lang="ru" sz="600" u="none" cap="none" strike="noStrike">
                          <a:solidFill>
                            <a:srgbClr val="000000"/>
                          </a:solidFill>
                          <a:latin typeface="Times New Roman"/>
                          <a:ea typeface="Times New Roman"/>
                          <a:cs typeface="Times New Roman"/>
                          <a:sym typeface="Times New Roman"/>
                        </a:rPr>
                        <a:t>Медиана = 79.0</a:t>
                      </a:r>
                      <a:endParaRPr sz="1300" u="none" cap="none" strike="noStrike"/>
                    </a:p>
                    <a:p>
                      <a:pPr indent="0" lvl="0" marL="0" marR="0" rtl="0" algn="ctr">
                        <a:spcBef>
                          <a:spcPts val="200"/>
                        </a:spcBef>
                        <a:spcAft>
                          <a:spcPts val="0"/>
                        </a:spcAft>
                        <a:buNone/>
                      </a:pPr>
                      <a:r>
                        <a:rPr b="1" i="0" lang="ru" sz="600" u="none" cap="none" strike="noStrike">
                          <a:solidFill>
                            <a:srgbClr val="000000"/>
                          </a:solidFill>
                          <a:latin typeface="Times New Roman"/>
                          <a:ea typeface="Times New Roman"/>
                          <a:cs typeface="Times New Roman"/>
                          <a:sym typeface="Times New Roman"/>
                        </a:rPr>
                        <a:t>SD = 12.072</a:t>
                      </a:r>
                      <a:endParaRPr sz="1300" u="none" cap="none" strike="noStrike"/>
                    </a:p>
                    <a:p>
                      <a:pPr indent="0" lvl="0" marL="0" marR="0" rtl="0" algn="ctr">
                        <a:spcBef>
                          <a:spcPts val="200"/>
                        </a:spcBef>
                        <a:spcAft>
                          <a:spcPts val="0"/>
                        </a:spcAft>
                        <a:buNone/>
                      </a:pPr>
                      <a:r>
                        <a:rPr b="1" i="0" lang="ru" sz="600" u="none" cap="none" strike="noStrike">
                          <a:solidFill>
                            <a:srgbClr val="000000"/>
                          </a:solidFill>
                          <a:latin typeface="Times New Roman"/>
                          <a:ea typeface="Times New Roman"/>
                          <a:cs typeface="Times New Roman"/>
                          <a:sym typeface="Times New Roman"/>
                        </a:rPr>
                        <a:t>SE = 1.2796</a:t>
                      </a:r>
                      <a:endParaRPr sz="1300" u="none" cap="none" strike="noStrike"/>
                    </a:p>
                  </a:txBody>
                  <a:tcPr marT="31725" marB="31725" marR="63450" marL="63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713725">
                <a:tc>
                  <a:txBody>
                    <a:bodyPr/>
                    <a:lstStyle/>
                    <a:p>
                      <a:pPr indent="0" lvl="0" marL="0" marR="0" rtl="0" algn="ctr">
                        <a:spcBef>
                          <a:spcPts val="0"/>
                        </a:spcBef>
                        <a:spcAft>
                          <a:spcPts val="0"/>
                        </a:spcAft>
                        <a:buNone/>
                      </a:pPr>
                      <a:r>
                        <a:rPr b="1" i="0" lang="ru" sz="600" u="none" cap="none" strike="noStrike">
                          <a:solidFill>
                            <a:srgbClr val="000000"/>
                          </a:solidFill>
                          <a:latin typeface="Times New Roman"/>
                          <a:ea typeface="Times New Roman"/>
                          <a:cs typeface="Times New Roman"/>
                          <a:sym typeface="Times New Roman"/>
                        </a:rPr>
                        <a:t>МР</a:t>
                      </a:r>
                      <a:endParaRPr sz="1300" u="none" cap="none" strike="noStrike"/>
                    </a:p>
                  </a:txBody>
                  <a:tcPr marT="31725" marB="31725" marR="63450" marL="63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sz="1300" u="none" cap="none" strike="noStrike"/>
                    </a:p>
                  </a:txBody>
                  <a:tcPr marT="31725" marB="31725" marR="63450" marL="63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i="0" lang="ru" sz="600" u="none" cap="none" strike="noStrike">
                          <a:solidFill>
                            <a:srgbClr val="000000"/>
                          </a:solidFill>
                          <a:latin typeface="Times New Roman"/>
                          <a:ea typeface="Times New Roman"/>
                          <a:cs typeface="Times New Roman"/>
                          <a:sym typeface="Times New Roman"/>
                        </a:rPr>
                        <a:t>24</a:t>
                      </a:r>
                      <a:endParaRPr sz="1300" u="none" cap="none" strike="noStrike"/>
                    </a:p>
                  </a:txBody>
                  <a:tcPr marT="31725" marB="31725" marR="63450" marL="63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i="0" lang="ru" sz="600" u="none" cap="none" strike="noStrike">
                          <a:solidFill>
                            <a:srgbClr val="000000"/>
                          </a:solidFill>
                          <a:latin typeface="Times New Roman"/>
                          <a:ea typeface="Times New Roman"/>
                          <a:cs typeface="Times New Roman"/>
                          <a:sym typeface="Times New Roman"/>
                        </a:rPr>
                        <a:t>Среднее = 4.19</a:t>
                      </a:r>
                      <a:endParaRPr sz="1300" u="none" cap="none" strike="noStrike"/>
                    </a:p>
                    <a:p>
                      <a:pPr indent="0" lvl="0" marL="0" marR="0" rtl="0" algn="ctr">
                        <a:spcBef>
                          <a:spcPts val="200"/>
                        </a:spcBef>
                        <a:spcAft>
                          <a:spcPts val="0"/>
                        </a:spcAft>
                        <a:buNone/>
                      </a:pPr>
                      <a:r>
                        <a:rPr b="1" i="0" lang="ru" sz="600" u="none" cap="none" strike="noStrike">
                          <a:solidFill>
                            <a:srgbClr val="000000"/>
                          </a:solidFill>
                          <a:latin typeface="Times New Roman"/>
                          <a:ea typeface="Times New Roman"/>
                          <a:cs typeface="Times New Roman"/>
                          <a:sym typeface="Times New Roman"/>
                        </a:rPr>
                        <a:t>Медиана = 4.00</a:t>
                      </a:r>
                      <a:endParaRPr sz="1300" u="none" cap="none" strike="noStrike"/>
                    </a:p>
                    <a:p>
                      <a:pPr indent="0" lvl="0" marL="0" marR="0" rtl="0" algn="ctr">
                        <a:spcBef>
                          <a:spcPts val="200"/>
                        </a:spcBef>
                        <a:spcAft>
                          <a:spcPts val="0"/>
                        </a:spcAft>
                        <a:buNone/>
                      </a:pPr>
                      <a:r>
                        <a:rPr b="1" i="0" lang="ru" sz="600" u="none" cap="none" strike="noStrike">
                          <a:solidFill>
                            <a:srgbClr val="000000"/>
                          </a:solidFill>
                          <a:latin typeface="Times New Roman"/>
                          <a:ea typeface="Times New Roman"/>
                          <a:cs typeface="Times New Roman"/>
                          <a:sym typeface="Times New Roman"/>
                        </a:rPr>
                        <a:t>SD = 0.763</a:t>
                      </a:r>
                      <a:endParaRPr sz="1300" u="none" cap="none" strike="noStrike"/>
                    </a:p>
                    <a:p>
                      <a:pPr indent="0" lvl="0" marL="0" marR="0" rtl="0" algn="ctr">
                        <a:spcBef>
                          <a:spcPts val="200"/>
                        </a:spcBef>
                        <a:spcAft>
                          <a:spcPts val="0"/>
                        </a:spcAft>
                        <a:buNone/>
                      </a:pPr>
                      <a:r>
                        <a:rPr b="1" i="0" lang="ru" sz="600" u="none" cap="none" strike="noStrike">
                          <a:solidFill>
                            <a:srgbClr val="000000"/>
                          </a:solidFill>
                          <a:latin typeface="Times New Roman"/>
                          <a:ea typeface="Times New Roman"/>
                          <a:cs typeface="Times New Roman"/>
                          <a:sym typeface="Times New Roman"/>
                        </a:rPr>
                        <a:t>SE = 0.156</a:t>
                      </a:r>
                      <a:endParaRPr sz="1300" u="none" cap="none" strike="noStrike"/>
                    </a:p>
                  </a:txBody>
                  <a:tcPr marT="31725" marB="31725" marR="63450" marL="63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i="0" lang="ru" sz="600" u="none" cap="none" strike="noStrike">
                          <a:solidFill>
                            <a:srgbClr val="000000"/>
                          </a:solidFill>
                          <a:latin typeface="Times New Roman"/>
                          <a:ea typeface="Times New Roman"/>
                          <a:cs typeface="Times New Roman"/>
                          <a:sym typeface="Times New Roman"/>
                        </a:rPr>
                        <a:t>Среднее = 2.92</a:t>
                      </a:r>
                      <a:endParaRPr sz="1300" u="none" cap="none" strike="noStrike"/>
                    </a:p>
                    <a:p>
                      <a:pPr indent="0" lvl="0" marL="0" marR="0" rtl="0" algn="ctr">
                        <a:spcBef>
                          <a:spcPts val="200"/>
                        </a:spcBef>
                        <a:spcAft>
                          <a:spcPts val="0"/>
                        </a:spcAft>
                        <a:buNone/>
                      </a:pPr>
                      <a:r>
                        <a:rPr b="1" i="0" lang="ru" sz="600" u="none" cap="none" strike="noStrike">
                          <a:solidFill>
                            <a:srgbClr val="000000"/>
                          </a:solidFill>
                          <a:latin typeface="Times New Roman"/>
                          <a:ea typeface="Times New Roman"/>
                          <a:cs typeface="Times New Roman"/>
                          <a:sym typeface="Times New Roman"/>
                        </a:rPr>
                        <a:t>Медиана = 3.00</a:t>
                      </a:r>
                      <a:endParaRPr sz="1300" u="none" cap="none" strike="noStrike"/>
                    </a:p>
                    <a:p>
                      <a:pPr indent="0" lvl="0" marL="0" marR="0" rtl="0" algn="ctr">
                        <a:spcBef>
                          <a:spcPts val="200"/>
                        </a:spcBef>
                        <a:spcAft>
                          <a:spcPts val="0"/>
                        </a:spcAft>
                        <a:buNone/>
                      </a:pPr>
                      <a:r>
                        <a:rPr b="1" i="0" lang="ru" sz="600" u="none" cap="none" strike="noStrike">
                          <a:solidFill>
                            <a:srgbClr val="000000"/>
                          </a:solidFill>
                          <a:latin typeface="Times New Roman"/>
                          <a:ea typeface="Times New Roman"/>
                          <a:cs typeface="Times New Roman"/>
                          <a:sym typeface="Times New Roman"/>
                        </a:rPr>
                        <a:t>SD = 0.868</a:t>
                      </a:r>
                      <a:endParaRPr sz="1300" u="none" cap="none" strike="noStrike"/>
                    </a:p>
                    <a:p>
                      <a:pPr indent="0" lvl="0" marL="0" marR="0" rtl="0" algn="ctr">
                        <a:spcBef>
                          <a:spcPts val="200"/>
                        </a:spcBef>
                        <a:spcAft>
                          <a:spcPts val="0"/>
                        </a:spcAft>
                        <a:buNone/>
                      </a:pPr>
                      <a:r>
                        <a:rPr b="1" i="0" lang="ru" sz="600" u="none" cap="none" strike="noStrike">
                          <a:solidFill>
                            <a:srgbClr val="000000"/>
                          </a:solidFill>
                          <a:latin typeface="Times New Roman"/>
                          <a:ea typeface="Times New Roman"/>
                          <a:cs typeface="Times New Roman"/>
                          <a:sym typeface="Times New Roman"/>
                        </a:rPr>
                        <a:t>SE = 0.177</a:t>
                      </a:r>
                      <a:endParaRPr sz="1300" u="none" cap="none" strike="noStrike"/>
                    </a:p>
                  </a:txBody>
                  <a:tcPr marT="31725" marB="31725" marR="63450" marL="63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i="0" lang="ru" sz="600" u="none" cap="none" strike="noStrike">
                          <a:solidFill>
                            <a:srgbClr val="000000"/>
                          </a:solidFill>
                          <a:latin typeface="Times New Roman"/>
                          <a:ea typeface="Times New Roman"/>
                          <a:cs typeface="Times New Roman"/>
                          <a:sym typeface="Times New Roman"/>
                        </a:rPr>
                        <a:t>Среднее = 3.92</a:t>
                      </a:r>
                      <a:endParaRPr sz="1300" u="none" cap="none" strike="noStrike"/>
                    </a:p>
                    <a:p>
                      <a:pPr indent="0" lvl="0" marL="0" marR="0" rtl="0" algn="ctr">
                        <a:spcBef>
                          <a:spcPts val="200"/>
                        </a:spcBef>
                        <a:spcAft>
                          <a:spcPts val="0"/>
                        </a:spcAft>
                        <a:buNone/>
                      </a:pPr>
                      <a:r>
                        <a:rPr b="1" i="0" lang="ru" sz="600" u="none" cap="none" strike="noStrike">
                          <a:solidFill>
                            <a:srgbClr val="000000"/>
                          </a:solidFill>
                          <a:latin typeface="Times New Roman"/>
                          <a:ea typeface="Times New Roman"/>
                          <a:cs typeface="Times New Roman"/>
                          <a:sym typeface="Times New Roman"/>
                        </a:rPr>
                        <a:t>Медиана = 4.00</a:t>
                      </a:r>
                      <a:endParaRPr sz="1300" u="none" cap="none" strike="noStrike"/>
                    </a:p>
                    <a:p>
                      <a:pPr indent="0" lvl="0" marL="0" marR="0" rtl="0" algn="ctr">
                        <a:spcBef>
                          <a:spcPts val="200"/>
                        </a:spcBef>
                        <a:spcAft>
                          <a:spcPts val="0"/>
                        </a:spcAft>
                        <a:buNone/>
                      </a:pPr>
                      <a:r>
                        <a:rPr b="1" i="0" lang="ru" sz="600" u="none" cap="none" strike="noStrike">
                          <a:solidFill>
                            <a:srgbClr val="000000"/>
                          </a:solidFill>
                          <a:latin typeface="Times New Roman"/>
                          <a:ea typeface="Times New Roman"/>
                          <a:cs typeface="Times New Roman"/>
                          <a:sym typeface="Times New Roman"/>
                        </a:rPr>
                        <a:t>SD = 0.744</a:t>
                      </a:r>
                      <a:endParaRPr sz="1300" u="none" cap="none" strike="noStrike"/>
                    </a:p>
                    <a:p>
                      <a:pPr indent="0" lvl="0" marL="0" marR="0" rtl="0" algn="ctr">
                        <a:spcBef>
                          <a:spcPts val="200"/>
                        </a:spcBef>
                        <a:spcAft>
                          <a:spcPts val="0"/>
                        </a:spcAft>
                        <a:buNone/>
                      </a:pPr>
                      <a:r>
                        <a:rPr b="1" i="0" lang="ru" sz="600" u="none" cap="none" strike="noStrike">
                          <a:solidFill>
                            <a:srgbClr val="000000"/>
                          </a:solidFill>
                          <a:latin typeface="Times New Roman"/>
                          <a:ea typeface="Times New Roman"/>
                          <a:cs typeface="Times New Roman"/>
                          <a:sym typeface="Times New Roman"/>
                        </a:rPr>
                        <a:t>SE = 0.152</a:t>
                      </a:r>
                      <a:endParaRPr sz="1300" u="none" cap="none" strike="noStrike"/>
                    </a:p>
                  </a:txBody>
                  <a:tcPr marT="31725" marB="31725" marR="63450" marL="63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i="0" lang="ru" sz="600" u="none" cap="none" strike="noStrike">
                          <a:solidFill>
                            <a:srgbClr val="000000"/>
                          </a:solidFill>
                          <a:latin typeface="Times New Roman"/>
                          <a:ea typeface="Times New Roman"/>
                          <a:cs typeface="Times New Roman"/>
                          <a:sym typeface="Times New Roman"/>
                        </a:rPr>
                        <a:t>Среднее = 72.9</a:t>
                      </a:r>
                      <a:endParaRPr sz="1300" u="none" cap="none" strike="noStrike"/>
                    </a:p>
                    <a:p>
                      <a:pPr indent="0" lvl="0" marL="0" marR="0" rtl="0" algn="ctr">
                        <a:spcBef>
                          <a:spcPts val="200"/>
                        </a:spcBef>
                        <a:spcAft>
                          <a:spcPts val="0"/>
                        </a:spcAft>
                        <a:buNone/>
                      </a:pPr>
                      <a:r>
                        <a:rPr b="1" i="0" lang="ru" sz="600" u="none" cap="none" strike="noStrike">
                          <a:solidFill>
                            <a:srgbClr val="000000"/>
                          </a:solidFill>
                          <a:latin typeface="Times New Roman"/>
                          <a:ea typeface="Times New Roman"/>
                          <a:cs typeface="Times New Roman"/>
                          <a:sym typeface="Times New Roman"/>
                        </a:rPr>
                        <a:t>Медиана = 74.50</a:t>
                      </a:r>
                      <a:endParaRPr sz="1300" u="none" cap="none" strike="noStrike"/>
                    </a:p>
                    <a:p>
                      <a:pPr indent="0" lvl="0" marL="0" marR="0" rtl="0" algn="ctr">
                        <a:spcBef>
                          <a:spcPts val="200"/>
                        </a:spcBef>
                        <a:spcAft>
                          <a:spcPts val="0"/>
                        </a:spcAft>
                        <a:buNone/>
                      </a:pPr>
                      <a:r>
                        <a:rPr b="1" i="0" lang="ru" sz="600" u="none" cap="none" strike="noStrike">
                          <a:solidFill>
                            <a:srgbClr val="000000"/>
                          </a:solidFill>
                          <a:latin typeface="Times New Roman"/>
                          <a:ea typeface="Times New Roman"/>
                          <a:cs typeface="Times New Roman"/>
                          <a:sym typeface="Times New Roman"/>
                        </a:rPr>
                        <a:t>SD = 12.507</a:t>
                      </a:r>
                      <a:endParaRPr sz="1300" u="none" cap="none" strike="noStrike"/>
                    </a:p>
                    <a:p>
                      <a:pPr indent="0" lvl="0" marL="0" marR="0" rtl="0" algn="ctr">
                        <a:spcBef>
                          <a:spcPts val="200"/>
                        </a:spcBef>
                        <a:spcAft>
                          <a:spcPts val="0"/>
                        </a:spcAft>
                        <a:buNone/>
                      </a:pPr>
                      <a:r>
                        <a:rPr b="1" i="0" lang="ru" sz="600" u="none" cap="none" strike="noStrike">
                          <a:solidFill>
                            <a:srgbClr val="000000"/>
                          </a:solidFill>
                          <a:latin typeface="Times New Roman"/>
                          <a:ea typeface="Times New Roman"/>
                          <a:cs typeface="Times New Roman"/>
                          <a:sym typeface="Times New Roman"/>
                        </a:rPr>
                        <a:t>SE = 2.553</a:t>
                      </a:r>
                      <a:endParaRPr sz="1300" u="none" cap="none" strike="noStrike"/>
                    </a:p>
                  </a:txBody>
                  <a:tcPr marT="31725" marB="31725" marR="63450" marL="63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713725">
                <a:tc>
                  <a:txBody>
                    <a:bodyPr/>
                    <a:lstStyle/>
                    <a:p>
                      <a:pPr indent="0" lvl="0" marL="0" marR="0" rtl="0" algn="ctr">
                        <a:spcBef>
                          <a:spcPts val="0"/>
                        </a:spcBef>
                        <a:spcAft>
                          <a:spcPts val="0"/>
                        </a:spcAft>
                        <a:buNone/>
                      </a:pPr>
                      <a:r>
                        <a:rPr b="1" i="0" lang="ru" sz="600" u="none" cap="none" strike="noStrike">
                          <a:solidFill>
                            <a:srgbClr val="000000"/>
                          </a:solidFill>
                          <a:latin typeface="Times New Roman"/>
                          <a:ea typeface="Times New Roman"/>
                          <a:cs typeface="Times New Roman"/>
                          <a:sym typeface="Times New Roman"/>
                        </a:rPr>
                        <a:t>ВР</a:t>
                      </a:r>
                      <a:endParaRPr sz="1300" u="none" cap="none" strike="noStrike"/>
                    </a:p>
                  </a:txBody>
                  <a:tcPr marT="31725" marB="31725" marR="63450" marL="63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sz="1300" u="none" cap="none" strike="noStrike"/>
                    </a:p>
                  </a:txBody>
                  <a:tcPr marT="31725" marB="31725" marR="63450" marL="63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i="0" lang="ru" sz="600" u="none" cap="none" strike="noStrike">
                          <a:solidFill>
                            <a:srgbClr val="000000"/>
                          </a:solidFill>
                          <a:latin typeface="Times New Roman"/>
                          <a:ea typeface="Times New Roman"/>
                          <a:cs typeface="Times New Roman"/>
                          <a:sym typeface="Times New Roman"/>
                        </a:rPr>
                        <a:t>58</a:t>
                      </a:r>
                      <a:endParaRPr sz="1300" u="none" cap="none" strike="noStrike"/>
                    </a:p>
                  </a:txBody>
                  <a:tcPr marT="31725" marB="31725" marR="63450" marL="63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i="0" lang="ru" sz="600" u="none" cap="none" strike="noStrike">
                          <a:solidFill>
                            <a:srgbClr val="000000"/>
                          </a:solidFill>
                          <a:latin typeface="Times New Roman"/>
                          <a:ea typeface="Times New Roman"/>
                          <a:cs typeface="Times New Roman"/>
                          <a:sym typeface="Times New Roman"/>
                        </a:rPr>
                        <a:t>Среднее = 4.19</a:t>
                      </a:r>
                      <a:endParaRPr sz="1300" u="none" cap="none" strike="noStrike"/>
                    </a:p>
                    <a:p>
                      <a:pPr indent="0" lvl="0" marL="0" marR="0" rtl="0" algn="ctr">
                        <a:spcBef>
                          <a:spcPts val="200"/>
                        </a:spcBef>
                        <a:spcAft>
                          <a:spcPts val="0"/>
                        </a:spcAft>
                        <a:buNone/>
                      </a:pPr>
                      <a:r>
                        <a:rPr b="1" i="0" lang="ru" sz="600" u="none" cap="none" strike="noStrike">
                          <a:solidFill>
                            <a:srgbClr val="000000"/>
                          </a:solidFill>
                          <a:latin typeface="Times New Roman"/>
                          <a:ea typeface="Times New Roman"/>
                          <a:cs typeface="Times New Roman"/>
                          <a:sym typeface="Times New Roman"/>
                        </a:rPr>
                        <a:t>Медиана = 4.00</a:t>
                      </a:r>
                      <a:endParaRPr sz="1300" u="none" cap="none" strike="noStrike"/>
                    </a:p>
                    <a:p>
                      <a:pPr indent="0" lvl="0" marL="0" marR="0" rtl="0" algn="ctr">
                        <a:spcBef>
                          <a:spcPts val="200"/>
                        </a:spcBef>
                        <a:spcAft>
                          <a:spcPts val="0"/>
                        </a:spcAft>
                        <a:buNone/>
                      </a:pPr>
                      <a:r>
                        <a:rPr b="1" i="0" lang="ru" sz="600" u="none" cap="none" strike="noStrike">
                          <a:solidFill>
                            <a:srgbClr val="000000"/>
                          </a:solidFill>
                          <a:latin typeface="Times New Roman"/>
                          <a:ea typeface="Times New Roman"/>
                          <a:cs typeface="Times New Roman"/>
                          <a:sym typeface="Times New Roman"/>
                        </a:rPr>
                        <a:t>SD = 0.681</a:t>
                      </a:r>
                      <a:endParaRPr sz="1300" u="none" cap="none" strike="noStrike"/>
                    </a:p>
                    <a:p>
                      <a:pPr indent="0" lvl="0" marL="0" marR="0" rtl="0" algn="ctr">
                        <a:spcBef>
                          <a:spcPts val="200"/>
                        </a:spcBef>
                        <a:spcAft>
                          <a:spcPts val="0"/>
                        </a:spcAft>
                        <a:buNone/>
                      </a:pPr>
                      <a:r>
                        <a:rPr b="1" i="0" lang="ru" sz="600" u="none" cap="none" strike="noStrike">
                          <a:solidFill>
                            <a:srgbClr val="000000"/>
                          </a:solidFill>
                          <a:latin typeface="Times New Roman"/>
                          <a:ea typeface="Times New Roman"/>
                          <a:cs typeface="Times New Roman"/>
                          <a:sym typeface="Times New Roman"/>
                        </a:rPr>
                        <a:t>SE = 0.0894</a:t>
                      </a:r>
                      <a:endParaRPr sz="1300" u="none" cap="none" strike="noStrike"/>
                    </a:p>
                  </a:txBody>
                  <a:tcPr marT="31725" marB="31725" marR="63450" marL="63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i="0" lang="ru" sz="600" u="none" cap="none" strike="noStrike">
                          <a:solidFill>
                            <a:srgbClr val="000000"/>
                          </a:solidFill>
                          <a:latin typeface="Times New Roman"/>
                          <a:ea typeface="Times New Roman"/>
                          <a:cs typeface="Times New Roman"/>
                          <a:sym typeface="Times New Roman"/>
                        </a:rPr>
                        <a:t>Среднее = 2.59</a:t>
                      </a:r>
                      <a:endParaRPr sz="1300" u="none" cap="none" strike="noStrike"/>
                    </a:p>
                    <a:p>
                      <a:pPr indent="0" lvl="0" marL="0" marR="0" rtl="0" algn="ctr">
                        <a:spcBef>
                          <a:spcPts val="200"/>
                        </a:spcBef>
                        <a:spcAft>
                          <a:spcPts val="0"/>
                        </a:spcAft>
                        <a:buNone/>
                      </a:pPr>
                      <a:r>
                        <a:rPr b="1" i="0" lang="ru" sz="600" u="none" cap="none" strike="noStrike">
                          <a:solidFill>
                            <a:srgbClr val="000000"/>
                          </a:solidFill>
                          <a:latin typeface="Times New Roman"/>
                          <a:ea typeface="Times New Roman"/>
                          <a:cs typeface="Times New Roman"/>
                          <a:sym typeface="Times New Roman"/>
                        </a:rPr>
                        <a:t>Медиана = 3.33</a:t>
                      </a:r>
                      <a:endParaRPr sz="1300" u="none" cap="none" strike="noStrike"/>
                    </a:p>
                    <a:p>
                      <a:pPr indent="0" lvl="0" marL="0" marR="0" rtl="0" algn="ctr">
                        <a:spcBef>
                          <a:spcPts val="200"/>
                        </a:spcBef>
                        <a:spcAft>
                          <a:spcPts val="0"/>
                        </a:spcAft>
                        <a:buNone/>
                      </a:pPr>
                      <a:r>
                        <a:rPr b="1" i="0" lang="ru" sz="600" u="none" cap="none" strike="noStrike">
                          <a:solidFill>
                            <a:srgbClr val="000000"/>
                          </a:solidFill>
                          <a:latin typeface="Times New Roman"/>
                          <a:ea typeface="Times New Roman"/>
                          <a:cs typeface="Times New Roman"/>
                          <a:sym typeface="Times New Roman"/>
                        </a:rPr>
                        <a:t>SD = 1.014</a:t>
                      </a:r>
                      <a:endParaRPr sz="1300" u="none" cap="none" strike="noStrike"/>
                    </a:p>
                    <a:p>
                      <a:pPr indent="0" lvl="0" marL="0" marR="0" rtl="0" algn="ctr">
                        <a:spcBef>
                          <a:spcPts val="200"/>
                        </a:spcBef>
                        <a:spcAft>
                          <a:spcPts val="0"/>
                        </a:spcAft>
                        <a:buNone/>
                      </a:pPr>
                      <a:r>
                        <a:rPr b="1" i="0" lang="ru" sz="600" u="none" cap="none" strike="noStrike">
                          <a:solidFill>
                            <a:srgbClr val="000000"/>
                          </a:solidFill>
                          <a:latin typeface="Times New Roman"/>
                          <a:ea typeface="Times New Roman"/>
                          <a:cs typeface="Times New Roman"/>
                          <a:sym typeface="Times New Roman"/>
                        </a:rPr>
                        <a:t>SE = 0.156</a:t>
                      </a:r>
                      <a:endParaRPr sz="1300" u="none" cap="none" strike="noStrike"/>
                    </a:p>
                  </a:txBody>
                  <a:tcPr marT="31725" marB="31725" marR="63450" marL="63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i="0" lang="ru" sz="600" u="none" cap="none" strike="noStrike">
                          <a:solidFill>
                            <a:srgbClr val="000000"/>
                          </a:solidFill>
                          <a:latin typeface="Times New Roman"/>
                          <a:ea typeface="Times New Roman"/>
                          <a:cs typeface="Times New Roman"/>
                          <a:sym typeface="Times New Roman"/>
                        </a:rPr>
                        <a:t>Среднее = 3.49</a:t>
                      </a:r>
                      <a:endParaRPr sz="1300" u="none" cap="none" strike="noStrike"/>
                    </a:p>
                    <a:p>
                      <a:pPr indent="0" lvl="0" marL="0" marR="0" rtl="0" algn="ctr">
                        <a:spcBef>
                          <a:spcPts val="200"/>
                        </a:spcBef>
                        <a:spcAft>
                          <a:spcPts val="0"/>
                        </a:spcAft>
                        <a:buNone/>
                      </a:pPr>
                      <a:r>
                        <a:rPr b="1" i="0" lang="ru" sz="600" u="none" cap="none" strike="noStrike">
                          <a:solidFill>
                            <a:srgbClr val="000000"/>
                          </a:solidFill>
                          <a:latin typeface="Times New Roman"/>
                          <a:ea typeface="Times New Roman"/>
                          <a:cs typeface="Times New Roman"/>
                          <a:sym typeface="Times New Roman"/>
                        </a:rPr>
                        <a:t>Медиана = 3.33</a:t>
                      </a:r>
                      <a:endParaRPr sz="1300" u="none" cap="none" strike="noStrike"/>
                    </a:p>
                    <a:p>
                      <a:pPr indent="0" lvl="0" marL="0" marR="0" rtl="0" algn="ctr">
                        <a:spcBef>
                          <a:spcPts val="200"/>
                        </a:spcBef>
                        <a:spcAft>
                          <a:spcPts val="0"/>
                        </a:spcAft>
                        <a:buNone/>
                      </a:pPr>
                      <a:r>
                        <a:rPr b="1" i="0" lang="ru" sz="600" u="none" cap="none" strike="noStrike">
                          <a:solidFill>
                            <a:srgbClr val="000000"/>
                          </a:solidFill>
                          <a:latin typeface="Times New Roman"/>
                          <a:ea typeface="Times New Roman"/>
                          <a:cs typeface="Times New Roman"/>
                          <a:sym typeface="Times New Roman"/>
                        </a:rPr>
                        <a:t>SD = 0.590</a:t>
                      </a:r>
                      <a:endParaRPr sz="1300" u="none" cap="none" strike="noStrike"/>
                    </a:p>
                    <a:p>
                      <a:pPr indent="0" lvl="0" marL="0" marR="0" rtl="0" algn="ctr">
                        <a:spcBef>
                          <a:spcPts val="200"/>
                        </a:spcBef>
                        <a:spcAft>
                          <a:spcPts val="0"/>
                        </a:spcAft>
                        <a:buNone/>
                      </a:pPr>
                      <a:r>
                        <a:rPr b="1" i="0" lang="ru" sz="600" u="none" cap="none" strike="noStrike">
                          <a:solidFill>
                            <a:srgbClr val="000000"/>
                          </a:solidFill>
                          <a:latin typeface="Times New Roman"/>
                          <a:ea typeface="Times New Roman"/>
                          <a:cs typeface="Times New Roman"/>
                          <a:sym typeface="Times New Roman"/>
                        </a:rPr>
                        <a:t>SE = 0.0775</a:t>
                      </a:r>
                      <a:endParaRPr sz="1300" u="none" cap="none" strike="noStrike"/>
                    </a:p>
                  </a:txBody>
                  <a:tcPr marT="31725" marB="31725" marR="63450" marL="63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i="0" lang="ru" sz="600" u="none" cap="none" strike="noStrike">
                          <a:solidFill>
                            <a:srgbClr val="000000"/>
                          </a:solidFill>
                          <a:latin typeface="Times New Roman"/>
                          <a:ea typeface="Times New Roman"/>
                          <a:cs typeface="Times New Roman"/>
                          <a:sym typeface="Times New Roman"/>
                        </a:rPr>
                        <a:t>Среднее = 77.45</a:t>
                      </a:r>
                      <a:endParaRPr sz="1300" u="none" cap="none" strike="noStrike"/>
                    </a:p>
                    <a:p>
                      <a:pPr indent="0" lvl="0" marL="0" marR="0" rtl="0" algn="ctr">
                        <a:spcBef>
                          <a:spcPts val="200"/>
                        </a:spcBef>
                        <a:spcAft>
                          <a:spcPts val="0"/>
                        </a:spcAft>
                        <a:buNone/>
                      </a:pPr>
                      <a:r>
                        <a:rPr b="1" i="0" lang="ru" sz="600" u="none" cap="none" strike="noStrike">
                          <a:solidFill>
                            <a:srgbClr val="000000"/>
                          </a:solidFill>
                          <a:latin typeface="Times New Roman"/>
                          <a:ea typeface="Times New Roman"/>
                          <a:cs typeface="Times New Roman"/>
                          <a:sym typeface="Times New Roman"/>
                        </a:rPr>
                        <a:t>Медиана = 79.00</a:t>
                      </a:r>
                      <a:endParaRPr sz="1300" u="none" cap="none" strike="noStrike"/>
                    </a:p>
                    <a:p>
                      <a:pPr indent="0" lvl="0" marL="0" marR="0" rtl="0" algn="ctr">
                        <a:spcBef>
                          <a:spcPts val="200"/>
                        </a:spcBef>
                        <a:spcAft>
                          <a:spcPts val="0"/>
                        </a:spcAft>
                        <a:buNone/>
                      </a:pPr>
                      <a:r>
                        <a:rPr b="1" i="0" lang="ru" sz="600" u="none" cap="none" strike="noStrike">
                          <a:solidFill>
                            <a:srgbClr val="000000"/>
                          </a:solidFill>
                          <a:latin typeface="Times New Roman"/>
                          <a:ea typeface="Times New Roman"/>
                          <a:cs typeface="Times New Roman"/>
                          <a:sym typeface="Times New Roman"/>
                        </a:rPr>
                        <a:t>SD = 9.809</a:t>
                      </a:r>
                      <a:endParaRPr sz="1300" u="none" cap="none" strike="noStrike"/>
                    </a:p>
                    <a:p>
                      <a:pPr indent="0" lvl="0" marL="0" marR="0" rtl="0" algn="ctr">
                        <a:spcBef>
                          <a:spcPts val="200"/>
                        </a:spcBef>
                        <a:spcAft>
                          <a:spcPts val="0"/>
                        </a:spcAft>
                        <a:buNone/>
                      </a:pPr>
                      <a:r>
                        <a:rPr b="1" i="0" lang="ru" sz="600" u="none" cap="none" strike="noStrike">
                          <a:solidFill>
                            <a:srgbClr val="000000"/>
                          </a:solidFill>
                          <a:latin typeface="Times New Roman"/>
                          <a:ea typeface="Times New Roman"/>
                          <a:cs typeface="Times New Roman"/>
                          <a:sym typeface="Times New Roman"/>
                        </a:rPr>
                        <a:t>SE = 1.2880</a:t>
                      </a:r>
                      <a:endParaRPr sz="1300" u="none" cap="none" strike="noStrike"/>
                    </a:p>
                  </a:txBody>
                  <a:tcPr marT="31725" marB="31725" marR="63450" marL="63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pic>
        <p:nvPicPr>
          <p:cNvPr id="205" name="Google Shape;205;p37"/>
          <p:cNvPicPr preferRelativeResize="0"/>
          <p:nvPr/>
        </p:nvPicPr>
        <p:blipFill rotWithShape="1">
          <a:blip r:embed="rId3">
            <a:alphaModFix/>
          </a:blip>
          <a:srcRect b="0" l="0" r="0" t="0"/>
          <a:stretch/>
        </p:blipFill>
        <p:spPr>
          <a:xfrm>
            <a:off x="925368" y="1692852"/>
            <a:ext cx="965709" cy="724281"/>
          </a:xfrm>
          <a:prstGeom prst="rect">
            <a:avLst/>
          </a:prstGeom>
          <a:noFill/>
          <a:ln>
            <a:noFill/>
          </a:ln>
        </p:spPr>
      </p:pic>
      <p:pic>
        <p:nvPicPr>
          <p:cNvPr id="206" name="Google Shape;206;p37"/>
          <p:cNvPicPr preferRelativeResize="0"/>
          <p:nvPr/>
        </p:nvPicPr>
        <p:blipFill rotWithShape="1">
          <a:blip r:embed="rId4">
            <a:alphaModFix/>
          </a:blip>
          <a:srcRect b="0" l="0" r="0" t="0"/>
          <a:stretch/>
        </p:blipFill>
        <p:spPr>
          <a:xfrm>
            <a:off x="925367" y="2424032"/>
            <a:ext cx="965710" cy="659208"/>
          </a:xfrm>
          <a:prstGeom prst="rect">
            <a:avLst/>
          </a:prstGeom>
          <a:noFill/>
          <a:ln>
            <a:noFill/>
          </a:ln>
        </p:spPr>
      </p:pic>
      <p:pic>
        <p:nvPicPr>
          <p:cNvPr id="207" name="Google Shape;207;p37"/>
          <p:cNvPicPr preferRelativeResize="0"/>
          <p:nvPr/>
        </p:nvPicPr>
        <p:blipFill rotWithShape="1">
          <a:blip r:embed="rId5">
            <a:alphaModFix/>
          </a:blip>
          <a:srcRect b="0" l="0" r="0" t="0"/>
          <a:stretch/>
        </p:blipFill>
        <p:spPr>
          <a:xfrm>
            <a:off x="925366" y="3126570"/>
            <a:ext cx="965710" cy="659208"/>
          </a:xfrm>
          <a:prstGeom prst="rect">
            <a:avLst/>
          </a:prstGeom>
          <a:noFill/>
          <a:ln>
            <a:noFill/>
          </a:ln>
        </p:spPr>
      </p:pic>
      <p:pic>
        <p:nvPicPr>
          <p:cNvPr id="208" name="Google Shape;208;p37"/>
          <p:cNvPicPr preferRelativeResize="0"/>
          <p:nvPr/>
        </p:nvPicPr>
        <p:blipFill rotWithShape="1">
          <a:blip r:embed="rId6">
            <a:alphaModFix/>
          </a:blip>
          <a:srcRect b="0" l="0" r="0" t="0"/>
          <a:stretch/>
        </p:blipFill>
        <p:spPr>
          <a:xfrm>
            <a:off x="925367" y="3839409"/>
            <a:ext cx="965709" cy="659208"/>
          </a:xfrm>
          <a:prstGeom prst="rect">
            <a:avLst/>
          </a:prstGeom>
          <a:noFill/>
          <a:ln>
            <a:noFill/>
          </a:ln>
        </p:spPr>
      </p:pic>
      <p:sp>
        <p:nvSpPr>
          <p:cNvPr id="209" name="Google Shape;209;p37"/>
          <p:cNvSpPr txBox="1"/>
          <p:nvPr/>
        </p:nvSpPr>
        <p:spPr>
          <a:xfrm>
            <a:off x="5022273" y="921529"/>
            <a:ext cx="3844500" cy="3825000"/>
          </a:xfrm>
          <a:prstGeom prst="rect">
            <a:avLst/>
          </a:prstGeom>
          <a:noFill/>
          <a:ln>
            <a:noFill/>
          </a:ln>
        </p:spPr>
        <p:txBody>
          <a:bodyPr anchorCtr="0" anchor="t" bIns="34275" lIns="68575" spcFirstLastPara="1" rIns="68575" wrap="square" tIns="34275">
            <a:spAutoFit/>
          </a:bodyPr>
          <a:lstStyle/>
          <a:p>
            <a:pPr indent="342900" lvl="0" marL="0" marR="0" rtl="0" algn="just">
              <a:lnSpc>
                <a:spcPct val="150000"/>
              </a:lnSpc>
              <a:spcBef>
                <a:spcPts val="0"/>
              </a:spcBef>
              <a:spcAft>
                <a:spcPts val="0"/>
              </a:spcAft>
              <a:buNone/>
            </a:pPr>
            <a:r>
              <a:rPr i="0" lang="ru" sz="800" u="none" cap="none" strike="noStrike">
                <a:solidFill>
                  <a:schemeClr val="dk1"/>
                </a:solidFill>
                <a:latin typeface="Roboto"/>
                <a:ea typeface="Roboto"/>
                <a:cs typeface="Roboto"/>
                <a:sym typeface="Roboto"/>
              </a:rPr>
              <a:t>При анализе результатов методик </a:t>
            </a:r>
            <a:r>
              <a:rPr i="0" lang="ru" sz="800" u="none" cap="none" strike="noStrike">
                <a:solidFill>
                  <a:schemeClr val="dk1"/>
                </a:solidFill>
                <a:highlight>
                  <a:srgbClr val="FFFFFF"/>
                </a:highlight>
                <a:latin typeface="Roboto"/>
                <a:ea typeface="Roboto"/>
                <a:cs typeface="Roboto"/>
                <a:sym typeface="Roboto"/>
              </a:rPr>
              <a:t>«Мотивация профессиональной деятельности» К. Замфир в модификации А. А. Реана и </a:t>
            </a:r>
            <a:r>
              <a:rPr i="0" lang="ru" sz="800" u="none" cap="none" strike="noStrike">
                <a:solidFill>
                  <a:schemeClr val="dk1"/>
                </a:solidFill>
                <a:latin typeface="Roboto"/>
                <a:ea typeface="Roboto"/>
                <a:cs typeface="Roboto"/>
                <a:sym typeface="Roboto"/>
              </a:rPr>
              <a:t>«Утрехтская шкала увлеченности работой» (UWES-17) были получены значимые различия в субшкалах энергичность, поглощенность деятельность (и соответственно общего балла увлеченности) и ВПМ между молодыми сотрудниками (менее 25 лет и 25-35 лет) и более взрослыми сотрудниками (36-45 лет и 46-60 лет). Также было обнаружено, что существуют значимые различия во ВОМ между группами иерархически разными позициями занимаемыми сотрудниками в организации. Таким образом мы можем утверждать, что на структуру комплекса мотивации существенное влияние оказывает возраст сотрудника и его иерархическая позиция в организации. Мы также может утверждать, что на увлеченность работой также существенное влияние оказывает возраст сотрудника. Исходя из этих утверждения мы выделяем из выборки 4 группы, которые будут различаться по структуре мотивационного комплекса (ВПМ и ВОМ) и увлеченности работой, а именно:</a:t>
            </a:r>
            <a:endParaRPr i="0" sz="800" u="none" cap="none" strike="noStrike">
              <a:solidFill>
                <a:schemeClr val="dk1"/>
              </a:solidFill>
              <a:latin typeface="Roboto"/>
              <a:ea typeface="Roboto"/>
              <a:cs typeface="Roboto"/>
              <a:sym typeface="Roboto"/>
            </a:endParaRPr>
          </a:p>
          <a:p>
            <a:pPr indent="-254000" lvl="0" marL="254000" marR="0" rtl="0" algn="just">
              <a:lnSpc>
                <a:spcPct val="150000"/>
              </a:lnSpc>
              <a:spcBef>
                <a:spcPts val="600"/>
              </a:spcBef>
              <a:spcAft>
                <a:spcPts val="0"/>
              </a:spcAft>
              <a:buClr>
                <a:schemeClr val="dk1"/>
              </a:buClr>
              <a:buSzPts val="800"/>
              <a:buFont typeface="Roboto"/>
              <a:buChar char="●"/>
            </a:pPr>
            <a:r>
              <a:rPr i="0" lang="ru" sz="800" u="none" cap="none" strike="noStrike">
                <a:solidFill>
                  <a:schemeClr val="dk1"/>
                </a:solidFill>
                <a:latin typeface="Roboto"/>
                <a:ea typeface="Roboto"/>
                <a:cs typeface="Roboto"/>
                <a:sym typeface="Roboto"/>
              </a:rPr>
              <a:t>Молодые сотрудники (МС)</a:t>
            </a:r>
            <a:endParaRPr i="0" sz="800" u="none" cap="none" strike="noStrike">
              <a:solidFill>
                <a:schemeClr val="dk1"/>
              </a:solidFill>
              <a:latin typeface="Roboto"/>
              <a:ea typeface="Roboto"/>
              <a:cs typeface="Roboto"/>
              <a:sym typeface="Roboto"/>
            </a:endParaRPr>
          </a:p>
          <a:p>
            <a:pPr indent="-254000" lvl="0" marL="254000" marR="0" rtl="0" algn="just">
              <a:lnSpc>
                <a:spcPct val="150000"/>
              </a:lnSpc>
              <a:spcBef>
                <a:spcPts val="600"/>
              </a:spcBef>
              <a:spcAft>
                <a:spcPts val="0"/>
              </a:spcAft>
              <a:buClr>
                <a:schemeClr val="dk1"/>
              </a:buClr>
              <a:buSzPts val="800"/>
              <a:buFont typeface="Roboto"/>
              <a:buChar char="●"/>
            </a:pPr>
            <a:r>
              <a:rPr i="0" lang="ru" sz="800" u="none" cap="none" strike="noStrike">
                <a:solidFill>
                  <a:schemeClr val="dk1"/>
                </a:solidFill>
                <a:latin typeface="Roboto"/>
                <a:ea typeface="Roboto"/>
                <a:cs typeface="Roboto"/>
                <a:sym typeface="Roboto"/>
              </a:rPr>
              <a:t>Взрослые сотрудники (ВС)</a:t>
            </a:r>
            <a:endParaRPr i="0" sz="800" u="none" cap="none" strike="noStrike">
              <a:solidFill>
                <a:schemeClr val="dk1"/>
              </a:solidFill>
              <a:latin typeface="Roboto"/>
              <a:ea typeface="Roboto"/>
              <a:cs typeface="Roboto"/>
              <a:sym typeface="Roboto"/>
            </a:endParaRPr>
          </a:p>
          <a:p>
            <a:pPr indent="-254000" lvl="0" marL="254000" marR="0" rtl="0" algn="just">
              <a:lnSpc>
                <a:spcPct val="150000"/>
              </a:lnSpc>
              <a:spcBef>
                <a:spcPts val="600"/>
              </a:spcBef>
              <a:spcAft>
                <a:spcPts val="0"/>
              </a:spcAft>
              <a:buClr>
                <a:schemeClr val="dk1"/>
              </a:buClr>
              <a:buSzPts val="800"/>
              <a:buFont typeface="Roboto"/>
              <a:buChar char="●"/>
            </a:pPr>
            <a:r>
              <a:rPr i="0" lang="ru" sz="800" u="none" cap="none" strike="noStrike">
                <a:solidFill>
                  <a:schemeClr val="dk1"/>
                </a:solidFill>
                <a:latin typeface="Roboto"/>
                <a:ea typeface="Roboto"/>
                <a:cs typeface="Roboto"/>
                <a:sym typeface="Roboto"/>
              </a:rPr>
              <a:t>Молодые руководители (МР)</a:t>
            </a:r>
            <a:endParaRPr i="0" sz="800" u="none" cap="none" strike="noStrike">
              <a:solidFill>
                <a:schemeClr val="dk1"/>
              </a:solidFill>
              <a:latin typeface="Roboto"/>
              <a:ea typeface="Roboto"/>
              <a:cs typeface="Roboto"/>
              <a:sym typeface="Roboto"/>
            </a:endParaRPr>
          </a:p>
          <a:p>
            <a:pPr indent="-254000" lvl="0" marL="254000" marR="0" rtl="0" algn="just">
              <a:lnSpc>
                <a:spcPct val="150000"/>
              </a:lnSpc>
              <a:spcBef>
                <a:spcPts val="600"/>
              </a:spcBef>
              <a:spcAft>
                <a:spcPts val="0"/>
              </a:spcAft>
              <a:buClr>
                <a:schemeClr val="dk1"/>
              </a:buClr>
              <a:buSzPts val="800"/>
              <a:buFont typeface="Roboto"/>
              <a:buChar char="●"/>
            </a:pPr>
            <a:r>
              <a:rPr i="0" lang="ru" sz="800" u="none" cap="none" strike="noStrike">
                <a:solidFill>
                  <a:schemeClr val="dk1"/>
                </a:solidFill>
                <a:latin typeface="Roboto"/>
                <a:ea typeface="Roboto"/>
                <a:cs typeface="Roboto"/>
                <a:sym typeface="Roboto"/>
              </a:rPr>
              <a:t>Взрослые руководители (ВР)</a:t>
            </a:r>
            <a:endParaRPr i="0" sz="800" u="none" cap="none" strike="noStrike">
              <a:solidFill>
                <a:schemeClr val="dk1"/>
              </a:solidFill>
              <a:latin typeface="Roboto"/>
              <a:ea typeface="Roboto"/>
              <a:cs typeface="Roboto"/>
              <a:sym typeface="Robo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8"/>
          <p:cNvSpPr txBox="1"/>
          <p:nvPr>
            <p:ph type="title"/>
          </p:nvPr>
        </p:nvSpPr>
        <p:spPr>
          <a:xfrm>
            <a:off x="286031" y="296335"/>
            <a:ext cx="7886700" cy="4119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Clr>
                <a:srgbClr val="000000"/>
              </a:buClr>
              <a:buSzPct val="117857"/>
              <a:buFont typeface="Calibri"/>
              <a:buNone/>
            </a:pPr>
            <a:r>
              <a:rPr b="0" i="0" lang="ru">
                <a:solidFill>
                  <a:srgbClr val="000000"/>
                </a:solidFill>
                <a:latin typeface="Calibri"/>
                <a:ea typeface="Calibri"/>
                <a:cs typeface="Calibri"/>
                <a:sym typeface="Calibri"/>
              </a:rPr>
              <a:t>Обсуждение полученных результатов</a:t>
            </a:r>
            <a:endParaRPr/>
          </a:p>
        </p:txBody>
      </p:sp>
      <p:sp>
        <p:nvSpPr>
          <p:cNvPr id="215" name="Google Shape;215;p38"/>
          <p:cNvSpPr txBox="1"/>
          <p:nvPr/>
        </p:nvSpPr>
        <p:spPr>
          <a:xfrm>
            <a:off x="5657569" y="946684"/>
            <a:ext cx="3200400" cy="3863400"/>
          </a:xfrm>
          <a:prstGeom prst="rect">
            <a:avLst/>
          </a:prstGeom>
          <a:noFill/>
          <a:ln>
            <a:noFill/>
          </a:ln>
        </p:spPr>
        <p:txBody>
          <a:bodyPr anchorCtr="0" anchor="t" bIns="34275" lIns="68575" spcFirstLastPara="1" rIns="68575" wrap="square" tIns="34275">
            <a:spAutoFit/>
          </a:bodyPr>
          <a:lstStyle/>
          <a:p>
            <a:pPr indent="0" lvl="0" marL="0" marR="0" rtl="0" algn="just">
              <a:lnSpc>
                <a:spcPct val="150000"/>
              </a:lnSpc>
              <a:spcBef>
                <a:spcPts val="0"/>
              </a:spcBef>
              <a:spcAft>
                <a:spcPts val="0"/>
              </a:spcAft>
              <a:buNone/>
            </a:pPr>
            <a:r>
              <a:rPr b="0" i="0" lang="ru" sz="900" u="none" cap="none" strike="noStrike">
                <a:solidFill>
                  <a:schemeClr val="dk1"/>
                </a:solidFill>
                <a:latin typeface="Corbel"/>
                <a:ea typeface="Corbel"/>
                <a:cs typeface="Corbel"/>
                <a:sym typeface="Corbel"/>
              </a:rPr>
              <a:t>Взаимосвязь между увлеченностью работой и различными компонентами удовлетворенности трудом позволяют выявить те составляющие трудовой деятельности, которые потенциально могут определять готовность сотрудника к вовлеченной, активной, целенаправленной работе, так как все компоненты удовлетворенности трудом отражают различные аспекты трудовой деятельности. В данном исследовании рассматривались следующие компоненты удовлетворенности: </a:t>
            </a:r>
            <a:endParaRPr sz="1100"/>
          </a:p>
          <a:p>
            <a:pPr indent="-171450" lvl="0" marL="177800" marR="0" rtl="0" algn="just">
              <a:lnSpc>
                <a:spcPct val="150000"/>
              </a:lnSpc>
              <a:spcBef>
                <a:spcPts val="600"/>
              </a:spcBef>
              <a:spcAft>
                <a:spcPts val="0"/>
              </a:spcAft>
              <a:buClr>
                <a:schemeClr val="dk1"/>
              </a:buClr>
              <a:buSzPts val="900"/>
              <a:buFont typeface="Corbel"/>
              <a:buAutoNum type="arabicPeriod"/>
            </a:pPr>
            <a:r>
              <a:rPr b="0" i="0" lang="ru" sz="900" u="none" cap="none" strike="noStrike">
                <a:solidFill>
                  <a:schemeClr val="dk1"/>
                </a:solidFill>
                <a:latin typeface="Times New Roman"/>
                <a:ea typeface="Times New Roman"/>
                <a:cs typeface="Times New Roman"/>
                <a:sym typeface="Times New Roman"/>
              </a:rPr>
              <a:t>Удовлетворенность работой в целом (УРЦ)</a:t>
            </a:r>
            <a:endParaRPr b="0" i="0" sz="900" u="none" cap="none" strike="noStrike">
              <a:solidFill>
                <a:schemeClr val="dk1"/>
              </a:solidFill>
              <a:latin typeface="Calibri"/>
              <a:ea typeface="Calibri"/>
              <a:cs typeface="Calibri"/>
              <a:sym typeface="Calibri"/>
            </a:endParaRPr>
          </a:p>
          <a:p>
            <a:pPr indent="-171450" lvl="0" marL="177800" marR="0" rtl="0" algn="just">
              <a:lnSpc>
                <a:spcPct val="150000"/>
              </a:lnSpc>
              <a:spcBef>
                <a:spcPts val="600"/>
              </a:spcBef>
              <a:spcAft>
                <a:spcPts val="0"/>
              </a:spcAft>
              <a:buClr>
                <a:schemeClr val="dk1"/>
              </a:buClr>
              <a:buSzPts val="900"/>
              <a:buFont typeface="Corbel"/>
              <a:buAutoNum type="arabicPeriod"/>
            </a:pPr>
            <a:r>
              <a:rPr b="0" i="0" lang="ru" sz="900" u="none" cap="none" strike="noStrike">
                <a:solidFill>
                  <a:schemeClr val="dk1"/>
                </a:solidFill>
                <a:latin typeface="Times New Roman"/>
                <a:ea typeface="Times New Roman"/>
                <a:cs typeface="Times New Roman"/>
                <a:sym typeface="Times New Roman"/>
              </a:rPr>
              <a:t>Удовлетворенность ЗП и трудозатратами (УЗТ)</a:t>
            </a:r>
            <a:endParaRPr b="0" i="0" sz="900" u="none" cap="none" strike="noStrike">
              <a:solidFill>
                <a:schemeClr val="dk1"/>
              </a:solidFill>
              <a:latin typeface="Calibri"/>
              <a:ea typeface="Calibri"/>
              <a:cs typeface="Calibri"/>
              <a:sym typeface="Calibri"/>
            </a:endParaRPr>
          </a:p>
          <a:p>
            <a:pPr indent="-171450" lvl="0" marL="177800" marR="0" rtl="0" algn="just">
              <a:lnSpc>
                <a:spcPct val="150000"/>
              </a:lnSpc>
              <a:spcBef>
                <a:spcPts val="600"/>
              </a:spcBef>
              <a:spcAft>
                <a:spcPts val="0"/>
              </a:spcAft>
              <a:buClr>
                <a:schemeClr val="dk1"/>
              </a:buClr>
              <a:buSzPts val="900"/>
              <a:buFont typeface="Corbel"/>
              <a:buAutoNum type="arabicPeriod"/>
            </a:pPr>
            <a:r>
              <a:rPr b="0" i="0" lang="ru" sz="900" u="none" cap="none" strike="noStrike">
                <a:solidFill>
                  <a:schemeClr val="dk1"/>
                </a:solidFill>
                <a:latin typeface="Times New Roman"/>
                <a:ea typeface="Times New Roman"/>
                <a:cs typeface="Times New Roman"/>
                <a:sym typeface="Times New Roman"/>
              </a:rPr>
              <a:t>Удовлетворенность возможностями продвижения (УВП)</a:t>
            </a:r>
            <a:endParaRPr b="0" i="0" sz="900" u="none" cap="none" strike="noStrike">
              <a:solidFill>
                <a:schemeClr val="dk1"/>
              </a:solidFill>
              <a:latin typeface="Calibri"/>
              <a:ea typeface="Calibri"/>
              <a:cs typeface="Calibri"/>
              <a:sym typeface="Calibri"/>
            </a:endParaRPr>
          </a:p>
          <a:p>
            <a:pPr indent="-171450" lvl="0" marL="177800" marR="0" rtl="0" algn="just">
              <a:lnSpc>
                <a:spcPct val="150000"/>
              </a:lnSpc>
              <a:spcBef>
                <a:spcPts val="600"/>
              </a:spcBef>
              <a:spcAft>
                <a:spcPts val="0"/>
              </a:spcAft>
              <a:buClr>
                <a:schemeClr val="dk1"/>
              </a:buClr>
              <a:buSzPts val="900"/>
              <a:buFont typeface="Corbel"/>
              <a:buAutoNum type="arabicPeriod"/>
            </a:pPr>
            <a:r>
              <a:rPr b="0" i="0" lang="ru" sz="900" u="none" cap="none" strike="noStrike">
                <a:solidFill>
                  <a:schemeClr val="dk1"/>
                </a:solidFill>
                <a:latin typeface="Times New Roman"/>
                <a:ea typeface="Times New Roman"/>
                <a:cs typeface="Times New Roman"/>
                <a:sym typeface="Times New Roman"/>
              </a:rPr>
              <a:t>Удовлетворенность начальством (УН)</a:t>
            </a:r>
            <a:endParaRPr b="0" i="0" sz="900" u="none" cap="none" strike="noStrike">
              <a:solidFill>
                <a:schemeClr val="dk1"/>
              </a:solidFill>
              <a:latin typeface="Calibri"/>
              <a:ea typeface="Calibri"/>
              <a:cs typeface="Calibri"/>
              <a:sym typeface="Calibri"/>
            </a:endParaRPr>
          </a:p>
          <a:p>
            <a:pPr indent="-171450" lvl="0" marL="177800" marR="0" rtl="0" algn="just">
              <a:lnSpc>
                <a:spcPct val="150000"/>
              </a:lnSpc>
              <a:spcBef>
                <a:spcPts val="600"/>
              </a:spcBef>
              <a:spcAft>
                <a:spcPts val="0"/>
              </a:spcAft>
              <a:buClr>
                <a:schemeClr val="dk1"/>
              </a:buClr>
              <a:buSzPts val="900"/>
              <a:buFont typeface="Corbel"/>
              <a:buAutoNum type="arabicPeriod"/>
            </a:pPr>
            <a:r>
              <a:rPr b="0" i="0" lang="ru" sz="900" u="none" cap="none" strike="noStrike">
                <a:solidFill>
                  <a:schemeClr val="dk1"/>
                </a:solidFill>
                <a:latin typeface="Times New Roman"/>
                <a:ea typeface="Times New Roman"/>
                <a:cs typeface="Times New Roman"/>
                <a:sym typeface="Times New Roman"/>
              </a:rPr>
              <a:t>Удовлетворенность самореализацией на работе (УСР)</a:t>
            </a:r>
            <a:endParaRPr b="0" i="0" sz="900" u="none" cap="none" strike="noStrike">
              <a:solidFill>
                <a:schemeClr val="dk1"/>
              </a:solidFill>
              <a:latin typeface="Calibri"/>
              <a:ea typeface="Calibri"/>
              <a:cs typeface="Calibri"/>
              <a:sym typeface="Calibri"/>
            </a:endParaRPr>
          </a:p>
          <a:p>
            <a:pPr indent="-171450" lvl="0" marL="177800" marR="0" rtl="0" algn="just">
              <a:lnSpc>
                <a:spcPct val="150000"/>
              </a:lnSpc>
              <a:spcBef>
                <a:spcPts val="600"/>
              </a:spcBef>
              <a:spcAft>
                <a:spcPts val="0"/>
              </a:spcAft>
              <a:buClr>
                <a:schemeClr val="dk1"/>
              </a:buClr>
              <a:buSzPts val="900"/>
              <a:buFont typeface="Corbel"/>
              <a:buAutoNum type="arabicPeriod"/>
            </a:pPr>
            <a:r>
              <a:rPr b="0" i="0" lang="ru" sz="900" u="none" cap="none" strike="noStrike">
                <a:solidFill>
                  <a:schemeClr val="dk1"/>
                </a:solidFill>
                <a:latin typeface="Times New Roman"/>
                <a:ea typeface="Times New Roman"/>
                <a:cs typeface="Times New Roman"/>
                <a:sym typeface="Times New Roman"/>
              </a:rPr>
              <a:t>Удовлетворенность коллективом (УК)</a:t>
            </a:r>
            <a:endParaRPr b="0" i="0" sz="900" u="none" cap="none" strike="noStrike">
              <a:solidFill>
                <a:schemeClr val="dk1"/>
              </a:solidFill>
              <a:latin typeface="Calibri"/>
              <a:ea typeface="Calibri"/>
              <a:cs typeface="Calibri"/>
              <a:sym typeface="Calibri"/>
            </a:endParaRPr>
          </a:p>
          <a:p>
            <a:pPr indent="0" lvl="0" marL="0" marR="0" rtl="0" algn="l">
              <a:spcBef>
                <a:spcPts val="600"/>
              </a:spcBef>
              <a:spcAft>
                <a:spcPts val="0"/>
              </a:spcAft>
              <a:buNone/>
            </a:pPr>
            <a:r>
              <a:t/>
            </a:r>
            <a:endParaRPr sz="900">
              <a:solidFill>
                <a:schemeClr val="dk1"/>
              </a:solidFill>
              <a:latin typeface="Corbel"/>
              <a:ea typeface="Corbel"/>
              <a:cs typeface="Corbel"/>
              <a:sym typeface="Corbel"/>
            </a:endParaRPr>
          </a:p>
        </p:txBody>
      </p:sp>
      <p:pic>
        <p:nvPicPr>
          <p:cNvPr id="216" name="Google Shape;216;p38"/>
          <p:cNvPicPr preferRelativeResize="0"/>
          <p:nvPr/>
        </p:nvPicPr>
        <p:blipFill rotWithShape="1">
          <a:blip r:embed="rId3">
            <a:alphaModFix/>
          </a:blip>
          <a:srcRect b="0" l="0" r="0" t="0"/>
          <a:stretch/>
        </p:blipFill>
        <p:spPr>
          <a:xfrm>
            <a:off x="495151" y="1059872"/>
            <a:ext cx="4877369" cy="340321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9"/>
          <p:cNvSpPr txBox="1"/>
          <p:nvPr>
            <p:ph type="title"/>
          </p:nvPr>
        </p:nvSpPr>
        <p:spPr>
          <a:xfrm>
            <a:off x="868800" y="256800"/>
            <a:ext cx="7406400" cy="4446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None/>
            </a:pPr>
            <a:r>
              <a:rPr lang="ru"/>
              <a:t>Выводы</a:t>
            </a:r>
            <a:endParaRPr/>
          </a:p>
        </p:txBody>
      </p:sp>
      <p:sp>
        <p:nvSpPr>
          <p:cNvPr id="222" name="Google Shape;222;p39"/>
          <p:cNvSpPr txBox="1"/>
          <p:nvPr>
            <p:ph idx="1" type="body"/>
          </p:nvPr>
        </p:nvSpPr>
        <p:spPr>
          <a:xfrm>
            <a:off x="489850" y="924050"/>
            <a:ext cx="8105100" cy="3648300"/>
          </a:xfrm>
          <a:prstGeom prst="rect">
            <a:avLst/>
          </a:prstGeom>
        </p:spPr>
        <p:txBody>
          <a:bodyPr anchorCtr="0" anchor="t" bIns="34275" lIns="68575" spcFirstLastPara="1" rIns="68575" wrap="square" tIns="34275">
            <a:noAutofit/>
          </a:bodyPr>
          <a:lstStyle/>
          <a:p>
            <a:pPr indent="-301942" lvl="0" marL="457200" rtl="0" algn="just">
              <a:lnSpc>
                <a:spcPct val="150000"/>
              </a:lnSpc>
              <a:spcBef>
                <a:spcPts val="0"/>
              </a:spcBef>
              <a:spcAft>
                <a:spcPts val="0"/>
              </a:spcAft>
              <a:buClr>
                <a:schemeClr val="dk1"/>
              </a:buClr>
              <a:buSzPts val="1155"/>
              <a:buFont typeface="Roboto"/>
              <a:buAutoNum type="arabicPeriod"/>
            </a:pPr>
            <a:r>
              <a:rPr lang="ru" sz="1155">
                <a:solidFill>
                  <a:schemeClr val="dk1"/>
                </a:solidFill>
                <a:latin typeface="Roboto"/>
                <a:ea typeface="Roboto"/>
                <a:cs typeface="Roboto"/>
                <a:sym typeface="Roboto"/>
              </a:rPr>
              <a:t>В ходе анализа результатов нами были найдены значимые взаимосвязи между субшкалами увлеченности и компонентами удовлетворенности работой в разных группах сотрудников.</a:t>
            </a:r>
            <a:endParaRPr sz="1155">
              <a:solidFill>
                <a:schemeClr val="dk1"/>
              </a:solidFill>
              <a:latin typeface="Roboto"/>
              <a:ea typeface="Roboto"/>
              <a:cs typeface="Roboto"/>
              <a:sym typeface="Roboto"/>
            </a:endParaRPr>
          </a:p>
          <a:p>
            <a:pPr indent="-301942" lvl="0" marL="457200" rtl="0" algn="just">
              <a:lnSpc>
                <a:spcPct val="150000"/>
              </a:lnSpc>
              <a:spcBef>
                <a:spcPts val="0"/>
              </a:spcBef>
              <a:spcAft>
                <a:spcPts val="0"/>
              </a:spcAft>
              <a:buClr>
                <a:schemeClr val="dk1"/>
              </a:buClr>
              <a:buSzPts val="1155"/>
              <a:buFont typeface="Roboto"/>
              <a:buAutoNum type="arabicPeriod"/>
            </a:pPr>
            <a:r>
              <a:rPr lang="ru" sz="1155">
                <a:solidFill>
                  <a:schemeClr val="dk1"/>
                </a:solidFill>
                <a:latin typeface="Roboto"/>
                <a:ea typeface="Roboto"/>
                <a:cs typeface="Roboto"/>
                <a:sym typeface="Roboto"/>
              </a:rPr>
              <a:t>На структуру мотивационного комплекса по методике К. Замфира значимое влияние оказывает возраст и иерархическое положение сотрудника в организации. Нами была предпринята попытка увеличить гомогенность структуры мотивационного комплекса (в особенности внешней мотивации), а также увлеченности в работу путем выделения 4 подгрупп из выборки. </a:t>
            </a:r>
            <a:endParaRPr sz="1155">
              <a:solidFill>
                <a:schemeClr val="dk1"/>
              </a:solidFill>
              <a:latin typeface="Roboto"/>
              <a:ea typeface="Roboto"/>
              <a:cs typeface="Roboto"/>
              <a:sym typeface="Roboto"/>
            </a:endParaRPr>
          </a:p>
          <a:p>
            <a:pPr indent="-301942" lvl="0" marL="457200" rtl="0" algn="just">
              <a:lnSpc>
                <a:spcPct val="150000"/>
              </a:lnSpc>
              <a:spcBef>
                <a:spcPts val="0"/>
              </a:spcBef>
              <a:spcAft>
                <a:spcPts val="0"/>
              </a:spcAft>
              <a:buClr>
                <a:schemeClr val="dk1"/>
              </a:buClr>
              <a:buSzPts val="1155"/>
              <a:buFont typeface="Roboto"/>
              <a:buAutoNum type="arabicPeriod"/>
            </a:pPr>
            <a:r>
              <a:rPr lang="ru" sz="1155">
                <a:solidFill>
                  <a:schemeClr val="dk1"/>
                </a:solidFill>
                <a:latin typeface="Roboto"/>
                <a:ea typeface="Roboto"/>
                <a:cs typeface="Roboto"/>
                <a:sym typeface="Roboto"/>
              </a:rPr>
              <a:t>Несмотря на то, что комплексы очень похожи по своей структуре, а почти у всех сотрудников высокая внутренняя мотивация, мы можем предполагать, что соотношение видов внешней мотивации (ВОМ и ВПМ) может дать нам ценную информацию о том, как именно можно повлиять на удовлетворенность определенных аспектов и следовательно их увлеченность. К примеру, для молодых сотрудников с высокой внешней позитивной мотивацией важны возможности самореализации себя в работе, продвижение по карьерной лестнице и профессиональное развитие, перспективы увеличения заработной платы и справедливо предполагать то что, если компания покажет им эти перспективы это позитивно повлияет на их увлеченность, что в свою очередь приведет к высокой отдаче на рабочем месте и повышенной продуктивности</a:t>
            </a:r>
            <a:r>
              <a:rPr lang="ru" sz="1155">
                <a:solidFill>
                  <a:schemeClr val="dk1"/>
                </a:solidFill>
                <a:latin typeface="Roboto"/>
                <a:ea typeface="Roboto"/>
                <a:cs typeface="Roboto"/>
                <a:sym typeface="Roboto"/>
              </a:rPr>
              <a:t>.</a:t>
            </a:r>
            <a:endParaRPr sz="1155">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latin typeface="Roboto Medium"/>
                <a:ea typeface="Roboto Medium"/>
                <a:cs typeface="Roboto Medium"/>
                <a:sym typeface="Roboto Medium"/>
              </a:rPr>
              <a:t>Увлеченность работой</a:t>
            </a:r>
            <a:endParaRPr>
              <a:latin typeface="Roboto Medium"/>
              <a:ea typeface="Roboto Medium"/>
              <a:cs typeface="Roboto Medium"/>
              <a:sym typeface="Roboto Medium"/>
            </a:endParaRPr>
          </a:p>
        </p:txBody>
      </p:sp>
      <p:sp>
        <p:nvSpPr>
          <p:cNvPr id="74" name="Google Shape;74;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ru">
                <a:solidFill>
                  <a:schemeClr val="dk1"/>
                </a:solidFill>
                <a:latin typeface="Roboto"/>
                <a:ea typeface="Roboto"/>
                <a:cs typeface="Roboto"/>
                <a:sym typeface="Roboto"/>
              </a:rPr>
              <a:t>– антипод «выгоранию», содержащий три компонента: энергию, включенность, профессиональную эффективность (по аналогии с компонентами «выгорания» – истощение, цинизм, недостаток профессиональной эффективности) (Maslach &amp; Leiter, 1997); </a:t>
            </a:r>
            <a:endParaRPr>
              <a:solidFill>
                <a:schemeClr val="dk1"/>
              </a:solidFill>
              <a:latin typeface="Roboto"/>
              <a:ea typeface="Roboto"/>
              <a:cs typeface="Roboto"/>
              <a:sym typeface="Roboto"/>
            </a:endParaRPr>
          </a:p>
          <a:p>
            <a:pPr indent="0" lvl="0" marL="0" rtl="0" algn="l">
              <a:spcBef>
                <a:spcPts val="1200"/>
              </a:spcBef>
              <a:spcAft>
                <a:spcPts val="1200"/>
              </a:spcAft>
              <a:buNone/>
            </a:pPr>
            <a:r>
              <a:rPr lang="ru">
                <a:solidFill>
                  <a:schemeClr val="dk1"/>
                </a:solidFill>
                <a:latin typeface="Roboto"/>
                <a:ea typeface="Roboto"/>
                <a:cs typeface="Roboto"/>
                <a:sym typeface="Roboto"/>
              </a:rPr>
              <a:t>– стойкое позитивное и приносящее удовлетворение состояние, связанное с работой, которое характеризуется энергичностью (бодростью), энтузиазмом (преданностью) и поглощенностью деятельностью (Schaufeli et al., 2002).</a:t>
            </a:r>
            <a:endParaRPr>
              <a:solidFill>
                <a:schemeClr val="dk1"/>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latin typeface="Roboto Medium"/>
                <a:ea typeface="Roboto Medium"/>
                <a:cs typeface="Roboto Medium"/>
                <a:sym typeface="Roboto Medium"/>
              </a:rPr>
              <a:t>П</a:t>
            </a:r>
            <a:r>
              <a:rPr lang="ru">
                <a:latin typeface="Roboto Medium"/>
                <a:ea typeface="Roboto Medium"/>
                <a:cs typeface="Roboto Medium"/>
                <a:sym typeface="Roboto Medium"/>
              </a:rPr>
              <a:t>одход В. Шауфели и А. Бэккер</a:t>
            </a:r>
            <a:endParaRPr>
              <a:latin typeface="Roboto Medium"/>
              <a:ea typeface="Roboto Medium"/>
              <a:cs typeface="Roboto Medium"/>
              <a:sym typeface="Roboto Medium"/>
            </a:endParaRPr>
          </a:p>
        </p:txBody>
      </p:sp>
      <p:sp>
        <p:nvSpPr>
          <p:cNvPr id="80" name="Google Shape;80;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ru">
                <a:solidFill>
                  <a:schemeClr val="dk1"/>
                </a:solidFill>
              </a:rPr>
              <a:t>«выгорание» ≠ увлеченность работой – это отдельные явления!</a:t>
            </a:r>
            <a:endParaRPr>
              <a:solidFill>
                <a:schemeClr val="dk1"/>
              </a:solidFill>
            </a:endParaRPr>
          </a:p>
          <a:p>
            <a:pPr indent="0" lvl="0" marL="0" rtl="0" algn="l">
              <a:spcBef>
                <a:spcPts val="1200"/>
              </a:spcBef>
              <a:spcAft>
                <a:spcPts val="0"/>
              </a:spcAft>
              <a:buNone/>
            </a:pPr>
            <a:r>
              <a:rPr lang="ru">
                <a:solidFill>
                  <a:schemeClr val="dk1"/>
                </a:solidFill>
              </a:rPr>
              <a:t>Увлеченность работой - это показатель психоэмоционального благополучия в труде, отражающего соотношение внутренней и внешней мотивации труда.</a:t>
            </a:r>
            <a:endParaRPr>
              <a:solidFill>
                <a:schemeClr val="dk1"/>
              </a:solidFill>
            </a:endParaRPr>
          </a:p>
          <a:p>
            <a:pPr indent="0" lvl="0" marL="0" rtl="0" algn="l">
              <a:spcBef>
                <a:spcPts val="1200"/>
              </a:spcBef>
              <a:spcAft>
                <a:spcPts val="1200"/>
              </a:spcAft>
              <a:buNone/>
            </a:pPr>
            <a:r>
              <a:t/>
            </a:r>
            <a:endParaRPr>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8"/>
          <p:cNvSpPr txBox="1"/>
          <p:nvPr>
            <p:ph type="title"/>
          </p:nvPr>
        </p:nvSpPr>
        <p:spPr>
          <a:xfrm>
            <a:off x="311700" y="320925"/>
            <a:ext cx="8520600" cy="658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latin typeface="Roboto Medium"/>
                <a:ea typeface="Roboto Medium"/>
                <a:cs typeface="Roboto Medium"/>
                <a:sym typeface="Roboto Medium"/>
              </a:rPr>
              <a:t>Мотивационная модель увлеченности работой </a:t>
            </a:r>
            <a:r>
              <a:rPr lang="ru">
                <a:latin typeface="Roboto Medium"/>
                <a:ea typeface="Roboto Medium"/>
                <a:cs typeface="Roboto Medium"/>
                <a:sym typeface="Roboto Medium"/>
              </a:rPr>
              <a:t>предложенная</a:t>
            </a:r>
            <a:r>
              <a:rPr lang="ru">
                <a:latin typeface="Roboto Medium"/>
                <a:ea typeface="Roboto Medium"/>
                <a:cs typeface="Roboto Medium"/>
                <a:sym typeface="Roboto Medium"/>
              </a:rPr>
              <a:t> В. Шауфели</a:t>
            </a:r>
            <a:endParaRPr sz="2777">
              <a:latin typeface="Roboto Medium"/>
              <a:ea typeface="Roboto Medium"/>
              <a:cs typeface="Roboto Medium"/>
              <a:sym typeface="Roboto Medium"/>
            </a:endParaRPr>
          </a:p>
        </p:txBody>
      </p:sp>
      <p:sp>
        <p:nvSpPr>
          <p:cNvPr id="86" name="Google Shape;86;p18"/>
          <p:cNvSpPr txBox="1"/>
          <p:nvPr>
            <p:ph idx="1" type="body"/>
          </p:nvPr>
        </p:nvSpPr>
        <p:spPr>
          <a:xfrm>
            <a:off x="311700" y="1463675"/>
            <a:ext cx="8520600" cy="33390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b="1" lang="ru">
                <a:solidFill>
                  <a:schemeClr val="dk1"/>
                </a:solidFill>
                <a:latin typeface="Roboto"/>
                <a:ea typeface="Roboto"/>
                <a:cs typeface="Roboto"/>
                <a:sym typeface="Roboto"/>
              </a:rPr>
              <a:t>энергичность (бодрость, мощь)</a:t>
            </a:r>
            <a:r>
              <a:rPr lang="ru">
                <a:solidFill>
                  <a:schemeClr val="dk1"/>
                </a:solidFill>
                <a:latin typeface="Roboto"/>
                <a:ea typeface="Roboto"/>
                <a:cs typeface="Roboto"/>
                <a:sym typeface="Roboto"/>
              </a:rPr>
              <a:t> – «vigor» – определяется высоким уровнем энергии и психологической устойчивости в процессе работы, готовностью выкладываться на работе сполна и упорством в преодолении трудностей; </a:t>
            </a:r>
            <a:endParaRPr>
              <a:solidFill>
                <a:schemeClr val="dk1"/>
              </a:solidFill>
              <a:latin typeface="Roboto"/>
              <a:ea typeface="Roboto"/>
              <a:cs typeface="Roboto"/>
              <a:sym typeface="Roboto"/>
            </a:endParaRPr>
          </a:p>
          <a:p>
            <a:pPr indent="0" lvl="0" marL="0" rtl="0" algn="l">
              <a:spcBef>
                <a:spcPts val="1200"/>
              </a:spcBef>
              <a:spcAft>
                <a:spcPts val="0"/>
              </a:spcAft>
              <a:buNone/>
            </a:pPr>
            <a:r>
              <a:rPr b="1" lang="ru">
                <a:solidFill>
                  <a:schemeClr val="dk1"/>
                </a:solidFill>
                <a:latin typeface="Roboto"/>
                <a:ea typeface="Roboto"/>
                <a:cs typeface="Roboto"/>
                <a:sym typeface="Roboto"/>
              </a:rPr>
              <a:t>энтузиазм (преданность)</a:t>
            </a:r>
            <a:r>
              <a:rPr lang="ru">
                <a:solidFill>
                  <a:schemeClr val="dk1"/>
                </a:solidFill>
                <a:latin typeface="Roboto"/>
                <a:ea typeface="Roboto"/>
                <a:cs typeface="Roboto"/>
                <a:sym typeface="Roboto"/>
              </a:rPr>
              <a:t> – «dedication» – характеризуется сильной психологической причастностью к работе, объединенной с осмысленностью и чувством собственной значимости, энтузиазмом, вдохновением, гордостью и принятием вызовов; </a:t>
            </a:r>
            <a:endParaRPr>
              <a:solidFill>
                <a:schemeClr val="dk1"/>
              </a:solidFill>
              <a:latin typeface="Roboto"/>
              <a:ea typeface="Roboto"/>
              <a:cs typeface="Roboto"/>
              <a:sym typeface="Roboto"/>
            </a:endParaRPr>
          </a:p>
          <a:p>
            <a:pPr indent="0" lvl="0" marL="0" rtl="0" algn="l">
              <a:spcBef>
                <a:spcPts val="1200"/>
              </a:spcBef>
              <a:spcAft>
                <a:spcPts val="1200"/>
              </a:spcAft>
              <a:buNone/>
            </a:pPr>
            <a:r>
              <a:rPr b="1" lang="ru">
                <a:solidFill>
                  <a:schemeClr val="dk1"/>
                </a:solidFill>
                <a:latin typeface="Roboto"/>
                <a:ea typeface="Roboto"/>
                <a:cs typeface="Roboto"/>
                <a:sym typeface="Roboto"/>
              </a:rPr>
              <a:t>поглощенность деятельностью (погруженность)</a:t>
            </a:r>
            <a:r>
              <a:rPr lang="ru">
                <a:solidFill>
                  <a:schemeClr val="dk1"/>
                </a:solidFill>
                <a:latin typeface="Roboto"/>
                <a:ea typeface="Roboto"/>
                <a:cs typeface="Roboto"/>
                <a:sym typeface="Roboto"/>
              </a:rPr>
              <a:t> – «absorption» – представляет полную концентрацию на работе, радостное погружение в работу, вследствие чего человек не замечает хода времени и испытывает сложности при                       выходе из рабочего состояния.</a:t>
            </a:r>
            <a:endParaRPr>
              <a:solidFill>
                <a:schemeClr val="dk1"/>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9"/>
          <p:cNvSpPr txBox="1"/>
          <p:nvPr>
            <p:ph type="title"/>
          </p:nvPr>
        </p:nvSpPr>
        <p:spPr>
          <a:xfrm>
            <a:off x="1326600" y="4330775"/>
            <a:ext cx="6490800" cy="467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ru" sz="1400"/>
              <a:t>Модель увлеченности работой в контексте рабочих ресурсов-требований (Bakker &amp; Leiter, 2010)</a:t>
            </a:r>
            <a:endParaRPr sz="1400"/>
          </a:p>
        </p:txBody>
      </p:sp>
      <p:pic>
        <p:nvPicPr>
          <p:cNvPr id="92" name="Google Shape;92;p19"/>
          <p:cNvPicPr preferRelativeResize="0"/>
          <p:nvPr/>
        </p:nvPicPr>
        <p:blipFill>
          <a:blip r:embed="rId3">
            <a:alphaModFix/>
          </a:blip>
          <a:stretch>
            <a:fillRect/>
          </a:stretch>
        </p:blipFill>
        <p:spPr>
          <a:xfrm>
            <a:off x="1326676" y="138300"/>
            <a:ext cx="6490658" cy="4141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latin typeface="Roboto Medium"/>
                <a:ea typeface="Roboto Medium"/>
                <a:cs typeface="Roboto Medium"/>
                <a:sym typeface="Roboto Medium"/>
              </a:rPr>
              <a:t>Удовлетворенность работой в рамках интегративной модели</a:t>
            </a:r>
            <a:endParaRPr>
              <a:latin typeface="Roboto Medium"/>
              <a:ea typeface="Roboto Medium"/>
              <a:cs typeface="Roboto Medium"/>
              <a:sym typeface="Roboto Medium"/>
            </a:endParaRPr>
          </a:p>
        </p:txBody>
      </p:sp>
      <p:sp>
        <p:nvSpPr>
          <p:cNvPr id="98" name="Google Shape;98;p20"/>
          <p:cNvSpPr txBox="1"/>
          <p:nvPr>
            <p:ph idx="1" type="body"/>
          </p:nvPr>
        </p:nvSpPr>
        <p:spPr>
          <a:xfrm>
            <a:off x="311700" y="1569750"/>
            <a:ext cx="8520600" cy="3188400"/>
          </a:xfrm>
          <a:prstGeom prst="rect">
            <a:avLst/>
          </a:prstGeom>
        </p:spPr>
        <p:txBody>
          <a:bodyPr anchorCtr="0" anchor="t" bIns="91425" lIns="91425" spcFirstLastPara="1" rIns="91425" wrap="square" tIns="91425">
            <a:normAutofit/>
          </a:bodyPr>
          <a:lstStyle/>
          <a:p>
            <a:pPr indent="-199898" lvl="0" marL="228600" rtl="0" algn="l">
              <a:lnSpc>
                <a:spcPct val="90000"/>
              </a:lnSpc>
              <a:spcBef>
                <a:spcPts val="1400"/>
              </a:spcBef>
              <a:spcAft>
                <a:spcPts val="0"/>
              </a:spcAft>
              <a:buClr>
                <a:schemeClr val="dk1"/>
              </a:buClr>
              <a:buSzPts val="1600"/>
              <a:buFont typeface="Roboto"/>
              <a:buChar char="•"/>
            </a:pPr>
            <a:r>
              <a:rPr lang="ru" sz="1600">
                <a:solidFill>
                  <a:schemeClr val="dk1"/>
                </a:solidFill>
                <a:latin typeface="Roboto"/>
                <a:ea typeface="Roboto"/>
                <a:cs typeface="Roboto"/>
                <a:sym typeface="Roboto"/>
              </a:rPr>
              <a:t>Рабочие ресурсы включают физические, социальные, организационные аспекты работы (Schaufeli, Bakker, 2004; Bakker, Leiter, 2010), которые помогают редуцировать рабочие требования, связанные с высокой психофизиологической и психологической «ценой».</a:t>
            </a:r>
            <a:endParaRPr sz="1600">
              <a:solidFill>
                <a:schemeClr val="dk1"/>
              </a:solidFill>
              <a:latin typeface="Roboto"/>
              <a:ea typeface="Roboto"/>
              <a:cs typeface="Roboto"/>
              <a:sym typeface="Roboto"/>
            </a:endParaRPr>
          </a:p>
          <a:p>
            <a:pPr indent="-199898" lvl="0" marL="228600" rtl="0" algn="l">
              <a:lnSpc>
                <a:spcPct val="90000"/>
              </a:lnSpc>
              <a:spcBef>
                <a:spcPts val="1400"/>
              </a:spcBef>
              <a:spcAft>
                <a:spcPts val="0"/>
              </a:spcAft>
              <a:buClr>
                <a:schemeClr val="dk1"/>
              </a:buClr>
              <a:buSzPts val="1600"/>
              <a:buFont typeface="Roboto"/>
              <a:buChar char="•"/>
            </a:pPr>
            <a:r>
              <a:rPr lang="ru" sz="1600">
                <a:solidFill>
                  <a:schemeClr val="dk1"/>
                </a:solidFill>
                <a:latin typeface="Roboto"/>
                <a:ea typeface="Roboto"/>
                <a:cs typeface="Roboto"/>
                <a:sym typeface="Roboto"/>
              </a:rPr>
              <a:t>Связь увлеченности работой с удовлетворенностью процессом и содержанием труда достаточно очевидна: чем более человек погружен в деятельность и предан ей, тем больше ему нравятся процесс и результат этой деятельности. В этой же логике увлеченный работой человек удовлетворен тем, в каких условиях эта работа протекает, как она организована. (Мандрикова, 2012)</a:t>
            </a:r>
            <a:endParaRPr sz="1600">
              <a:solidFill>
                <a:schemeClr val="dk1"/>
              </a:solidFill>
              <a:latin typeface="Roboto"/>
              <a:ea typeface="Roboto"/>
              <a:cs typeface="Roboto"/>
              <a:sym typeface="Roboto"/>
            </a:endParaRPr>
          </a:p>
          <a:p>
            <a:pPr indent="-199898" lvl="0" marL="228600" rtl="0" algn="l">
              <a:lnSpc>
                <a:spcPct val="90000"/>
              </a:lnSpc>
              <a:spcBef>
                <a:spcPts val="1400"/>
              </a:spcBef>
              <a:spcAft>
                <a:spcPts val="0"/>
              </a:spcAft>
              <a:buClr>
                <a:schemeClr val="dk1"/>
              </a:buClr>
              <a:buSzPts val="1600"/>
              <a:buFont typeface="Roboto"/>
              <a:buChar char="•"/>
            </a:pPr>
            <a:r>
              <a:rPr lang="ru" sz="1600">
                <a:solidFill>
                  <a:schemeClr val="dk1"/>
                </a:solidFill>
                <a:latin typeface="Roboto"/>
                <a:ea typeface="Roboto"/>
                <a:cs typeface="Roboto"/>
                <a:sym typeface="Roboto"/>
              </a:rPr>
              <a:t>В данной работе </a:t>
            </a:r>
            <a:endParaRPr sz="1600">
              <a:solidFill>
                <a:schemeClr val="dk1"/>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1"/>
          <p:cNvSpPr txBox="1"/>
          <p:nvPr>
            <p:ph type="title"/>
          </p:nvPr>
        </p:nvSpPr>
        <p:spPr>
          <a:xfrm>
            <a:off x="311700" y="322550"/>
            <a:ext cx="86505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ru" sz="2420">
                <a:latin typeface="Roboto Medium"/>
                <a:ea typeface="Roboto Medium"/>
                <a:cs typeface="Roboto Medium"/>
                <a:sym typeface="Roboto Medium"/>
              </a:rPr>
              <a:t>Мотивация профессиональной деятельности К.Замфир</a:t>
            </a:r>
            <a:endParaRPr sz="2420">
              <a:latin typeface="Roboto Medium"/>
              <a:ea typeface="Roboto Medium"/>
              <a:cs typeface="Roboto Medium"/>
              <a:sym typeface="Roboto Medium"/>
            </a:endParaRPr>
          </a:p>
        </p:txBody>
      </p:sp>
      <p:sp>
        <p:nvSpPr>
          <p:cNvPr id="104" name="Google Shape;104;p21"/>
          <p:cNvSpPr txBox="1"/>
          <p:nvPr>
            <p:ph idx="1" type="body"/>
          </p:nvPr>
        </p:nvSpPr>
        <p:spPr>
          <a:xfrm>
            <a:off x="311700" y="1140775"/>
            <a:ext cx="8520600" cy="3123300"/>
          </a:xfrm>
          <a:prstGeom prst="rect">
            <a:avLst/>
          </a:prstGeom>
        </p:spPr>
        <p:txBody>
          <a:bodyPr anchorCtr="0" anchor="t" bIns="91425" lIns="91425" spcFirstLastPara="1" rIns="91425" wrap="square" tIns="91425">
            <a:noAutofit/>
          </a:bodyPr>
          <a:lstStyle/>
          <a:p>
            <a:pPr indent="-323850" lvl="0" marL="457200" rtl="0" algn="just">
              <a:lnSpc>
                <a:spcPct val="100000"/>
              </a:lnSpc>
              <a:spcBef>
                <a:spcPts val="1400"/>
              </a:spcBef>
              <a:spcAft>
                <a:spcPts val="0"/>
              </a:spcAft>
              <a:buClr>
                <a:schemeClr val="dk1"/>
              </a:buClr>
              <a:buSzPts val="1500"/>
              <a:buFont typeface="Corbel"/>
              <a:buChar char="●"/>
            </a:pPr>
            <a:r>
              <a:rPr b="1" lang="ru" sz="1500">
                <a:solidFill>
                  <a:schemeClr val="dk1"/>
                </a:solidFill>
                <a:latin typeface="Roboto"/>
                <a:ea typeface="Roboto"/>
                <a:cs typeface="Roboto"/>
                <a:sym typeface="Roboto"/>
              </a:rPr>
              <a:t>Внутренняя мотивация (ВМ): </a:t>
            </a:r>
            <a:r>
              <a:rPr lang="ru" sz="1500">
                <a:solidFill>
                  <a:schemeClr val="dk1"/>
                </a:solidFill>
                <a:latin typeface="Roboto"/>
                <a:ea typeface="Roboto"/>
                <a:cs typeface="Roboto"/>
                <a:sym typeface="Roboto"/>
              </a:rPr>
              <a:t>мотивация, возникающая из потребностей самого человека и связанная непосредственно с процессом и результатом труда, на основе которой он трудится с удовольствием, без какого-либо внешнего давления;</a:t>
            </a:r>
            <a:endParaRPr sz="1500">
              <a:solidFill>
                <a:schemeClr val="dk1"/>
              </a:solidFill>
              <a:latin typeface="Roboto"/>
              <a:ea typeface="Roboto"/>
              <a:cs typeface="Roboto"/>
              <a:sym typeface="Roboto"/>
            </a:endParaRPr>
          </a:p>
          <a:p>
            <a:pPr indent="-323850" lvl="0" marL="457200" rtl="0" algn="just">
              <a:lnSpc>
                <a:spcPct val="100000"/>
              </a:lnSpc>
              <a:spcBef>
                <a:spcPts val="1400"/>
              </a:spcBef>
              <a:spcAft>
                <a:spcPts val="0"/>
              </a:spcAft>
              <a:buClr>
                <a:schemeClr val="dk1"/>
              </a:buClr>
              <a:buSzPts val="1500"/>
              <a:buFont typeface="Corbel"/>
              <a:buChar char="●"/>
            </a:pPr>
            <a:r>
              <a:rPr b="1" lang="ru" sz="1500">
                <a:solidFill>
                  <a:schemeClr val="dk1"/>
                </a:solidFill>
                <a:latin typeface="Roboto"/>
                <a:ea typeface="Roboto"/>
                <a:cs typeface="Roboto"/>
                <a:sym typeface="Roboto"/>
              </a:rPr>
              <a:t>Внешняя позитивная мотивацию (ВПМ): </a:t>
            </a:r>
            <a:r>
              <a:rPr lang="ru" sz="1500">
                <a:solidFill>
                  <a:schemeClr val="dk1"/>
                </a:solidFill>
                <a:latin typeface="Roboto"/>
                <a:ea typeface="Roboto"/>
                <a:cs typeface="Roboto"/>
                <a:sym typeface="Roboto"/>
              </a:rPr>
              <a:t>содержит мотивы, лишь опосредованно связанные с процессом и результатом труда: материальное стимулирование, продвижение по работе, одобрение со стороны коллег и коллектива, престиж, т.е. те стимулы, ради которых человек считает нужным приложить свои усилия;</a:t>
            </a:r>
            <a:endParaRPr b="1" sz="1500">
              <a:solidFill>
                <a:schemeClr val="dk1"/>
              </a:solidFill>
              <a:latin typeface="Roboto"/>
              <a:ea typeface="Roboto"/>
              <a:cs typeface="Roboto"/>
              <a:sym typeface="Roboto"/>
            </a:endParaRPr>
          </a:p>
          <a:p>
            <a:pPr indent="-323850" lvl="0" marL="457200" rtl="0" algn="just">
              <a:lnSpc>
                <a:spcPct val="100000"/>
              </a:lnSpc>
              <a:spcBef>
                <a:spcPts val="1400"/>
              </a:spcBef>
              <a:spcAft>
                <a:spcPts val="0"/>
              </a:spcAft>
              <a:buClr>
                <a:schemeClr val="dk1"/>
              </a:buClr>
              <a:buSzPts val="1500"/>
              <a:buFont typeface="Corbel"/>
              <a:buChar char="●"/>
            </a:pPr>
            <a:r>
              <a:rPr b="1" lang="ru" sz="1500">
                <a:solidFill>
                  <a:schemeClr val="dk1"/>
                </a:solidFill>
                <a:latin typeface="Roboto"/>
                <a:ea typeface="Roboto"/>
                <a:cs typeface="Roboto"/>
                <a:sym typeface="Roboto"/>
              </a:rPr>
              <a:t>Внешняя отрицательная мотивация (ВОМ): </a:t>
            </a:r>
            <a:r>
              <a:rPr lang="ru" sz="1500">
                <a:solidFill>
                  <a:schemeClr val="dk1"/>
                </a:solidFill>
                <a:latin typeface="Roboto"/>
                <a:ea typeface="Roboto"/>
                <a:cs typeface="Roboto"/>
                <a:sym typeface="Roboto"/>
              </a:rPr>
              <a:t>включает мотивы, не связанные непосредственно с процессом и результатом труда, но имеющие негативную эмоциональную окраску избегания: наказания, критику, осуждение, штрафы и т.п.;</a:t>
            </a:r>
            <a:endParaRPr b="1" sz="1500">
              <a:solidFill>
                <a:schemeClr val="dk1"/>
              </a:solidFill>
              <a:latin typeface="Roboto"/>
              <a:ea typeface="Roboto"/>
              <a:cs typeface="Roboto"/>
              <a:sym typeface="Roboto"/>
            </a:endParaRPr>
          </a:p>
          <a:p>
            <a:pPr indent="-323850" lvl="0" marL="457200" rtl="0" algn="just">
              <a:lnSpc>
                <a:spcPct val="100000"/>
              </a:lnSpc>
              <a:spcBef>
                <a:spcPts val="1400"/>
              </a:spcBef>
              <a:spcAft>
                <a:spcPts val="0"/>
              </a:spcAft>
              <a:buClr>
                <a:schemeClr val="dk1"/>
              </a:buClr>
              <a:buSzPts val="1500"/>
              <a:buFont typeface="Corbel"/>
              <a:buChar char="●"/>
            </a:pPr>
            <a:r>
              <a:rPr b="1" lang="ru" sz="1500">
                <a:solidFill>
                  <a:schemeClr val="dk1"/>
                </a:solidFill>
                <a:latin typeface="Roboto"/>
                <a:ea typeface="Roboto"/>
                <a:cs typeface="Roboto"/>
                <a:sym typeface="Roboto"/>
              </a:rPr>
              <a:t>Мотивационный комплекс: </a:t>
            </a:r>
            <a:r>
              <a:rPr lang="ru" sz="1500">
                <a:solidFill>
                  <a:schemeClr val="dk1"/>
                </a:solidFill>
                <a:latin typeface="Roboto"/>
                <a:ea typeface="Roboto"/>
                <a:cs typeface="Roboto"/>
                <a:sym typeface="Roboto"/>
              </a:rPr>
              <a:t>Структура мотивации трудовой деятельности включающая три компонента: внутреннюю мотивацию (ВМ), внешнюю положительную мотивацию (ВПМ) и внешнюю отрицательную мотивацию (ВОМ).</a:t>
            </a:r>
            <a:endParaRPr sz="1500">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latin typeface="Roboto Medium"/>
                <a:ea typeface="Roboto Medium"/>
                <a:cs typeface="Roboto Medium"/>
                <a:sym typeface="Roboto Medium"/>
              </a:rPr>
              <a:t>Мотивация профессиональной деятельности в рамках модели</a:t>
            </a:r>
            <a:endParaRPr>
              <a:latin typeface="Roboto Medium"/>
              <a:ea typeface="Roboto Medium"/>
              <a:cs typeface="Roboto Medium"/>
              <a:sym typeface="Roboto Medium"/>
            </a:endParaRPr>
          </a:p>
        </p:txBody>
      </p:sp>
      <p:sp>
        <p:nvSpPr>
          <p:cNvPr id="110" name="Google Shape;110;p22"/>
          <p:cNvSpPr txBox="1"/>
          <p:nvPr>
            <p:ph idx="1" type="body"/>
          </p:nvPr>
        </p:nvSpPr>
        <p:spPr>
          <a:xfrm>
            <a:off x="311700" y="1531000"/>
            <a:ext cx="8520600" cy="3416400"/>
          </a:xfrm>
          <a:prstGeom prst="rect">
            <a:avLst/>
          </a:prstGeom>
        </p:spPr>
        <p:txBody>
          <a:bodyPr anchorCtr="0" anchor="t" bIns="91425" lIns="91425" spcFirstLastPara="1" rIns="91425" wrap="square" tIns="91425">
            <a:normAutofit/>
          </a:bodyPr>
          <a:lstStyle/>
          <a:p>
            <a:pPr indent="-189738" lvl="0" marL="228600" rtl="0" algn="l">
              <a:lnSpc>
                <a:spcPct val="90000"/>
              </a:lnSpc>
              <a:spcBef>
                <a:spcPts val="1400"/>
              </a:spcBef>
              <a:spcAft>
                <a:spcPts val="0"/>
              </a:spcAft>
              <a:buClr>
                <a:schemeClr val="dk1"/>
              </a:buClr>
              <a:buSzPts val="1440"/>
              <a:buFont typeface="Corbel"/>
              <a:buChar char="•"/>
            </a:pPr>
            <a:r>
              <a:rPr lang="ru">
                <a:solidFill>
                  <a:schemeClr val="dk1"/>
                </a:solidFill>
                <a:latin typeface="Times New Roman"/>
                <a:ea typeface="Times New Roman"/>
                <a:cs typeface="Times New Roman"/>
                <a:sym typeface="Times New Roman"/>
              </a:rPr>
              <a:t>Внутренняя мотивация нацелена на реализацию собственного желания выполнения работы, связанного с получением удовольствия от работы, тем самым схожа с увлеченностью работой (Бодров, 2001).</a:t>
            </a:r>
            <a:endParaRPr sz="2200">
              <a:solidFill>
                <a:schemeClr val="dk1"/>
              </a:solidFill>
              <a:latin typeface="Corbel"/>
              <a:ea typeface="Corbel"/>
              <a:cs typeface="Corbel"/>
              <a:sym typeface="Corbel"/>
            </a:endParaRPr>
          </a:p>
          <a:p>
            <a:pPr indent="-189738" lvl="0" marL="228600" rtl="0" algn="l">
              <a:lnSpc>
                <a:spcPct val="90000"/>
              </a:lnSpc>
              <a:spcBef>
                <a:spcPts val="1400"/>
              </a:spcBef>
              <a:spcAft>
                <a:spcPts val="0"/>
              </a:spcAft>
              <a:buClr>
                <a:schemeClr val="dk1"/>
              </a:buClr>
              <a:buSzPts val="1440"/>
              <a:buFont typeface="Corbel"/>
              <a:buChar char="•"/>
            </a:pPr>
            <a:r>
              <a:rPr lang="ru">
                <a:solidFill>
                  <a:schemeClr val="dk1"/>
                </a:solidFill>
                <a:latin typeface="Times New Roman"/>
                <a:ea typeface="Times New Roman"/>
                <a:cs typeface="Times New Roman"/>
                <a:sym typeface="Times New Roman"/>
              </a:rPr>
              <a:t>Внешняя мотивация в теории К. Замфира может показать насколько значима удовлетворенность для мотивов профессиональной деятельности связанная с положительными аспектами работы (ВПМ) и отрицательными (ВОМ).</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