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2" r:id="rId1"/>
  </p:sldMasterIdLst>
  <p:notesMasterIdLst>
    <p:notesMasterId r:id="rId17"/>
  </p:notesMasterIdLst>
  <p:handoutMasterIdLst>
    <p:handoutMasterId r:id="rId18"/>
  </p:handoutMasterIdLst>
  <p:sldIdLst>
    <p:sldId id="261" r:id="rId2"/>
    <p:sldId id="257" r:id="rId3"/>
    <p:sldId id="267" r:id="rId4"/>
    <p:sldId id="271" r:id="rId5"/>
    <p:sldId id="277" r:id="rId6"/>
    <p:sldId id="272" r:id="rId7"/>
    <p:sldId id="274" r:id="rId8"/>
    <p:sldId id="273" r:id="rId9"/>
    <p:sldId id="276" r:id="rId10"/>
    <p:sldId id="275" r:id="rId11"/>
    <p:sldId id="280" r:id="rId12"/>
    <p:sldId id="278" r:id="rId13"/>
    <p:sldId id="279" r:id="rId14"/>
    <p:sldId id="281" r:id="rId15"/>
    <p:sldId id="282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4" autoAdjust="0"/>
    <p:restoredTop sz="94706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5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EEC571-A85C-4695-865E-19BA17E088C4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C0D8B07E-E2F8-47AA-9BB5-BCA66BD44BBD}">
      <dgm:prSet/>
      <dgm:spPr/>
      <dgm:t>
        <a:bodyPr/>
        <a:lstStyle/>
        <a:p>
          <a:r>
            <a:rPr lang="ru-RU"/>
            <a:t>Понятие и типология организационной культуры</a:t>
          </a:r>
          <a:endParaRPr lang="en-US"/>
        </a:p>
      </dgm:t>
    </dgm:pt>
    <dgm:pt modelId="{C93875B2-D2C9-4EF3-86DB-38B7409D1E5F}" type="parTrans" cxnId="{70E8309F-6DD9-46F1-ADC9-789AD9693E7B}">
      <dgm:prSet/>
      <dgm:spPr/>
      <dgm:t>
        <a:bodyPr/>
        <a:lstStyle/>
        <a:p>
          <a:endParaRPr lang="en-US"/>
        </a:p>
      </dgm:t>
    </dgm:pt>
    <dgm:pt modelId="{BD03E014-D51D-47B5-824D-CBB755AF1EFC}" type="sibTrans" cxnId="{70E8309F-6DD9-46F1-ADC9-789AD9693E7B}">
      <dgm:prSet/>
      <dgm:spPr/>
      <dgm:t>
        <a:bodyPr/>
        <a:lstStyle/>
        <a:p>
          <a:endParaRPr lang="en-US"/>
        </a:p>
      </dgm:t>
    </dgm:pt>
    <dgm:pt modelId="{03FE1177-109A-48F3-B4E8-C896A29EC714}">
      <dgm:prSet/>
      <dgm:spPr/>
      <dgm:t>
        <a:bodyPr/>
        <a:lstStyle/>
        <a:p>
          <a:r>
            <a:rPr lang="ru-RU"/>
            <a:t>Понятие и подход к изучению ценностей</a:t>
          </a:r>
          <a:endParaRPr lang="en-US"/>
        </a:p>
      </dgm:t>
    </dgm:pt>
    <dgm:pt modelId="{810B3322-D684-4654-BC21-66F1C59EAC30}" type="parTrans" cxnId="{CD7D5AA9-5867-4D79-88F4-9AE4F9B7807A}">
      <dgm:prSet/>
      <dgm:spPr/>
      <dgm:t>
        <a:bodyPr/>
        <a:lstStyle/>
        <a:p>
          <a:endParaRPr lang="en-US"/>
        </a:p>
      </dgm:t>
    </dgm:pt>
    <dgm:pt modelId="{9BFCB63C-52E7-438F-A9CE-CB3C1F7FEB93}" type="sibTrans" cxnId="{CD7D5AA9-5867-4D79-88F4-9AE4F9B7807A}">
      <dgm:prSet/>
      <dgm:spPr/>
      <dgm:t>
        <a:bodyPr/>
        <a:lstStyle/>
        <a:p>
          <a:endParaRPr lang="en-US"/>
        </a:p>
      </dgm:t>
    </dgm:pt>
    <dgm:pt modelId="{223A962B-FB27-455F-A3A2-B22EB6301F61}">
      <dgm:prSet/>
      <dgm:spPr/>
      <dgm:t>
        <a:bodyPr/>
        <a:lstStyle/>
        <a:p>
          <a:r>
            <a:rPr lang="ru-RU" dirty="0"/>
            <a:t>Теория соответствия личности и среды</a:t>
          </a:r>
          <a:endParaRPr lang="en-US" dirty="0"/>
        </a:p>
      </dgm:t>
    </dgm:pt>
    <dgm:pt modelId="{9C1E0791-B57A-465E-914C-05BAEC8D9D05}" type="parTrans" cxnId="{171F70A8-3E05-4C26-B4B5-00058F430265}">
      <dgm:prSet/>
      <dgm:spPr/>
      <dgm:t>
        <a:bodyPr/>
        <a:lstStyle/>
        <a:p>
          <a:endParaRPr lang="en-US"/>
        </a:p>
      </dgm:t>
    </dgm:pt>
    <dgm:pt modelId="{0D8CAF56-0D52-4F48-87F8-8F22C00DDE45}" type="sibTrans" cxnId="{171F70A8-3E05-4C26-B4B5-00058F430265}">
      <dgm:prSet/>
      <dgm:spPr/>
      <dgm:t>
        <a:bodyPr/>
        <a:lstStyle/>
        <a:p>
          <a:endParaRPr lang="en-US"/>
        </a:p>
      </dgm:t>
    </dgm:pt>
    <dgm:pt modelId="{F7C4EE94-A4C2-4B64-922B-8576ED6BC5B0}">
      <dgm:prSet/>
      <dgm:spPr/>
      <dgm:t>
        <a:bodyPr/>
        <a:lstStyle/>
        <a:p>
          <a:r>
            <a:rPr lang="ru-RU"/>
            <a:t>Факторы и следствия соответствия/несоответствия для сотрудника и организации</a:t>
          </a:r>
          <a:endParaRPr lang="en-US"/>
        </a:p>
      </dgm:t>
    </dgm:pt>
    <dgm:pt modelId="{B9A9EBF7-D7D4-43DB-A445-B9BA880011A9}" type="parTrans" cxnId="{7FDC14E5-F9FA-4861-95D6-B9A081BDA41C}">
      <dgm:prSet/>
      <dgm:spPr/>
      <dgm:t>
        <a:bodyPr/>
        <a:lstStyle/>
        <a:p>
          <a:endParaRPr lang="en-US"/>
        </a:p>
      </dgm:t>
    </dgm:pt>
    <dgm:pt modelId="{12FCEA79-C8D2-4289-A5EA-ADB61AC929B1}" type="sibTrans" cxnId="{7FDC14E5-F9FA-4861-95D6-B9A081BDA41C}">
      <dgm:prSet/>
      <dgm:spPr/>
      <dgm:t>
        <a:bodyPr/>
        <a:lstStyle/>
        <a:p>
          <a:endParaRPr lang="en-US"/>
        </a:p>
      </dgm:t>
    </dgm:pt>
    <dgm:pt modelId="{FF3D955E-14A0-4977-AE84-17B5FF7DE6C1}">
      <dgm:prSet/>
      <dgm:spPr/>
      <dgm:t>
        <a:bodyPr/>
        <a:lstStyle/>
        <a:p>
          <a:r>
            <a:rPr lang="ru-RU" dirty="0"/>
            <a:t>Кейсы и обсуждение</a:t>
          </a:r>
          <a:endParaRPr lang="en-US" dirty="0"/>
        </a:p>
      </dgm:t>
    </dgm:pt>
    <dgm:pt modelId="{541D6727-4B04-49FA-ADAA-E4B318ABB605}" type="parTrans" cxnId="{3546467B-EDA0-4D60-B96A-A465D989E3B8}">
      <dgm:prSet/>
      <dgm:spPr/>
      <dgm:t>
        <a:bodyPr/>
        <a:lstStyle/>
        <a:p>
          <a:endParaRPr lang="en-US"/>
        </a:p>
      </dgm:t>
    </dgm:pt>
    <dgm:pt modelId="{22DC2BD8-20DC-4436-9267-22B5E76F9BEA}" type="sibTrans" cxnId="{3546467B-EDA0-4D60-B96A-A465D989E3B8}">
      <dgm:prSet/>
      <dgm:spPr/>
      <dgm:t>
        <a:bodyPr/>
        <a:lstStyle/>
        <a:p>
          <a:endParaRPr lang="en-US"/>
        </a:p>
      </dgm:t>
    </dgm:pt>
    <dgm:pt modelId="{D5F3470B-338C-4043-BF8B-A3D672E8D11D}" type="pres">
      <dgm:prSet presAssocID="{E0EEC571-A85C-4695-865E-19BA17E088C4}" presName="vert0" presStyleCnt="0">
        <dgm:presLayoutVars>
          <dgm:dir/>
          <dgm:animOne val="branch"/>
          <dgm:animLvl val="lvl"/>
        </dgm:presLayoutVars>
      </dgm:prSet>
      <dgm:spPr/>
    </dgm:pt>
    <dgm:pt modelId="{22910376-5937-4D7E-B251-85A026E27963}" type="pres">
      <dgm:prSet presAssocID="{C0D8B07E-E2F8-47AA-9BB5-BCA66BD44BBD}" presName="thickLine" presStyleLbl="alignNode1" presStyleIdx="0" presStyleCnt="5"/>
      <dgm:spPr/>
    </dgm:pt>
    <dgm:pt modelId="{B9F9F917-1857-46FF-B462-858D203D29B8}" type="pres">
      <dgm:prSet presAssocID="{C0D8B07E-E2F8-47AA-9BB5-BCA66BD44BBD}" presName="horz1" presStyleCnt="0"/>
      <dgm:spPr/>
    </dgm:pt>
    <dgm:pt modelId="{EF54696E-9CBB-4FAD-A8EC-F86FA122469F}" type="pres">
      <dgm:prSet presAssocID="{C0D8B07E-E2F8-47AA-9BB5-BCA66BD44BBD}" presName="tx1" presStyleLbl="revTx" presStyleIdx="0" presStyleCnt="5"/>
      <dgm:spPr/>
    </dgm:pt>
    <dgm:pt modelId="{F8E8CBE1-7A29-4D57-8730-564BE74CF6CC}" type="pres">
      <dgm:prSet presAssocID="{C0D8B07E-E2F8-47AA-9BB5-BCA66BD44BBD}" presName="vert1" presStyleCnt="0"/>
      <dgm:spPr/>
    </dgm:pt>
    <dgm:pt modelId="{5DB51815-306E-4C1D-B17B-7E954E9746BE}" type="pres">
      <dgm:prSet presAssocID="{03FE1177-109A-48F3-B4E8-C896A29EC714}" presName="thickLine" presStyleLbl="alignNode1" presStyleIdx="1" presStyleCnt="5"/>
      <dgm:spPr/>
    </dgm:pt>
    <dgm:pt modelId="{1C9D5506-E5EE-4FC7-8548-F3947EFE3519}" type="pres">
      <dgm:prSet presAssocID="{03FE1177-109A-48F3-B4E8-C896A29EC714}" presName="horz1" presStyleCnt="0"/>
      <dgm:spPr/>
    </dgm:pt>
    <dgm:pt modelId="{BA170BEF-78C7-4826-B92C-84F07F7B06B9}" type="pres">
      <dgm:prSet presAssocID="{03FE1177-109A-48F3-B4E8-C896A29EC714}" presName="tx1" presStyleLbl="revTx" presStyleIdx="1" presStyleCnt="5"/>
      <dgm:spPr/>
    </dgm:pt>
    <dgm:pt modelId="{2DE401E7-5D08-4E8C-81F1-0B5CCA9EEA39}" type="pres">
      <dgm:prSet presAssocID="{03FE1177-109A-48F3-B4E8-C896A29EC714}" presName="vert1" presStyleCnt="0"/>
      <dgm:spPr/>
    </dgm:pt>
    <dgm:pt modelId="{0B44AC5F-6F72-4305-A4A9-3DDD69174A3A}" type="pres">
      <dgm:prSet presAssocID="{223A962B-FB27-455F-A3A2-B22EB6301F61}" presName="thickLine" presStyleLbl="alignNode1" presStyleIdx="2" presStyleCnt="5"/>
      <dgm:spPr/>
    </dgm:pt>
    <dgm:pt modelId="{CC6DF9FA-91A2-4B15-86FB-E377F6F10A04}" type="pres">
      <dgm:prSet presAssocID="{223A962B-FB27-455F-A3A2-B22EB6301F61}" presName="horz1" presStyleCnt="0"/>
      <dgm:spPr/>
    </dgm:pt>
    <dgm:pt modelId="{42FAF82D-3810-44C4-8EA3-269C4878193F}" type="pres">
      <dgm:prSet presAssocID="{223A962B-FB27-455F-A3A2-B22EB6301F61}" presName="tx1" presStyleLbl="revTx" presStyleIdx="2" presStyleCnt="5"/>
      <dgm:spPr/>
    </dgm:pt>
    <dgm:pt modelId="{86A1C01B-017A-450C-AD9E-95F34E86D48D}" type="pres">
      <dgm:prSet presAssocID="{223A962B-FB27-455F-A3A2-B22EB6301F61}" presName="vert1" presStyleCnt="0"/>
      <dgm:spPr/>
    </dgm:pt>
    <dgm:pt modelId="{AC805858-3F4E-4E98-9FF3-7FB907CB1B7A}" type="pres">
      <dgm:prSet presAssocID="{F7C4EE94-A4C2-4B64-922B-8576ED6BC5B0}" presName="thickLine" presStyleLbl="alignNode1" presStyleIdx="3" presStyleCnt="5"/>
      <dgm:spPr/>
    </dgm:pt>
    <dgm:pt modelId="{A5B244F3-F5CA-407B-B277-C92DCBF3FDB7}" type="pres">
      <dgm:prSet presAssocID="{F7C4EE94-A4C2-4B64-922B-8576ED6BC5B0}" presName="horz1" presStyleCnt="0"/>
      <dgm:spPr/>
    </dgm:pt>
    <dgm:pt modelId="{14186BA2-288B-45BF-8866-500727ACA6E7}" type="pres">
      <dgm:prSet presAssocID="{F7C4EE94-A4C2-4B64-922B-8576ED6BC5B0}" presName="tx1" presStyleLbl="revTx" presStyleIdx="3" presStyleCnt="5"/>
      <dgm:spPr/>
    </dgm:pt>
    <dgm:pt modelId="{9D0CDD94-9179-495B-B350-DB59FA86F2EB}" type="pres">
      <dgm:prSet presAssocID="{F7C4EE94-A4C2-4B64-922B-8576ED6BC5B0}" presName="vert1" presStyleCnt="0"/>
      <dgm:spPr/>
    </dgm:pt>
    <dgm:pt modelId="{F0C5C3B2-F14D-4B40-A90A-16AFADC2A04E}" type="pres">
      <dgm:prSet presAssocID="{FF3D955E-14A0-4977-AE84-17B5FF7DE6C1}" presName="thickLine" presStyleLbl="alignNode1" presStyleIdx="4" presStyleCnt="5"/>
      <dgm:spPr/>
    </dgm:pt>
    <dgm:pt modelId="{42474058-8761-4987-A8EC-9272F51C52C0}" type="pres">
      <dgm:prSet presAssocID="{FF3D955E-14A0-4977-AE84-17B5FF7DE6C1}" presName="horz1" presStyleCnt="0"/>
      <dgm:spPr/>
    </dgm:pt>
    <dgm:pt modelId="{1FDF8E22-2B82-4CCB-8D12-6D5108440AF1}" type="pres">
      <dgm:prSet presAssocID="{FF3D955E-14A0-4977-AE84-17B5FF7DE6C1}" presName="tx1" presStyleLbl="revTx" presStyleIdx="4" presStyleCnt="5"/>
      <dgm:spPr/>
    </dgm:pt>
    <dgm:pt modelId="{F37488DA-662C-468E-A0AC-AA0937B21954}" type="pres">
      <dgm:prSet presAssocID="{FF3D955E-14A0-4977-AE84-17B5FF7DE6C1}" presName="vert1" presStyleCnt="0"/>
      <dgm:spPr/>
    </dgm:pt>
  </dgm:ptLst>
  <dgm:cxnLst>
    <dgm:cxn modelId="{56551214-DCF7-4AD2-96E9-7D30620C5CAF}" type="presOf" srcId="{C0D8B07E-E2F8-47AA-9BB5-BCA66BD44BBD}" destId="{EF54696E-9CBB-4FAD-A8EC-F86FA122469F}" srcOrd="0" destOrd="0" presId="urn:microsoft.com/office/officeart/2008/layout/LinedList"/>
    <dgm:cxn modelId="{FD22A856-891D-4B71-B45F-7C2FF41823CB}" type="presOf" srcId="{F7C4EE94-A4C2-4B64-922B-8576ED6BC5B0}" destId="{14186BA2-288B-45BF-8866-500727ACA6E7}" srcOrd="0" destOrd="0" presId="urn:microsoft.com/office/officeart/2008/layout/LinedList"/>
    <dgm:cxn modelId="{AE1E2559-5786-4CFC-99CB-8F1F52CF706C}" type="presOf" srcId="{FF3D955E-14A0-4977-AE84-17B5FF7DE6C1}" destId="{1FDF8E22-2B82-4CCB-8D12-6D5108440AF1}" srcOrd="0" destOrd="0" presId="urn:microsoft.com/office/officeart/2008/layout/LinedList"/>
    <dgm:cxn modelId="{3546467B-EDA0-4D60-B96A-A465D989E3B8}" srcId="{E0EEC571-A85C-4695-865E-19BA17E088C4}" destId="{FF3D955E-14A0-4977-AE84-17B5FF7DE6C1}" srcOrd="4" destOrd="0" parTransId="{541D6727-4B04-49FA-ADAA-E4B318ABB605}" sibTransId="{22DC2BD8-20DC-4436-9267-22B5E76F9BEA}"/>
    <dgm:cxn modelId="{64DB7999-9CDB-4650-8EB3-4CF4B079A950}" type="presOf" srcId="{223A962B-FB27-455F-A3A2-B22EB6301F61}" destId="{42FAF82D-3810-44C4-8EA3-269C4878193F}" srcOrd="0" destOrd="0" presId="urn:microsoft.com/office/officeart/2008/layout/LinedList"/>
    <dgm:cxn modelId="{70E8309F-6DD9-46F1-ADC9-789AD9693E7B}" srcId="{E0EEC571-A85C-4695-865E-19BA17E088C4}" destId="{C0D8B07E-E2F8-47AA-9BB5-BCA66BD44BBD}" srcOrd="0" destOrd="0" parTransId="{C93875B2-D2C9-4EF3-86DB-38B7409D1E5F}" sibTransId="{BD03E014-D51D-47B5-824D-CBB755AF1EFC}"/>
    <dgm:cxn modelId="{171F70A8-3E05-4C26-B4B5-00058F430265}" srcId="{E0EEC571-A85C-4695-865E-19BA17E088C4}" destId="{223A962B-FB27-455F-A3A2-B22EB6301F61}" srcOrd="2" destOrd="0" parTransId="{9C1E0791-B57A-465E-914C-05BAEC8D9D05}" sibTransId="{0D8CAF56-0D52-4F48-87F8-8F22C00DDE45}"/>
    <dgm:cxn modelId="{CD7D5AA9-5867-4D79-88F4-9AE4F9B7807A}" srcId="{E0EEC571-A85C-4695-865E-19BA17E088C4}" destId="{03FE1177-109A-48F3-B4E8-C896A29EC714}" srcOrd="1" destOrd="0" parTransId="{810B3322-D684-4654-BC21-66F1C59EAC30}" sibTransId="{9BFCB63C-52E7-438F-A9CE-CB3C1F7FEB93}"/>
    <dgm:cxn modelId="{7C9495C6-CCBE-4869-86A5-32E5E79F386A}" type="presOf" srcId="{03FE1177-109A-48F3-B4E8-C896A29EC714}" destId="{BA170BEF-78C7-4826-B92C-84F07F7B06B9}" srcOrd="0" destOrd="0" presId="urn:microsoft.com/office/officeart/2008/layout/LinedList"/>
    <dgm:cxn modelId="{7FDC14E5-F9FA-4861-95D6-B9A081BDA41C}" srcId="{E0EEC571-A85C-4695-865E-19BA17E088C4}" destId="{F7C4EE94-A4C2-4B64-922B-8576ED6BC5B0}" srcOrd="3" destOrd="0" parTransId="{B9A9EBF7-D7D4-43DB-A445-B9BA880011A9}" sibTransId="{12FCEA79-C8D2-4289-A5EA-ADB61AC929B1}"/>
    <dgm:cxn modelId="{B8999EE8-B054-4FE5-995F-CD2FAC2BC964}" type="presOf" srcId="{E0EEC571-A85C-4695-865E-19BA17E088C4}" destId="{D5F3470B-338C-4043-BF8B-A3D672E8D11D}" srcOrd="0" destOrd="0" presId="urn:microsoft.com/office/officeart/2008/layout/LinedList"/>
    <dgm:cxn modelId="{726481EC-68BC-479D-9CB5-30B4BF0EB05D}" type="presParOf" srcId="{D5F3470B-338C-4043-BF8B-A3D672E8D11D}" destId="{22910376-5937-4D7E-B251-85A026E27963}" srcOrd="0" destOrd="0" presId="urn:microsoft.com/office/officeart/2008/layout/LinedList"/>
    <dgm:cxn modelId="{08AB6EF4-DCF4-4889-9F6A-D9644C756DBF}" type="presParOf" srcId="{D5F3470B-338C-4043-BF8B-A3D672E8D11D}" destId="{B9F9F917-1857-46FF-B462-858D203D29B8}" srcOrd="1" destOrd="0" presId="urn:microsoft.com/office/officeart/2008/layout/LinedList"/>
    <dgm:cxn modelId="{7B6400BA-2F28-416D-8110-36487CBF59D3}" type="presParOf" srcId="{B9F9F917-1857-46FF-B462-858D203D29B8}" destId="{EF54696E-9CBB-4FAD-A8EC-F86FA122469F}" srcOrd="0" destOrd="0" presId="urn:microsoft.com/office/officeart/2008/layout/LinedList"/>
    <dgm:cxn modelId="{A8E02373-CE82-4DC2-BF62-52B9B2BFF0ED}" type="presParOf" srcId="{B9F9F917-1857-46FF-B462-858D203D29B8}" destId="{F8E8CBE1-7A29-4D57-8730-564BE74CF6CC}" srcOrd="1" destOrd="0" presId="urn:microsoft.com/office/officeart/2008/layout/LinedList"/>
    <dgm:cxn modelId="{B20E99C5-8C2E-41D1-93B0-CB23DB2E0E84}" type="presParOf" srcId="{D5F3470B-338C-4043-BF8B-A3D672E8D11D}" destId="{5DB51815-306E-4C1D-B17B-7E954E9746BE}" srcOrd="2" destOrd="0" presId="urn:microsoft.com/office/officeart/2008/layout/LinedList"/>
    <dgm:cxn modelId="{B2C08D62-B352-42E5-A54F-224C6866A1C7}" type="presParOf" srcId="{D5F3470B-338C-4043-BF8B-A3D672E8D11D}" destId="{1C9D5506-E5EE-4FC7-8548-F3947EFE3519}" srcOrd="3" destOrd="0" presId="urn:microsoft.com/office/officeart/2008/layout/LinedList"/>
    <dgm:cxn modelId="{73468536-059B-4FD0-81A8-74E4D1F02DC6}" type="presParOf" srcId="{1C9D5506-E5EE-4FC7-8548-F3947EFE3519}" destId="{BA170BEF-78C7-4826-B92C-84F07F7B06B9}" srcOrd="0" destOrd="0" presId="urn:microsoft.com/office/officeart/2008/layout/LinedList"/>
    <dgm:cxn modelId="{BB5D3FC1-2987-4C14-A092-6C50A804B667}" type="presParOf" srcId="{1C9D5506-E5EE-4FC7-8548-F3947EFE3519}" destId="{2DE401E7-5D08-4E8C-81F1-0B5CCA9EEA39}" srcOrd="1" destOrd="0" presId="urn:microsoft.com/office/officeart/2008/layout/LinedList"/>
    <dgm:cxn modelId="{00E7B208-1F4E-421F-959C-F5469278D12C}" type="presParOf" srcId="{D5F3470B-338C-4043-BF8B-A3D672E8D11D}" destId="{0B44AC5F-6F72-4305-A4A9-3DDD69174A3A}" srcOrd="4" destOrd="0" presId="urn:microsoft.com/office/officeart/2008/layout/LinedList"/>
    <dgm:cxn modelId="{B6F0E4EB-33BF-4461-9E96-F13528F62F70}" type="presParOf" srcId="{D5F3470B-338C-4043-BF8B-A3D672E8D11D}" destId="{CC6DF9FA-91A2-4B15-86FB-E377F6F10A04}" srcOrd="5" destOrd="0" presId="urn:microsoft.com/office/officeart/2008/layout/LinedList"/>
    <dgm:cxn modelId="{40ECBFF1-4112-43CD-AFBD-BB3BACC1958F}" type="presParOf" srcId="{CC6DF9FA-91A2-4B15-86FB-E377F6F10A04}" destId="{42FAF82D-3810-44C4-8EA3-269C4878193F}" srcOrd="0" destOrd="0" presId="urn:microsoft.com/office/officeart/2008/layout/LinedList"/>
    <dgm:cxn modelId="{A3C7D494-3C8C-4116-BD97-4911739ADB97}" type="presParOf" srcId="{CC6DF9FA-91A2-4B15-86FB-E377F6F10A04}" destId="{86A1C01B-017A-450C-AD9E-95F34E86D48D}" srcOrd="1" destOrd="0" presId="urn:microsoft.com/office/officeart/2008/layout/LinedList"/>
    <dgm:cxn modelId="{DCE1C874-1EEE-4F5F-B42D-2DE28225C83A}" type="presParOf" srcId="{D5F3470B-338C-4043-BF8B-A3D672E8D11D}" destId="{AC805858-3F4E-4E98-9FF3-7FB907CB1B7A}" srcOrd="6" destOrd="0" presId="urn:microsoft.com/office/officeart/2008/layout/LinedList"/>
    <dgm:cxn modelId="{160C157B-AFEE-4B99-8E2F-5D468DBD147D}" type="presParOf" srcId="{D5F3470B-338C-4043-BF8B-A3D672E8D11D}" destId="{A5B244F3-F5CA-407B-B277-C92DCBF3FDB7}" srcOrd="7" destOrd="0" presId="urn:microsoft.com/office/officeart/2008/layout/LinedList"/>
    <dgm:cxn modelId="{339F9734-E1FB-42CC-B0AA-87EC67BEF088}" type="presParOf" srcId="{A5B244F3-F5CA-407B-B277-C92DCBF3FDB7}" destId="{14186BA2-288B-45BF-8866-500727ACA6E7}" srcOrd="0" destOrd="0" presId="urn:microsoft.com/office/officeart/2008/layout/LinedList"/>
    <dgm:cxn modelId="{6738F2E3-6039-46FA-B622-6C5A952AD845}" type="presParOf" srcId="{A5B244F3-F5CA-407B-B277-C92DCBF3FDB7}" destId="{9D0CDD94-9179-495B-B350-DB59FA86F2EB}" srcOrd="1" destOrd="0" presId="urn:microsoft.com/office/officeart/2008/layout/LinedList"/>
    <dgm:cxn modelId="{58A6CD2B-EABC-43DB-9E63-80368B1C5DDB}" type="presParOf" srcId="{D5F3470B-338C-4043-BF8B-A3D672E8D11D}" destId="{F0C5C3B2-F14D-4B40-A90A-16AFADC2A04E}" srcOrd="8" destOrd="0" presId="urn:microsoft.com/office/officeart/2008/layout/LinedList"/>
    <dgm:cxn modelId="{A83A10D7-E0FC-4799-BBD0-5890C0980334}" type="presParOf" srcId="{D5F3470B-338C-4043-BF8B-A3D672E8D11D}" destId="{42474058-8761-4987-A8EC-9272F51C52C0}" srcOrd="9" destOrd="0" presId="urn:microsoft.com/office/officeart/2008/layout/LinedList"/>
    <dgm:cxn modelId="{309AF639-252F-470F-B632-96810985E066}" type="presParOf" srcId="{42474058-8761-4987-A8EC-9272F51C52C0}" destId="{1FDF8E22-2B82-4CCB-8D12-6D5108440AF1}" srcOrd="0" destOrd="0" presId="urn:microsoft.com/office/officeart/2008/layout/LinedList"/>
    <dgm:cxn modelId="{F46F89C8-CD14-4CC0-A66C-AA6F6D4E33BD}" type="presParOf" srcId="{42474058-8761-4987-A8EC-9272F51C52C0}" destId="{F37488DA-662C-468E-A0AC-AA0937B2195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10376-5937-4D7E-B251-85A026E27963}">
      <dsp:nvSpPr>
        <dsp:cNvPr id="0" name=""/>
        <dsp:cNvSpPr/>
      </dsp:nvSpPr>
      <dsp:spPr>
        <a:xfrm>
          <a:off x="0" y="552"/>
          <a:ext cx="10972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54696E-9CBB-4FAD-A8EC-F86FA122469F}">
      <dsp:nvSpPr>
        <dsp:cNvPr id="0" name=""/>
        <dsp:cNvSpPr/>
      </dsp:nvSpPr>
      <dsp:spPr>
        <a:xfrm>
          <a:off x="0" y="552"/>
          <a:ext cx="109728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Понятие и типология организационной культуры</a:t>
          </a:r>
          <a:endParaRPr lang="en-US" sz="2500" kern="1200"/>
        </a:p>
      </dsp:txBody>
      <dsp:txXfrm>
        <a:off x="0" y="552"/>
        <a:ext cx="10972800" cy="904971"/>
      </dsp:txXfrm>
    </dsp:sp>
    <dsp:sp modelId="{5DB51815-306E-4C1D-B17B-7E954E9746BE}">
      <dsp:nvSpPr>
        <dsp:cNvPr id="0" name=""/>
        <dsp:cNvSpPr/>
      </dsp:nvSpPr>
      <dsp:spPr>
        <a:xfrm>
          <a:off x="0" y="905524"/>
          <a:ext cx="10972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170BEF-78C7-4826-B92C-84F07F7B06B9}">
      <dsp:nvSpPr>
        <dsp:cNvPr id="0" name=""/>
        <dsp:cNvSpPr/>
      </dsp:nvSpPr>
      <dsp:spPr>
        <a:xfrm>
          <a:off x="0" y="905524"/>
          <a:ext cx="109728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Понятие и подход к изучению ценностей</a:t>
          </a:r>
          <a:endParaRPr lang="en-US" sz="2500" kern="1200"/>
        </a:p>
      </dsp:txBody>
      <dsp:txXfrm>
        <a:off x="0" y="905524"/>
        <a:ext cx="10972800" cy="904971"/>
      </dsp:txXfrm>
    </dsp:sp>
    <dsp:sp modelId="{0B44AC5F-6F72-4305-A4A9-3DDD69174A3A}">
      <dsp:nvSpPr>
        <dsp:cNvPr id="0" name=""/>
        <dsp:cNvSpPr/>
      </dsp:nvSpPr>
      <dsp:spPr>
        <a:xfrm>
          <a:off x="0" y="1810495"/>
          <a:ext cx="10972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AF82D-3810-44C4-8EA3-269C4878193F}">
      <dsp:nvSpPr>
        <dsp:cNvPr id="0" name=""/>
        <dsp:cNvSpPr/>
      </dsp:nvSpPr>
      <dsp:spPr>
        <a:xfrm>
          <a:off x="0" y="1810495"/>
          <a:ext cx="109728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Теория соответствия личности и среды</a:t>
          </a:r>
          <a:endParaRPr lang="en-US" sz="2500" kern="1200" dirty="0"/>
        </a:p>
      </dsp:txBody>
      <dsp:txXfrm>
        <a:off x="0" y="1810495"/>
        <a:ext cx="10972800" cy="904971"/>
      </dsp:txXfrm>
    </dsp:sp>
    <dsp:sp modelId="{AC805858-3F4E-4E98-9FF3-7FB907CB1B7A}">
      <dsp:nvSpPr>
        <dsp:cNvPr id="0" name=""/>
        <dsp:cNvSpPr/>
      </dsp:nvSpPr>
      <dsp:spPr>
        <a:xfrm>
          <a:off x="0" y="2715467"/>
          <a:ext cx="10972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186BA2-288B-45BF-8866-500727ACA6E7}">
      <dsp:nvSpPr>
        <dsp:cNvPr id="0" name=""/>
        <dsp:cNvSpPr/>
      </dsp:nvSpPr>
      <dsp:spPr>
        <a:xfrm>
          <a:off x="0" y="2715467"/>
          <a:ext cx="109728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Факторы и следствия соответствия/несоответствия для сотрудника и организации</a:t>
          </a:r>
          <a:endParaRPr lang="en-US" sz="2500" kern="1200"/>
        </a:p>
      </dsp:txBody>
      <dsp:txXfrm>
        <a:off x="0" y="2715467"/>
        <a:ext cx="10972800" cy="904971"/>
      </dsp:txXfrm>
    </dsp:sp>
    <dsp:sp modelId="{F0C5C3B2-F14D-4B40-A90A-16AFADC2A04E}">
      <dsp:nvSpPr>
        <dsp:cNvPr id="0" name=""/>
        <dsp:cNvSpPr/>
      </dsp:nvSpPr>
      <dsp:spPr>
        <a:xfrm>
          <a:off x="0" y="3620438"/>
          <a:ext cx="10972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F8E22-2B82-4CCB-8D12-6D5108440AF1}">
      <dsp:nvSpPr>
        <dsp:cNvPr id="0" name=""/>
        <dsp:cNvSpPr/>
      </dsp:nvSpPr>
      <dsp:spPr>
        <a:xfrm>
          <a:off x="0" y="3620438"/>
          <a:ext cx="109728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Кейсы и обсуждение</a:t>
          </a:r>
          <a:endParaRPr lang="en-US" sz="2500" kern="1200" dirty="0"/>
        </a:p>
      </dsp:txBody>
      <dsp:txXfrm>
        <a:off x="0" y="3620438"/>
        <a:ext cx="10972800" cy="904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BADECFF-C1E6-41B7-861F-BE2B26CDAB05}" type="datetime1">
              <a:rPr lang="ru-RU" smtClean="0"/>
              <a:t>01.11.2022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F848B8F-24F3-4766-A59C-71045DA4FEF0}" type="datetime1">
              <a:rPr lang="ru-RU" smtClean="0"/>
              <a:t>01.11.2022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2869989-EB00-4EE7-BCB5-25BDC5BB29F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584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855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3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246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0406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30901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682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424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125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43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384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803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743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87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9137652-B7E4-4AE8-853E-9803CAFAAF7E}" type="datetime1">
              <a:rPr lang="ru-RU" smtClean="0"/>
              <a:t>01.11.2022</a:t>
            </a:fld>
            <a:endParaRPr lang="ru-R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2836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9137652-B7E4-4AE8-853E-9803CAFAAF7E}" type="datetime1">
              <a:rPr lang="ru-RU" smtClean="0"/>
              <a:t>01.11.2022</a:t>
            </a:fld>
            <a:endParaRPr lang="ru-R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77970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9137652-B7E4-4AE8-853E-9803CAFAAF7E}" type="datetime1">
              <a:rPr lang="ru-RU" smtClean="0"/>
              <a:t>01.11.2022</a:t>
            </a:fld>
            <a:endParaRPr lang="ru-R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157590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9137652-B7E4-4AE8-853E-9803CAFAAF7E}" type="datetime1">
              <a:rPr lang="ru-RU" smtClean="0"/>
              <a:t>01.11.2022</a:t>
            </a:fld>
            <a:endParaRPr lang="ru-R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29794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9137652-B7E4-4AE8-853E-9803CAFAAF7E}" type="datetime1">
              <a:rPr lang="ru-RU" smtClean="0"/>
              <a:t>01.11.2022</a:t>
            </a:fld>
            <a:endParaRPr lang="ru-R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50238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9137652-B7E4-4AE8-853E-9803CAFAAF7E}" type="datetime1">
              <a:rPr lang="ru-RU" smtClean="0"/>
              <a:t>01.11.2022</a:t>
            </a:fld>
            <a:endParaRPr lang="ru-RU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3689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9137652-B7E4-4AE8-853E-9803CAFAAF7E}" type="datetime1">
              <a:rPr lang="ru-RU" smtClean="0"/>
              <a:t>01.11.2022</a:t>
            </a:fld>
            <a:endParaRPr lang="ru-RU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70156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9137652-B7E4-4AE8-853E-9803CAFAAF7E}" type="datetime1">
              <a:rPr lang="ru-RU" smtClean="0"/>
              <a:t>01.11.2022</a:t>
            </a:fld>
            <a:endParaRPr lang="ru-RU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45756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9137652-B7E4-4AE8-853E-9803CAFAAF7E}" type="datetime1">
              <a:rPr lang="ru-RU" smtClean="0"/>
              <a:t>01.11.2022</a:t>
            </a:fld>
            <a:endParaRPr lang="ru-RU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23350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9137652-B7E4-4AE8-853E-9803CAFAAF7E}" type="datetime1">
              <a:rPr lang="ru-RU" smtClean="0"/>
              <a:t>01.11.2022</a:t>
            </a:fld>
            <a:endParaRPr lang="ru-RU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75911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9137652-B7E4-4AE8-853E-9803CAFAAF7E}" type="datetime1">
              <a:rPr lang="ru-RU" smtClean="0"/>
              <a:t>01.11.2022</a:t>
            </a:fld>
            <a:endParaRPr lang="ru-RU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84670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9137652-B7E4-4AE8-853E-9803CAFAAF7E}" type="datetime1">
              <a:rPr lang="ru-RU" smtClean="0"/>
              <a:t>01.11.2022</a:t>
            </a:fld>
            <a:endParaRPr lang="ru-R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u-RU"/>
              <a:t>Добавить нижний колонтитул</a:t>
            </a:r>
            <a:endParaRPr lang="ru-RU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E4A44A39-8C7F-58B3-E0FA-97BA5B925F9D}"/>
              </a:ext>
            </a:extLst>
          </p:cNvPr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FD43A230-A3DE-E442-FA2F-C47758692832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6F32BCDE-7CD1-DCC1-2629-C91F72CA33E1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33581B4E-05B8-FEC9-DDB1-E6CA88E877CF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CFBB7407-D480-9BEA-3FEC-6B67765C8C05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0D9F6D2C-2CAB-3D31-7513-4D566FC7FE1B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7AE4728C-08F6-E5DF-CC78-C80BDFC5AF58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5A1C605C-3681-06EC-756F-B8BC72664247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17242B1A-16AF-4D67-0744-4693C625AE9A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93FB53A4-042E-65B2-263C-AD598AEEC4B0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6742269D-E243-3460-4C77-788949C6EA26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5F422282-C6E4-69B1-4A42-70F98BCFADFF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89334F1C-CBC3-6BB1-72B9-AEA65B1CF1D9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34EEA80B-1ADD-F00C-D922-0327A48AC640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A12E846C-F92B-4101-DDE2-3FED1C4418F1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F20255D3-32F6-ADC8-4326-7DE46AD155C3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1FF355E3-216D-D464-E9FA-6A9B60C77A8E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Группа 25">
              <a:extLst>
                <a:ext uri="{FF2B5EF4-FFF2-40B4-BE49-F238E27FC236}">
                  <a16:creationId xmlns:a16="http://schemas.microsoft.com/office/drawing/2014/main" id="{1407C6CA-17C6-60A8-7858-39160C7089C0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Прямая соединительная линия 43">
                <a:extLst>
                  <a:ext uri="{FF2B5EF4-FFF2-40B4-BE49-F238E27FC236}">
                    <a16:creationId xmlns:a16="http://schemas.microsoft.com/office/drawing/2014/main" id="{C0549015-E41E-5E10-9B0F-6E06AF908470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>
                <a:extLst>
                  <a:ext uri="{FF2B5EF4-FFF2-40B4-BE49-F238E27FC236}">
                    <a16:creationId xmlns:a16="http://schemas.microsoft.com/office/drawing/2014/main" id="{AAFB9CAB-4F7A-BD8D-1C6C-62E0FC2B6016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>
                <a:extLst>
                  <a:ext uri="{FF2B5EF4-FFF2-40B4-BE49-F238E27FC236}">
                    <a16:creationId xmlns:a16="http://schemas.microsoft.com/office/drawing/2014/main" id="{52DBC9B9-1FBA-3F3D-AC18-9F31FF0F4F70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>
                <a:extLst>
                  <a:ext uri="{FF2B5EF4-FFF2-40B4-BE49-F238E27FC236}">
                    <a16:creationId xmlns:a16="http://schemas.microsoft.com/office/drawing/2014/main" id="{9701B5B7-A2D4-27B4-8A2D-B9BBA4C24BAA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>
                <a:extLst>
                  <a:ext uri="{FF2B5EF4-FFF2-40B4-BE49-F238E27FC236}">
                    <a16:creationId xmlns:a16="http://schemas.microsoft.com/office/drawing/2014/main" id="{224B5F44-23AE-3A02-E6F2-278209C6D4A3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Группа 48">
                <a:extLst>
                  <a:ext uri="{FF2B5EF4-FFF2-40B4-BE49-F238E27FC236}">
                    <a16:creationId xmlns:a16="http://schemas.microsoft.com/office/drawing/2014/main" id="{273DAFE9-F241-177A-15C0-E0DF75CA3250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Прямая соединительная линия 54">
                  <a:extLst>
                    <a:ext uri="{FF2B5EF4-FFF2-40B4-BE49-F238E27FC236}">
                      <a16:creationId xmlns:a16="http://schemas.microsoft.com/office/drawing/2014/main" id="{0F5136F9-C88B-85A8-FA91-59B08FB4446D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>
                  <a:extLst>
                    <a:ext uri="{FF2B5EF4-FFF2-40B4-BE49-F238E27FC236}">
                      <a16:creationId xmlns:a16="http://schemas.microsoft.com/office/drawing/2014/main" id="{7E6C5AAB-F919-DE35-1BCC-860E53A47606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>
                  <a:extLst>
                    <a:ext uri="{FF2B5EF4-FFF2-40B4-BE49-F238E27FC236}">
                      <a16:creationId xmlns:a16="http://schemas.microsoft.com/office/drawing/2014/main" id="{FD05BE27-CBB7-42CB-167C-4948A05D376F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>
                  <a:extLst>
                    <a:ext uri="{FF2B5EF4-FFF2-40B4-BE49-F238E27FC236}">
                      <a16:creationId xmlns:a16="http://schemas.microsoft.com/office/drawing/2014/main" id="{D970E86F-D5A6-9639-74F1-A50C075C33F0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>
                  <a:extLst>
                    <a:ext uri="{FF2B5EF4-FFF2-40B4-BE49-F238E27FC236}">
                      <a16:creationId xmlns:a16="http://schemas.microsoft.com/office/drawing/2014/main" id="{8F5952A8-EE5D-85AC-AFEB-BB7378F15D7D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Прямая соединительная линия 49">
                <a:extLst>
                  <a:ext uri="{FF2B5EF4-FFF2-40B4-BE49-F238E27FC236}">
                    <a16:creationId xmlns:a16="http://schemas.microsoft.com/office/drawing/2014/main" id="{D5CDD837-8D0F-F6A3-57E3-85F04BE870E3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>
                <a:extLst>
                  <a:ext uri="{FF2B5EF4-FFF2-40B4-BE49-F238E27FC236}">
                    <a16:creationId xmlns:a16="http://schemas.microsoft.com/office/drawing/2014/main" id="{954C4E7F-EE09-511F-E6A2-401491B77929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>
                <a:extLst>
                  <a:ext uri="{FF2B5EF4-FFF2-40B4-BE49-F238E27FC236}">
                    <a16:creationId xmlns:a16="http://schemas.microsoft.com/office/drawing/2014/main" id="{AEBBF62D-BEE1-3505-6DF0-0FD7DEC321B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>
                <a:extLst>
                  <a:ext uri="{FF2B5EF4-FFF2-40B4-BE49-F238E27FC236}">
                    <a16:creationId xmlns:a16="http://schemas.microsoft.com/office/drawing/2014/main" id="{BCE07D49-B0A8-44C2-5EB8-8592795AEAB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>
                <a:extLst>
                  <a:ext uri="{FF2B5EF4-FFF2-40B4-BE49-F238E27FC236}">
                    <a16:creationId xmlns:a16="http://schemas.microsoft.com/office/drawing/2014/main" id="{29232E77-A554-D636-5935-77BB270BDCAA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Группа 26">
              <a:extLst>
                <a:ext uri="{FF2B5EF4-FFF2-40B4-BE49-F238E27FC236}">
                  <a16:creationId xmlns:a16="http://schemas.microsoft.com/office/drawing/2014/main" id="{11F3B8E8-AC42-3FA4-9837-92DDC74173D5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Прямая соединительная линия 27">
                <a:extLst>
                  <a:ext uri="{FF2B5EF4-FFF2-40B4-BE49-F238E27FC236}">
                    <a16:creationId xmlns:a16="http://schemas.microsoft.com/office/drawing/2014/main" id="{2562B45F-93DC-1F05-DEE7-F287847016BA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>
                <a:extLst>
                  <a:ext uri="{FF2B5EF4-FFF2-40B4-BE49-F238E27FC236}">
                    <a16:creationId xmlns:a16="http://schemas.microsoft.com/office/drawing/2014/main" id="{76465EFE-C402-2379-BDAF-615252819D57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>
                <a:extLst>
                  <a:ext uri="{FF2B5EF4-FFF2-40B4-BE49-F238E27FC236}">
                    <a16:creationId xmlns:a16="http://schemas.microsoft.com/office/drawing/2014/main" id="{84A54E09-A480-3B4B-BBAB-184E90BE6A0D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>
                <a:extLst>
                  <a:ext uri="{FF2B5EF4-FFF2-40B4-BE49-F238E27FC236}">
                    <a16:creationId xmlns:a16="http://schemas.microsoft.com/office/drawing/2014/main" id="{09477A6A-8E8B-922E-C0CA-47A9E8D66555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>
                <a:extLst>
                  <a:ext uri="{FF2B5EF4-FFF2-40B4-BE49-F238E27FC236}">
                    <a16:creationId xmlns:a16="http://schemas.microsoft.com/office/drawing/2014/main" id="{5D9577ED-C857-BB5C-AD30-5FE2CC3E45EC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Группа 32">
                <a:extLst>
                  <a:ext uri="{FF2B5EF4-FFF2-40B4-BE49-F238E27FC236}">
                    <a16:creationId xmlns:a16="http://schemas.microsoft.com/office/drawing/2014/main" id="{DC146ACC-C4ED-ADDF-C6CE-1F9C10304DA4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Прямая соединительная линия 38">
                  <a:extLst>
                    <a:ext uri="{FF2B5EF4-FFF2-40B4-BE49-F238E27FC236}">
                      <a16:creationId xmlns:a16="http://schemas.microsoft.com/office/drawing/2014/main" id="{D917C979-3772-A823-26E7-8068940E72AD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>
                  <a:extLst>
                    <a:ext uri="{FF2B5EF4-FFF2-40B4-BE49-F238E27FC236}">
                      <a16:creationId xmlns:a16="http://schemas.microsoft.com/office/drawing/2014/main" id="{B1F95FE6-1C6A-8462-AB29-5F6FC5F61EA2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>
                  <a:extLst>
                    <a:ext uri="{FF2B5EF4-FFF2-40B4-BE49-F238E27FC236}">
                      <a16:creationId xmlns:a16="http://schemas.microsoft.com/office/drawing/2014/main" id="{6645FCDE-AFF9-87B7-1B39-0C8AE6C74265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>
                  <a:extLst>
                    <a:ext uri="{FF2B5EF4-FFF2-40B4-BE49-F238E27FC236}">
                      <a16:creationId xmlns:a16="http://schemas.microsoft.com/office/drawing/2014/main" id="{C825CA5E-6883-E07B-C957-B2E6ECC96F1F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Прямая соединительная линия 42">
                  <a:extLst>
                    <a:ext uri="{FF2B5EF4-FFF2-40B4-BE49-F238E27FC236}">
                      <a16:creationId xmlns:a16="http://schemas.microsoft.com/office/drawing/2014/main" id="{605B80D0-EFFE-B36D-179F-8835C864125E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Прямая соединительная линия 33">
                <a:extLst>
                  <a:ext uri="{FF2B5EF4-FFF2-40B4-BE49-F238E27FC236}">
                    <a16:creationId xmlns:a16="http://schemas.microsoft.com/office/drawing/2014/main" id="{1B103F61-D720-071D-6C3C-D88D76FDACF3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>
                <a:extLst>
                  <a:ext uri="{FF2B5EF4-FFF2-40B4-BE49-F238E27FC236}">
                    <a16:creationId xmlns:a16="http://schemas.microsoft.com/office/drawing/2014/main" id="{90711DCE-B611-F704-3D4E-4D5DB2707173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>
                <a:extLst>
                  <a:ext uri="{FF2B5EF4-FFF2-40B4-BE49-F238E27FC236}">
                    <a16:creationId xmlns:a16="http://schemas.microsoft.com/office/drawing/2014/main" id="{86A32512-7BA8-21F7-05C5-04D4D3928A33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>
                <a:extLst>
                  <a:ext uri="{FF2B5EF4-FFF2-40B4-BE49-F238E27FC236}">
                    <a16:creationId xmlns:a16="http://schemas.microsoft.com/office/drawing/2014/main" id="{8F8208B8-5C5F-939F-CD03-60CB18F6EB0A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>
                <a:extLst>
                  <a:ext uri="{FF2B5EF4-FFF2-40B4-BE49-F238E27FC236}">
                    <a16:creationId xmlns:a16="http://schemas.microsoft.com/office/drawing/2014/main" id="{01066FB5-94BA-B53C-0C3C-F535C22F82FC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4F1AD999-7006-EAF6-F7D4-AB605080309E}"/>
              </a:ext>
            </a:extLst>
          </p:cNvPr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06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rtlCol="0" anchor="t">
            <a:normAutofit/>
          </a:bodyPr>
          <a:lstStyle/>
          <a:p>
            <a:pPr rtl="0"/>
            <a:r>
              <a:rPr lang="ru-RU" sz="3700"/>
              <a:t>Организационная культура: факторы и следствия для организации и сотрудника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rtlCol="0" anchor="b">
            <a:normAutofit/>
          </a:bodyPr>
          <a:lstStyle/>
          <a:p>
            <a:pPr rtl="0"/>
            <a:r>
              <a:rPr lang="ru-RU" sz="2400" dirty="0"/>
              <a:t>Жданова Полина, аспирант 2-ого года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err="1"/>
              <a:t>Адхократический</a:t>
            </a:r>
            <a:r>
              <a:rPr lang="ru-RU" dirty="0"/>
              <a:t> тип культуры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3397C2-D6BA-5C9D-9054-B5DDF4478725}"/>
              </a:ext>
            </a:extLst>
          </p:cNvPr>
          <p:cNvSpPr txBox="1"/>
          <p:nvPr/>
        </p:nvSpPr>
        <p:spPr>
          <a:xfrm>
            <a:off x="1123594" y="1794640"/>
            <a:ext cx="1016788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Рабочая среда характеризуется новаторским, творческим подходом, ориентацией на постоянное обучение и использование технологий. Зачастую лидеры в своей отрасли.</a:t>
            </a:r>
          </a:p>
          <a:p>
            <a:r>
              <a:rPr lang="ru-RU" sz="2400" dirty="0"/>
              <a:t>Вектор – инновации, инициатива и гибкость.</a:t>
            </a:r>
          </a:p>
          <a:p>
            <a:endParaRPr lang="ru-RU" sz="2400" dirty="0"/>
          </a:p>
          <a:p>
            <a:r>
              <a:rPr lang="ru-RU" sz="2400" b="1" dirty="0"/>
              <a:t>Основные ценности: </a:t>
            </a:r>
          </a:p>
          <a:p>
            <a:r>
              <a:rPr lang="ru-RU" sz="2400" dirty="0"/>
              <a:t>Риск и новизна (новые продукты)</a:t>
            </a:r>
          </a:p>
          <a:p>
            <a:r>
              <a:rPr lang="ru-RU" sz="2400" dirty="0"/>
              <a:t>Самостоятельность («в споре рождается истина»)</a:t>
            </a:r>
          </a:p>
          <a:p>
            <a:endParaRPr lang="ru-RU" sz="2400" dirty="0"/>
          </a:p>
          <a:p>
            <a:r>
              <a:rPr lang="ru-RU" sz="2400" b="1" dirty="0"/>
              <a:t>Пример</a:t>
            </a:r>
            <a:r>
              <a:rPr lang="ru-RU" sz="2400" dirty="0"/>
              <a:t>: </a:t>
            </a:r>
            <a:r>
              <a:rPr lang="en-US" sz="2400" dirty="0"/>
              <a:t>Apple, </a:t>
            </a:r>
            <a:r>
              <a:rPr lang="ru-RU" sz="2400" dirty="0"/>
              <a:t>Яндекс</a:t>
            </a:r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7817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Кейсы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3397C2-D6BA-5C9D-9054-B5DDF4478725}"/>
              </a:ext>
            </a:extLst>
          </p:cNvPr>
          <p:cNvSpPr txBox="1"/>
          <p:nvPr/>
        </p:nvSpPr>
        <p:spPr>
          <a:xfrm>
            <a:off x="1110342" y="1927162"/>
            <a:ext cx="1016788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Какая культура будет ближе…</a:t>
            </a:r>
          </a:p>
          <a:p>
            <a:endParaRPr lang="ru-RU" sz="2800" dirty="0"/>
          </a:p>
          <a:p>
            <a:pPr marL="514350" indent="-514350">
              <a:buAutoNum type="arabicPeriod"/>
            </a:pPr>
            <a:r>
              <a:rPr lang="ru-RU" sz="2800" dirty="0"/>
              <a:t>Сотруднику с высокой готовностью к риску, новатору и индивидуалисту?</a:t>
            </a:r>
          </a:p>
          <a:p>
            <a:pPr marL="514350" indent="-514350">
              <a:buAutoNum type="arabicPeriod"/>
            </a:pPr>
            <a:r>
              <a:rPr lang="ru-RU" sz="2800" dirty="0"/>
              <a:t>Сотруднику-альтруисту, ценящему стабильность и хорошие взаимоотношения с коллегами и клиентами?</a:t>
            </a:r>
          </a:p>
          <a:p>
            <a:pPr marL="514350" indent="-514350">
              <a:buAutoNum type="arabicPeriod"/>
            </a:pPr>
            <a:r>
              <a:rPr lang="ru-RU" sz="2800" dirty="0"/>
              <a:t>Сотруднику-индивидуалисту, ведущим мотивом которого являются достижения и финансовый успех?</a:t>
            </a:r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6230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ru-RU" dirty="0"/>
              <a:t>Теория соответствия личности и организации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3397C2-D6BA-5C9D-9054-B5DDF4478725}"/>
              </a:ext>
            </a:extLst>
          </p:cNvPr>
          <p:cNvSpPr txBox="1"/>
          <p:nvPr/>
        </p:nvSpPr>
        <p:spPr>
          <a:xfrm>
            <a:off x="1110342" y="1186838"/>
            <a:ext cx="1016788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0" i="0" dirty="0">
                <a:solidFill>
                  <a:srgbClr val="262633"/>
                </a:solidFill>
                <a:effectLst/>
                <a:latin typeface="YS Text"/>
              </a:rPr>
              <a:t>(</a:t>
            </a:r>
            <a:r>
              <a:rPr lang="en-US" sz="2000" b="0" i="0" dirty="0" err="1">
                <a:solidFill>
                  <a:srgbClr val="262633"/>
                </a:solidFill>
                <a:effectLst/>
                <a:latin typeface="YS Text"/>
              </a:rPr>
              <a:t>Bretz</a:t>
            </a:r>
            <a:r>
              <a:rPr lang="en-US" sz="2000" b="0" i="0" dirty="0">
                <a:solidFill>
                  <a:srgbClr val="262633"/>
                </a:solidFill>
                <a:effectLst/>
                <a:latin typeface="YS Text"/>
              </a:rPr>
              <a:t>, Judge, 1994; Posner, 2010; </a:t>
            </a:r>
            <a:r>
              <a:rPr lang="en-US" sz="2000" b="0" i="0" dirty="0" err="1">
                <a:solidFill>
                  <a:srgbClr val="262633"/>
                </a:solidFill>
                <a:effectLst/>
                <a:latin typeface="YS Text"/>
              </a:rPr>
              <a:t>Meglino</a:t>
            </a:r>
            <a:r>
              <a:rPr lang="en-US" sz="2000" b="0" i="0" dirty="0">
                <a:solidFill>
                  <a:srgbClr val="262633"/>
                </a:solidFill>
                <a:effectLst/>
                <a:latin typeface="YS Text"/>
              </a:rPr>
              <a:t>, </a:t>
            </a:r>
            <a:r>
              <a:rPr lang="en-US" sz="2000" b="0" i="0" dirty="0" err="1">
                <a:solidFill>
                  <a:srgbClr val="262633"/>
                </a:solidFill>
                <a:effectLst/>
                <a:latin typeface="YS Text"/>
              </a:rPr>
              <a:t>Ravlin</a:t>
            </a:r>
            <a:r>
              <a:rPr lang="en-US" sz="2000" b="0" i="0" dirty="0">
                <a:solidFill>
                  <a:srgbClr val="262633"/>
                </a:solidFill>
                <a:effectLst/>
                <a:latin typeface="YS Text"/>
              </a:rPr>
              <a:t>, 1998)</a:t>
            </a:r>
            <a:endParaRPr lang="ru-RU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5617642-4461-CAEC-28B2-B2783FA91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816" y="1689997"/>
            <a:ext cx="6798367" cy="472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16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99849"/>
            <a:ext cx="10972800" cy="1143000"/>
          </a:xfrm>
        </p:spPr>
        <p:txBody>
          <a:bodyPr rtlCol="0">
            <a:normAutofit/>
          </a:bodyPr>
          <a:lstStyle/>
          <a:p>
            <a:pPr rtl="0"/>
            <a:r>
              <a:rPr lang="ru-RU" dirty="0"/>
              <a:t>Факторы и следствия</a:t>
            </a:r>
            <a:r>
              <a:rPr lang="en-US" dirty="0"/>
              <a:t> </a:t>
            </a:r>
            <a:r>
              <a:rPr lang="ru-RU" dirty="0"/>
              <a:t>несоответствия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3397C2-D6BA-5C9D-9054-B5DDF4478725}"/>
              </a:ext>
            </a:extLst>
          </p:cNvPr>
          <p:cNvSpPr txBox="1"/>
          <p:nvPr/>
        </p:nvSpPr>
        <p:spPr>
          <a:xfrm>
            <a:off x="1189855" y="1542849"/>
            <a:ext cx="10167883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600" dirty="0"/>
              <a:t>Снижаются:</a:t>
            </a:r>
          </a:p>
          <a:p>
            <a:endParaRPr lang="ru-RU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/>
              <a:t>Вовлеченность сотрудника в рабочие процессы и отношения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/>
              <a:t>Качество работы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/>
              <a:t>Удовлетворенность работой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600" dirty="0"/>
          </a:p>
          <a:p>
            <a:r>
              <a:rPr lang="ru-RU" sz="2600" dirty="0"/>
              <a:t>Возрастают:</a:t>
            </a:r>
          </a:p>
          <a:p>
            <a:endParaRPr lang="ru-RU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/>
              <a:t>Уровень стресса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/>
              <a:t>Риск выгорания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/>
              <a:t>Вероятность увольнения (повышение текучести кадров)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ru-RU" sz="26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2092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Вопросы для обсуждения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3397C2-D6BA-5C9D-9054-B5DDF4478725}"/>
              </a:ext>
            </a:extLst>
          </p:cNvPr>
          <p:cNvSpPr txBox="1"/>
          <p:nvPr/>
        </p:nvSpPr>
        <p:spPr>
          <a:xfrm>
            <a:off x="1110342" y="1927162"/>
            <a:ext cx="1016788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/>
              <a:t>Что, на ваш взгляд, помогает снизить вероятность несоответствия ценностей сотрудников и организационной культуры?</a:t>
            </a:r>
          </a:p>
          <a:p>
            <a:pPr marL="514350" indent="-514350">
              <a:buAutoNum type="arabicPeriod"/>
            </a:pPr>
            <a:r>
              <a:rPr lang="ru-RU" sz="2800" dirty="0"/>
              <a:t>Какие могут быть способы снижения стресса при их несоответствии?</a:t>
            </a:r>
          </a:p>
          <a:p>
            <a:pPr marL="514350" indent="-514350">
              <a:buAutoNum type="arabicPeriod"/>
            </a:pPr>
            <a:r>
              <a:rPr lang="ru-RU" sz="2800" dirty="0"/>
              <a:t>Ваши вопросы</a:t>
            </a:r>
          </a:p>
        </p:txBody>
      </p:sp>
    </p:spTree>
    <p:extLst>
      <p:ext uri="{BB962C8B-B14F-4D97-AF65-F5344CB8AC3E}">
        <p14:creationId xmlns:p14="http://schemas.microsoft.com/office/powerpoint/2010/main" val="289659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Список литературы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3397C2-D6BA-5C9D-9054-B5DDF4478725}"/>
              </a:ext>
            </a:extLst>
          </p:cNvPr>
          <p:cNvSpPr txBox="1"/>
          <p:nvPr/>
        </p:nvSpPr>
        <p:spPr>
          <a:xfrm>
            <a:off x="1110342" y="1927162"/>
            <a:ext cx="1016788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err="1"/>
              <a:t>Соломанидина</a:t>
            </a:r>
            <a:r>
              <a:rPr lang="ru-RU" sz="2000" dirty="0"/>
              <a:t>, Т.О. Организационная культура в таблицах, тестах, кейсах и схемах: Учебно-методические материалы / Т.О. </a:t>
            </a:r>
            <a:r>
              <a:rPr lang="ru-RU" sz="2000" dirty="0" err="1"/>
              <a:t>Соломанидина</a:t>
            </a:r>
            <a:r>
              <a:rPr lang="ru-RU" sz="2000" dirty="0"/>
              <a:t>. - М.: Инфра-М, 2017. - 544 c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Стеклова О. Е. Организационная культура: учебное пособие / О. Е. Стеклова. – Ульяновск: УлГТУ, 2007. – 127 с.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Шейн, Э. Организационная культура и лидерство / Э. Шейн. - СПб.: Питер, 2013. - 352 c.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Anderson, C, Flynn, F, </a:t>
            </a:r>
            <a:r>
              <a:rPr lang="en-US" sz="2000" dirty="0" err="1"/>
              <a:t>Spataro</a:t>
            </a:r>
            <a:r>
              <a:rPr lang="en-US" sz="2000" dirty="0"/>
              <a:t>, S (2008). Personality and Organizational Culture as Determinants of Influence. Journal of Applied Psychology, 53 </a:t>
            </a:r>
            <a:endParaRPr lang="ru-RU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Cable, D. M., &amp; Parsons, C. K. 2001. Socialization tactics and person–organization fit. Personnel Psychology, 54: 1–23, Spring.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02471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rtlCol="0" anchor="ctr">
            <a:normAutofit/>
          </a:bodyPr>
          <a:lstStyle/>
          <a:p>
            <a:pPr rtl="0"/>
            <a:r>
              <a:rPr lang="ru-RU" sz="4800" dirty="0"/>
              <a:t>План семинара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220C75D4-79FB-BDBC-8D76-88C7314FF7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159613"/>
              </p:ext>
            </p:extLst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Определение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3397C2-D6BA-5C9D-9054-B5DDF4478725}"/>
              </a:ext>
            </a:extLst>
          </p:cNvPr>
          <p:cNvSpPr txBox="1"/>
          <p:nvPr/>
        </p:nvSpPr>
        <p:spPr>
          <a:xfrm>
            <a:off x="1110342" y="1927162"/>
            <a:ext cx="1016788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/>
              <a:t>Организационная культура </a:t>
            </a:r>
            <a:r>
              <a:rPr lang="ru-RU" sz="2800" dirty="0"/>
              <a:t>– это система общих ценностей, правил и норм поведения, принимаемых членами организации.</a:t>
            </a:r>
          </a:p>
          <a:p>
            <a:endParaRPr lang="ru-RU" sz="2800" dirty="0"/>
          </a:p>
          <a:p>
            <a:r>
              <a:rPr lang="ru-RU" sz="2800" b="1" dirty="0"/>
              <a:t>Организационная культура </a:t>
            </a:r>
            <a:r>
              <a:rPr lang="ru-RU" sz="2800" dirty="0"/>
              <a:t>— это осознанные и неосознанные представления, разделяемые сотрудниками организации и её руководством, касающихся групповых норм поведения, ценностей, убеждений, традиций, способов деятельности, запретов, ожиданий, а также понятий о прошлом, настоящем и будущем компании.</a:t>
            </a:r>
          </a:p>
        </p:txBody>
      </p:sp>
    </p:spTree>
    <p:extLst>
      <p:ext uri="{BB962C8B-B14F-4D97-AF65-F5344CB8AC3E}">
        <p14:creationId xmlns:p14="http://schemas.microsoft.com/office/powerpoint/2010/main" val="45273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763"/>
            <a:ext cx="11278224" cy="1596177"/>
          </a:xfrm>
        </p:spPr>
        <p:txBody>
          <a:bodyPr rtlCol="0"/>
          <a:lstStyle/>
          <a:p>
            <a:pPr rtl="0"/>
            <a:r>
              <a:rPr lang="ru-RU" dirty="0"/>
              <a:t>Концепция трехуровневой культуры (Э. Шейн)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EBEEE1-E118-D870-5383-407928F0B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402837"/>
            <a:ext cx="10472982" cy="5029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03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766" y="-193018"/>
            <a:ext cx="10364451" cy="1596177"/>
          </a:xfrm>
        </p:spPr>
        <p:txBody>
          <a:bodyPr rtlCol="0"/>
          <a:lstStyle/>
          <a:p>
            <a:pPr rtl="0"/>
            <a:r>
              <a:rPr lang="ru-RU" dirty="0"/>
              <a:t>Типология ценностей (</a:t>
            </a:r>
            <a:r>
              <a:rPr lang="ru-RU" dirty="0" err="1"/>
              <a:t>Ш.Шварц</a:t>
            </a:r>
            <a:r>
              <a:rPr lang="ru-RU" dirty="0"/>
              <a:t>)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46059AB1-A3C5-BBAA-27B4-01850DA5C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231" y="1085419"/>
            <a:ext cx="5533760" cy="5196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3519C2D-3611-001F-DEB1-2CE731D7B80A}"/>
              </a:ext>
            </a:extLst>
          </p:cNvPr>
          <p:cNvSpPr txBox="1"/>
          <p:nvPr/>
        </p:nvSpPr>
        <p:spPr>
          <a:xfrm>
            <a:off x="7083287" y="2136338"/>
            <a:ext cx="407504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b="0" i="0" dirty="0">
                <a:solidFill>
                  <a:srgbClr val="48484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>
                <a:solidFill>
                  <a:srgbClr val="484848"/>
                </a:solidFill>
                <a:effectLst/>
                <a:latin typeface="Arial" panose="020B0604020202020204" pitchFamily="34" charset="0"/>
              </a:rPr>
              <a:t>Ценности</a:t>
            </a:r>
            <a:r>
              <a:rPr lang="ru-RU" sz="1800" b="0" i="0" dirty="0">
                <a:solidFill>
                  <a:srgbClr val="484848"/>
                </a:solidFill>
                <a:effectLst/>
                <a:latin typeface="Arial" panose="020B0604020202020204" pitchFamily="34" charset="0"/>
              </a:rPr>
              <a:t> как абстрактные идеалы. Они выявляются путем оценки существительных и прилагательных, описывающих различные ценности человека.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484848"/>
              </a:solidFill>
              <a:effectLst/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b="0" i="0" dirty="0">
                <a:solidFill>
                  <a:srgbClr val="48484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800" b="1" i="0" dirty="0">
                <a:solidFill>
                  <a:srgbClr val="484848"/>
                </a:solidFill>
                <a:effectLst/>
                <a:latin typeface="Arial" panose="020B0604020202020204" pitchFamily="34" charset="0"/>
              </a:rPr>
              <a:t>Ценности</a:t>
            </a:r>
            <a:r>
              <a:rPr lang="ru-RU" sz="1800" b="0" i="0" dirty="0">
                <a:solidFill>
                  <a:srgbClr val="484848"/>
                </a:solidFill>
                <a:effectLst/>
                <a:latin typeface="Arial" panose="020B0604020202020204" pitchFamily="34" charset="0"/>
              </a:rPr>
              <a:t> как руководства к действию. Эти показатели выявляются путем оценки конкретных действий людей.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84848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484848"/>
                </a:solidFill>
                <a:latin typeface="Arial" panose="020B0604020202020204" pitchFamily="34" charset="0"/>
              </a:rPr>
              <a:t>Ценности</a:t>
            </a:r>
            <a:r>
              <a:rPr lang="ru-RU" dirty="0">
                <a:solidFill>
                  <a:srgbClr val="484848"/>
                </a:solidFill>
                <a:latin typeface="Arial" panose="020B0604020202020204" pitchFamily="34" charset="0"/>
              </a:rPr>
              <a:t> определяют ведущие </a:t>
            </a:r>
            <a:r>
              <a:rPr lang="ru-RU" b="1" dirty="0">
                <a:solidFill>
                  <a:srgbClr val="484848"/>
                </a:solidFill>
                <a:latin typeface="Arial" panose="020B0604020202020204" pitchFamily="34" charset="0"/>
              </a:rPr>
              <a:t>мотивационные ориентации</a:t>
            </a:r>
            <a:r>
              <a:rPr lang="ru-RU" dirty="0">
                <a:solidFill>
                  <a:srgbClr val="484848"/>
                </a:solidFill>
                <a:latin typeface="Arial" panose="020B0604020202020204" pitchFamily="34" charset="0"/>
              </a:rPr>
              <a:t>.</a:t>
            </a:r>
            <a:endParaRPr lang="ru-RU" b="0" i="0" dirty="0">
              <a:solidFill>
                <a:srgbClr val="484848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4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-274111"/>
            <a:ext cx="10364451" cy="1596177"/>
          </a:xfrm>
        </p:spPr>
        <p:txBody>
          <a:bodyPr rtlCol="0">
            <a:normAutofit/>
          </a:bodyPr>
          <a:lstStyle/>
          <a:p>
            <a:pPr rtl="0"/>
            <a:r>
              <a:rPr lang="ru-RU" sz="3600" dirty="0"/>
              <a:t>Типология орг. культуры (</a:t>
            </a:r>
            <a:r>
              <a:rPr lang="ru-RU" sz="3600" dirty="0" err="1"/>
              <a:t>Куинн</a:t>
            </a:r>
            <a:r>
              <a:rPr lang="ru-RU" sz="3600" dirty="0"/>
              <a:t> и Камерон)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77B5D6E-7814-784A-A96A-3CB897935A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486" y="1044955"/>
            <a:ext cx="7925028" cy="511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50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Иерархический тип культуры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3397C2-D6BA-5C9D-9054-B5DDF4478725}"/>
              </a:ext>
            </a:extLst>
          </p:cNvPr>
          <p:cNvSpPr txBox="1"/>
          <p:nvPr/>
        </p:nvSpPr>
        <p:spPr>
          <a:xfrm>
            <a:off x="1189855" y="1556102"/>
            <a:ext cx="10167883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Рабочая среда характеризуется опорой на бюрократизм, строгую регламентацию процессов и поведения сотрудников. </a:t>
            </a:r>
          </a:p>
          <a:p>
            <a:r>
              <a:rPr lang="ru-RU" sz="2400" dirty="0"/>
              <a:t>Вектор – сохранение стабильности, предсказуемости и рентабельности.</a:t>
            </a:r>
            <a:endParaRPr lang="en-US" sz="2400" dirty="0"/>
          </a:p>
          <a:p>
            <a:endParaRPr lang="en-US" sz="2800" dirty="0"/>
          </a:p>
          <a:p>
            <a:r>
              <a:rPr lang="ru-RU" sz="2400" b="1" dirty="0"/>
              <a:t>Основные ценности: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/>
              <a:t>Безопасность (предсказуемость и стабильность, низкий риск)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/>
              <a:t>Традиционализм (формальность поведения и регламентов)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/>
              <a:t>Конформность (согласованность и единообразие действий сотрудников)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400" dirty="0"/>
          </a:p>
          <a:p>
            <a:r>
              <a:rPr lang="ru-RU" sz="2400" b="1" dirty="0"/>
              <a:t>Пример</a:t>
            </a:r>
            <a:r>
              <a:rPr lang="ru-RU" sz="2400" dirty="0"/>
              <a:t>: крупные (часто государственные) компании - Газпром, </a:t>
            </a:r>
            <a:r>
              <a:rPr lang="en-US" sz="2400" dirty="0"/>
              <a:t>Ford</a:t>
            </a:r>
            <a:r>
              <a:rPr lang="ru-RU" sz="2400" dirty="0"/>
              <a:t>, </a:t>
            </a:r>
            <a:r>
              <a:rPr lang="en-US" sz="2400" dirty="0"/>
              <a:t>McDonald`s</a:t>
            </a:r>
            <a:endParaRPr lang="ru-RU" sz="24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8924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Клановый тип культуры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3397C2-D6BA-5C9D-9054-B5DDF4478725}"/>
              </a:ext>
            </a:extLst>
          </p:cNvPr>
          <p:cNvSpPr txBox="1"/>
          <p:nvPr/>
        </p:nvSpPr>
        <p:spPr>
          <a:xfrm>
            <a:off x="1163350" y="1622362"/>
            <a:ext cx="1012750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Рабочая среда характеризуется ориентацией на взаимоподдержку, стабильность, «организация семейного типа», как правило с очень дружелюбным психологическим климатом. </a:t>
            </a:r>
          </a:p>
          <a:p>
            <a:r>
              <a:rPr lang="ru-RU" sz="2400" dirty="0"/>
              <a:t>Вектор – «забота о клиентах превыше прибыли».  </a:t>
            </a:r>
          </a:p>
          <a:p>
            <a:endParaRPr lang="ru-RU" sz="2400" dirty="0"/>
          </a:p>
          <a:p>
            <a:r>
              <a:rPr lang="ru-RU" sz="2400" b="1" dirty="0"/>
              <a:t>Основные ценности: </a:t>
            </a:r>
          </a:p>
          <a:p>
            <a:r>
              <a:rPr lang="ru-RU" sz="2400" dirty="0"/>
              <a:t>Универсализм (гуманность в отношении к клиентам и сотрудникам)</a:t>
            </a:r>
          </a:p>
          <a:p>
            <a:r>
              <a:rPr lang="ru-RU" sz="2400" dirty="0"/>
              <a:t>Благожелательность (фокус на добрые взаимоотношения)</a:t>
            </a:r>
          </a:p>
          <a:p>
            <a:r>
              <a:rPr lang="ru-RU" sz="2400" dirty="0"/>
              <a:t>Традиционализм (устойчивость паттернов поведения и процессов)</a:t>
            </a:r>
          </a:p>
          <a:p>
            <a:endParaRPr lang="ru-RU" sz="2400" dirty="0"/>
          </a:p>
          <a:p>
            <a:r>
              <a:rPr lang="ru-RU" sz="2400" b="1" dirty="0"/>
              <a:t>Пример</a:t>
            </a:r>
            <a:r>
              <a:rPr lang="ru-RU" sz="2400" dirty="0"/>
              <a:t>: </a:t>
            </a:r>
            <a:r>
              <a:rPr lang="en-US" sz="2400" dirty="0"/>
              <a:t>People Express Airlines</a:t>
            </a:r>
            <a:r>
              <a:rPr lang="ru-RU" sz="2400" dirty="0"/>
              <a:t>, </a:t>
            </a:r>
            <a:r>
              <a:rPr lang="en-US" sz="2400" dirty="0"/>
              <a:t>Toyota, </a:t>
            </a:r>
            <a:r>
              <a:rPr lang="ru-RU" sz="2400" dirty="0"/>
              <a:t>семейный бизнес, фермерские хозяйства и небольшие частные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361337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Рыночный тип культуры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815550-77D5-6688-455C-8B2F20D80EEE}"/>
              </a:ext>
            </a:extLst>
          </p:cNvPr>
          <p:cNvSpPr txBox="1"/>
          <p:nvPr/>
        </p:nvSpPr>
        <p:spPr>
          <a:xfrm>
            <a:off x="1163350" y="1622362"/>
            <a:ext cx="1012750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Рабочая среда характеризуется стремлением к финансовым достижениям и соперничеством между сотрудниками. Акцент на личной продуктивности сотрудников. </a:t>
            </a:r>
          </a:p>
          <a:p>
            <a:r>
              <a:rPr lang="ru-RU" sz="2400" dirty="0"/>
              <a:t>Вектор – прибыльность, конкурентоспособность, освоение рынка. </a:t>
            </a:r>
            <a:endParaRPr lang="en-US" sz="2400" dirty="0"/>
          </a:p>
          <a:p>
            <a:endParaRPr lang="ru-RU" sz="2400" dirty="0"/>
          </a:p>
          <a:p>
            <a:r>
              <a:rPr lang="ru-RU" sz="2400" b="1" dirty="0"/>
              <a:t>Основные ценности: </a:t>
            </a:r>
          </a:p>
          <a:p>
            <a:r>
              <a:rPr lang="ru-RU" sz="2400" dirty="0"/>
              <a:t>Самостоятельность (индивидуальные достижения)</a:t>
            </a:r>
          </a:p>
          <a:p>
            <a:r>
              <a:rPr lang="ru-RU" sz="2400" dirty="0"/>
              <a:t>Риск и новизна (освоение нового и высокие ставки)</a:t>
            </a:r>
          </a:p>
          <a:p>
            <a:r>
              <a:rPr lang="ru-RU" sz="2400" dirty="0"/>
              <a:t>Достижения (личный успех)</a:t>
            </a:r>
          </a:p>
          <a:p>
            <a:r>
              <a:rPr lang="ru-RU" sz="2400" dirty="0"/>
              <a:t>Власть и богатство (коммерческая ориентация)</a:t>
            </a:r>
            <a:endParaRPr lang="ru-RU" sz="2400" b="1" dirty="0"/>
          </a:p>
          <a:p>
            <a:endParaRPr lang="ru-RU" sz="2400" dirty="0"/>
          </a:p>
          <a:p>
            <a:r>
              <a:rPr lang="ru-RU" sz="2400" b="1" dirty="0"/>
              <a:t>Пример</a:t>
            </a:r>
            <a:r>
              <a:rPr lang="ru-RU" sz="2400" dirty="0"/>
              <a:t>: </a:t>
            </a:r>
            <a:r>
              <a:rPr lang="en-US" sz="2400" dirty="0"/>
              <a:t>Amazon</a:t>
            </a:r>
            <a:r>
              <a:rPr lang="ru-RU" sz="2400" dirty="0"/>
              <a:t>, торговые сети</a:t>
            </a:r>
          </a:p>
        </p:txBody>
      </p:sp>
    </p:spTree>
    <p:extLst>
      <p:ext uri="{BB962C8B-B14F-4D97-AF65-F5344CB8AC3E}">
        <p14:creationId xmlns:p14="http://schemas.microsoft.com/office/powerpoint/2010/main" val="130235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158</TotalTime>
  <Words>735</Words>
  <Application>Microsoft Office PowerPoint</Application>
  <PresentationFormat>Широкоэкранный</PresentationFormat>
  <Paragraphs>104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YS Text</vt:lpstr>
      <vt:lpstr>La mente</vt:lpstr>
      <vt:lpstr>Организационная культура: факторы и следствия для организации и сотрудника</vt:lpstr>
      <vt:lpstr>План семинара</vt:lpstr>
      <vt:lpstr>Определение</vt:lpstr>
      <vt:lpstr>Концепция трехуровневой культуры (Э. Шейн)</vt:lpstr>
      <vt:lpstr>Типология ценностей (Ш.Шварц)</vt:lpstr>
      <vt:lpstr>Типология орг. культуры (Куинн и Камерон)</vt:lpstr>
      <vt:lpstr>Иерархический тип культуры</vt:lpstr>
      <vt:lpstr>Клановый тип культуры</vt:lpstr>
      <vt:lpstr>Рыночный тип культуры</vt:lpstr>
      <vt:lpstr>Адхократический тип культуры</vt:lpstr>
      <vt:lpstr>Кейсы</vt:lpstr>
      <vt:lpstr>Теория соответствия личности и организации</vt:lpstr>
      <vt:lpstr>Факторы и следствия несоответствия </vt:lpstr>
      <vt:lpstr>Вопросы для обсуждения</vt:lpstr>
      <vt:lpstr>Список литературы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 заголовка</dc:title>
  <dc:creator>Polina Bienvenue</dc:creator>
  <cp:lastModifiedBy>Polina Bienvenue</cp:lastModifiedBy>
  <cp:revision>7</cp:revision>
  <dcterms:created xsi:type="dcterms:W3CDTF">2022-11-01T10:02:22Z</dcterms:created>
  <dcterms:modified xsi:type="dcterms:W3CDTF">2022-11-01T15:42:40Z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