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9" r:id="rId17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UrpUZAQIOfcst0sY9jguzGnHb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FAB822-B2BB-4B3D-AE19-186D64CEE736}">
  <a:tblStyle styleId="{F0FAB822-B2BB-4B3D-AE19-186D64CEE73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tcBdr/>
        <a:fill>
          <a:solidFill>
            <a:srgbClr val="E8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1777EB-42E2-4E1A-B72A-3F380991AF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CA7F93-3CAB-4DAF-98A5-0C5D96DD3763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9974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21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555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5b485028e_0_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45b485028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767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45b485028e_0_1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145b48502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083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5b485028e_0_2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45b485028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824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45b485028e_0_5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45b485028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094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598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58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9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93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47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04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14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298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8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69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58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-8467" y="3732"/>
            <a:ext cx="9152467" cy="6873155"/>
            <a:chOff x="-8467" y="3732"/>
            <a:chExt cx="9152467" cy="6873155"/>
          </a:xfrm>
        </p:grpSpPr>
        <p:grpSp>
          <p:nvGrpSpPr>
            <p:cNvPr id="89" name="Google Shape;89;p1"/>
            <p:cNvGrpSpPr/>
            <p:nvPr/>
          </p:nvGrpSpPr>
          <p:grpSpPr>
            <a:xfrm>
              <a:off x="-8467" y="3732"/>
              <a:ext cx="9152467" cy="6873155"/>
              <a:chOff x="0" y="-15155"/>
              <a:chExt cx="9152467" cy="6873155"/>
            </a:xfrm>
          </p:grpSpPr>
          <p:sp>
            <p:nvSpPr>
              <p:cNvPr id="90" name="Google Shape;90;p1"/>
              <p:cNvSpPr/>
              <p:nvPr/>
            </p:nvSpPr>
            <p:spPr>
              <a:xfrm>
                <a:off x="0" y="1730830"/>
                <a:ext cx="9144000" cy="4633876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1" name="Google Shape;91;p1"/>
              <p:cNvGrpSpPr/>
              <p:nvPr/>
            </p:nvGrpSpPr>
            <p:grpSpPr>
              <a:xfrm>
                <a:off x="0" y="6364705"/>
                <a:ext cx="9144000" cy="493295"/>
                <a:chOff x="0" y="6364705"/>
                <a:chExt cx="9144000" cy="493295"/>
              </a:xfrm>
            </p:grpSpPr>
            <p:sp>
              <p:nvSpPr>
                <p:cNvPr id="92" name="Google Shape;92;p1"/>
                <p:cNvSpPr/>
                <p:nvPr/>
              </p:nvSpPr>
              <p:spPr>
                <a:xfrm>
                  <a:off x="0" y="6364705"/>
                  <a:ext cx="9144000" cy="493295"/>
                </a:xfrm>
                <a:prstGeom prst="rect">
                  <a:avLst/>
                </a:prstGeom>
                <a:solidFill>
                  <a:srgbClr val="1B3B72"/>
                </a:soli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1"/>
                <p:cNvSpPr txBox="1"/>
                <p:nvPr/>
              </p:nvSpPr>
              <p:spPr>
                <a:xfrm>
                  <a:off x="1371600" y="6467475"/>
                  <a:ext cx="6400800" cy="3492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8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Высшая школа экономики, Москва, 2022</a:t>
                  </a:r>
                  <a:endParaRPr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spcBef>
                      <a:spcPts val="160"/>
                    </a:spcBef>
                    <a:spcAft>
                      <a:spcPts val="0"/>
                    </a:spcAft>
                    <a:buNone/>
                  </a:pPr>
                  <a:r>
                    <a:rPr lang="ru-RU" sz="8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www.hse.ru </a:t>
                  </a:r>
                  <a:endParaRPr sz="800" b="1" i="0" u="none" strike="noStrike" cap="none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grpSp>
            <p:nvGrpSpPr>
              <p:cNvPr id="94" name="Google Shape;94;p1"/>
              <p:cNvGrpSpPr/>
              <p:nvPr/>
            </p:nvGrpSpPr>
            <p:grpSpPr>
              <a:xfrm>
                <a:off x="8467" y="-15155"/>
                <a:ext cx="9144000" cy="1745984"/>
                <a:chOff x="8467" y="-15155"/>
                <a:chExt cx="9144000" cy="1745984"/>
              </a:xfrm>
            </p:grpSpPr>
            <p:sp>
              <p:nvSpPr>
                <p:cNvPr id="95" name="Google Shape;95;p1"/>
                <p:cNvSpPr/>
                <p:nvPr/>
              </p:nvSpPr>
              <p:spPr>
                <a:xfrm>
                  <a:off x="8467" y="-15155"/>
                  <a:ext cx="9144000" cy="1745984"/>
                </a:xfrm>
                <a:prstGeom prst="rect">
                  <a:avLst/>
                </a:prstGeom>
                <a:solidFill>
                  <a:srgbClr val="1B3B72"/>
                </a:solidFill>
                <a:ln w="9525" cap="flat" cmpd="sng">
                  <a:solidFill>
                    <a:srgbClr val="1B3B7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96" name="Google Shape;96;p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431982" y="255738"/>
                  <a:ext cx="1236843" cy="1242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97" name="Google Shape;97;p1"/>
            <p:cNvSpPr txBox="1"/>
            <p:nvPr/>
          </p:nvSpPr>
          <p:spPr>
            <a:xfrm>
              <a:off x="2083873" y="634340"/>
              <a:ext cx="5781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Факультет социальных наук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599924" y="4182533"/>
            <a:ext cx="7772400" cy="154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ОБРАЗОВАТЕЛЬНЫЕ ПРОГРАММЫ БАКАЛАВРИАТА</a:t>
            </a:r>
            <a:r>
              <a:rPr lang="ru-RU" sz="2000" b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000" b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solidFill>
                  <a:srgbClr val="8E0000"/>
                </a:solidFill>
                <a:latin typeface="Calibri"/>
                <a:ea typeface="Calibri"/>
                <a:cs typeface="Calibri"/>
                <a:sym typeface="Calibri"/>
              </a:rPr>
              <a:t>«ГОСУДАРСТВЕННОЕ И МУНИЦИПАЛЬНОЕ УПРАВЛЕНИЕ»</a:t>
            </a:r>
            <a:br>
              <a:rPr lang="ru-RU" sz="2000" b="1" dirty="0">
                <a:solidFill>
                  <a:srgbClr val="8E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solidFill>
                  <a:srgbClr val="8E0000"/>
                </a:solidFill>
                <a:latin typeface="Calibri"/>
                <a:ea typeface="Calibri"/>
                <a:cs typeface="Calibri"/>
                <a:sym typeface="Calibri"/>
              </a:rPr>
              <a:t>«ПОЛИТОЛОГИЯ»</a:t>
            </a:r>
            <a:br>
              <a:rPr lang="ru-RU" sz="2000" b="1" dirty="0">
                <a:solidFill>
                  <a:srgbClr val="8E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solidFill>
                  <a:srgbClr val="8E0000"/>
                </a:solidFill>
                <a:latin typeface="Calibri"/>
                <a:ea typeface="Calibri"/>
                <a:cs typeface="Calibri"/>
                <a:sym typeface="Calibri"/>
              </a:rPr>
              <a:t>«ПСИХОЛОГИЯ»</a:t>
            </a:r>
            <a:br>
              <a:rPr lang="ru-RU" sz="2000" b="1" dirty="0">
                <a:solidFill>
                  <a:srgbClr val="8E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solidFill>
                  <a:srgbClr val="8E0000"/>
                </a:solidFill>
                <a:latin typeface="Calibri"/>
                <a:ea typeface="Calibri"/>
                <a:cs typeface="Calibri"/>
                <a:sym typeface="Calibri"/>
              </a:rPr>
              <a:t>«СОЦИОЛОГИЯ»   </a:t>
            </a:r>
            <a:r>
              <a:rPr lang="ru-RU" sz="2000" b="1" dirty="0">
                <a:solidFill>
                  <a:srgbClr val="8E0000"/>
                </a:solidFill>
              </a:rPr>
              <a:t/>
            </a:r>
            <a:br>
              <a:rPr lang="ru-RU" sz="2000" b="1" dirty="0">
                <a:solidFill>
                  <a:srgbClr val="8E0000"/>
                </a:solidFill>
              </a:rPr>
            </a:br>
            <a:r>
              <a:rPr lang="ru-RU" sz="2000" b="1" dirty="0">
                <a:solidFill>
                  <a:srgbClr val="8E0000"/>
                </a:solidFill>
              </a:rPr>
              <a:t>«ВЫЧИСЛИТЕЛЬНЫЕ СОЦИАЛЬНЫЕ НАУКИ</a:t>
            </a:r>
            <a:endParaRPr sz="4800" dirty="0">
              <a:solidFill>
                <a:srgbClr val="8E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77800" y="2459082"/>
            <a:ext cx="88011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АНАЛИЗ ИТОГОВ</a:t>
            </a:r>
            <a:endParaRPr sz="44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ПРИЕМНОЙ КАМПАНИИ 2022</a:t>
            </a:r>
            <a:endParaRPr sz="44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193" name="Google Shape;193;p8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5" name="Google Shape;195;p8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96" name="Google Shape;196;p8"/>
          <p:cNvSpPr txBox="1"/>
          <p:nvPr/>
        </p:nvSpPr>
        <p:spPr>
          <a:xfrm>
            <a:off x="255589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1428752" y="103731"/>
            <a:ext cx="7715248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Скидки по программам </a:t>
            </a:r>
            <a:b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коммерческие места                                  201</a:t>
            </a:r>
            <a:r>
              <a:rPr lang="ru-RU" sz="2000" b="1" dirty="0">
                <a:solidFill>
                  <a:schemeClr val="lt1"/>
                </a:solidFill>
              </a:rPr>
              <a:t>8</a:t>
            </a: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2022 гг.   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7300914" y="3967163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7300914" y="5591175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0" name="Google Shape;200;p8"/>
          <p:cNvGraphicFramePr/>
          <p:nvPr>
            <p:extLst>
              <p:ext uri="{D42A27DB-BD31-4B8C-83A1-F6EECF244321}">
                <p14:modId xmlns:p14="http://schemas.microsoft.com/office/powerpoint/2010/main" val="43690026"/>
              </p:ext>
            </p:extLst>
          </p:nvPr>
        </p:nvGraphicFramePr>
        <p:xfrm>
          <a:off x="1" y="1958194"/>
          <a:ext cx="4554550" cy="1688100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 Скидка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2021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2019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2018</a:t>
                      </a:r>
                      <a:endParaRPr sz="1100" u="none" strike="noStrike" cap="none"/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70%   345 и </a:t>
                      </a:r>
                      <a:r>
                        <a:rPr lang="ru-RU" sz="1400" u="none" strike="noStrike" cap="none" dirty="0"/>
                        <a:t>&gt;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5 (16%)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9 (28%)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33 (50%)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15 (32%)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22(38%)</a:t>
                      </a:r>
                      <a:endParaRPr sz="1200" u="none" strike="noStrike" cap="none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/>
                        <a:t>50%   335-344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7 ( 22%)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11 (34%)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16 (25%)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9 (19%)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8(14%)</a:t>
                      </a:r>
                      <a:endParaRPr sz="1200" u="none" strike="noStrike" cap="none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25%  325-334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5 (16%)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4 (12%)</a:t>
                      </a:r>
                      <a:endParaRPr sz="12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6 (9%)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9 (19%)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13(23%)</a:t>
                      </a:r>
                      <a:endParaRPr sz="1200" u="none" strike="noStrike" cap="none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Без скидки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13 (42%)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8 (25%)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10 (15%)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14 (30%)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14(25%)</a:t>
                      </a:r>
                      <a:endParaRPr sz="120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Общее количество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31</a:t>
                      </a:r>
                      <a:endParaRPr sz="12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32</a:t>
                      </a:r>
                      <a:endParaRPr sz="12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65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47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57</a:t>
                      </a:r>
                      <a:endParaRPr sz="1200" u="none" strike="noStrike" cap="none" dirty="0"/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1" name="Google Shape;201;p8"/>
          <p:cNvSpPr/>
          <p:nvPr/>
        </p:nvSpPr>
        <p:spPr>
          <a:xfrm>
            <a:off x="209253" y="1478022"/>
            <a:ext cx="838541" cy="31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ГМУ</a:t>
            </a:r>
            <a:endParaRPr sz="14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2" name="Google Shape;202;p8"/>
          <p:cNvGraphicFramePr/>
          <p:nvPr>
            <p:extLst>
              <p:ext uri="{D42A27DB-BD31-4B8C-83A1-F6EECF244321}">
                <p14:modId xmlns:p14="http://schemas.microsoft.com/office/powerpoint/2010/main" val="4069883396"/>
              </p:ext>
            </p:extLst>
          </p:nvPr>
        </p:nvGraphicFramePr>
        <p:xfrm>
          <a:off x="4711993" y="1959195"/>
          <a:ext cx="4431975" cy="1662558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12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9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 Скидка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2021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2019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2018</a:t>
                      </a:r>
                      <a:endParaRPr sz="1100" u="none" strike="noStrike" cap="none"/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6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70%   340 и </a:t>
                      </a:r>
                      <a:r>
                        <a:rPr lang="ru-RU" sz="1400" u="none" strike="noStrike" cap="none" dirty="0"/>
                        <a:t>&gt;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(37%)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(44%)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 (64%)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(54%)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1C2A55"/>
                          </a:solidFill>
                        </a:rPr>
                        <a:t>17(43%)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3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50%   330-339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(8%)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(20%)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(22%)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(16%)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1C2A55"/>
                          </a:solidFill>
                        </a:rPr>
                        <a:t>8(20%)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5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25%   320-329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(4%)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(12%)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(12%)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(20%)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1C2A55"/>
                          </a:solidFill>
                        </a:rPr>
                        <a:t>6(15%)</a:t>
                      </a:r>
                      <a:endParaRPr sz="11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5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Без скидки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(50%)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(24%)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(2%)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(8%)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C2A55"/>
                          </a:solidFill>
                        </a:rPr>
                        <a:t>9(22%)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8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Общее количество</a:t>
                      </a:r>
                      <a:endParaRPr dirty="0"/>
                    </a:p>
                  </a:txBody>
                  <a:tcPr marL="68575" marR="68575" marT="0" marB="0" anchor="b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C2A55"/>
                          </a:solidFill>
                        </a:rPr>
                        <a:t>40</a:t>
                      </a:r>
                      <a:endParaRPr sz="11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3" name="Google Shape;203;p8"/>
          <p:cNvSpPr/>
          <p:nvPr/>
        </p:nvSpPr>
        <p:spPr>
          <a:xfrm>
            <a:off x="4835843" y="1480948"/>
            <a:ext cx="1464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ru-RU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Политология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8"/>
          <p:cNvGraphicFramePr/>
          <p:nvPr>
            <p:extLst>
              <p:ext uri="{D42A27DB-BD31-4B8C-83A1-F6EECF244321}">
                <p14:modId xmlns:p14="http://schemas.microsoft.com/office/powerpoint/2010/main" val="3303037134"/>
              </p:ext>
            </p:extLst>
          </p:nvPr>
        </p:nvGraphicFramePr>
        <p:xfrm>
          <a:off x="3" y="4288628"/>
          <a:ext cx="4554550" cy="1617822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 Скидка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2021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2019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2018</a:t>
                      </a:r>
                      <a:endParaRPr sz="1100" u="none" strike="noStrike" cap="none"/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/>
                        <a:t>70%   250 и </a:t>
                      </a:r>
                      <a:r>
                        <a:rPr lang="ru-RU" sz="1400" u="none" strike="noStrike" cap="none"/>
                        <a:t>&gt;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(1</a:t>
                      </a:r>
                      <a:r>
                        <a:rPr lang="ru-RU" sz="1200">
                          <a:solidFill>
                            <a:srgbClr val="1C2A55"/>
                          </a:solidFill>
                        </a:rPr>
                        <a:t>7</a:t>
                      </a: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/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(32%)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(15%)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 (46%)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C2A55"/>
                          </a:solidFill>
                        </a:rPr>
                        <a:t>32(46%)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/>
                        <a:t>50%   245-249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>
                          <a:solidFill>
                            <a:srgbClr val="1C2A55"/>
                          </a:solidFill>
                        </a:rPr>
                        <a:t>7</a:t>
                      </a: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(1</a:t>
                      </a:r>
                      <a:r>
                        <a:rPr lang="ru-RU" sz="1200">
                          <a:solidFill>
                            <a:srgbClr val="1C2A55"/>
                          </a:solidFill>
                        </a:rPr>
                        <a:t>5</a:t>
                      </a: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/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 (9%)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 (30%)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 (44%)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C2A55"/>
                          </a:solidFill>
                        </a:rPr>
                        <a:t>24(35%)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25%   240-244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(8%)</a:t>
                      </a:r>
                      <a:endParaRPr/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(12%)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(42%)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(9%)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C2A55"/>
                          </a:solidFill>
                        </a:rPr>
                        <a:t>11(16%)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Без скидки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(6</a:t>
                      </a:r>
                      <a:r>
                        <a:rPr lang="ru-RU" sz="1200" dirty="0">
                          <a:solidFill>
                            <a:srgbClr val="1C2A55"/>
                          </a:solidFill>
                        </a:rPr>
                        <a:t>0</a:t>
                      </a:r>
                      <a:r>
                        <a:rPr lang="ru-RU" sz="12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 dirty="0"/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(47%)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(12%)</a:t>
                      </a:r>
                      <a:endParaRPr sz="12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 (1%)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C2A55"/>
                          </a:solidFill>
                        </a:rPr>
                        <a:t>2(3%)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Общее количество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ru-RU" sz="1200" dirty="0">
                          <a:solidFill>
                            <a:srgbClr val="1C2A55"/>
                          </a:solidFill>
                        </a:rPr>
                        <a:t>8</a:t>
                      </a:r>
                      <a:endParaRPr sz="12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sz="120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1C2A55"/>
                          </a:solidFill>
                        </a:rPr>
                        <a:t>69</a:t>
                      </a:r>
                      <a:endParaRPr sz="120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5" name="Google Shape;205;p8"/>
          <p:cNvSpPr/>
          <p:nvPr/>
        </p:nvSpPr>
        <p:spPr>
          <a:xfrm>
            <a:off x="209253" y="3813274"/>
            <a:ext cx="18043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ru-RU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Психология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6" name="Google Shape;206;p8"/>
          <p:cNvGraphicFramePr/>
          <p:nvPr>
            <p:extLst>
              <p:ext uri="{D42A27DB-BD31-4B8C-83A1-F6EECF244321}">
                <p14:modId xmlns:p14="http://schemas.microsoft.com/office/powerpoint/2010/main" val="1662036937"/>
              </p:ext>
            </p:extLst>
          </p:nvPr>
        </p:nvGraphicFramePr>
        <p:xfrm>
          <a:off x="4711994" y="4286064"/>
          <a:ext cx="4431975" cy="1620447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12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 Скидка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2021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2019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2018</a:t>
                      </a:r>
                      <a:endParaRPr sz="1100" u="none" strike="noStrike" cap="none"/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/>
                        <a:t>70%   345 и &gt;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(7%)</a:t>
                      </a:r>
                      <a:endParaRPr sz="1100" dirty="0"/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(40%) 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(60%)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(42%)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1C2A55"/>
                          </a:solidFill>
                        </a:rPr>
                        <a:t>23(33%)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/>
                        <a:t>50%   335-344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(34%)</a:t>
                      </a:r>
                      <a:endParaRPr sz="1100"/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(22%)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(18%)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(12%)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1C2A55"/>
                          </a:solidFill>
                        </a:rPr>
                        <a:t>14(20%)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25%  325-334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(14%)</a:t>
                      </a:r>
                      <a:endParaRPr sz="1100"/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(14%)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(18%)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(30%)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1C2A55"/>
                          </a:solidFill>
                        </a:rPr>
                        <a:t>18(27%)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/>
                        <a:t>Без скидки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(45%)</a:t>
                      </a:r>
                      <a:endParaRPr sz="1100"/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(24%)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(4%)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(16%)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1C2A55"/>
                          </a:solidFill>
                        </a:rPr>
                        <a:t>14(20%)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Общее количество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 sz="1100" b="0" u="none" strike="noStrike" cap="none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C2A55"/>
                          </a:solidFill>
                        </a:rPr>
                        <a:t>69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7" name="Google Shape;207;p8"/>
          <p:cNvSpPr/>
          <p:nvPr/>
        </p:nvSpPr>
        <p:spPr>
          <a:xfrm flipH="1">
            <a:off x="4835844" y="3885161"/>
            <a:ext cx="18192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ru-RU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Социология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g145b485028e_0_2"/>
          <p:cNvGrpSpPr/>
          <p:nvPr/>
        </p:nvGrpSpPr>
        <p:grpSpPr>
          <a:xfrm>
            <a:off x="-1" y="15796"/>
            <a:ext cx="9144000" cy="1166100"/>
            <a:chOff x="-1" y="15796"/>
            <a:chExt cx="9144000" cy="1166100"/>
          </a:xfrm>
        </p:grpSpPr>
        <p:sp>
          <p:nvSpPr>
            <p:cNvPr id="214" name="Google Shape;214;g145b485028e_0_2"/>
            <p:cNvSpPr/>
            <p:nvPr/>
          </p:nvSpPr>
          <p:spPr>
            <a:xfrm>
              <a:off x="-1" y="15796"/>
              <a:ext cx="9144000" cy="1166100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5" name="Google Shape;215;g145b485028e_0_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6" name="Google Shape;216;g145b485028e_0_2"/>
            <p:cNvCxnSpPr/>
            <p:nvPr/>
          </p:nvCxnSpPr>
          <p:spPr>
            <a:xfrm>
              <a:off x="1299411" y="114432"/>
              <a:ext cx="12000" cy="10365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sp>
        <p:nvSpPr>
          <p:cNvPr id="217" name="Google Shape;217;g145b485028e_0_2"/>
          <p:cNvSpPr txBox="1"/>
          <p:nvPr/>
        </p:nvSpPr>
        <p:spPr>
          <a:xfrm>
            <a:off x="1442850" y="19725"/>
            <a:ext cx="76533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</a:rPr>
              <a:t>Общее к</a:t>
            </a:r>
            <a:r>
              <a:rPr lang="ru-RU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оличество </a:t>
            </a:r>
            <a:r>
              <a:rPr lang="ru-RU" sz="1800" b="1">
                <a:solidFill>
                  <a:schemeClr val="lt1"/>
                </a:solidFill>
              </a:rPr>
              <a:t>заявлений по программам	</a:t>
            </a:r>
            <a: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 – 2022 гг.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g145b485028e_0_2"/>
          <p:cNvSpPr/>
          <p:nvPr/>
        </p:nvSpPr>
        <p:spPr>
          <a:xfrm>
            <a:off x="7300914" y="3967163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45b485028e_0_2"/>
          <p:cNvSpPr txBox="1"/>
          <p:nvPr/>
        </p:nvSpPr>
        <p:spPr>
          <a:xfrm>
            <a:off x="1299425" y="1365414"/>
            <a:ext cx="779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7365D"/>
                </a:solidFill>
              </a:rPr>
              <a:t>Заявления поданные на </a:t>
            </a:r>
            <a:r>
              <a:rPr lang="ru-RU" b="1" dirty="0" smtClean="0">
                <a:solidFill>
                  <a:srgbClr val="17365D"/>
                </a:solidFill>
              </a:rPr>
              <a:t>программы </a:t>
            </a:r>
            <a:r>
              <a:rPr lang="ru-RU" b="1" dirty="0">
                <a:solidFill>
                  <a:srgbClr val="17365D"/>
                </a:solidFill>
              </a:rPr>
              <a:t>бакалавриата </a:t>
            </a:r>
            <a:br>
              <a:rPr lang="ru-RU" b="1" dirty="0">
                <a:solidFill>
                  <a:srgbClr val="17365D"/>
                </a:solidFill>
              </a:rPr>
            </a:br>
            <a:r>
              <a:rPr lang="ru-RU" b="1" dirty="0">
                <a:solidFill>
                  <a:srgbClr val="17365D"/>
                </a:solidFill>
              </a:rPr>
              <a:t>*</a:t>
            </a:r>
            <a:r>
              <a:rPr lang="ru-RU" sz="1200" dirty="0">
                <a:solidFill>
                  <a:srgbClr val="17365D"/>
                </a:solidFill>
              </a:rPr>
              <a:t>в пределах минимального балла дающего право на поступление на выбранную программу</a:t>
            </a:r>
            <a:endParaRPr sz="1200" dirty="0">
              <a:solidFill>
                <a:srgbClr val="17365D"/>
              </a:solidFill>
            </a:endParaRPr>
          </a:p>
        </p:txBody>
      </p:sp>
      <p:sp>
        <p:nvSpPr>
          <p:cNvPr id="220" name="Google Shape;220;g145b485028e_0_2"/>
          <p:cNvSpPr txBox="1"/>
          <p:nvPr/>
        </p:nvSpPr>
        <p:spPr>
          <a:xfrm>
            <a:off x="255590" y="6415089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1" name="Google Shape;221;g145b485028e_0_2"/>
          <p:cNvGraphicFramePr/>
          <p:nvPr/>
        </p:nvGraphicFramePr>
        <p:xfrm>
          <a:off x="26" y="1942360"/>
          <a:ext cx="9143950" cy="4169800"/>
        </p:xfrm>
        <a:graphic>
          <a:graphicData uri="http://schemas.openxmlformats.org/drawingml/2006/table">
            <a:tbl>
              <a:tblPr>
                <a:noFill/>
                <a:tableStyleId>{791777EB-42E2-4E1A-B72A-3F380991AF51}</a:tableStyleId>
              </a:tblPr>
              <a:tblGrid>
                <a:gridCol w="129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2021*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2022*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ГиМУ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847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867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846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870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883/708*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835/632*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Политология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668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550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486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574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466/372*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476/390*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Психология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317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323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291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529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457/380*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448/372*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575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623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674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613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681/591*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479/388*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 по ФСН: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1910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2469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2297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2586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2487/</a:t>
                      </a:r>
                      <a:b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2051*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2238/</a:t>
                      </a:r>
                      <a:b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1782*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g145b485028e_0_16"/>
          <p:cNvGrpSpPr/>
          <p:nvPr/>
        </p:nvGrpSpPr>
        <p:grpSpPr>
          <a:xfrm>
            <a:off x="-1" y="15796"/>
            <a:ext cx="9144000" cy="1166100"/>
            <a:chOff x="-1" y="15796"/>
            <a:chExt cx="9144000" cy="1166100"/>
          </a:xfrm>
        </p:grpSpPr>
        <p:sp>
          <p:nvSpPr>
            <p:cNvPr id="227" name="Google Shape;227;g145b485028e_0_16"/>
            <p:cNvSpPr/>
            <p:nvPr/>
          </p:nvSpPr>
          <p:spPr>
            <a:xfrm>
              <a:off x="-1" y="15796"/>
              <a:ext cx="9144000" cy="1166100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g145b485028e_0_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9" name="Google Shape;229;g145b485028e_0_16"/>
            <p:cNvCxnSpPr/>
            <p:nvPr/>
          </p:nvCxnSpPr>
          <p:spPr>
            <a:xfrm>
              <a:off x="1299411" y="114432"/>
              <a:ext cx="12000" cy="10365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sp>
        <p:nvSpPr>
          <p:cNvPr id="230" name="Google Shape;230;g145b485028e_0_16"/>
          <p:cNvSpPr txBox="1"/>
          <p:nvPr/>
        </p:nvSpPr>
        <p:spPr>
          <a:xfrm>
            <a:off x="1442850" y="19725"/>
            <a:ext cx="76533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</a:rPr>
              <a:t>Общее к</a:t>
            </a: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оличество </a:t>
            </a:r>
            <a:r>
              <a:rPr lang="ru-RU" sz="1800" b="1" dirty="0">
                <a:solidFill>
                  <a:schemeClr val="lt1"/>
                </a:solidFill>
              </a:rPr>
              <a:t>первокурсников		</a:t>
            </a: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 – 2022 гг.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g145b485028e_0_16"/>
          <p:cNvSpPr/>
          <p:nvPr/>
        </p:nvSpPr>
        <p:spPr>
          <a:xfrm>
            <a:off x="7300914" y="3967163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45b485028e_0_16"/>
          <p:cNvSpPr txBox="1"/>
          <p:nvPr/>
        </p:nvSpPr>
        <p:spPr>
          <a:xfrm>
            <a:off x="1303362" y="1363725"/>
            <a:ext cx="779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Учтены студенты зачисленные на программы бакалавриата</a:t>
            </a:r>
            <a:r>
              <a:rPr lang="ru-RU" sz="1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45b485028e_0_16"/>
          <p:cNvSpPr txBox="1"/>
          <p:nvPr/>
        </p:nvSpPr>
        <p:spPr>
          <a:xfrm>
            <a:off x="255590" y="6415089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4" name="Google Shape;234;g145b485028e_0_16"/>
          <p:cNvGraphicFramePr/>
          <p:nvPr/>
        </p:nvGraphicFramePr>
        <p:xfrm>
          <a:off x="1" y="2064822"/>
          <a:ext cx="9143950" cy="4169800"/>
        </p:xfrm>
        <a:graphic>
          <a:graphicData uri="http://schemas.openxmlformats.org/drawingml/2006/table">
            <a:tbl>
              <a:tblPr>
                <a:noFill/>
                <a:tableStyleId>{791777EB-42E2-4E1A-B72A-3F380991AF51}</a:tableStyleId>
              </a:tblPr>
              <a:tblGrid>
                <a:gridCol w="129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2022*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ГиМУ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172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166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129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Политология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Психология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128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148 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195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171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164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155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159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187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159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 по ФСН: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623</a:t>
                      </a: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704</a:t>
                      </a: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652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578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508</a:t>
                      </a:r>
                      <a:r>
                        <a:rPr lang="ru-RU" sz="180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160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g145b485028e_0_28"/>
          <p:cNvGrpSpPr/>
          <p:nvPr/>
        </p:nvGrpSpPr>
        <p:grpSpPr>
          <a:xfrm>
            <a:off x="-1" y="15796"/>
            <a:ext cx="9144000" cy="1166100"/>
            <a:chOff x="-1" y="15796"/>
            <a:chExt cx="9144000" cy="1166100"/>
          </a:xfrm>
        </p:grpSpPr>
        <p:sp>
          <p:nvSpPr>
            <p:cNvPr id="240" name="Google Shape;240;g145b485028e_0_28"/>
            <p:cNvSpPr/>
            <p:nvPr/>
          </p:nvSpPr>
          <p:spPr>
            <a:xfrm>
              <a:off x="-1" y="15796"/>
              <a:ext cx="9144000" cy="1166100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1" name="Google Shape;241;g145b485028e_0_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2" name="Google Shape;242;g145b485028e_0_28"/>
            <p:cNvCxnSpPr/>
            <p:nvPr/>
          </p:nvCxnSpPr>
          <p:spPr>
            <a:xfrm>
              <a:off x="1299411" y="114432"/>
              <a:ext cx="12000" cy="10365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sp>
        <p:nvSpPr>
          <p:cNvPr id="243" name="Google Shape;243;g145b485028e_0_28"/>
          <p:cNvSpPr txBox="1"/>
          <p:nvPr/>
        </p:nvSpPr>
        <p:spPr>
          <a:xfrm>
            <a:off x="255590" y="6415089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g145b485028e_0_28"/>
          <p:cNvSpPr txBox="1"/>
          <p:nvPr/>
        </p:nvSpPr>
        <p:spPr>
          <a:xfrm>
            <a:off x="1428752" y="152400"/>
            <a:ext cx="77151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</a:rPr>
              <a:t>Средний балл ЕГЭ (ИД) поступивших </a:t>
            </a:r>
            <a:br>
              <a:rPr lang="ru-RU" sz="2000" b="1" dirty="0">
                <a:solidFill>
                  <a:schemeClr val="lt1"/>
                </a:solidFill>
              </a:rPr>
            </a:br>
            <a:r>
              <a:rPr lang="ru-RU" sz="2000" b="1" dirty="0">
                <a:solidFill>
                  <a:schemeClr val="lt1"/>
                </a:solidFill>
              </a:rPr>
              <a:t>на бюджетные места</a:t>
            </a: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2017 – 2022 гг.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g145b485028e_0_28"/>
          <p:cNvSpPr/>
          <p:nvPr/>
        </p:nvSpPr>
        <p:spPr>
          <a:xfrm>
            <a:off x="7300914" y="2255839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45b485028e_0_28"/>
          <p:cNvSpPr/>
          <p:nvPr/>
        </p:nvSpPr>
        <p:spPr>
          <a:xfrm>
            <a:off x="7300914" y="3967163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45b485028e_0_28"/>
          <p:cNvSpPr/>
          <p:nvPr/>
        </p:nvSpPr>
        <p:spPr>
          <a:xfrm>
            <a:off x="7300914" y="5591175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45b485028e_0_28"/>
          <p:cNvSpPr txBox="1"/>
          <p:nvPr/>
        </p:nvSpPr>
        <p:spPr>
          <a:xfrm>
            <a:off x="1311441" y="1369646"/>
            <a:ext cx="771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17365D"/>
                </a:solidFill>
              </a:rPr>
              <a:t>Средние баллы ЕГЭ и за индивидуальные достижения среди зачисленных по конкурсу на бюджетные места в разрезе образовательных программ </a:t>
            </a:r>
            <a:endParaRPr b="1">
              <a:solidFill>
                <a:srgbClr val="17365D"/>
              </a:solidFill>
            </a:endParaRPr>
          </a:p>
        </p:txBody>
      </p:sp>
      <p:graphicFrame>
        <p:nvGraphicFramePr>
          <p:cNvPr id="249" name="Google Shape;249;g145b485028e_0_28"/>
          <p:cNvGraphicFramePr/>
          <p:nvPr/>
        </p:nvGraphicFramePr>
        <p:xfrm>
          <a:off x="0" y="2002972"/>
          <a:ext cx="9144000" cy="3886075"/>
        </p:xfrm>
        <a:graphic>
          <a:graphicData uri="http://schemas.openxmlformats.org/drawingml/2006/table">
            <a:tbl>
              <a:tblPr>
                <a:noFill/>
                <a:tableStyleId>{791777EB-42E2-4E1A-B72A-3F380991AF51}</a:tableStyleId>
              </a:tblPr>
              <a:tblGrid>
                <a:gridCol w="131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ГиМУ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87,98 (7,86)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90,49(5)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Политология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91,9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93,16 (8,15)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93,95(4,54)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Психология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87,46 (7,01)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88,75 (4)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86,9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88,04 (7,54)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91,46(4,85)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g145b485028e_0_56"/>
          <p:cNvGrpSpPr/>
          <p:nvPr/>
        </p:nvGrpSpPr>
        <p:grpSpPr>
          <a:xfrm>
            <a:off x="-1" y="15796"/>
            <a:ext cx="9144000" cy="1166100"/>
            <a:chOff x="-1" y="15796"/>
            <a:chExt cx="9144000" cy="1166100"/>
          </a:xfrm>
        </p:grpSpPr>
        <p:sp>
          <p:nvSpPr>
            <p:cNvPr id="255" name="Google Shape;255;g145b485028e_0_56"/>
            <p:cNvSpPr/>
            <p:nvPr/>
          </p:nvSpPr>
          <p:spPr>
            <a:xfrm>
              <a:off x="-1" y="15796"/>
              <a:ext cx="9144000" cy="1166100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6" name="Google Shape;256;g145b485028e_0_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Google Shape;257;g145b485028e_0_56"/>
            <p:cNvCxnSpPr/>
            <p:nvPr/>
          </p:nvCxnSpPr>
          <p:spPr>
            <a:xfrm>
              <a:off x="1299411" y="114432"/>
              <a:ext cx="12000" cy="10365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sp>
        <p:nvSpPr>
          <p:cNvPr id="258" name="Google Shape;258;g145b485028e_0_56"/>
          <p:cNvSpPr txBox="1"/>
          <p:nvPr/>
        </p:nvSpPr>
        <p:spPr>
          <a:xfrm>
            <a:off x="255590" y="6415089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g145b485028e_0_56"/>
          <p:cNvSpPr txBox="1"/>
          <p:nvPr/>
        </p:nvSpPr>
        <p:spPr>
          <a:xfrm>
            <a:off x="1428752" y="152400"/>
            <a:ext cx="77151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</a:rPr>
              <a:t>Средний балл ЕГЭ поступивших </a:t>
            </a:r>
            <a:br>
              <a:rPr lang="ru-RU" sz="2000" b="1" dirty="0">
                <a:solidFill>
                  <a:schemeClr val="lt1"/>
                </a:solidFill>
              </a:rPr>
            </a:br>
            <a:r>
              <a:rPr lang="ru-RU" sz="2000" b="1" dirty="0">
                <a:solidFill>
                  <a:schemeClr val="lt1"/>
                </a:solidFill>
              </a:rPr>
              <a:t>на коммерческие места</a:t>
            </a: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2017 – 2022 гг.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g145b485028e_0_56"/>
          <p:cNvSpPr/>
          <p:nvPr/>
        </p:nvSpPr>
        <p:spPr>
          <a:xfrm>
            <a:off x="7300914" y="2255839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45b485028e_0_56"/>
          <p:cNvSpPr/>
          <p:nvPr/>
        </p:nvSpPr>
        <p:spPr>
          <a:xfrm>
            <a:off x="7300914" y="3967163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45b485028e_0_56"/>
          <p:cNvSpPr/>
          <p:nvPr/>
        </p:nvSpPr>
        <p:spPr>
          <a:xfrm>
            <a:off x="7300914" y="5591175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45b485028e_0_56"/>
          <p:cNvSpPr txBox="1"/>
          <p:nvPr/>
        </p:nvSpPr>
        <p:spPr>
          <a:xfrm>
            <a:off x="1311441" y="1369646"/>
            <a:ext cx="771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17365D"/>
                </a:solidFill>
              </a:rPr>
              <a:t>Средние баллы ЕГЭ среди зачисленных на коммерческие  места образовательных программ</a:t>
            </a:r>
            <a:endParaRPr b="1">
              <a:solidFill>
                <a:srgbClr val="17365D"/>
              </a:solidFill>
            </a:endParaRPr>
          </a:p>
        </p:txBody>
      </p:sp>
      <p:graphicFrame>
        <p:nvGraphicFramePr>
          <p:cNvPr id="264" name="Google Shape;264;g145b485028e_0_56"/>
          <p:cNvGraphicFramePr/>
          <p:nvPr/>
        </p:nvGraphicFramePr>
        <p:xfrm>
          <a:off x="0" y="2002972"/>
          <a:ext cx="9144000" cy="3886075"/>
        </p:xfrm>
        <a:graphic>
          <a:graphicData uri="http://schemas.openxmlformats.org/drawingml/2006/table">
            <a:tbl>
              <a:tblPr>
                <a:noFill/>
                <a:tableStyleId>{791777EB-42E2-4E1A-B72A-3F380991AF51}</a:tableStyleId>
              </a:tblPr>
              <a:tblGrid>
                <a:gridCol w="131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0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1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4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4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ГиМУ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77,1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77,89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Политология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81,9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81,44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81,3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Психология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75,6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75,74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77,19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endParaRPr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193" name="Google Shape;193;p8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5" name="Google Shape;195;p8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96" name="Google Shape;196;p8"/>
          <p:cNvSpPr txBox="1"/>
          <p:nvPr/>
        </p:nvSpPr>
        <p:spPr>
          <a:xfrm>
            <a:off x="255589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7300914" y="3967163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7300914" y="5591175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372963" y="2373140"/>
            <a:ext cx="838541" cy="31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ГМУ</a:t>
            </a:r>
            <a:endParaRPr sz="14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4835844" y="2376066"/>
            <a:ext cx="1464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ru-RU" sz="1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Политология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309311" y="4347884"/>
            <a:ext cx="18043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ru-RU" sz="1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Психология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6" name="Google Shape;206;p8"/>
          <p:cNvGraphicFramePr/>
          <p:nvPr>
            <p:extLst>
              <p:ext uri="{D42A27DB-BD31-4B8C-83A1-F6EECF244321}">
                <p14:modId xmlns:p14="http://schemas.microsoft.com/office/powerpoint/2010/main" val="2119582044"/>
              </p:ext>
            </p:extLst>
          </p:nvPr>
        </p:nvGraphicFramePr>
        <p:xfrm>
          <a:off x="4711993" y="4652632"/>
          <a:ext cx="4035930" cy="1640920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0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 Поступление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Бюджет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18 (64,3 %),   ср балл 369,63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    в   т.ч. БВИ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10 (67%) из них  1 </a:t>
                      </a:r>
                      <a:r>
                        <a:rPr lang="ru-RU" sz="1100" u="none" strike="noStrike" cap="none" dirty="0" err="1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ВсОШ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Коммерция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 (25 %),  ср балл 318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Иностранцы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dirty="0"/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7066062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19  (58  %)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7" name="Google Shape;207;p8"/>
          <p:cNvSpPr/>
          <p:nvPr/>
        </p:nvSpPr>
        <p:spPr>
          <a:xfrm flipH="1">
            <a:off x="4835844" y="4347885"/>
            <a:ext cx="18192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ru-RU" sz="1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Социология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5;p9">
            <a:extLst>
              <a:ext uri="{FF2B5EF4-FFF2-40B4-BE49-F238E27FC236}">
                <a16:creationId xmlns:a16="http://schemas.microsoft.com/office/drawing/2014/main" xmlns="" id="{3A1513C9-53E1-FBA2-E24F-F21FC127E654}"/>
              </a:ext>
            </a:extLst>
          </p:cNvPr>
          <p:cNvSpPr txBox="1"/>
          <p:nvPr/>
        </p:nvSpPr>
        <p:spPr>
          <a:xfrm>
            <a:off x="1428752" y="152400"/>
            <a:ext cx="6552156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</a:rPr>
              <a:t>Вычислительные социальные науки </a:t>
            </a:r>
            <a:r>
              <a:rPr lang="ru-RU" sz="2000" b="1" dirty="0">
                <a:solidFill>
                  <a:schemeClr val="lt1"/>
                </a:solidFill>
              </a:rPr>
              <a:t>Новая программа бакалавриата ФСН с </a:t>
            </a: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г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" name="Google Shape;206;p8">
            <a:extLst>
              <a:ext uri="{FF2B5EF4-FFF2-40B4-BE49-F238E27FC236}">
                <a16:creationId xmlns:a16="http://schemas.microsoft.com/office/drawing/2014/main" xmlns="" id="{D79D7367-EF3C-A0F0-033D-4945C1B66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342754"/>
              </p:ext>
            </p:extLst>
          </p:nvPr>
        </p:nvGraphicFramePr>
        <p:xfrm>
          <a:off x="309311" y="4652632"/>
          <a:ext cx="4035930" cy="1595300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0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 Поступление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Бюджет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6 (21,5 %),   ср балл 274,67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    в   т.ч. БВИ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3 / 1*  (20 %)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Коммерция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  (50 %),  ср балл 223.5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Иностранцы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dirty="0"/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7066062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8 (24 %)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Google Shape;206;p8">
            <a:extLst>
              <a:ext uri="{FF2B5EF4-FFF2-40B4-BE49-F238E27FC236}">
                <a16:creationId xmlns:a16="http://schemas.microsoft.com/office/drawing/2014/main" xmlns="" id="{D2F989CB-012E-3356-0283-6922B6683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241496"/>
              </p:ext>
            </p:extLst>
          </p:nvPr>
        </p:nvGraphicFramePr>
        <p:xfrm>
          <a:off x="309311" y="2646933"/>
          <a:ext cx="4035930" cy="1743422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0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 Поступление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Бюджет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 (10,7 %),   ср балл 377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    в   т.ч. БВИ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 (13 %)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Коммерция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 (25%),  ср балл 318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Иностранцы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dirty="0"/>
                        <a:t>   </a:t>
                      </a:r>
                      <a:r>
                        <a:rPr lang="ru-RU" sz="1100" b="0" i="0" u="none" strike="noStrike" cap="none" dirty="0">
                          <a:solidFill>
                            <a:srgbClr val="1C2A55"/>
                          </a:solidFill>
                          <a:latin typeface="Calibri"/>
                          <a:cs typeface="Calibri"/>
                          <a:sym typeface="Arial"/>
                        </a:rPr>
                        <a:t>1 (100%) по межправительственному  </a:t>
                      </a:r>
                      <a:br>
                        <a:rPr lang="ru-RU" sz="1100" b="0" i="0" u="none" strike="noStrike" cap="none" dirty="0">
                          <a:solidFill>
                            <a:srgbClr val="1C2A55"/>
                          </a:solidFill>
                          <a:latin typeface="Calibri"/>
                          <a:cs typeface="Calibri"/>
                          <a:sym typeface="Arial"/>
                        </a:rPr>
                      </a:br>
                      <a:r>
                        <a:rPr lang="ru-RU" sz="1100" b="0" i="0" u="none" strike="noStrike" cap="none" dirty="0">
                          <a:solidFill>
                            <a:srgbClr val="1C2A55"/>
                          </a:solidFill>
                          <a:latin typeface="Calibri"/>
                          <a:cs typeface="Calibri"/>
                          <a:sym typeface="Arial"/>
                        </a:rPr>
                        <a:t>                   </a:t>
                      </a:r>
                      <a:r>
                        <a:rPr lang="ru-RU" sz="1100" b="0" i="0" u="none" strike="noStrike" cap="none" dirty="0" smtClean="0">
                          <a:solidFill>
                            <a:srgbClr val="1C2A55"/>
                          </a:solidFill>
                          <a:latin typeface="Calibri"/>
                          <a:cs typeface="Calibri"/>
                          <a:sym typeface="Arial"/>
                        </a:rPr>
                        <a:t>соглашению (бюджет)</a:t>
                      </a:r>
                      <a:endParaRPr sz="1100" b="0" i="0" u="none" strike="noStrike" cap="none" dirty="0">
                        <a:solidFill>
                          <a:srgbClr val="1C2A55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7066062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5  (15 %)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Google Shape;206;p8">
            <a:extLst>
              <a:ext uri="{FF2B5EF4-FFF2-40B4-BE49-F238E27FC236}">
                <a16:creationId xmlns:a16="http://schemas.microsoft.com/office/drawing/2014/main" xmlns="" id="{A4298883-8763-891B-A8F5-0D714E757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843917"/>
              </p:ext>
            </p:extLst>
          </p:nvPr>
        </p:nvGraphicFramePr>
        <p:xfrm>
          <a:off x="4711993" y="2653283"/>
          <a:ext cx="4035930" cy="1726692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0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 Поступление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Бюджет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(3,5 %),   ср балл 363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   в   т.ч. БВИ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1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Коммерция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Иностранцы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dirty="0"/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7066062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 (3 %)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Google Shape;201;p8">
            <a:extLst>
              <a:ext uri="{FF2B5EF4-FFF2-40B4-BE49-F238E27FC236}">
                <a16:creationId xmlns:a16="http://schemas.microsoft.com/office/drawing/2014/main" xmlns="" id="{CB7406E0-7EE8-677C-6EBC-8CD96B15CC84}"/>
              </a:ext>
            </a:extLst>
          </p:cNvPr>
          <p:cNvSpPr/>
          <p:nvPr/>
        </p:nvSpPr>
        <p:spPr>
          <a:xfrm>
            <a:off x="372963" y="1288378"/>
            <a:ext cx="830695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Всего на ВСН поступило  33 студента:</a:t>
            </a: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28 бюджет из них 15 БВИ (2 </a:t>
            </a:r>
            <a:r>
              <a:rPr lang="ru-RU" sz="1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ВсОШ</a:t>
            </a: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4 коммерческих, 1 иностранец</a:t>
            </a:r>
            <a:b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Распределение по родовым программам: </a:t>
            </a: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71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/>
          <p:nvPr/>
        </p:nvSpPr>
        <p:spPr>
          <a:xfrm>
            <a:off x="1820333" y="3535743"/>
            <a:ext cx="54864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003F82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003F82"/>
                </a:solidFill>
                <a:latin typeface="Calibri"/>
                <a:ea typeface="Calibri"/>
                <a:cs typeface="Calibri"/>
                <a:sym typeface="Calibri"/>
              </a:rPr>
              <a:t>ЗА ВНИМАНИЕ</a:t>
            </a:r>
            <a:endParaRPr sz="5400" b="1">
              <a:solidFill>
                <a:srgbClr val="003F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0"/>
          <p:cNvGrpSpPr/>
          <p:nvPr/>
        </p:nvGrpSpPr>
        <p:grpSpPr>
          <a:xfrm>
            <a:off x="0" y="7"/>
            <a:ext cx="9144008" cy="6833060"/>
            <a:chOff x="2260767" y="-28230"/>
            <a:chExt cx="9144008" cy="6833060"/>
          </a:xfrm>
        </p:grpSpPr>
        <p:grpSp>
          <p:nvGrpSpPr>
            <p:cNvPr id="286" name="Google Shape;286;p10"/>
            <p:cNvGrpSpPr/>
            <p:nvPr/>
          </p:nvGrpSpPr>
          <p:grpSpPr>
            <a:xfrm>
              <a:off x="2260775" y="6311630"/>
              <a:ext cx="9144000" cy="493200"/>
              <a:chOff x="2260775" y="6311630"/>
              <a:chExt cx="9144000" cy="493200"/>
            </a:xfrm>
          </p:grpSpPr>
          <p:sp>
            <p:nvSpPr>
              <p:cNvPr id="287" name="Google Shape;287;p10"/>
              <p:cNvSpPr/>
              <p:nvPr/>
            </p:nvSpPr>
            <p:spPr>
              <a:xfrm>
                <a:off x="2260775" y="6311630"/>
                <a:ext cx="9144000" cy="493200"/>
              </a:xfrm>
              <a:prstGeom prst="rect">
                <a:avLst/>
              </a:prstGeom>
              <a:solidFill>
                <a:srgbClr val="1B3B72"/>
              </a:soli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0"/>
              <p:cNvSpPr txBox="1"/>
              <p:nvPr/>
            </p:nvSpPr>
            <p:spPr>
              <a:xfrm>
                <a:off x="3578275" y="6383650"/>
                <a:ext cx="6400800" cy="34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Высшая школа экономики, Москва, 2022</a:t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160"/>
                  </a:spcBef>
                  <a:spcAft>
                    <a:spcPts val="0"/>
                  </a:spcAft>
                  <a:buNone/>
                </a:pPr>
                <a:r>
                  <a:rPr lang="ru-RU" sz="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www.hse.ru </a:t>
                </a:r>
                <a:endParaRPr sz="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89" name="Google Shape;289;p10"/>
            <p:cNvGrpSpPr/>
            <p:nvPr/>
          </p:nvGrpSpPr>
          <p:grpSpPr>
            <a:xfrm>
              <a:off x="2260767" y="-28230"/>
              <a:ext cx="9144000" cy="2485939"/>
              <a:chOff x="2260767" y="-28230"/>
              <a:chExt cx="9144000" cy="2485939"/>
            </a:xfrm>
          </p:grpSpPr>
          <p:sp>
            <p:nvSpPr>
              <p:cNvPr id="290" name="Google Shape;290;p10"/>
              <p:cNvSpPr/>
              <p:nvPr/>
            </p:nvSpPr>
            <p:spPr>
              <a:xfrm>
                <a:off x="2260767" y="-28230"/>
                <a:ext cx="9144000" cy="1746000"/>
              </a:xfrm>
              <a:prstGeom prst="rect">
                <a:avLst/>
              </a:prstGeom>
              <a:solidFill>
                <a:srgbClr val="1B3B72"/>
              </a:solidFill>
              <a:ln w="9525" cap="flat" cmpd="sng">
                <a:solidFill>
                  <a:srgbClr val="1B3B7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1" name="Google Shape;291;p1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915437" y="810109"/>
                <a:ext cx="1639901" cy="1647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9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271" name="Google Shape;271;p9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2" name="Google Shape;272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3" name="Google Shape;273;p9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74" name="Google Shape;274;p9"/>
          <p:cNvSpPr txBox="1"/>
          <p:nvPr/>
        </p:nvSpPr>
        <p:spPr>
          <a:xfrm>
            <a:off x="255590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1428752" y="152400"/>
            <a:ext cx="6156414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ОСНОВНЫЕ ВЫЗОВЫ  2022 г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9"/>
          <p:cNvSpPr/>
          <p:nvPr/>
        </p:nvSpPr>
        <p:spPr>
          <a:xfrm>
            <a:off x="7300914" y="2255839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7300914" y="3967163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7300914" y="5591175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 txBox="1">
            <a:spLocks noGrp="1"/>
          </p:cNvSpPr>
          <p:nvPr>
            <p:ph type="body" idx="1"/>
          </p:nvPr>
        </p:nvSpPr>
        <p:spPr>
          <a:xfrm>
            <a:off x="392158" y="1750697"/>
            <a:ext cx="8332741" cy="384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Char char="•"/>
            </a:pPr>
            <a:r>
              <a:rPr lang="ru-RU" sz="1800" dirty="0"/>
              <a:t>В 2022г. снижены льготы «БВИ» для программ ОП Политология, ОП Социология</a:t>
            </a:r>
            <a:endParaRPr sz="1800" dirty="0"/>
          </a:p>
          <a:p>
            <a:pPr marL="3429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Char char="•"/>
            </a:pPr>
            <a:r>
              <a:rPr lang="ru-RU" sz="1800" dirty="0"/>
              <a:t>В 2022г. увеличено количество бюджетных мест на ОП Социология до 115 (+25) ,  на ОП Психология до 80 (+20</a:t>
            </a:r>
            <a:r>
              <a:rPr lang="ru-RU" sz="1800" dirty="0" smtClean="0"/>
              <a:t>), уменьшено на ОП Политология до 40 (-20)</a:t>
            </a:r>
            <a:endParaRPr sz="1800" dirty="0"/>
          </a:p>
          <a:p>
            <a:pPr marL="3429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Char char="•"/>
            </a:pPr>
            <a:r>
              <a:rPr lang="ru-RU" sz="1800" dirty="0"/>
              <a:t>Тенденция набора 22года – поступление в ВУЗы региона проживания</a:t>
            </a:r>
            <a:endParaRPr sz="1800" dirty="0"/>
          </a:p>
          <a:p>
            <a:pPr marL="3429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Char char="•"/>
            </a:pPr>
            <a:r>
              <a:rPr lang="ru-RU" sz="1800" dirty="0"/>
              <a:t>Прогнозируемое </a:t>
            </a:r>
            <a:r>
              <a:rPr lang="ru-RU" sz="1800" dirty="0" smtClean="0"/>
              <a:t>снижение </a:t>
            </a:r>
            <a:r>
              <a:rPr lang="ru-RU" sz="1800" dirty="0"/>
              <a:t>проходного балла на социологии,  возникающее после года активного БВИ поступления (88 из </a:t>
            </a:r>
            <a:r>
              <a:rPr lang="ru-RU" sz="1800" dirty="0" smtClean="0"/>
              <a:t>95 </a:t>
            </a:r>
            <a:r>
              <a:rPr lang="ru-RU" sz="1800" dirty="0"/>
              <a:t>бюджетных мест в 2021 году) наложилось на увеличение мест КЦП и тенденцию поступления в региональные ВУЗы. В результате чего произошло резкое снижение количества поданных заявлений, до 62% от заявлений прошлого года, что повлекло за собой резкое снижение проходного балла на </a:t>
            </a:r>
            <a:r>
              <a:rPr lang="ru-RU" sz="1800" dirty="0" smtClean="0"/>
              <a:t>23 </a:t>
            </a:r>
            <a:r>
              <a:rPr lang="ru-RU" sz="1800" dirty="0"/>
              <a:t>единиц, которое </a:t>
            </a:r>
            <a:r>
              <a:rPr lang="ru-RU" sz="1800" dirty="0" smtClean="0"/>
              <a:t>поглотило </a:t>
            </a:r>
            <a:r>
              <a:rPr lang="ru-RU" sz="1800" dirty="0"/>
              <a:t>большую часть коммерческих студентов с 70% скидкой.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08685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255590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 2022</a:t>
            </a:r>
            <a:endParaRPr/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7300914" y="5591175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p2"/>
          <p:cNvGraphicFramePr/>
          <p:nvPr>
            <p:extLst>
              <p:ext uri="{D42A27DB-BD31-4B8C-83A1-F6EECF244321}">
                <p14:modId xmlns:p14="http://schemas.microsoft.com/office/powerpoint/2010/main" val="545180077"/>
              </p:ext>
            </p:extLst>
          </p:nvPr>
        </p:nvGraphicFramePr>
        <p:xfrm>
          <a:off x="27" y="1762641"/>
          <a:ext cx="5309777" cy="693461"/>
        </p:xfrm>
        <a:graphic>
          <a:graphicData uri="http://schemas.openxmlformats.org/drawingml/2006/table">
            <a:tbl>
              <a:tblPr>
                <a:noFill/>
                <a:tableStyleId>{F0FAB822-B2BB-4B3D-AE19-186D64CEE736}</a:tableStyleId>
              </a:tblPr>
              <a:tblGrid>
                <a:gridCol w="2131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8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3461">
                <a:tc>
                  <a:txBody>
                    <a:bodyPr/>
                    <a:lstStyle/>
                    <a:p>
                      <a:pPr marL="18256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ГМУ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361 (-1)</a:t>
                      </a:r>
                      <a:endParaRPr sz="3000" b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7" name="Google Shape;107;p2"/>
          <p:cNvGraphicFramePr/>
          <p:nvPr>
            <p:extLst>
              <p:ext uri="{D42A27DB-BD31-4B8C-83A1-F6EECF244321}">
                <p14:modId xmlns:p14="http://schemas.microsoft.com/office/powerpoint/2010/main" val="2773022138"/>
              </p:ext>
            </p:extLst>
          </p:nvPr>
        </p:nvGraphicFramePr>
        <p:xfrm>
          <a:off x="27" y="2799104"/>
          <a:ext cx="5309757" cy="693461"/>
        </p:xfrm>
        <a:graphic>
          <a:graphicData uri="http://schemas.openxmlformats.org/drawingml/2006/table">
            <a:tbl>
              <a:tblPr>
                <a:noFill/>
                <a:tableStyleId>{F0FAB822-B2BB-4B3D-AE19-186D64CEE736}</a:tableStyleId>
              </a:tblPr>
              <a:tblGrid>
                <a:gridCol w="2131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8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34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lt1"/>
                          </a:solidFill>
                        </a:rPr>
                        <a:t>Политология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367 (-2)</a:t>
                      </a:r>
                      <a:endParaRPr sz="30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8" name="Google Shape;108;p2"/>
          <p:cNvGraphicFramePr/>
          <p:nvPr>
            <p:extLst>
              <p:ext uri="{D42A27DB-BD31-4B8C-83A1-F6EECF244321}">
                <p14:modId xmlns:p14="http://schemas.microsoft.com/office/powerpoint/2010/main" val="2875250044"/>
              </p:ext>
            </p:extLst>
          </p:nvPr>
        </p:nvGraphicFramePr>
        <p:xfrm>
          <a:off x="28" y="3814786"/>
          <a:ext cx="5309777" cy="693461"/>
        </p:xfrm>
        <a:graphic>
          <a:graphicData uri="http://schemas.openxmlformats.org/drawingml/2006/table">
            <a:tbl>
              <a:tblPr>
                <a:noFill/>
                <a:tableStyleId>{F0FAB822-B2BB-4B3D-AE19-186D64CEE736}</a:tableStyleId>
              </a:tblPr>
              <a:tblGrid>
                <a:gridCol w="2157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2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34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Психология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 (-12)</a:t>
                      </a:r>
                      <a:endParaRPr sz="30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9" name="Google Shape;109;p2"/>
          <p:cNvGraphicFramePr/>
          <p:nvPr>
            <p:extLst>
              <p:ext uri="{D42A27DB-BD31-4B8C-83A1-F6EECF244321}">
                <p14:modId xmlns:p14="http://schemas.microsoft.com/office/powerpoint/2010/main" val="1899374543"/>
              </p:ext>
            </p:extLst>
          </p:nvPr>
        </p:nvGraphicFramePr>
        <p:xfrm>
          <a:off x="16" y="4809685"/>
          <a:ext cx="5309777" cy="693461"/>
        </p:xfrm>
        <a:graphic>
          <a:graphicData uri="http://schemas.openxmlformats.org/drawingml/2006/table">
            <a:tbl>
              <a:tblPr>
                <a:noFill/>
                <a:tableStyleId>{F0FAB822-B2BB-4B3D-AE19-186D64CEE736}</a:tableStyleId>
              </a:tblPr>
              <a:tblGrid>
                <a:gridCol w="2172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6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34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Социология</a:t>
                      </a:r>
                      <a:endParaRPr dirty="0"/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349 (-23)</a:t>
                      </a:r>
                      <a:endParaRPr sz="30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10" name="Google Shape;110;p2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111" name="Google Shape;111;p2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" name="Google Shape;113;p2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4" name="Google Shape;114;p2"/>
          <p:cNvSpPr txBox="1"/>
          <p:nvPr/>
        </p:nvSpPr>
        <p:spPr>
          <a:xfrm>
            <a:off x="1547562" y="506276"/>
            <a:ext cx="7715248" cy="41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ПРОХОДНЫЕ БАЛЛЫ ФСН 2022 г.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121" name="Google Shape;121;p3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2" name="Google Shape;12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" name="Google Shape;123;p3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4" name="Google Shape;124;p3"/>
          <p:cNvSpPr txBox="1"/>
          <p:nvPr/>
        </p:nvSpPr>
        <p:spPr>
          <a:xfrm>
            <a:off x="255590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428752" y="152400"/>
            <a:ext cx="7715248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ДИНАМИКА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проходного балла                 			</a:t>
            </a:r>
            <a:r>
              <a:rPr lang="ru-RU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 – 2022 гг.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6" name="Google Shape;126;p3"/>
          <p:cNvGraphicFramePr/>
          <p:nvPr/>
        </p:nvGraphicFramePr>
        <p:xfrm>
          <a:off x="2" y="1448800"/>
          <a:ext cx="9143900" cy="1155175"/>
        </p:xfrm>
        <a:graphic>
          <a:graphicData uri="http://schemas.openxmlformats.org/drawingml/2006/table">
            <a:tbl>
              <a:tblPr>
                <a:noFill/>
                <a:tableStyleId>{F0FAB822-B2BB-4B3D-AE19-186D64CEE736}</a:tableStyleId>
              </a:tblPr>
              <a:tblGrid>
                <a:gridCol w="13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2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2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98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ГиМУ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</a:rPr>
                        <a:t>2021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</a:rPr>
                        <a:t>359</a:t>
                      </a:r>
                      <a:br>
                        <a:rPr lang="ru-RU" sz="1600">
                          <a:solidFill>
                            <a:srgbClr val="FFFFFF"/>
                          </a:solidFill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</a:rPr>
                        <a:t>87%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-3" y="2687154"/>
          <a:ext cx="9143975" cy="1145150"/>
        </p:xfrm>
        <a:graphic>
          <a:graphicData uri="http://schemas.openxmlformats.org/drawingml/2006/table">
            <a:tbl>
              <a:tblPr>
                <a:noFill/>
                <a:tableStyleId>{F0FAB822-B2BB-4B3D-AE19-186D64CEE736}</a:tableStyleId>
              </a:tblPr>
              <a:tblGrid>
                <a:gridCol w="1321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3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3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3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3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3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34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Политология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</a:rPr>
                        <a:t>2021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360</a:t>
                      </a:r>
                      <a:b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371</a:t>
                      </a:r>
                      <a:b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</a:rPr>
                        <a:t>370</a:t>
                      </a:r>
                      <a:br>
                        <a:rPr lang="ru-RU" sz="1600">
                          <a:solidFill>
                            <a:srgbClr val="FFFFFF"/>
                          </a:solidFill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</a:rPr>
                        <a:t>90%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369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367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8" name="Google Shape;128;p3"/>
          <p:cNvGraphicFramePr/>
          <p:nvPr/>
        </p:nvGraphicFramePr>
        <p:xfrm>
          <a:off x="2" y="3915413"/>
          <a:ext cx="9143975" cy="1145150"/>
        </p:xfrm>
        <a:graphic>
          <a:graphicData uri="http://schemas.openxmlformats.org/drawingml/2006/table">
            <a:tbl>
              <a:tblPr>
                <a:noFill/>
                <a:tableStyleId>{F0FAB822-B2BB-4B3D-AE19-186D64CEE736}</a:tableStyleId>
              </a:tblPr>
              <a:tblGrid>
                <a:gridCol w="13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7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9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9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9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9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2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Психология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</a:rPr>
                        <a:t>2021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2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</a:t>
                      </a:r>
                      <a:b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  <a:b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</a:rPr>
                        <a:t>267</a:t>
                      </a:r>
                      <a:br>
                        <a:rPr lang="ru-RU" sz="1600">
                          <a:solidFill>
                            <a:srgbClr val="FFFFFF"/>
                          </a:solidFill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</a:rPr>
                        <a:t>86%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267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 sz="16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 sz="16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9" name="Google Shape;129;p3"/>
          <p:cNvGraphicFramePr/>
          <p:nvPr>
            <p:extLst>
              <p:ext uri="{D42A27DB-BD31-4B8C-83A1-F6EECF244321}">
                <p14:modId xmlns:p14="http://schemas.microsoft.com/office/powerpoint/2010/main" val="2517647290"/>
              </p:ext>
            </p:extLst>
          </p:nvPr>
        </p:nvGraphicFramePr>
        <p:xfrm>
          <a:off x="-66" y="5162963"/>
          <a:ext cx="9144025" cy="1143266"/>
        </p:xfrm>
        <a:graphic>
          <a:graphicData uri="http://schemas.openxmlformats.org/drawingml/2006/table">
            <a:tbl>
              <a:tblPr>
                <a:noFill/>
                <a:tableStyleId>{F0FAB822-B2BB-4B3D-AE19-186D64CEE736}</a:tableStyleId>
              </a:tblPr>
              <a:tblGrid>
                <a:gridCol w="1327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28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72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Социология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</a:rPr>
                        <a:t>2021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348</a:t>
                      </a:r>
                      <a:b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353</a:t>
                      </a:r>
                      <a:b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FFFFFF"/>
                          </a:solidFill>
                        </a:rPr>
                        <a:t>364</a:t>
                      </a:r>
                      <a:br>
                        <a:rPr lang="ru-RU" sz="1600">
                          <a:solidFill>
                            <a:srgbClr val="FFFFFF"/>
                          </a:solidFill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</a:rPr>
                        <a:t>89%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9525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372</a:t>
                      </a:r>
                      <a:br>
                        <a:rPr lang="ru-RU" sz="16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/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349</a:t>
                      </a:r>
                      <a:br>
                        <a:rPr lang="ru-RU" sz="1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b="0" i="0" u="none" strike="noStrike" cap="none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r>
                        <a:rPr lang="ru-RU" sz="1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dirty="0"/>
                    </a:p>
                  </a:txBody>
                  <a:tcPr marL="0" marR="0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135" name="Google Shape;135;p4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6" name="Google Shape;136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7" name="Google Shape;137;p4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38" name="Google Shape;138;p4"/>
          <p:cNvSpPr txBox="1"/>
          <p:nvPr/>
        </p:nvSpPr>
        <p:spPr>
          <a:xfrm>
            <a:off x="1303362" y="33647"/>
            <a:ext cx="7990764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Количество зачисленных по общему конкурсу  зеленой волны, с учетом БВИ и квот, но без иностранных студентов</a:t>
            </a:r>
            <a: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2017 – 2022 гг.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7300914" y="3967163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303362" y="1363725"/>
            <a:ext cx="77928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Учтены студенты зачисленные без вступительных испытаний, по квотам и общему конкурсу зеленой волны.     Всего (на бюджет по КЦП) + за счет НИУ ВШЭ по ЗВ</a:t>
            </a:r>
            <a:endParaRPr sz="14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55590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42" name="Google Shape;142;p4"/>
          <p:cNvGraphicFramePr/>
          <p:nvPr>
            <p:extLst>
              <p:ext uri="{D42A27DB-BD31-4B8C-83A1-F6EECF244321}">
                <p14:modId xmlns:p14="http://schemas.microsoft.com/office/powerpoint/2010/main" val="3197451636"/>
              </p:ext>
            </p:extLst>
          </p:nvPr>
        </p:nvGraphicFramePr>
        <p:xfrm>
          <a:off x="1" y="2064822"/>
          <a:ext cx="9143950" cy="4169800"/>
        </p:xfrm>
        <a:graphic>
          <a:graphicData uri="http://schemas.openxmlformats.org/drawingml/2006/table">
            <a:tbl>
              <a:tblPr>
                <a:noFill/>
                <a:tableStyleId>{791777EB-42E2-4E1A-B72A-3F380991AF51}</a:tableStyleId>
              </a:tblPr>
              <a:tblGrid>
                <a:gridCol w="129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7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 (КЦП)+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 (КЦП)+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 (КЦП)+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 (КЦП)+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 (КЦП)+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 (КЦП)+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ГиМУ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 (75)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 (75)  +3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 (75) + 14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77 (75) +2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(75)+ 8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(75) +3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Политология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 (60) +13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 (60) +10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 (60) + 7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 (60) +1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(60)+ 2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(40) +2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Психология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(60) + 4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 (60)  +1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 (60) +9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(63)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</a:t>
                      </a: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(60) +3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(80) +3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 (90) +3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 (90)  +4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 (90) +9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(100)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r>
                        <a:rPr lang="ru-RU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ru-RU" sz="16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95) </a:t>
                      </a:r>
                      <a:r>
                        <a:rPr lang="ru-RU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+13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</a:t>
                      </a: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(115) +6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 по ФСН: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9600" marR="79600" marT="39800" marB="39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305 </a:t>
                      </a:r>
                      <a:b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(285)+20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 </a:t>
                      </a:r>
                      <a:b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(285)+18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324 </a:t>
                      </a:r>
                      <a:b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(285) +39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00" marR="59700" marT="830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301</a:t>
                      </a:r>
                      <a:b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(298) +3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311</a:t>
                      </a:r>
                      <a:b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(285) +26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354</a:t>
                      </a:r>
                      <a:br>
                        <a:rPr lang="ru-RU" sz="180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60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(310) +17</a:t>
                      </a:r>
                      <a:endParaRPr sz="160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5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148" name="Google Shape;148;p5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" name="Google Shape;14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0" name="Google Shape;150;p5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51" name="Google Shape;151;p5"/>
          <p:cNvSpPr txBox="1"/>
          <p:nvPr/>
        </p:nvSpPr>
        <p:spPr>
          <a:xfrm>
            <a:off x="255590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1428752" y="152400"/>
            <a:ext cx="7715248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Победители и призеры олимпиад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программах								2017 – 2022 гг.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7300914" y="2255839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7300914" y="3967163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7300914" y="5591175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1311441" y="1369646"/>
            <a:ext cx="771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Динамика поступления без вступительных испытаний победителей и призеров олимпиад, в том числе Всероссийской олимпиады школьников (</a:t>
            </a:r>
            <a:r>
              <a:rPr lang="ru-RU" sz="1400" b="1" dirty="0" err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ВСоШ</a:t>
            </a:r>
            <a:r>
              <a:rPr lang="ru-RU" b="1" dirty="0">
                <a:solidFill>
                  <a:srgbClr val="17365D"/>
                </a:solidFill>
              </a:rPr>
              <a:t>)</a:t>
            </a:r>
            <a:endParaRPr sz="1400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7" name="Google Shape;157;p5"/>
          <p:cNvGraphicFramePr/>
          <p:nvPr/>
        </p:nvGraphicFramePr>
        <p:xfrm>
          <a:off x="0" y="2002972"/>
          <a:ext cx="9144000" cy="4302000"/>
        </p:xfrm>
        <a:graphic>
          <a:graphicData uri="http://schemas.openxmlformats.org/drawingml/2006/table">
            <a:tbl>
              <a:tblPr>
                <a:noFill/>
                <a:tableStyleId>{791777EB-42E2-4E1A-B72A-3F380991AF51}</a:tableStyleId>
              </a:tblPr>
              <a:tblGrid>
                <a:gridCol w="131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5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7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ГиМУ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16(2)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(2)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Политология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 (11)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(14)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 (5)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 (14)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 (14)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(7)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Психология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(6)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</a:t>
                      </a: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(3)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 (6)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Социология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(2)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 (1)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 (2)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 (5)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 (11)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(5)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 по ФСН: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 (13)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 (15)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 (13)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 (28)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 (28)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129 (20)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193" name="Google Shape;193;p8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5" name="Google Shape;195;p8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96" name="Google Shape;196;p8"/>
          <p:cNvSpPr txBox="1"/>
          <p:nvPr/>
        </p:nvSpPr>
        <p:spPr>
          <a:xfrm>
            <a:off x="255589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7300914" y="3967163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7300914" y="5591175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372963" y="2373140"/>
            <a:ext cx="838541" cy="31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ГМУ</a:t>
            </a:r>
            <a:endParaRPr sz="14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4835844" y="2376066"/>
            <a:ext cx="1464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ru-RU" sz="1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Политология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309311" y="4347884"/>
            <a:ext cx="18043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ru-RU" sz="1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Психология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6" name="Google Shape;206;p8"/>
          <p:cNvGraphicFramePr/>
          <p:nvPr>
            <p:extLst/>
          </p:nvPr>
        </p:nvGraphicFramePr>
        <p:xfrm>
          <a:off x="4711993" y="4652632"/>
          <a:ext cx="4035930" cy="1640920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0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 Поступление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Бюджет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18 (64,3 %),   ср балл 369,63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    в   т.ч. БВИ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10 (67%) из них  1 </a:t>
                      </a:r>
                      <a:r>
                        <a:rPr lang="ru-RU" sz="1100" u="none" strike="noStrike" cap="none" dirty="0" err="1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ВсОШ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Коммерция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 (25 %),  ср балл 318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Иностранцы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dirty="0"/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7066062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19  (58  %)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7" name="Google Shape;207;p8"/>
          <p:cNvSpPr/>
          <p:nvPr/>
        </p:nvSpPr>
        <p:spPr>
          <a:xfrm flipH="1">
            <a:off x="4835844" y="4347885"/>
            <a:ext cx="18192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ru-RU" sz="1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 Социология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5;p9">
            <a:extLst>
              <a:ext uri="{FF2B5EF4-FFF2-40B4-BE49-F238E27FC236}">
                <a16:creationId xmlns:a16="http://schemas.microsoft.com/office/drawing/2014/main" xmlns="" id="{3A1513C9-53E1-FBA2-E24F-F21FC127E654}"/>
              </a:ext>
            </a:extLst>
          </p:cNvPr>
          <p:cNvSpPr txBox="1"/>
          <p:nvPr/>
        </p:nvSpPr>
        <p:spPr>
          <a:xfrm>
            <a:off x="1428752" y="152400"/>
            <a:ext cx="6552156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</a:rPr>
              <a:t>Вычислительные социальные науки </a:t>
            </a:r>
            <a:r>
              <a:rPr lang="ru-RU" sz="2000" b="1" dirty="0">
                <a:solidFill>
                  <a:schemeClr val="lt1"/>
                </a:solidFill>
              </a:rPr>
              <a:t>Новая программа бакалавриата ФСН с </a:t>
            </a: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г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" name="Google Shape;206;p8">
            <a:extLst>
              <a:ext uri="{FF2B5EF4-FFF2-40B4-BE49-F238E27FC236}">
                <a16:creationId xmlns:a16="http://schemas.microsoft.com/office/drawing/2014/main" xmlns="" id="{D79D7367-EF3C-A0F0-033D-4945C1B662E8}"/>
              </a:ext>
            </a:extLst>
          </p:cNvPr>
          <p:cNvGraphicFramePr/>
          <p:nvPr>
            <p:extLst/>
          </p:nvPr>
        </p:nvGraphicFramePr>
        <p:xfrm>
          <a:off x="309311" y="4652632"/>
          <a:ext cx="4035930" cy="1595300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0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 Поступление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Бюджет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6 (21,5 %),   ср балл 274,67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    в   т.ч. БВИ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3 / 1*  (20 %)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Коммерция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  (50 %),  ср балл 223.5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Иностранцы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dirty="0"/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7066062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8 (24 %)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Google Shape;206;p8">
            <a:extLst>
              <a:ext uri="{FF2B5EF4-FFF2-40B4-BE49-F238E27FC236}">
                <a16:creationId xmlns:a16="http://schemas.microsoft.com/office/drawing/2014/main" xmlns="" id="{D2F989CB-012E-3356-0283-6922B6683F32}"/>
              </a:ext>
            </a:extLst>
          </p:cNvPr>
          <p:cNvGraphicFramePr/>
          <p:nvPr>
            <p:extLst/>
          </p:nvPr>
        </p:nvGraphicFramePr>
        <p:xfrm>
          <a:off x="309311" y="2646933"/>
          <a:ext cx="4035930" cy="1743422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0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 Поступление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Бюджет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 (10,7 %),   ср балл 377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    в   т.ч. БВИ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 (13 %)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Коммерция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 (25%),  ср балл 318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Иностранцы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dirty="0"/>
                        <a:t>   </a:t>
                      </a:r>
                      <a:r>
                        <a:rPr lang="ru-RU" sz="1100" b="0" i="0" u="none" strike="noStrike" cap="none" dirty="0">
                          <a:solidFill>
                            <a:srgbClr val="1C2A55"/>
                          </a:solidFill>
                          <a:latin typeface="Calibri"/>
                          <a:cs typeface="Calibri"/>
                          <a:sym typeface="Arial"/>
                        </a:rPr>
                        <a:t>1 (100%) по межправительственному  </a:t>
                      </a:r>
                      <a:br>
                        <a:rPr lang="ru-RU" sz="1100" b="0" i="0" u="none" strike="noStrike" cap="none" dirty="0">
                          <a:solidFill>
                            <a:srgbClr val="1C2A55"/>
                          </a:solidFill>
                          <a:latin typeface="Calibri"/>
                          <a:cs typeface="Calibri"/>
                          <a:sym typeface="Arial"/>
                        </a:rPr>
                      </a:br>
                      <a:r>
                        <a:rPr lang="ru-RU" sz="1100" b="0" i="0" u="none" strike="noStrike" cap="none" dirty="0">
                          <a:solidFill>
                            <a:srgbClr val="1C2A55"/>
                          </a:solidFill>
                          <a:latin typeface="Calibri"/>
                          <a:cs typeface="Calibri"/>
                          <a:sym typeface="Arial"/>
                        </a:rPr>
                        <a:t>                   </a:t>
                      </a:r>
                      <a:r>
                        <a:rPr lang="ru-RU" sz="1100" b="0" i="0" u="none" strike="noStrike" cap="none" dirty="0" smtClean="0">
                          <a:solidFill>
                            <a:srgbClr val="1C2A55"/>
                          </a:solidFill>
                          <a:latin typeface="Calibri"/>
                          <a:cs typeface="Calibri"/>
                          <a:sym typeface="Arial"/>
                        </a:rPr>
                        <a:t>соглашению (бюджет)</a:t>
                      </a:r>
                      <a:endParaRPr sz="1100" b="0" i="0" u="none" strike="noStrike" cap="none" dirty="0">
                        <a:solidFill>
                          <a:srgbClr val="1C2A55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7066062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5  (15 %)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Google Shape;206;p8">
            <a:extLst>
              <a:ext uri="{FF2B5EF4-FFF2-40B4-BE49-F238E27FC236}">
                <a16:creationId xmlns:a16="http://schemas.microsoft.com/office/drawing/2014/main" xmlns="" id="{A4298883-8763-891B-A8F5-0D714E75789D}"/>
              </a:ext>
            </a:extLst>
          </p:cNvPr>
          <p:cNvGraphicFramePr/>
          <p:nvPr>
            <p:extLst/>
          </p:nvPr>
        </p:nvGraphicFramePr>
        <p:xfrm>
          <a:off x="4711993" y="2653283"/>
          <a:ext cx="4035930" cy="1726692"/>
        </p:xfrm>
        <a:graphic>
          <a:graphicData uri="http://schemas.openxmlformats.org/drawingml/2006/table">
            <a:tbl>
              <a:tblPr firstRow="1" firstCol="1" bandRow="1">
                <a:noFill/>
                <a:tableStyleId>{7ECA7F93-3CAB-4DAF-98A5-0C5D96DD3763}</a:tableStyleId>
              </a:tblPr>
              <a:tblGrid>
                <a:gridCol w="1005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 Поступление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21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Бюджет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(3,5 %),   ср балл 363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 u="none" strike="noStrike" cap="none" dirty="0"/>
                        <a:t>   в   т.ч. БВИ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1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/>
                        <a:t>Коммерция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Иностранцы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2A55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100" dirty="0"/>
                        <a:t>   нет</a:t>
                      </a:r>
                      <a:endParaRPr sz="1100" dirty="0"/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xmlns="" val="7066062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2138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1C2A5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  (3 %)</a:t>
                      </a:r>
                      <a:endParaRPr sz="1100" b="0" u="none" strike="noStrike" cap="none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Google Shape;201;p8">
            <a:extLst>
              <a:ext uri="{FF2B5EF4-FFF2-40B4-BE49-F238E27FC236}">
                <a16:creationId xmlns:a16="http://schemas.microsoft.com/office/drawing/2014/main" xmlns="" id="{CB7406E0-7EE8-677C-6EBC-8CD96B15CC84}"/>
              </a:ext>
            </a:extLst>
          </p:cNvPr>
          <p:cNvSpPr/>
          <p:nvPr/>
        </p:nvSpPr>
        <p:spPr>
          <a:xfrm>
            <a:off x="372963" y="1288378"/>
            <a:ext cx="830695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Всего на ВСН поступило  33 студента:</a:t>
            </a: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28 бюджет из них 15 БВИ (2 </a:t>
            </a:r>
            <a:r>
              <a:rPr lang="ru-RU" sz="1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ВсОШ</a:t>
            </a: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4 коммерческих, 1 иностранец</a:t>
            </a:r>
            <a:b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Распределение по родовым программам: </a:t>
            </a: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50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163" name="Google Shape;163;p6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5" name="Google Shape;165;p6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66" name="Google Shape;166;p6"/>
          <p:cNvSpPr txBox="1"/>
          <p:nvPr/>
        </p:nvSpPr>
        <p:spPr>
          <a:xfrm>
            <a:off x="255590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1428752" y="76357"/>
            <a:ext cx="7715248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Поступление иностранных граждан 	</a:t>
            </a:r>
            <a:r>
              <a:rPr lang="ru-RU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2017-2022 </a:t>
            </a: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гг.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7300914" y="2255839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7300914" y="3967163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7300914" y="5591175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1231700" y="1387875"/>
            <a:ext cx="791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Поступление иностранных граждан на ОП ФСН, (в скобках указано количество коммерческих студентов</a:t>
            </a:r>
            <a:r>
              <a:rPr lang="ru-RU" sz="1400" b="1" dirty="0" smtClean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2" name="Google Shape;172;p6"/>
          <p:cNvGraphicFramePr/>
          <p:nvPr>
            <p:extLst>
              <p:ext uri="{D42A27DB-BD31-4B8C-83A1-F6EECF244321}">
                <p14:modId xmlns:p14="http://schemas.microsoft.com/office/powerpoint/2010/main" val="2271401108"/>
              </p:ext>
            </p:extLst>
          </p:nvPr>
        </p:nvGraphicFramePr>
        <p:xfrm>
          <a:off x="0" y="2005978"/>
          <a:ext cx="9144000" cy="4282955"/>
        </p:xfrm>
        <a:graphic>
          <a:graphicData uri="http://schemas.openxmlformats.org/drawingml/2006/table">
            <a:tbl>
              <a:tblPr firstRow="1" bandRow="1">
                <a:noFill/>
                <a:tableStyleId>{7ECA7F93-3CAB-4DAF-98A5-0C5D96DD3763}</a:tableStyleId>
              </a:tblPr>
              <a:tblGrid>
                <a:gridCol w="1299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3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3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72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5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</a:rPr>
                        <a:t>ГиМУ</a:t>
                      </a: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(4)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 (5)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(4)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(1)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</a:t>
                      </a:r>
                      <a:r>
                        <a:rPr lang="ru-RU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(2)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</a:rPr>
                        <a:t>Политология</a:t>
                      </a: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(2)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(14)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(31)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(10)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(7)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(2)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</a:rPr>
                        <a:t>Психология</a:t>
                      </a: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(1)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(5)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(8)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 (11)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(14)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</a:t>
                      </a:r>
                      <a:r>
                        <a:rPr lang="ru-RU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(3)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</a:rPr>
                        <a:t>Социология</a:t>
                      </a: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(7)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(2)</a:t>
                      </a:r>
                      <a:endParaRPr sz="1600"/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(1)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(6)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3175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(2)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</a:rPr>
                        <a:t>Всего по </a:t>
                      </a:r>
                      <a:br>
                        <a:rPr lang="ru-RU" sz="1500" b="1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</a:rPr>
                        <a:t>ФСН:</a:t>
                      </a: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70 (30)</a:t>
                      </a:r>
                      <a:endParaRPr sz="1800"/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120 (46)</a:t>
                      </a:r>
                      <a:endParaRPr sz="1800"/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(26)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 (28)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 (9)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7"/>
          <p:cNvGrpSpPr/>
          <p:nvPr/>
        </p:nvGrpSpPr>
        <p:grpSpPr>
          <a:xfrm>
            <a:off x="-1" y="15796"/>
            <a:ext cx="9144000" cy="1165987"/>
            <a:chOff x="-1" y="15796"/>
            <a:chExt cx="9144000" cy="1165987"/>
          </a:xfrm>
        </p:grpSpPr>
        <p:sp>
          <p:nvSpPr>
            <p:cNvPr id="178" name="Google Shape;178;p7"/>
            <p:cNvSpPr/>
            <p:nvPr/>
          </p:nvSpPr>
          <p:spPr>
            <a:xfrm>
              <a:off x="-1" y="15796"/>
              <a:ext cx="9144000" cy="1165987"/>
            </a:xfrm>
            <a:prstGeom prst="rect">
              <a:avLst/>
            </a:prstGeom>
            <a:solidFill>
              <a:srgbClr val="1B3B72"/>
            </a:solidFill>
            <a:ln w="9525" cap="flat" cmpd="sng">
              <a:solidFill>
                <a:srgbClr val="1B3B7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590" y="231411"/>
              <a:ext cx="777233" cy="7808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0" name="Google Shape;180;p7"/>
            <p:cNvCxnSpPr/>
            <p:nvPr/>
          </p:nvCxnSpPr>
          <p:spPr>
            <a:xfrm>
              <a:off x="1299411" y="114432"/>
              <a:ext cx="12031" cy="10364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81" name="Google Shape;181;p7"/>
          <p:cNvSpPr txBox="1"/>
          <p:nvPr/>
        </p:nvSpPr>
        <p:spPr>
          <a:xfrm>
            <a:off x="255589" y="6415089"/>
            <a:ext cx="4143375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2022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428752" y="152400"/>
            <a:ext cx="7715248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Динамика  набора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договорные места         			</a:t>
            </a:r>
            <a:r>
              <a:rPr lang="ru-RU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 </a:t>
            </a:r>
            <a:r>
              <a:rPr lang="ru-RU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2022 гг.   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7300914" y="3967163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7300914" y="5591175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311442" y="1373541"/>
            <a:ext cx="77131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Количество зачисленных на договорные </a:t>
            </a:r>
            <a:r>
              <a:rPr lang="ru-RU" sz="1400" b="1" dirty="0" smtClean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места, без </a:t>
            </a:r>
            <a:r>
              <a:rPr lang="ru-RU" sz="1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учета иностранных студентов</a:t>
            </a:r>
            <a:br>
              <a:rPr lang="ru-RU" sz="1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7"/>
          <p:cNvGraphicFramePr/>
          <p:nvPr>
            <p:extLst>
              <p:ext uri="{D42A27DB-BD31-4B8C-83A1-F6EECF244321}">
                <p14:modId xmlns:p14="http://schemas.microsoft.com/office/powerpoint/2010/main" val="1235506094"/>
              </p:ext>
            </p:extLst>
          </p:nvPr>
        </p:nvGraphicFramePr>
        <p:xfrm>
          <a:off x="-1" y="2022196"/>
          <a:ext cx="9143900" cy="4181425"/>
        </p:xfrm>
        <a:graphic>
          <a:graphicData uri="http://schemas.openxmlformats.org/drawingml/2006/table">
            <a:tbl>
              <a:tblPr>
                <a:noFill/>
                <a:tableStyleId>{791777EB-42E2-4E1A-B72A-3F380991AF51}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8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0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0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0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0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0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ГиМУ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r>
                        <a:rPr lang="ru-RU" sz="2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ru-RU" sz="2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4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380 т.р./год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</a:t>
                      </a:r>
                      <a:r>
                        <a:rPr lang="ru-RU" sz="2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ru-RU" sz="2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4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450 т.р./год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br>
                        <a:rPr lang="ru-RU" sz="20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4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480 т.р./год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480 т.р/год</a:t>
                      </a:r>
                      <a:endParaRPr/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480 </a:t>
                      </a:r>
                      <a:r>
                        <a:rPr lang="ru-RU" sz="1400" b="0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т.р</a:t>
                      </a:r>
                      <a:r>
                        <a:rPr lang="ru-RU" sz="14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/год</a:t>
                      </a:r>
                      <a:endParaRPr dirty="0"/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Политология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</a:rPr>
                        <a:t>44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</a:rPr>
                        <a:t/>
                      </a:r>
                      <a:br>
                        <a:rPr lang="ru-RU" sz="18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ru-RU" sz="14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315 т.р./год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</a:rPr>
                        <a:t/>
                      </a:r>
                      <a:br>
                        <a:rPr lang="ru-RU" sz="18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ru-RU" sz="14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370 т.р./год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</a:rPr>
                        <a:t/>
                      </a:r>
                      <a:br>
                        <a:rPr lang="ru-RU" sz="20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ru-RU" sz="1400" u="none" strike="noStrike" cap="none">
                          <a:solidFill>
                            <a:schemeClr val="lt1"/>
                          </a:solidFill>
                        </a:rPr>
                        <a:t>450 т.р./год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т.р/год</a:t>
                      </a:r>
                      <a:endParaRPr/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</a:t>
                      </a:r>
                      <a:r>
                        <a:rPr lang="ru-RU" sz="1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т.р</a:t>
                      </a:r>
                      <a:r>
                        <a:rPr lang="ru-RU" sz="1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/год</a:t>
                      </a:r>
                      <a:endParaRPr dirty="0"/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Психология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</a:rPr>
                        <a:t>54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</a:rPr>
                        <a:t/>
                      </a:r>
                      <a:br>
                        <a:rPr lang="ru-RU" sz="18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ru-RU" sz="1400" u="none" strike="noStrike" cap="none">
                          <a:solidFill>
                            <a:schemeClr val="lt1"/>
                          </a:solidFill>
                        </a:rPr>
                        <a:t>300 т.р./год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b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400" u="none" strike="noStrike" cap="none">
                          <a:solidFill>
                            <a:schemeClr val="lt1"/>
                          </a:solidFill>
                        </a:rPr>
                        <a:t>350 т.р./год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</a:rPr>
                        <a:t/>
                      </a:r>
                      <a:br>
                        <a:rPr lang="ru-RU" sz="20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ru-RU" sz="1400" u="none" strike="noStrike" cap="none">
                          <a:solidFill>
                            <a:schemeClr val="lt1"/>
                          </a:solidFill>
                        </a:rPr>
                        <a:t>430 т.р./год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470 т.р/год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520 </a:t>
                      </a:r>
                      <a:r>
                        <a:rPr lang="ru-RU" sz="1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т.р</a:t>
                      </a:r>
                      <a:r>
                        <a:rPr lang="ru-RU" sz="1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/год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Социология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b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 т.р./год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b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4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 т.р./год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</a:rPr>
                        <a:t/>
                      </a:r>
                      <a:br>
                        <a:rPr lang="ru-RU" sz="2000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ru-RU" sz="1400" u="none" strike="noStrike" cap="none">
                          <a:solidFill>
                            <a:schemeClr val="lt1"/>
                          </a:solidFill>
                        </a:rPr>
                        <a:t>390</a:t>
                      </a: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ru-RU" sz="1400" u="none" strike="noStrike" cap="none">
                          <a:solidFill>
                            <a:schemeClr val="lt1"/>
                          </a:solidFill>
                        </a:rPr>
                        <a:t> т.р./год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390 т.р/год</a:t>
                      </a:r>
                      <a:endParaRPr/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</a:t>
                      </a:r>
                      <a:r>
                        <a:rPr lang="ru-RU" sz="1400" b="0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т.р</a:t>
                      </a:r>
                      <a:r>
                        <a:rPr lang="ru-RU" sz="14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/год</a:t>
                      </a:r>
                      <a:endParaRPr dirty="0"/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 по </a:t>
                      </a:r>
                      <a:b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-RU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ФСН: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260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</a:rPr>
                        <a:t>275</a:t>
                      </a:r>
                      <a:endParaRPr sz="18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172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3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1976</Words>
  <Application>Microsoft Office PowerPoint</Application>
  <PresentationFormat>Экран (4:3)</PresentationFormat>
  <Paragraphs>709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Open Sans</vt:lpstr>
      <vt:lpstr>Office Theme</vt:lpstr>
      <vt:lpstr>ОБРАЗОВАТЕЛЬНЫЕ ПРОГРАММЫ БАКАЛАВРИАТА «ГОСУДАРСТВЕННОЕ И МУНИЦИПАЛЬНОЕ УПРАВЛЕНИЕ» «ПОЛИТОЛОГИЯ» «ПСИХОЛОГИЯ» «СОЦИОЛОГИЯ»    «ВЫЧИСЛИТЕЛЬНЫЕ СОЦИАЛЬНЫЕ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ПРОГРАММЫ БАКАЛАВРИАТА «ГОСУДАРСТВЕННОЕ И МУНИЦИПАЛЬНОЕ УПРАВЛЕНИЕ» «ПОЛИТОЛОГИЯ» «ПСИХОЛОГИЯ» «СОЦИОЛОГИЯ»</dc:title>
  <dc:creator>vkremlev</dc:creator>
  <cp:lastModifiedBy>Сорвин Кирилл Валентинович</cp:lastModifiedBy>
  <cp:revision>14</cp:revision>
  <dcterms:created xsi:type="dcterms:W3CDTF">2010-09-30T06:45:29Z</dcterms:created>
  <dcterms:modified xsi:type="dcterms:W3CDTF">2022-10-27T08:58:56Z</dcterms:modified>
</cp:coreProperties>
</file>