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3"/>
    <p:restoredTop sz="94722"/>
  </p:normalViewPr>
  <p:slideViewPr>
    <p:cSldViewPr snapToGrid="0" snapToObjects="1">
      <p:cViewPr varScale="1">
        <p:scale>
          <a:sx n="109" d="100"/>
          <a:sy n="109" d="100"/>
        </p:scale>
        <p:origin x="954" y="10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10/19/2022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10/19/2022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7" y="2404670"/>
            <a:ext cx="8661156" cy="1978323"/>
          </a:xfrm>
        </p:spPr>
        <p:txBody>
          <a:bodyPr>
            <a:normAutofit fontScale="90000"/>
          </a:bodyPr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400" b="1" cap="all" dirty="0">
                <a:solidFill>
                  <a:srgbClr val="253957"/>
                </a:solidFill>
                <a:latin typeface="+mn-lt"/>
                <a:sym typeface="Arial Narrow"/>
              </a:rPr>
              <a:t>ПРИЕМНАЯ КАМПАНИЯ - </a:t>
            </a:r>
            <a:r>
              <a:rPr lang="ru-RU" sz="4400" b="1" cap="all" dirty="0" smtClean="0">
                <a:solidFill>
                  <a:srgbClr val="253957"/>
                </a:solidFill>
                <a:latin typeface="+mn-lt"/>
                <a:sym typeface="Arial Narrow"/>
              </a:rPr>
              <a:t>2022 </a:t>
            </a:r>
            <a:r>
              <a:rPr lang="ru-RU" sz="4400" b="1" cap="all" dirty="0">
                <a:solidFill>
                  <a:srgbClr val="253957"/>
                </a:solidFill>
                <a:latin typeface="+mn-lt"/>
                <a:sym typeface="Arial Narrow"/>
              </a:rPr>
              <a:t>на ФСН:</a:t>
            </a:r>
            <a:br>
              <a:rPr lang="ru-RU" sz="4400" b="1" cap="all" dirty="0">
                <a:solidFill>
                  <a:srgbClr val="253957"/>
                </a:solidFill>
                <a:latin typeface="+mn-lt"/>
                <a:sym typeface="Arial Narrow"/>
              </a:rPr>
            </a:br>
            <a:r>
              <a:rPr lang="ru-RU" sz="4400" b="1" cap="all" dirty="0">
                <a:solidFill>
                  <a:srgbClr val="253957"/>
                </a:solidFill>
                <a:latin typeface="+mn-lt"/>
                <a:sym typeface="Arial Narrow"/>
              </a:rPr>
              <a:t>магистерские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34435" y="536685"/>
            <a:ext cx="3929473" cy="415925"/>
          </a:xfrm>
        </p:spPr>
        <p:txBody>
          <a:bodyPr/>
          <a:lstStyle/>
          <a:p>
            <a:r>
              <a:rPr lang="ru-RU" sz="1600" b="1" dirty="0">
                <a:latin typeface="+mn-lt"/>
              </a:rPr>
              <a:t>Направление </a:t>
            </a:r>
            <a:r>
              <a:rPr lang="ru-RU" sz="1600" b="1" dirty="0" smtClean="0">
                <a:latin typeface="+mn-lt"/>
              </a:rPr>
              <a:t>37.04.01 Психология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218399"/>
              </p:ext>
            </p:extLst>
          </p:nvPr>
        </p:nvGraphicFramePr>
        <p:xfrm>
          <a:off x="406399" y="1320798"/>
          <a:ext cx="11278576" cy="5141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4478">
                  <a:extLst>
                    <a:ext uri="{9D8B030D-6E8A-4147-A177-3AD203B41FA5}">
                      <a16:colId xmlns:a16="http://schemas.microsoft.com/office/drawing/2014/main" val="1488361382"/>
                    </a:ext>
                  </a:extLst>
                </a:gridCol>
                <a:gridCol w="782824">
                  <a:extLst>
                    <a:ext uri="{9D8B030D-6E8A-4147-A177-3AD203B41FA5}">
                      <a16:colId xmlns:a16="http://schemas.microsoft.com/office/drawing/2014/main" val="4188692348"/>
                    </a:ext>
                  </a:extLst>
                </a:gridCol>
                <a:gridCol w="679699">
                  <a:extLst>
                    <a:ext uri="{9D8B030D-6E8A-4147-A177-3AD203B41FA5}">
                      <a16:colId xmlns:a16="http://schemas.microsoft.com/office/drawing/2014/main" val="3610891940"/>
                    </a:ext>
                  </a:extLst>
                </a:gridCol>
                <a:gridCol w="931985">
                  <a:extLst>
                    <a:ext uri="{9D8B030D-6E8A-4147-A177-3AD203B41FA5}">
                      <a16:colId xmlns:a16="http://schemas.microsoft.com/office/drawing/2014/main" val="3939233558"/>
                    </a:ext>
                  </a:extLst>
                </a:gridCol>
                <a:gridCol w="999519">
                  <a:extLst>
                    <a:ext uri="{9D8B030D-6E8A-4147-A177-3AD203B41FA5}">
                      <a16:colId xmlns:a16="http://schemas.microsoft.com/office/drawing/2014/main" val="1054855934"/>
                    </a:ext>
                  </a:extLst>
                </a:gridCol>
                <a:gridCol w="1045555">
                  <a:extLst>
                    <a:ext uri="{9D8B030D-6E8A-4147-A177-3AD203B41FA5}">
                      <a16:colId xmlns:a16="http://schemas.microsoft.com/office/drawing/2014/main" val="1957876570"/>
                    </a:ext>
                  </a:extLst>
                </a:gridCol>
                <a:gridCol w="1042873">
                  <a:extLst>
                    <a:ext uri="{9D8B030D-6E8A-4147-A177-3AD203B41FA5}">
                      <a16:colId xmlns:a16="http://schemas.microsoft.com/office/drawing/2014/main" val="4219436171"/>
                    </a:ext>
                  </a:extLst>
                </a:gridCol>
                <a:gridCol w="1042873">
                  <a:extLst>
                    <a:ext uri="{9D8B030D-6E8A-4147-A177-3AD203B41FA5}">
                      <a16:colId xmlns:a16="http://schemas.microsoft.com/office/drawing/2014/main" val="525609732"/>
                    </a:ext>
                  </a:extLst>
                </a:gridCol>
                <a:gridCol w="1139385">
                  <a:extLst>
                    <a:ext uri="{9D8B030D-6E8A-4147-A177-3AD203B41FA5}">
                      <a16:colId xmlns:a16="http://schemas.microsoft.com/office/drawing/2014/main" val="1881094586"/>
                    </a:ext>
                  </a:extLst>
                </a:gridCol>
                <a:gridCol w="1139385">
                  <a:extLst>
                    <a:ext uri="{9D8B030D-6E8A-4147-A177-3AD203B41FA5}">
                      <a16:colId xmlns:a16="http://schemas.microsoft.com/office/drawing/2014/main" val="3686545482"/>
                    </a:ext>
                  </a:extLst>
                </a:gridCol>
              </a:tblGrid>
              <a:tr h="1881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Образовательная программа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КЦП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Конкурс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Проходной балл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Зачислено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на бюджетные места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Зачислено на места за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счет средств НИУ ВШЭ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Кол-во платных мест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на основании договора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в рамках установленной Правительством РФ квоты на образование иностранных граждан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на основании договора в рамках отдельного конкурса для иностранных граждан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2282364974"/>
                  </a:ext>
                </a:extLst>
              </a:tr>
              <a:tr h="44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Консультативная психология. </a:t>
                      </a:r>
                      <a:r>
                        <a:rPr lang="ru-RU" sz="1200" dirty="0" err="1">
                          <a:effectLst/>
                          <a:latin typeface="+mn-lt"/>
                        </a:rPr>
                        <a:t>Персонология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40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5,60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73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40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898206171"/>
                  </a:ext>
                </a:extLst>
              </a:tr>
              <a:tr h="295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Позитивная психология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2,95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50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3139436400"/>
                  </a:ext>
                </a:extLst>
              </a:tr>
              <a:tr h="44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Прикладная социальная психология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2,15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59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988297619"/>
                  </a:ext>
                </a:extLst>
              </a:tr>
              <a:tr h="667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Психоанализ и психоаналитическая психотерапия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120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4115848573"/>
                  </a:ext>
                </a:extLst>
              </a:tr>
              <a:tr h="667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Психоанализ и психоаналитическое бизнес-консультирование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180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1537705682"/>
                  </a:ext>
                </a:extLst>
              </a:tr>
              <a:tr h="295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Психология в бизнесе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60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1922679257"/>
                  </a:ext>
                </a:extLst>
              </a:tr>
              <a:tr h="444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Системная семейная психотерапия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282803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648CF85-8F56-2C4F-8090-85FF4624B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2358" y="527893"/>
            <a:ext cx="3780004" cy="415925"/>
          </a:xfrm>
        </p:spPr>
        <p:txBody>
          <a:bodyPr/>
          <a:lstStyle/>
          <a:p>
            <a:r>
              <a:rPr lang="ru-RU" sz="1600" b="1" dirty="0">
                <a:latin typeface="+mn-lt"/>
              </a:rPr>
              <a:t>Направление </a:t>
            </a:r>
            <a:r>
              <a:rPr lang="ru-RU" sz="1600" b="1" dirty="0" smtClean="0">
                <a:latin typeface="+mn-lt"/>
              </a:rPr>
              <a:t>38.04.04 </a:t>
            </a:r>
            <a:r>
              <a:rPr lang="ru-RU" sz="1600" b="1" dirty="0">
                <a:latin typeface="+mn-lt"/>
              </a:rPr>
              <a:t>Государственное и муниципальное </a:t>
            </a:r>
            <a:r>
              <a:rPr lang="ru-RU" sz="1600" b="1" dirty="0" smtClean="0">
                <a:latin typeface="+mn-lt"/>
              </a:rPr>
              <a:t>управление</a:t>
            </a:r>
            <a:endParaRPr lang="ru-RU" sz="1600" dirty="0"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487151"/>
              </p:ext>
            </p:extLst>
          </p:nvPr>
        </p:nvGraphicFramePr>
        <p:xfrm>
          <a:off x="537030" y="1349831"/>
          <a:ext cx="11139155" cy="4289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3190">
                  <a:extLst>
                    <a:ext uri="{9D8B030D-6E8A-4147-A177-3AD203B41FA5}">
                      <a16:colId xmlns:a16="http://schemas.microsoft.com/office/drawing/2014/main" val="561389511"/>
                    </a:ext>
                  </a:extLst>
                </a:gridCol>
                <a:gridCol w="728636">
                  <a:extLst>
                    <a:ext uri="{9D8B030D-6E8A-4147-A177-3AD203B41FA5}">
                      <a16:colId xmlns:a16="http://schemas.microsoft.com/office/drawing/2014/main" val="1454013315"/>
                    </a:ext>
                  </a:extLst>
                </a:gridCol>
                <a:gridCol w="704206">
                  <a:extLst>
                    <a:ext uri="{9D8B030D-6E8A-4147-A177-3AD203B41FA5}">
                      <a16:colId xmlns:a16="http://schemas.microsoft.com/office/drawing/2014/main" val="2243317502"/>
                    </a:ext>
                  </a:extLst>
                </a:gridCol>
                <a:gridCol w="712176">
                  <a:extLst>
                    <a:ext uri="{9D8B030D-6E8A-4147-A177-3AD203B41FA5}">
                      <a16:colId xmlns:a16="http://schemas.microsoft.com/office/drawing/2014/main" val="574332200"/>
                    </a:ext>
                  </a:extLst>
                </a:gridCol>
                <a:gridCol w="894295">
                  <a:extLst>
                    <a:ext uri="{9D8B030D-6E8A-4147-A177-3AD203B41FA5}">
                      <a16:colId xmlns:a16="http://schemas.microsoft.com/office/drawing/2014/main" val="1312593293"/>
                    </a:ext>
                  </a:extLst>
                </a:gridCol>
                <a:gridCol w="970684">
                  <a:extLst>
                    <a:ext uri="{9D8B030D-6E8A-4147-A177-3AD203B41FA5}">
                      <a16:colId xmlns:a16="http://schemas.microsoft.com/office/drawing/2014/main" val="1724038014"/>
                    </a:ext>
                  </a:extLst>
                </a:gridCol>
                <a:gridCol w="973178">
                  <a:extLst>
                    <a:ext uri="{9D8B030D-6E8A-4147-A177-3AD203B41FA5}">
                      <a16:colId xmlns:a16="http://schemas.microsoft.com/office/drawing/2014/main" val="3697920842"/>
                    </a:ext>
                  </a:extLst>
                </a:gridCol>
                <a:gridCol w="722728">
                  <a:extLst>
                    <a:ext uri="{9D8B030D-6E8A-4147-A177-3AD203B41FA5}">
                      <a16:colId xmlns:a16="http://schemas.microsoft.com/office/drawing/2014/main" val="424956192"/>
                    </a:ext>
                  </a:extLst>
                </a:gridCol>
                <a:gridCol w="844062">
                  <a:extLst>
                    <a:ext uri="{9D8B030D-6E8A-4147-A177-3AD203B41FA5}">
                      <a16:colId xmlns:a16="http://schemas.microsoft.com/office/drawing/2014/main" val="2966155291"/>
                    </a:ext>
                  </a:extLst>
                </a:gridCol>
                <a:gridCol w="1225486">
                  <a:extLst>
                    <a:ext uri="{9D8B030D-6E8A-4147-A177-3AD203B41FA5}">
                      <a16:colId xmlns:a16="http://schemas.microsoft.com/office/drawing/2014/main" val="214949195"/>
                    </a:ext>
                  </a:extLst>
                </a:gridCol>
                <a:gridCol w="1060514">
                  <a:extLst>
                    <a:ext uri="{9D8B030D-6E8A-4147-A177-3AD203B41FA5}">
                      <a16:colId xmlns:a16="http://schemas.microsoft.com/office/drawing/2014/main" val="948044137"/>
                    </a:ext>
                  </a:extLst>
                </a:gridCol>
              </a:tblGrid>
              <a:tr h="2641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Образовательная программа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КЦП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 </a:t>
                      </a:r>
                      <a:r>
                        <a:rPr lang="ru-RU" sz="1200" dirty="0" err="1">
                          <a:effectLst/>
                          <a:latin typeface="+mn-lt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. кол-во мест по целевой квоте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Конкурс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Проходной балл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Зачислено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на бюджетные места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в </a:t>
                      </a:r>
                      <a:r>
                        <a:rPr lang="ru-RU" sz="1200" dirty="0" err="1" smtClean="0">
                          <a:effectLst/>
                          <a:latin typeface="+mn-lt"/>
                        </a:rPr>
                        <a:t>т.ч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. по целевой квоте)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Зачислено на места за счет средств НИУ ВШЭ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Кол-во платных мест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основании договора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рамках установленной Правительством РФ квоты на образование иностранных граждан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основании договора в рамках отдельного конкурса для иностранных граждан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302314075"/>
                  </a:ext>
                </a:extLst>
              </a:tr>
              <a:tr h="549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Государственное и муниципальное управление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45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9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2,22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66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45 (1)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0759275"/>
                  </a:ext>
                </a:extLst>
              </a:tr>
              <a:tr h="549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Население и развитие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1,70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48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8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6186567"/>
                  </a:ext>
                </a:extLst>
              </a:tr>
              <a:tr h="549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Управление и экономика здравоохранения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30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2,23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72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32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6511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68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A33D5D5-13C7-8644-8CD8-A04CCCE73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34436" y="519100"/>
            <a:ext cx="3876718" cy="415925"/>
          </a:xfrm>
        </p:spPr>
        <p:txBody>
          <a:bodyPr/>
          <a:lstStyle/>
          <a:p>
            <a:r>
              <a:rPr lang="ru-RU" sz="1600" b="1" dirty="0">
                <a:latin typeface="+mn-lt"/>
              </a:rPr>
              <a:t>Направление </a:t>
            </a:r>
            <a:r>
              <a:rPr lang="ru-RU" sz="1600" b="1" dirty="0" smtClean="0">
                <a:latin typeface="+mn-lt"/>
              </a:rPr>
              <a:t>39.04.01 Социология</a:t>
            </a:r>
            <a:endParaRPr lang="ru-RU" sz="1600" dirty="0">
              <a:latin typeface="+mn-lt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808832"/>
              </p:ext>
            </p:extLst>
          </p:nvPr>
        </p:nvGraphicFramePr>
        <p:xfrm>
          <a:off x="537027" y="1248229"/>
          <a:ext cx="11130364" cy="4715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711">
                  <a:extLst>
                    <a:ext uri="{9D8B030D-6E8A-4147-A177-3AD203B41FA5}">
                      <a16:colId xmlns:a16="http://schemas.microsoft.com/office/drawing/2014/main" val="3600908746"/>
                    </a:ext>
                  </a:extLst>
                </a:gridCol>
                <a:gridCol w="788278">
                  <a:extLst>
                    <a:ext uri="{9D8B030D-6E8A-4147-A177-3AD203B41FA5}">
                      <a16:colId xmlns:a16="http://schemas.microsoft.com/office/drawing/2014/main" val="308404798"/>
                    </a:ext>
                  </a:extLst>
                </a:gridCol>
                <a:gridCol w="684646">
                  <a:extLst>
                    <a:ext uri="{9D8B030D-6E8A-4147-A177-3AD203B41FA5}">
                      <a16:colId xmlns:a16="http://schemas.microsoft.com/office/drawing/2014/main" val="2096606801"/>
                    </a:ext>
                  </a:extLst>
                </a:gridCol>
                <a:gridCol w="894609">
                  <a:extLst>
                    <a:ext uri="{9D8B030D-6E8A-4147-A177-3AD203B41FA5}">
                      <a16:colId xmlns:a16="http://schemas.microsoft.com/office/drawing/2014/main" val="1178492073"/>
                    </a:ext>
                  </a:extLst>
                </a:gridCol>
                <a:gridCol w="1050136">
                  <a:extLst>
                    <a:ext uri="{9D8B030D-6E8A-4147-A177-3AD203B41FA5}">
                      <a16:colId xmlns:a16="http://schemas.microsoft.com/office/drawing/2014/main" val="3825246228"/>
                    </a:ext>
                  </a:extLst>
                </a:gridCol>
                <a:gridCol w="1052836">
                  <a:extLst>
                    <a:ext uri="{9D8B030D-6E8A-4147-A177-3AD203B41FA5}">
                      <a16:colId xmlns:a16="http://schemas.microsoft.com/office/drawing/2014/main" val="2330941513"/>
                    </a:ext>
                  </a:extLst>
                </a:gridCol>
                <a:gridCol w="844657">
                  <a:extLst>
                    <a:ext uri="{9D8B030D-6E8A-4147-A177-3AD203B41FA5}">
                      <a16:colId xmlns:a16="http://schemas.microsoft.com/office/drawing/2014/main" val="863311567"/>
                    </a:ext>
                  </a:extLst>
                </a:gridCol>
                <a:gridCol w="870438">
                  <a:extLst>
                    <a:ext uri="{9D8B030D-6E8A-4147-A177-3AD203B41FA5}">
                      <a16:colId xmlns:a16="http://schemas.microsoft.com/office/drawing/2014/main" val="1843013354"/>
                    </a:ext>
                  </a:extLst>
                </a:gridCol>
                <a:gridCol w="1305733">
                  <a:extLst>
                    <a:ext uri="{9D8B030D-6E8A-4147-A177-3AD203B41FA5}">
                      <a16:colId xmlns:a16="http://schemas.microsoft.com/office/drawing/2014/main" val="1769100825"/>
                    </a:ext>
                  </a:extLst>
                </a:gridCol>
                <a:gridCol w="1147320">
                  <a:extLst>
                    <a:ext uri="{9D8B030D-6E8A-4147-A177-3AD203B41FA5}">
                      <a16:colId xmlns:a16="http://schemas.microsoft.com/office/drawing/2014/main" val="2082505783"/>
                    </a:ext>
                  </a:extLst>
                </a:gridCol>
              </a:tblGrid>
              <a:tr h="1918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Образовательная программа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КЦП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Конкурс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Проходной балл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Зачислено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на бюджетные места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Зачислено на места за счет средств НИУ ВШЭ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Кол-во платных мест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на основании договора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в рамках установленной Правительством РФ квоты на образование иностранных граждан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на основании договора в рамках отдельного конкурса для иностранных граждан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2329609599"/>
                  </a:ext>
                </a:extLst>
              </a:tr>
              <a:tr h="4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Демография (направление Экономика)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2,80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49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extLst>
                  <a:ext uri="{0D108BD9-81ED-4DB2-BD59-A6C34878D82A}">
                    <a16:rowId xmlns:a16="http://schemas.microsoft.com/office/drawing/2014/main" val="3370000268"/>
                  </a:ext>
                </a:extLst>
              </a:tr>
              <a:tr h="391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Демография (направление Социология)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16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1,44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48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extLst>
                  <a:ext uri="{0D108BD9-81ED-4DB2-BD59-A6C34878D82A}">
                    <a16:rowId xmlns:a16="http://schemas.microsoft.com/office/drawing/2014/main" val="2814715842"/>
                  </a:ext>
                </a:extLst>
              </a:tr>
              <a:tr h="391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Комплексный социальный анализ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2,05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55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21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extLst>
                  <a:ext uri="{0D108BD9-81ED-4DB2-BD59-A6C34878D82A}">
                    <a16:rowId xmlns:a16="http://schemas.microsoft.com/office/drawing/2014/main" val="4118678186"/>
                  </a:ext>
                </a:extLst>
              </a:tr>
              <a:tr h="5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Прикладные методы социального анализа рынков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32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1,44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41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27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extLst>
                  <a:ext uri="{0D108BD9-81ED-4DB2-BD59-A6C34878D82A}">
                    <a16:rowId xmlns:a16="http://schemas.microsoft.com/office/drawing/2014/main" val="1179511309"/>
                  </a:ext>
                </a:extLst>
              </a:tr>
              <a:tr h="59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Социология публичной сферы и цифровая аналитика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32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2,34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31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40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extLst>
                  <a:ext uri="{0D108BD9-81ED-4DB2-BD59-A6C34878D82A}">
                    <a16:rowId xmlns:a16="http://schemas.microsoft.com/office/drawing/2014/main" val="444680799"/>
                  </a:ext>
                </a:extLst>
              </a:tr>
              <a:tr h="4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Сравнительные социальные исследования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1,35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45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16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5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extLst>
                  <a:ext uri="{0D108BD9-81ED-4DB2-BD59-A6C34878D82A}">
                    <a16:rowId xmlns:a16="http://schemas.microsoft.com/office/drawing/2014/main" val="483163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38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686AF3F-C863-864E-AFDC-D574F8060B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8059" y="545477"/>
            <a:ext cx="3771210" cy="415925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ru-RU" sz="1600" dirty="0">
                <a:latin typeface="+mn-lt"/>
              </a:rPr>
              <a:t>Направление </a:t>
            </a:r>
            <a:r>
              <a:rPr lang="ru-RU" sz="1600" dirty="0" smtClean="0">
                <a:latin typeface="+mn-lt"/>
              </a:rPr>
              <a:t>41.04.04 Политология</a:t>
            </a:r>
            <a:endParaRPr lang="ru-RU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67077"/>
              </p:ext>
            </p:extLst>
          </p:nvPr>
        </p:nvGraphicFramePr>
        <p:xfrm>
          <a:off x="595084" y="1306288"/>
          <a:ext cx="11081101" cy="4227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0041">
                  <a:extLst>
                    <a:ext uri="{9D8B030D-6E8A-4147-A177-3AD203B41FA5}">
                      <a16:colId xmlns:a16="http://schemas.microsoft.com/office/drawing/2014/main" val="4121530605"/>
                    </a:ext>
                  </a:extLst>
                </a:gridCol>
                <a:gridCol w="718998">
                  <a:extLst>
                    <a:ext uri="{9D8B030D-6E8A-4147-A177-3AD203B41FA5}">
                      <a16:colId xmlns:a16="http://schemas.microsoft.com/office/drawing/2014/main" val="464445704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38612773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54969832"/>
                    </a:ext>
                  </a:extLst>
                </a:gridCol>
                <a:gridCol w="967154">
                  <a:extLst>
                    <a:ext uri="{9D8B030D-6E8A-4147-A177-3AD203B41FA5}">
                      <a16:colId xmlns:a16="http://schemas.microsoft.com/office/drawing/2014/main" val="853158890"/>
                    </a:ext>
                  </a:extLst>
                </a:gridCol>
                <a:gridCol w="975946">
                  <a:extLst>
                    <a:ext uri="{9D8B030D-6E8A-4147-A177-3AD203B41FA5}">
                      <a16:colId xmlns:a16="http://schemas.microsoft.com/office/drawing/2014/main" val="2061258817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578601883"/>
                    </a:ext>
                  </a:extLst>
                </a:gridCol>
                <a:gridCol w="1011116">
                  <a:extLst>
                    <a:ext uri="{9D8B030D-6E8A-4147-A177-3AD203B41FA5}">
                      <a16:colId xmlns:a16="http://schemas.microsoft.com/office/drawing/2014/main" val="3100849080"/>
                    </a:ext>
                  </a:extLst>
                </a:gridCol>
                <a:gridCol w="1239715">
                  <a:extLst>
                    <a:ext uri="{9D8B030D-6E8A-4147-A177-3AD203B41FA5}">
                      <a16:colId xmlns:a16="http://schemas.microsoft.com/office/drawing/2014/main" val="1787371897"/>
                    </a:ext>
                  </a:extLst>
                </a:gridCol>
                <a:gridCol w="1134208">
                  <a:extLst>
                    <a:ext uri="{9D8B030D-6E8A-4147-A177-3AD203B41FA5}">
                      <a16:colId xmlns:a16="http://schemas.microsoft.com/office/drawing/2014/main" val="4028044158"/>
                    </a:ext>
                  </a:extLst>
                </a:gridCol>
              </a:tblGrid>
              <a:tr h="2693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Образовательная программа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КЦП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Конкурс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Проходной балл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Зачислено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на бюджетные места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Зачислено на места за счет средств НИУ ВШЭ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Кол-во платных мест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55" marR="669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на основании договора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в рамках установленной Правительством РФ квоты на образование иностранных граждан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Зачислен на основании договора в рамках отдельного конкурса для иностранных граждан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75" marR="64475" marT="0" marB="0" anchor="ctr"/>
                </a:tc>
                <a:extLst>
                  <a:ext uri="{0D108BD9-81ED-4DB2-BD59-A6C34878D82A}">
                    <a16:rowId xmlns:a16="http://schemas.microsoft.com/office/drawing/2014/main" val="1903327300"/>
                  </a:ext>
                </a:extLst>
              </a:tr>
              <a:tr h="47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Политика. Экономика. Философия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1,90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32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19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8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32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5310112"/>
                  </a:ext>
                </a:extLst>
              </a:tr>
              <a:tr h="47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Прикладная политология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2,90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57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7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1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8110767"/>
                  </a:ext>
                </a:extLst>
              </a:tr>
              <a:tr h="47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Современные социальные науки в преподавании обществознания в школе (очно-заочная)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4475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15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986F7981-A866-4E4F-9C65-238C1CF1BA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8059" y="540904"/>
            <a:ext cx="3903095" cy="415925"/>
          </a:xfrm>
        </p:spPr>
        <p:txBody>
          <a:bodyPr/>
          <a:lstStyle/>
          <a:p>
            <a:r>
              <a:rPr lang="ru-RU" sz="1600" b="1" dirty="0">
                <a:latin typeface="+mn-lt"/>
              </a:rPr>
              <a:t>Положительные стороны ПК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6138" y="1379918"/>
            <a:ext cx="11087100" cy="272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600" dirty="0"/>
              <a:t>Показатели приема соответствуют КЦП. </a:t>
            </a:r>
            <a:endParaRPr lang="ru-RU" sz="1600" dirty="0" smtClean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60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/>
              <a:t>По направлениям Психология и Социология на некоторых программах есть минимальный перебор, относительно КЦП.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/>
              <a:t>Направления Государственное и муниципальное управление и Политология «закрылись» по нулям. </a:t>
            </a:r>
            <a:r>
              <a:rPr lang="ru-RU" sz="1600" dirty="0"/>
              <a:t>На направлении Государственное и муниципальное управление на одной программе есть недобор 2-х абитуриентов, но этот недобор перекрывает перебор на других двух программах. </a:t>
            </a:r>
            <a:endParaRPr lang="ru-RU" sz="1600" dirty="0" smtClean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/>
              <a:t>На </a:t>
            </a:r>
            <a:r>
              <a:rPr lang="ru-RU" sz="1600" dirty="0"/>
              <a:t>программах направления Политология недобор на одной программе «перекрыл» перебор в одного абитуриента на другой программе.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/>
              <a:t>По направлению Экономика (программа Демография) есть недобор 1 абитуриента, который был «закрыт» другими программами направления.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82589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BE1F6DB-2C79-0F40-985F-DB8180BAFB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72889" y="540904"/>
            <a:ext cx="3973434" cy="415925"/>
          </a:xfrm>
        </p:spPr>
        <p:txBody>
          <a:bodyPr/>
          <a:lstStyle/>
          <a:p>
            <a:r>
              <a:rPr lang="ru-RU" sz="1600" b="1" dirty="0">
                <a:latin typeface="+mn-lt"/>
              </a:rPr>
              <a:t>Ключевые проблемы и недостатки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427" y="1252286"/>
            <a:ext cx="11258341" cy="3517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Отмена общежитий и не простроенный механизм обращения к выбору социального жилья (много абитуриентов с высокими баллами отказались от поступления после того, как узнали, что общежитие не предоставляется</a:t>
            </a:r>
            <a:r>
              <a:rPr lang="ru-RU" sz="1600" dirty="0" smtClean="0"/>
              <a:t>).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Невозможность «переброски» абитуриентов с одного трека-направления на другой трек-направление одной программы (пример: программа «Демография», трек «Экономика», трек «Социология»). 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Поздние </a:t>
            </a:r>
            <a:r>
              <a:rPr lang="ru-RU" sz="1600" dirty="0"/>
              <a:t>сроки проведения вступительных испытаний и зачисления (во время </a:t>
            </a:r>
            <a:r>
              <a:rPr lang="ru-RU" sz="1600" dirty="0" err="1"/>
              <a:t>обзвонов</a:t>
            </a:r>
            <a:r>
              <a:rPr lang="ru-RU" sz="1600" dirty="0"/>
              <a:t> абитуриентов для определения проходного балла, многие абитуриенты с высокими баллами говорят, что поступили уже в другие вузы и не хотят отзывать согласия), что сказалось на этапе предоставления подлинников документов об образовании</a:t>
            </a:r>
            <a:r>
              <a:rPr lang="ru-RU" sz="1600" dirty="0" smtClean="0"/>
              <a:t>.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Изменение формата олимпиады «Высшая лига» не привлекает абитуриентов магистратуры (сейчас все больше студентов младших курсов участвуют в олимпиаде, что не дает возможность воспользоваться льготами при поступлении в магистратуру).</a:t>
            </a:r>
          </a:p>
        </p:txBody>
      </p:sp>
    </p:spTree>
    <p:extLst>
      <p:ext uri="{BB962C8B-B14F-4D97-AF65-F5344CB8AC3E}">
        <p14:creationId xmlns:p14="http://schemas.microsoft.com/office/powerpoint/2010/main" val="408265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239B216-F5ED-B348-A1BB-CE85242168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5643" y="527893"/>
            <a:ext cx="3947057" cy="415925"/>
          </a:xfrm>
        </p:spPr>
        <p:txBody>
          <a:bodyPr/>
          <a:lstStyle/>
          <a:p>
            <a:r>
              <a:rPr lang="ru-RU" sz="1600" b="1" dirty="0">
                <a:latin typeface="+mn-lt"/>
              </a:rPr>
              <a:t>Пожелания на приемную кампанию </a:t>
            </a:r>
            <a:r>
              <a:rPr lang="ru-RU" sz="1600" b="1" dirty="0">
                <a:latin typeface="+mn-lt"/>
              </a:rPr>
              <a:t>2023</a:t>
            </a:r>
            <a:endParaRPr lang="ru-RU" sz="1600" b="1" dirty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458" y="1059878"/>
            <a:ext cx="11016342" cy="6208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Перенести </a:t>
            </a:r>
            <a:r>
              <a:rPr lang="ru-RU" sz="1600" dirty="0"/>
              <a:t>сроки зачисления на программы с бюджетными местами до 10 </a:t>
            </a:r>
            <a:r>
              <a:rPr lang="ru-RU" sz="1600" dirty="0" smtClean="0"/>
              <a:t>августа </a:t>
            </a:r>
            <a:r>
              <a:rPr lang="ru-RU" sz="1200" dirty="0" smtClean="0"/>
              <a:t>(</a:t>
            </a:r>
            <a:r>
              <a:rPr lang="ru-RU" sz="1200" i="1" dirty="0" smtClean="0"/>
              <a:t>учтено в ПП на прием 2023 года</a:t>
            </a:r>
            <a:r>
              <a:rPr lang="ru-RU" sz="1200" dirty="0" smtClean="0"/>
              <a:t>)</a:t>
            </a:r>
            <a:endParaRPr lang="ru-RU" sz="1200" dirty="0"/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Составы портфолио и критерии оценивания по всем программам факультета в рамках одного направления сделать универсальными, чтобы во время подачи документов абитуриентам было проще готовиться к вступительным испытаниям и во время «перехода» абитуриентов с одной программы на другие в рамках направления учитывать оценку портфолио на всех программах </a:t>
            </a:r>
            <a:r>
              <a:rPr lang="ru-RU" sz="1600" dirty="0" smtClean="0"/>
              <a:t>направления </a:t>
            </a:r>
            <a:r>
              <a:rPr lang="ru-RU" sz="1200" dirty="0" smtClean="0"/>
              <a:t>(программы по направлениям Социология и Политология договорились о единых составах портфолио по направлениям)</a:t>
            </a:r>
            <a:endParaRPr lang="ru-RU" sz="1200" dirty="0"/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Для всех кампусов сделать единые сроки проведения вступительных испытаний (в текущем году принятие решений абитуриентов зависело от результатов вступительных испытаний в других кампусах, которые публиковались позже, чем в Москве, что затрудняет определение проходного балла</a:t>
            </a:r>
            <a:r>
              <a:rPr lang="ru-RU" sz="1600" dirty="0" smtClean="0"/>
              <a:t>) </a:t>
            </a:r>
            <a:r>
              <a:rPr lang="ru-RU" sz="1200" dirty="0"/>
              <a:t>(</a:t>
            </a:r>
            <a:r>
              <a:rPr lang="ru-RU" sz="1200" i="1" dirty="0"/>
              <a:t>учтено в ПП на прием 2023 года</a:t>
            </a:r>
            <a:r>
              <a:rPr lang="ru-RU" sz="1200" dirty="0"/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600" b="1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/>
              <a:t>Факультету:</a:t>
            </a:r>
            <a:endParaRPr lang="ru-RU" sz="1600" b="1" dirty="0"/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Инициировать обращение к руководству университета о выделении квотных мест в общежитии для поступающих на «академические» программы </a:t>
            </a:r>
            <a:r>
              <a:rPr lang="ru-RU" sz="1600" dirty="0" smtClean="0"/>
              <a:t>факультета.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/>
              <a:t>Программам: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1600" dirty="0"/>
              <a:t>Еще раз пересмотреть и скорректировать составы портфолио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1600" dirty="0"/>
              <a:t>Четко прописать критерии оценивания каждого раздела портфолио (возможно с конкретными примерами)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1600" dirty="0"/>
              <a:t>До приема на программы прописать выбор треков, опубликовать информацию на страницах программ в разделе «Абитуриентам</a:t>
            </a:r>
            <a:r>
              <a:rPr lang="ru-RU" sz="1600" dirty="0" smtClean="0"/>
              <a:t>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1600" dirty="0" smtClean="0"/>
              <a:t>Рассмотреть возможность привлекать</a:t>
            </a:r>
            <a:r>
              <a:rPr lang="ru-RU" dirty="0"/>
              <a:t> </a:t>
            </a:r>
            <a:r>
              <a:rPr lang="ru-RU" sz="1600" dirty="0" smtClean="0"/>
              <a:t>медалистов, победителей, призеров различных олимпиад </a:t>
            </a:r>
            <a:r>
              <a:rPr lang="ru-RU" sz="1600" dirty="0"/>
              <a:t>и конкурсов, направленных на выявление наиболее талантливых </a:t>
            </a:r>
            <a:r>
              <a:rPr lang="ru-RU" sz="1600" dirty="0" smtClean="0"/>
              <a:t>студентов, в том числе конкурс «Раннее приглашение», «Твой проект» и пр.</a:t>
            </a:r>
            <a:endParaRPr lang="ru-RU" sz="1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2515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e96afe77-3acb-4328-97fc-408e1bde3ecd"/>
    <ds:schemaRef ds:uri="http://schemas.microsoft.com/office/infopath/2007/PartnerControls"/>
    <ds:schemaRef ds:uri="http://www.w3.org/XML/1998/namespace"/>
    <ds:schemaRef ds:uri="9875bd71-cde8-496c-a136-433f55d5e6d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912</Words>
  <Application>Microsoft Office PowerPoint</Application>
  <PresentationFormat>Широкоэкранный</PresentationFormat>
  <Paragraphs>214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HSE Sans</vt:lpstr>
      <vt:lpstr>Times New Roman</vt:lpstr>
      <vt:lpstr>Office Theme</vt:lpstr>
      <vt:lpstr>ПРИЕМНАЯ КАМПАНИЯ - 2022 на ФСН: магистерские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Администратор</cp:lastModifiedBy>
  <cp:revision>34</cp:revision>
  <cp:lastPrinted>2021-11-11T13:08:42Z</cp:lastPrinted>
  <dcterms:created xsi:type="dcterms:W3CDTF">2021-11-11T08:52:47Z</dcterms:created>
  <dcterms:modified xsi:type="dcterms:W3CDTF">2022-10-19T14:05:03Z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