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71" r:id="rId5"/>
    <p:sldId id="269" r:id="rId6"/>
    <p:sldId id="270" r:id="rId7"/>
    <p:sldId id="272" r:id="rId8"/>
    <p:sldId id="273" r:id="rId9"/>
    <p:sldId id="274" r:id="rId10"/>
    <p:sldId id="2607" r:id="rId11"/>
    <p:sldId id="2609" r:id="rId12"/>
    <p:sldId id="2610" r:id="rId13"/>
    <p:sldId id="2611" r:id="rId14"/>
    <p:sldId id="2612" r:id="rId15"/>
    <p:sldId id="2613" r:id="rId16"/>
    <p:sldId id="2614" r:id="rId17"/>
    <p:sldId id="2615" r:id="rId18"/>
    <p:sldId id="2616" r:id="rId19"/>
    <p:sldId id="2617" r:id="rId20"/>
    <p:sldId id="2618" r:id="rId21"/>
    <p:sldId id="2619" r:id="rId22"/>
    <p:sldId id="2624" r:id="rId23"/>
    <p:sldId id="2625" r:id="rId24"/>
    <p:sldId id="2620" r:id="rId25"/>
    <p:sldId id="2621" r:id="rId26"/>
    <p:sldId id="2622" r:id="rId27"/>
    <p:sldId id="2623" r:id="rId28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850" y="67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al\Desktop\&#1053;&#1059;&#1043;\&#1076;&#1072;&#1085;&#1085;&#1099;&#1077;\2022_06_29_Otnoshenie_k_organizatsionnym_izmeneniiam_dlia_INFINITU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val>
            <c:numRef>
              <c:f>Итог!$Q$251:$S$251</c:f>
              <c:numCache>
                <c:formatCode>0.0</c:formatCode>
                <c:ptCount val="3"/>
                <c:pt idx="0">
                  <c:v>4.3239625167335989</c:v>
                </c:pt>
                <c:pt idx="1">
                  <c:v>4.678714859437755</c:v>
                </c:pt>
                <c:pt idx="2">
                  <c:v>4.4263721552878179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A-4972-A01C-89540F40F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704949344"/>
        <c:axId val="704971392"/>
      </c:barChart>
      <c:catAx>
        <c:axId val="7049493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субшкала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4971392"/>
        <c:crosses val="autoZero"/>
        <c:auto val="1"/>
        <c:lblAlgn val="ctr"/>
        <c:lblOffset val="100"/>
        <c:noMultiLvlLbl val="0"/>
      </c:catAx>
      <c:valAx>
        <c:axId val="70497139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балл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4949344"/>
        <c:crosses val="autoZero"/>
        <c:crossBetween val="between"/>
      </c:valAx>
      <c:spPr>
        <a:solidFill>
          <a:schemeClr val="bg2"/>
        </a:solidFill>
        <a:ln>
          <a:solidFill>
            <a:srgbClr val="FFC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8875D8-2F59-4326-B517-9F52FFC13204}" type="datetime1">
              <a:rPr lang="ru-RU" smtClean="0"/>
              <a:t>12.09.2022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125084-3EA2-45F4-A5B2-B13D064D4580}" type="datetime1">
              <a:rPr lang="ru-RU" noProof="0" smtClean="0"/>
              <a:t>12.09.2022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7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7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37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1542" y="-1"/>
            <a:ext cx="12190413" cy="6858001"/>
            <a:chOff x="-1588" y="0"/>
            <a:chExt cx="12190413" cy="685800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1588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3625" y="0"/>
              <a:ext cx="7315200" cy="685800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013" y="609600"/>
            <a:ext cx="3962400" cy="4724399"/>
          </a:xfrm>
        </p:spPr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B4589B61-BD07-4BA0-ABC0-D56A70152CE5}" type="datetime1">
              <a:rPr lang="ru-RU" noProof="0" smtClean="0"/>
              <a:t>12.09.2022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894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EA007F-708C-45D1-B856-89B73B1D76D5}" type="datetime1">
              <a:rPr lang="ru-RU" noProof="0" smtClean="0"/>
              <a:t>12.09.2022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34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685800"/>
            <a:ext cx="9474253" cy="5486400"/>
          </a:xfrm>
        </p:spPr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1AAA00-216C-48FA-B50F-B87BE04DB4D8}" type="datetime1">
              <a:rPr lang="ru-RU" noProof="0" smtClean="0"/>
              <a:t>12.09.2022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705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B0CC20-FBBA-4D4C-99D3-BD35DB445E5E}" type="datetime1">
              <a:rPr lang="ru-RU" noProof="0" smtClean="0"/>
              <a:t>12.09.2022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789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47A5F6-499D-45E1-BB4E-0FE75645E1D2}" type="datetime1">
              <a:rPr lang="ru-RU" noProof="0" smtClean="0"/>
              <a:t>12.09.2022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424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2514600"/>
            <a:ext cx="8229599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8A4636-3131-4C78-A5F7-C95BEB258029}" type="datetime1">
              <a:rPr lang="ru-RU" noProof="0" smtClean="0"/>
              <a:t>12.09.2022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47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551614" y="685800"/>
            <a:ext cx="502919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9F531F-A2FF-4FE4-AF07-C5E6EFCA3549}" type="datetime1">
              <a:rPr lang="ru-RU" noProof="0" smtClean="0"/>
              <a:t>12.09.2022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220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293664" y="17526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550025" y="17526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A29BAA-05DC-4ED8-9E6C-D2FEBFD7365E}" type="datetime1">
              <a:rPr lang="ru-RU" noProof="0" smtClean="0"/>
              <a:t>12.09.2022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648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1568DB-1E75-4182-8EA5-ED674853F22D}" type="datetime1">
              <a:rPr lang="ru-RU" noProof="0" smtClean="0"/>
              <a:t>12.09.2022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823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A0684C-7AB7-4789-9EBB-51ADF783DCCF}" type="datetime1">
              <a:rPr lang="ru-RU" noProof="0" smtClean="0"/>
              <a:t>12.09.2022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48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AB1396-4B54-46FA-AB3F-77B587430839}" type="datetime1">
              <a:rPr lang="ru-RU" noProof="0" smtClean="0"/>
              <a:t>12.09.2022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06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752820-2FD4-4111-9DFD-7A5AE00DDB15}" type="datetime1">
              <a:rPr lang="ru-RU" noProof="0" smtClean="0"/>
              <a:t>12.09.2022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74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588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5C240B6E-5B1E-437C-891E-61118D32114F}" type="datetime1">
              <a:rPr lang="ru-RU" noProof="0" smtClean="0"/>
              <a:t>12.09.2022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435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58134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764" y="609600"/>
            <a:ext cx="4464496" cy="4724399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Психологическое благополучие сотрудников в организации, проводящей цифровую трансформацию: результаты исследования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err="1"/>
              <a:t>Н.В.Антонова</a:t>
            </a:r>
            <a:endParaRPr lang="ru-RU" dirty="0"/>
          </a:p>
          <a:p>
            <a:pPr rtl="0"/>
            <a:r>
              <a:rPr lang="ru-RU" dirty="0" err="1"/>
              <a:t>Канд.психол.наук</a:t>
            </a:r>
            <a:r>
              <a:rPr lang="ru-RU" dirty="0"/>
              <a:t>, доцент </a:t>
            </a:r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ED653-4C75-46AC-B209-629A187D9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26" y="5434616"/>
            <a:ext cx="10971372" cy="1066800"/>
          </a:xfrm>
        </p:spPr>
        <p:txBody>
          <a:bodyPr/>
          <a:lstStyle/>
          <a:p>
            <a:r>
              <a:rPr lang="ru-RU" dirty="0">
                <a:highlight>
                  <a:srgbClr val="FFFF00"/>
                </a:highlight>
              </a:rPr>
              <a:t>Модель психологического благополучия в организации </a:t>
            </a:r>
            <a:r>
              <a:rPr lang="ru-RU" dirty="0" err="1">
                <a:highlight>
                  <a:srgbClr val="FFFF00"/>
                </a:highlight>
              </a:rPr>
              <a:t>Каасинена</a:t>
            </a:r>
            <a:r>
              <a:rPr lang="ru-RU" dirty="0">
                <a:highlight>
                  <a:srgbClr val="FFFF00"/>
                </a:highlight>
              </a:rPr>
              <a:t> и др.  (2018)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7586FC-D5F8-41B4-836F-61DC09201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232" y="4430243"/>
            <a:ext cx="8255851" cy="1953623"/>
          </a:xfrm>
        </p:spPr>
        <p:txBody>
          <a:bodyPr/>
          <a:lstStyle/>
          <a:p>
            <a:r>
              <a:rPr lang="en-US" sz="1799" dirty="0">
                <a:solidFill>
                  <a:srgbClr val="3E3D40"/>
                </a:solidFill>
                <a:latin typeface="Georgia" panose="02040502050405020303" pitchFamily="18" charset="0"/>
              </a:rPr>
              <a:t>(</a:t>
            </a:r>
            <a:r>
              <a:rPr lang="en-US" sz="1799" dirty="0" err="1">
                <a:solidFill>
                  <a:srgbClr val="3E3D40"/>
                </a:solidFill>
                <a:latin typeface="Georgia" panose="02040502050405020303" pitchFamily="18" charset="0"/>
              </a:rPr>
              <a:t>Kaasinen</a:t>
            </a:r>
            <a:r>
              <a:rPr lang="ru-RU" sz="1799" dirty="0">
                <a:solidFill>
                  <a:srgbClr val="3E3D40"/>
                </a:solidFill>
                <a:latin typeface="Georgia" panose="02040502050405020303" pitchFamily="18" charset="0"/>
              </a:rPr>
              <a:t> </a:t>
            </a:r>
            <a:r>
              <a:rPr lang="en-GB" sz="1799" dirty="0">
                <a:solidFill>
                  <a:srgbClr val="3E3D40"/>
                </a:solidFill>
                <a:latin typeface="Georgia" panose="02040502050405020303" pitchFamily="18" charset="0"/>
              </a:rPr>
              <a:t>et al., 2018)</a:t>
            </a:r>
          </a:p>
          <a:p>
            <a:endParaRPr lang="ru-RU" dirty="0"/>
          </a:p>
        </p:txBody>
      </p:sp>
      <p:pic>
        <p:nvPicPr>
          <p:cNvPr id="1026" name="Picture 2" descr="Fig. 1.">
            <a:extLst>
              <a:ext uri="{FF2B5EF4-FFF2-40B4-BE49-F238E27FC236}">
                <a16:creationId xmlns:a16="http://schemas.microsoft.com/office/drawing/2014/main" id="{E3F336DD-3F29-47A7-A120-665335DB5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74" y="300866"/>
            <a:ext cx="9081476" cy="490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40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8F234-FC35-4A8A-BE93-AEC8AD987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highlight>
                  <a:srgbClr val="FFFF00"/>
                </a:highlight>
              </a:rPr>
              <a:t>Значение </a:t>
            </a:r>
            <a:r>
              <a:rPr lang="en-GB" b="1" dirty="0">
                <a:highlight>
                  <a:srgbClr val="FFFF00"/>
                </a:highlight>
              </a:rPr>
              <a:t>SWB </a:t>
            </a:r>
            <a:r>
              <a:rPr lang="ru-RU" b="1" dirty="0">
                <a:highlight>
                  <a:srgbClr val="FFFF00"/>
                </a:highlight>
              </a:rPr>
              <a:t>для успешности ЦТО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7257A1-F5E0-4B7B-AC48-D38898136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1</a:t>
            </a:r>
            <a:r>
              <a:rPr lang="en-GB" sz="2399" dirty="0"/>
              <a:t>. </a:t>
            </a:r>
            <a:r>
              <a:rPr lang="ru-RU" sz="2399" dirty="0"/>
              <a:t>Психологическое благополучие является </a:t>
            </a:r>
            <a:r>
              <a:rPr lang="ru-RU" sz="2399" b="1" dirty="0"/>
              <a:t>предиктором </a:t>
            </a:r>
            <a:r>
              <a:rPr lang="ru-RU" sz="2399" dirty="0"/>
              <a:t>успешности ЦТО, создавая основу для более благоприятного восприятия цифровых трансформаций</a:t>
            </a:r>
          </a:p>
          <a:p>
            <a:pPr marL="0" indent="0">
              <a:buNone/>
            </a:pPr>
            <a:r>
              <a:rPr lang="ru-RU" sz="2399" dirty="0"/>
              <a:t>2. Психологическое благополучие является </a:t>
            </a:r>
            <a:r>
              <a:rPr lang="ru-RU" sz="2399" b="1" dirty="0"/>
              <a:t>результатом</a:t>
            </a:r>
            <a:r>
              <a:rPr lang="ru-RU" sz="2399" dirty="0"/>
              <a:t> успешной цифровой трансформации. Так как в результате увеличивается общая удовлетворенность работой и позитивные эмоции</a:t>
            </a:r>
          </a:p>
          <a:p>
            <a:pPr marL="0" indent="0">
              <a:buNone/>
            </a:pPr>
            <a:r>
              <a:rPr lang="ru-RU" sz="2399" dirty="0"/>
              <a:t>3. Психологическое благополучие является </a:t>
            </a:r>
            <a:r>
              <a:rPr lang="ru-RU" sz="2399" b="1" dirty="0"/>
              <a:t>критерием</a:t>
            </a:r>
            <a:r>
              <a:rPr lang="ru-RU" sz="2399" dirty="0"/>
              <a:t> успешности ЦТО (наряду с объективными критериями). В это случае отслеживание </a:t>
            </a:r>
            <a:r>
              <a:rPr lang="en-GB" sz="2399" dirty="0"/>
              <a:t>SWB</a:t>
            </a:r>
            <a:r>
              <a:rPr lang="en-US" sz="2399" dirty="0"/>
              <a:t> </a:t>
            </a:r>
            <a:r>
              <a:rPr lang="ru-RU" sz="2399" dirty="0"/>
              <a:t>может осуществляться периодически в процессе внедрения ЦТО. </a:t>
            </a:r>
          </a:p>
        </p:txBody>
      </p:sp>
    </p:spTree>
    <p:extLst>
      <p:ext uri="{BB962C8B-B14F-4D97-AF65-F5344CB8AC3E}">
        <p14:creationId xmlns:p14="http://schemas.microsoft.com/office/powerpoint/2010/main" val="202452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B9F90-7AD8-4615-0401-AF499A320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highlight>
                  <a:srgbClr val="FFFF00"/>
                </a:highlight>
              </a:rPr>
              <a:t>Цели 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2CEBA6-9916-16EE-8389-A4D0F4694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Цели</a:t>
            </a:r>
            <a:r>
              <a:rPr lang="ru-RU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исследования: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а) выявить особенности восприятия сотрудниками происходящих изменений и индивидуально-психологические особенности, которые могут осложнить их принятие;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б) по результатам исследования дать менеджменту компании рекомендации по эффективному проведению цифровой трансформации.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92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B72DF-93BE-8094-8AAA-259C9A676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highlight>
                  <a:srgbClr val="FFFF00"/>
                </a:highlight>
              </a:rPr>
              <a:t>Гипотезы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47992D-856B-3FA1-A443-F98C9DDDE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80" y="685800"/>
            <a:ext cx="11175033" cy="4615408"/>
          </a:xfrm>
        </p:spPr>
        <p:txBody>
          <a:bodyPr>
            <a:normAutofit fontScale="92500" lnSpcReduction="20000"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сотрудники информированы об изменениях и осознают их необходимость для достижения задач организации и личных задач;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у сотрудников организации наблюдается высокий уровень психологического благополучия, вовлеченности и удовлетворения трудом, и низкий уровень организационного стресса;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уровень психологического благополучия положительно связан с уровнем вовлеченности и удовлетворенности работой и отрицательно связан с уровнем организационного стресса;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существует связь индивидуально-психологических характеристик сотрудников с их социально-демографическими характеристиками: более статусные сотрудники и сотрудники с большим стажем имеют более высокий уровень психологического благополучия и низкий уровень организационного стресса.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2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A4F4E-8570-EED2-1FD1-38FB545AB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5445224"/>
            <a:ext cx="10971372" cy="1008112"/>
          </a:xfrm>
        </p:spPr>
        <p:txBody>
          <a:bodyPr/>
          <a:lstStyle/>
          <a:p>
            <a:r>
              <a:rPr lang="ru-RU" b="1" dirty="0">
                <a:highlight>
                  <a:srgbClr val="FFFF00"/>
                </a:highlight>
              </a:rPr>
              <a:t>Методика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00175C-0268-E035-66F6-49640B54A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404664"/>
            <a:ext cx="10287000" cy="4903440"/>
          </a:xfrm>
        </p:spPr>
        <p:txBody>
          <a:bodyPr>
            <a:normAutofit/>
          </a:bodyPr>
          <a:lstStyle/>
          <a:p>
            <a:r>
              <a:rPr lang="ru-RU" dirty="0"/>
              <a:t>Выборка: 249 человек</a:t>
            </a:r>
          </a:p>
          <a:p>
            <a:r>
              <a:rPr lang="ru-RU" dirty="0"/>
              <a:t>Методы: опрос</a:t>
            </a:r>
          </a:p>
          <a:p>
            <a:r>
              <a:rPr lang="ru-RU" dirty="0"/>
              <a:t>1 блок: социально-демографические характеристики</a:t>
            </a:r>
          </a:p>
          <a:p>
            <a:r>
              <a:rPr lang="ru-RU" dirty="0"/>
              <a:t>2 блок: открытые вопросы об осведомленности сотрудников об изменениях</a:t>
            </a:r>
          </a:p>
          <a:p>
            <a:r>
              <a:rPr lang="ru-RU" dirty="0"/>
              <a:t>3 блок: индивидуально-психологические характеристики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а)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удовлетворенность работой (Верещагина, 2013); б) шкала субъективного благополучия (ШСБ) 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A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Perrudet-Badoux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, 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G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. 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Mendelsohn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 и 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J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Chiche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, адаптация М.В. Соколовой (Соколова, 2002); в) шкала организационного стресса (ШОС) А. Маклина в адаптации Н.Е. Водопьяновой (Водопьянова, 2009); г) шкала вовлеченности в работу UWES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Утрехтская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 шкала вовлеченности У.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Шауфели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 и А. Беккера (в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адапатации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 Д.А. Кутузовой) (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Шауфели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 и др., 2015).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29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13F4-AAE1-DFC0-98B1-5992F23D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highlight>
                  <a:srgbClr val="FFFF00"/>
                </a:highlight>
              </a:rPr>
              <a:t>Восприятие сотрудниками происходящих изменений (Что именно внедряется?)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7149980-651B-814F-3488-C6E34AAFF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58" t="13196" r="3923" b="11547"/>
          <a:stretch/>
        </p:blipFill>
        <p:spPr bwMode="auto">
          <a:xfrm>
            <a:off x="2335721" y="387835"/>
            <a:ext cx="7517932" cy="4481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581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FFF1F-35AB-8584-833D-187FEA5F8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highlight>
                  <a:srgbClr val="FFFF00"/>
                </a:highlight>
              </a:rPr>
              <a:t>Отношение к изменениям</a:t>
            </a:r>
          </a:p>
        </p:txBody>
      </p:sp>
      <p:pic>
        <p:nvPicPr>
          <p:cNvPr id="4" name="image10.png">
            <a:extLst>
              <a:ext uri="{FF2B5EF4-FFF2-40B4-BE49-F238E27FC236}">
                <a16:creationId xmlns:a16="http://schemas.microsoft.com/office/drawing/2014/main" id="{AD0ACED9-9FE9-DFC9-AB03-0F98CB505B4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9554" t="12157" r="5920" b="14221"/>
          <a:stretch/>
        </p:blipFill>
        <p:spPr bwMode="auto">
          <a:xfrm>
            <a:off x="631779" y="476672"/>
            <a:ext cx="5174602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15.png">
            <a:extLst>
              <a:ext uri="{FF2B5EF4-FFF2-40B4-BE49-F238E27FC236}">
                <a16:creationId xmlns:a16="http://schemas.microsoft.com/office/drawing/2014/main" id="{505541D3-4D3A-ED34-A36D-1C32484066CF}"/>
              </a:ext>
            </a:extLst>
          </p:cNvPr>
          <p:cNvPicPr/>
          <p:nvPr/>
        </p:nvPicPr>
        <p:blipFill rotWithShape="1">
          <a:blip r:embed="rId3"/>
          <a:srcRect l="7908" t="18167" r="4551" b="6078"/>
          <a:stretch/>
        </p:blipFill>
        <p:spPr bwMode="auto">
          <a:xfrm>
            <a:off x="6382445" y="476672"/>
            <a:ext cx="5198368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51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A6301-2D5D-3D67-2224-4DDBBB7A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highlight>
                  <a:srgbClr val="FFFF00"/>
                </a:highlight>
              </a:rPr>
              <a:t>Индивидуальные особенности сотрудников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246A079-6FFC-F46A-71D7-25E33B5408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846720"/>
              </p:ext>
            </p:extLst>
          </p:nvPr>
        </p:nvGraphicFramePr>
        <p:xfrm>
          <a:off x="1557908" y="670392"/>
          <a:ext cx="8856983" cy="460851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964900">
                  <a:extLst>
                    <a:ext uri="{9D8B030D-6E8A-4147-A177-3AD203B41FA5}">
                      <a16:colId xmlns:a16="http://schemas.microsoft.com/office/drawing/2014/main" val="2664792245"/>
                    </a:ext>
                  </a:extLst>
                </a:gridCol>
                <a:gridCol w="1986106">
                  <a:extLst>
                    <a:ext uri="{9D8B030D-6E8A-4147-A177-3AD203B41FA5}">
                      <a16:colId xmlns:a16="http://schemas.microsoft.com/office/drawing/2014/main" val="698604995"/>
                    </a:ext>
                  </a:extLst>
                </a:gridCol>
                <a:gridCol w="3905977">
                  <a:extLst>
                    <a:ext uri="{9D8B030D-6E8A-4147-A177-3AD203B41FA5}">
                      <a16:colId xmlns:a16="http://schemas.microsoft.com/office/drawing/2014/main" val="846262158"/>
                    </a:ext>
                  </a:extLst>
                </a:gridCol>
              </a:tblGrid>
              <a:tr h="450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Шкала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Значения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Интерпретация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1818467"/>
                  </a:ext>
                </a:extLst>
              </a:tr>
              <a:tr h="1864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1. Организационный стресс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53.2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Высокая восприимчивость к организационному стрессу и предрасположенность к поведению типа «А» (по Фридману)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059309"/>
                  </a:ext>
                </a:extLst>
              </a:tr>
              <a:tr h="921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2. Психологическое благополучие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48 (3 стена)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Сниженный уровень психологического благополучия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6898836"/>
                  </a:ext>
                </a:extLst>
              </a:tr>
              <a:tr h="921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3. Удовлетворенность работой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29,5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Средняя удовлетворенность работой (*удовлетворен)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8188724"/>
                  </a:ext>
                </a:extLst>
              </a:tr>
              <a:tr h="450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4. Вовлеченность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4,6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Средний уровень вовлеченности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6016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81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1D9D6-4CE5-7219-9A2C-692AD2706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26" y="5493654"/>
            <a:ext cx="10971372" cy="1066800"/>
          </a:xfrm>
        </p:spPr>
        <p:txBody>
          <a:bodyPr/>
          <a:lstStyle/>
          <a:p>
            <a:r>
              <a:rPr lang="ru-RU" dirty="0">
                <a:highlight>
                  <a:srgbClr val="FFFF00"/>
                </a:highlight>
              </a:rPr>
              <a:t>Вовлеченность сотрудников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708B813-0DD9-1A69-C739-22CACDA0B3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886589"/>
              </p:ext>
            </p:extLst>
          </p:nvPr>
        </p:nvGraphicFramePr>
        <p:xfrm>
          <a:off x="1275690" y="476672"/>
          <a:ext cx="10287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E61FC2-AE9E-56A5-251C-BA63AD2C0A72}"/>
              </a:ext>
            </a:extLst>
          </p:cNvPr>
          <p:cNvSpPr txBox="1"/>
          <p:nvPr/>
        </p:nvSpPr>
        <p:spPr>
          <a:xfrm>
            <a:off x="765820" y="4869160"/>
            <a:ext cx="696947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– энергичность, 2 – энтузиазм, 3 – поглощенность деятельностью)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72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6DBD2-D057-B6D6-36A2-5AAB5D9A6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highlight>
                  <a:srgbClr val="FFFF00"/>
                </a:highlight>
              </a:rPr>
              <a:t>Удовлетворенность работой </a:t>
            </a:r>
          </a:p>
        </p:txBody>
      </p:sp>
      <p:pic>
        <p:nvPicPr>
          <p:cNvPr id="4" name="image11.png">
            <a:extLst>
              <a:ext uri="{FF2B5EF4-FFF2-40B4-BE49-F238E27FC236}">
                <a16:creationId xmlns:a16="http://schemas.microsoft.com/office/drawing/2014/main" id="{5E12E919-02D9-502B-E2C4-468EAE16CB9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972" y="476672"/>
            <a:ext cx="7884876" cy="475252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559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b="1" dirty="0">
                <a:highlight>
                  <a:srgbClr val="FFFF00"/>
                </a:highlight>
              </a:rPr>
              <a:t>Проблема и исследовательские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/>
        <p:txBody>
          <a:bodyPr rtlCol="0"/>
          <a:lstStyle/>
          <a:p>
            <a:pPr marL="514350" indent="-514350" rtl="0">
              <a:buAutoNum type="arabicPeriod"/>
            </a:pPr>
            <a:r>
              <a:rPr lang="ru-RU" dirty="0"/>
              <a:t>Цифровая трансформация охватывает все большее количество организаций. При внедрении изменений повышается нестабильность и уровень организационного стресса, что может негативно сказаться на психологическом благополучии сотрудников. </a:t>
            </a:r>
          </a:p>
          <a:p>
            <a:pPr marL="514350" indent="-514350" rtl="0">
              <a:buAutoNum type="arabicPeriod"/>
            </a:pPr>
            <a:r>
              <a:rPr lang="ru-RU" dirty="0"/>
              <a:t>Как влияют происходящие изменения на сотрудников? Как помочь им адаптироваться к изменениям?</a:t>
            </a:r>
          </a:p>
          <a:p>
            <a:pPr marL="514350" indent="-514350" rtl="0">
              <a:buAutoNum type="arabicPeriod"/>
            </a:pPr>
            <a:r>
              <a:rPr lang="ru-RU" dirty="0"/>
              <a:t>Как повысить устойчивость и адаптивность, готовность к восприятию изменений у сотрудников? </a:t>
            </a:r>
          </a:p>
        </p:txBody>
      </p:sp>
    </p:spTree>
    <p:extLst>
      <p:ext uri="{BB962C8B-B14F-4D97-AF65-F5344CB8AC3E}">
        <p14:creationId xmlns:p14="http://schemas.microsoft.com/office/powerpoint/2010/main" val="3793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41731-5C57-890F-134D-5AA5A62AD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06" y="5373216"/>
            <a:ext cx="10971372" cy="1066800"/>
          </a:xfrm>
        </p:spPr>
        <p:txBody>
          <a:bodyPr/>
          <a:lstStyle/>
          <a:p>
            <a:r>
              <a:rPr lang="ru-RU" dirty="0">
                <a:highlight>
                  <a:srgbClr val="FFFF00"/>
                </a:highlight>
              </a:rPr>
              <a:t>Корреляционный анализ 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31EA512B-CF11-E774-36A3-88E62FDFD5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394574"/>
              </p:ext>
            </p:extLst>
          </p:nvPr>
        </p:nvGraphicFramePr>
        <p:xfrm>
          <a:off x="765820" y="671209"/>
          <a:ext cx="7488830" cy="44196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681914">
                  <a:extLst>
                    <a:ext uri="{9D8B030D-6E8A-4147-A177-3AD203B41FA5}">
                      <a16:colId xmlns:a16="http://schemas.microsoft.com/office/drawing/2014/main" val="201397998"/>
                    </a:ext>
                  </a:extLst>
                </a:gridCol>
                <a:gridCol w="1069524">
                  <a:extLst>
                    <a:ext uri="{9D8B030D-6E8A-4147-A177-3AD203B41FA5}">
                      <a16:colId xmlns:a16="http://schemas.microsoft.com/office/drawing/2014/main" val="3493746465"/>
                    </a:ext>
                  </a:extLst>
                </a:gridCol>
                <a:gridCol w="1069524">
                  <a:extLst>
                    <a:ext uri="{9D8B030D-6E8A-4147-A177-3AD203B41FA5}">
                      <a16:colId xmlns:a16="http://schemas.microsoft.com/office/drawing/2014/main" val="1719979832"/>
                    </a:ext>
                  </a:extLst>
                </a:gridCol>
                <a:gridCol w="917506">
                  <a:extLst>
                    <a:ext uri="{9D8B030D-6E8A-4147-A177-3AD203B41FA5}">
                      <a16:colId xmlns:a16="http://schemas.microsoft.com/office/drawing/2014/main" val="2669486666"/>
                    </a:ext>
                  </a:extLst>
                </a:gridCol>
                <a:gridCol w="916428">
                  <a:extLst>
                    <a:ext uri="{9D8B030D-6E8A-4147-A177-3AD203B41FA5}">
                      <a16:colId xmlns:a16="http://schemas.microsoft.com/office/drawing/2014/main" val="1120149728"/>
                    </a:ext>
                  </a:extLst>
                </a:gridCol>
                <a:gridCol w="917506">
                  <a:extLst>
                    <a:ext uri="{9D8B030D-6E8A-4147-A177-3AD203B41FA5}">
                      <a16:colId xmlns:a16="http://schemas.microsoft.com/office/drawing/2014/main" val="3664796564"/>
                    </a:ext>
                  </a:extLst>
                </a:gridCol>
                <a:gridCol w="916428">
                  <a:extLst>
                    <a:ext uri="{9D8B030D-6E8A-4147-A177-3AD203B41FA5}">
                      <a16:colId xmlns:a16="http://schemas.microsoft.com/office/drawing/2014/main" val="1799922636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Энергичность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1,000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0,766</a:t>
                      </a:r>
                      <a:r>
                        <a:rPr lang="ru-RU" sz="1800" baseline="30000" dirty="0">
                          <a:effectLst/>
                        </a:rPr>
                        <a:t>**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0,782</a:t>
                      </a:r>
                      <a:r>
                        <a:rPr lang="ru-RU" sz="1800" baseline="30000">
                          <a:effectLst/>
                        </a:rPr>
                        <a:t>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-0,174</a:t>
                      </a:r>
                      <a:r>
                        <a:rPr lang="ru-RU" sz="1800" baseline="30000">
                          <a:effectLst/>
                        </a:rPr>
                        <a:t>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0,938</a:t>
                      </a:r>
                      <a:r>
                        <a:rPr lang="ru-RU" sz="1800" baseline="30000">
                          <a:effectLst/>
                        </a:rPr>
                        <a:t>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-0,419</a:t>
                      </a:r>
                      <a:r>
                        <a:rPr lang="ru-RU" sz="1800" baseline="30000">
                          <a:effectLst/>
                        </a:rPr>
                        <a:t>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189418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Энтузиазм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0,766</a:t>
                      </a:r>
                      <a:r>
                        <a:rPr lang="ru-RU" sz="1800" baseline="30000">
                          <a:effectLst/>
                        </a:rPr>
                        <a:t>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1,000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0,691</a:t>
                      </a:r>
                      <a:r>
                        <a:rPr lang="ru-RU" sz="1800" baseline="30000" dirty="0">
                          <a:effectLst/>
                        </a:rPr>
                        <a:t>**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-0,187</a:t>
                      </a:r>
                      <a:r>
                        <a:rPr lang="ru-RU" sz="1800" baseline="30000" dirty="0">
                          <a:effectLst/>
                        </a:rPr>
                        <a:t>**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0,883</a:t>
                      </a:r>
                      <a:r>
                        <a:rPr lang="ru-RU" sz="1800" baseline="30000">
                          <a:effectLst/>
                        </a:rPr>
                        <a:t>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-0,452</a:t>
                      </a:r>
                      <a:r>
                        <a:rPr lang="ru-RU" sz="1800" baseline="30000">
                          <a:effectLst/>
                        </a:rPr>
                        <a:t>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011959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ПД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0,782</a:t>
                      </a:r>
                      <a:r>
                        <a:rPr lang="ru-RU" sz="1800" baseline="30000">
                          <a:effectLst/>
                        </a:rPr>
                        <a:t>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0,691</a:t>
                      </a:r>
                      <a:r>
                        <a:rPr lang="ru-RU" sz="1800" baseline="30000">
                          <a:effectLst/>
                        </a:rPr>
                        <a:t>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1,000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-0,229</a:t>
                      </a:r>
                      <a:r>
                        <a:rPr lang="ru-RU" sz="1800" baseline="30000" dirty="0">
                          <a:effectLst/>
                        </a:rPr>
                        <a:t>**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0,905</a:t>
                      </a:r>
                      <a:r>
                        <a:rPr lang="ru-RU" sz="1800" baseline="30000" dirty="0">
                          <a:effectLst/>
                        </a:rPr>
                        <a:t>**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-,0243</a:t>
                      </a:r>
                      <a:r>
                        <a:rPr lang="ru-RU" sz="1800" baseline="30000">
                          <a:effectLst/>
                        </a:rPr>
                        <a:t>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13089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OC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0,174</a:t>
                      </a:r>
                      <a:r>
                        <a:rPr lang="ru-RU" sz="1800" baseline="30000">
                          <a:effectLst/>
                        </a:rPr>
                        <a:t>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-0,187</a:t>
                      </a:r>
                      <a:r>
                        <a:rPr lang="ru-RU" sz="1800" baseline="30000">
                          <a:effectLst/>
                        </a:rPr>
                        <a:t>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-0,229</a:t>
                      </a:r>
                      <a:r>
                        <a:rPr lang="ru-RU" sz="1800" baseline="30000">
                          <a:effectLst/>
                        </a:rPr>
                        <a:t>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1,000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-0,209</a:t>
                      </a:r>
                      <a:r>
                        <a:rPr lang="ru-RU" sz="1800" baseline="30000" dirty="0">
                          <a:effectLst/>
                        </a:rPr>
                        <a:t>**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-0,005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351084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0,938</a:t>
                      </a:r>
                      <a:r>
                        <a:rPr lang="ru-RU" sz="1800" baseline="30000">
                          <a:effectLst/>
                        </a:rPr>
                        <a:t>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0,883</a:t>
                      </a:r>
                      <a:r>
                        <a:rPr lang="ru-RU" sz="1800" baseline="30000">
                          <a:effectLst/>
                        </a:rPr>
                        <a:t>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0,905</a:t>
                      </a:r>
                      <a:r>
                        <a:rPr lang="ru-RU" sz="1800" baseline="30000">
                          <a:effectLst/>
                        </a:rPr>
                        <a:t>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-0,209</a:t>
                      </a:r>
                      <a:r>
                        <a:rPr lang="ru-RU" sz="1800" baseline="30000">
                          <a:effectLst/>
                        </a:rPr>
                        <a:t>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1,000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-0,403</a:t>
                      </a:r>
                      <a:r>
                        <a:rPr lang="ru-RU" sz="1800" baseline="30000" dirty="0">
                          <a:effectLst/>
                        </a:rPr>
                        <a:t>**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01450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ПБ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0,419</a:t>
                      </a:r>
                      <a:r>
                        <a:rPr lang="ru-RU" sz="1800" baseline="30000">
                          <a:effectLst/>
                        </a:rPr>
                        <a:t>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-0,452</a:t>
                      </a:r>
                      <a:r>
                        <a:rPr lang="ru-RU" sz="1800" baseline="30000">
                          <a:effectLst/>
                        </a:rPr>
                        <a:t>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-0,243</a:t>
                      </a:r>
                      <a:r>
                        <a:rPr lang="ru-RU" sz="1800" baseline="30000">
                          <a:effectLst/>
                        </a:rPr>
                        <a:t>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-0,005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-0,403</a:t>
                      </a:r>
                      <a:r>
                        <a:rPr lang="ru-RU" sz="1800" baseline="30000">
                          <a:effectLst/>
                        </a:rPr>
                        <a:t>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1,000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21881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4B07C50-E71E-B800-65E8-A94B62A4F0F3}"/>
              </a:ext>
            </a:extLst>
          </p:cNvPr>
          <p:cNvSpPr txBox="1"/>
          <p:nvPr/>
        </p:nvSpPr>
        <p:spPr>
          <a:xfrm>
            <a:off x="8844509" y="1130261"/>
            <a:ext cx="2736304" cy="286232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ПД – поглощенность деятельностью, 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 – организационный стресс, 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 – общая вовлеченность, 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ПБ – психологическое благополучие; 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0,01.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46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B43AC-B39B-ABC2-F964-05C04166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highlight>
                  <a:srgbClr val="FFFF00"/>
                </a:highlight>
              </a:rPr>
              <a:t>Сравнение по группам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48C9C21-D60F-D901-1128-CDFC593246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571407"/>
              </p:ext>
            </p:extLst>
          </p:nvPr>
        </p:nvGraphicFramePr>
        <p:xfrm>
          <a:off x="477788" y="836712"/>
          <a:ext cx="7714741" cy="374441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42371">
                  <a:extLst>
                    <a:ext uri="{9D8B030D-6E8A-4147-A177-3AD203B41FA5}">
                      <a16:colId xmlns:a16="http://schemas.microsoft.com/office/drawing/2014/main" val="1541582972"/>
                    </a:ext>
                  </a:extLst>
                </a:gridCol>
                <a:gridCol w="1542371">
                  <a:extLst>
                    <a:ext uri="{9D8B030D-6E8A-4147-A177-3AD203B41FA5}">
                      <a16:colId xmlns:a16="http://schemas.microsoft.com/office/drawing/2014/main" val="1201649659"/>
                    </a:ext>
                  </a:extLst>
                </a:gridCol>
                <a:gridCol w="1543333">
                  <a:extLst>
                    <a:ext uri="{9D8B030D-6E8A-4147-A177-3AD203B41FA5}">
                      <a16:colId xmlns:a16="http://schemas.microsoft.com/office/drawing/2014/main" val="2896377901"/>
                    </a:ext>
                  </a:extLst>
                </a:gridCol>
                <a:gridCol w="1543333">
                  <a:extLst>
                    <a:ext uri="{9D8B030D-6E8A-4147-A177-3AD203B41FA5}">
                      <a16:colId xmlns:a16="http://schemas.microsoft.com/office/drawing/2014/main" val="2311520411"/>
                    </a:ext>
                  </a:extLst>
                </a:gridCol>
                <a:gridCol w="1543333">
                  <a:extLst>
                    <a:ext uri="{9D8B030D-6E8A-4147-A177-3AD203B41FA5}">
                      <a16:colId xmlns:a16="http://schemas.microsoft.com/office/drawing/2014/main" val="363594699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OC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УР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ПБ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84459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пол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U =0</a:t>
                      </a:r>
                      <a:r>
                        <a:rPr lang="ru-RU" sz="1800">
                          <a:effectLst/>
                        </a:rPr>
                        <a:t>, 227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U=0,084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U=0</a:t>
                      </a:r>
                      <a:r>
                        <a:rPr lang="ru-RU" sz="1800" dirty="0">
                          <a:effectLst/>
                        </a:rPr>
                        <a:t>,707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H=0,239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88955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возраст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H=0,460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H=0,447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H=0,112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H-0,051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101899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Стаж работы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H=0,208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H=0,07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H=0,837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H=0,323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3167349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город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U=0,850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highlight>
                            <a:srgbClr val="FFFF00"/>
                          </a:highlight>
                        </a:rPr>
                        <a:t>U=0,01</a:t>
                      </a:r>
                      <a:r>
                        <a:rPr lang="ru-RU" sz="1800" dirty="0">
                          <a:effectLst/>
                          <a:highlight>
                            <a:srgbClr val="FFFF00"/>
                          </a:highlight>
                        </a:rPr>
                        <a:t>*</a:t>
                      </a:r>
                      <a:endParaRPr lang="ru-RU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H=0,438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U=0,240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496765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Позиция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H-0,801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highlight>
                            <a:srgbClr val="FFFF00"/>
                          </a:highlight>
                        </a:rPr>
                        <a:t>H=0,044</a:t>
                      </a:r>
                      <a:r>
                        <a:rPr lang="en-GB" sz="1800" dirty="0">
                          <a:effectLst/>
                        </a:rPr>
                        <a:t>*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H=0,815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H=0,998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131117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755D1E-EB4A-637E-7B91-879C01F864B9}"/>
              </a:ext>
            </a:extLst>
          </p:cNvPr>
          <p:cNvSpPr txBox="1"/>
          <p:nvPr/>
        </p:nvSpPr>
        <p:spPr>
          <a:xfrm>
            <a:off x="8686700" y="998620"/>
            <a:ext cx="3024337" cy="325319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GB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0,05;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 – организационный стресс;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 – удовлетворенность работой,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ПБ – психологическое благополучие,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 – общая вовлеченность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8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FE68B-A448-D7E6-B594-DBDDD5D5A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highlight>
                  <a:srgbClr val="FFFF00"/>
                </a:highlight>
              </a:rPr>
              <a:t>Модель психологического благополучия (РА)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B2D445C-1591-E518-F9D9-F50B128744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078175"/>
              </p:ext>
            </p:extLst>
          </p:nvPr>
        </p:nvGraphicFramePr>
        <p:xfrm>
          <a:off x="1413892" y="404664"/>
          <a:ext cx="9309670" cy="4922520"/>
        </p:xfrm>
        <a:graphic>
          <a:graphicData uri="http://schemas.openxmlformats.org/drawingml/2006/table">
            <a:tbl>
              <a:tblPr/>
              <a:tblGrid>
                <a:gridCol w="1861934">
                  <a:extLst>
                    <a:ext uri="{9D8B030D-6E8A-4147-A177-3AD203B41FA5}">
                      <a16:colId xmlns:a16="http://schemas.microsoft.com/office/drawing/2014/main" val="3100126679"/>
                    </a:ext>
                  </a:extLst>
                </a:gridCol>
                <a:gridCol w="1861934">
                  <a:extLst>
                    <a:ext uri="{9D8B030D-6E8A-4147-A177-3AD203B41FA5}">
                      <a16:colId xmlns:a16="http://schemas.microsoft.com/office/drawing/2014/main" val="3510117814"/>
                    </a:ext>
                  </a:extLst>
                </a:gridCol>
                <a:gridCol w="1861934">
                  <a:extLst>
                    <a:ext uri="{9D8B030D-6E8A-4147-A177-3AD203B41FA5}">
                      <a16:colId xmlns:a16="http://schemas.microsoft.com/office/drawing/2014/main" val="3737443517"/>
                    </a:ext>
                  </a:extLst>
                </a:gridCol>
                <a:gridCol w="1861934">
                  <a:extLst>
                    <a:ext uri="{9D8B030D-6E8A-4147-A177-3AD203B41FA5}">
                      <a16:colId xmlns:a16="http://schemas.microsoft.com/office/drawing/2014/main" val="2526400656"/>
                    </a:ext>
                  </a:extLst>
                </a:gridCol>
                <a:gridCol w="1861934">
                  <a:extLst>
                    <a:ext uri="{9D8B030D-6E8A-4147-A177-3AD203B41FA5}">
                      <a16:colId xmlns:a16="http://schemas.microsoft.com/office/drawing/2014/main" val="1466474104"/>
                    </a:ext>
                  </a:extLst>
                </a:gridCol>
              </a:tblGrid>
              <a:tr h="325246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Nodes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Importance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Importance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V4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V5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725317"/>
                  </a:ext>
                </a:extLst>
              </a:tr>
              <a:tr h="813116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СтажработывИНФИНИТУМполныхлет_</a:t>
                      </a:r>
                      <a:r>
                        <a:rPr lang="en-US" sz="1800">
                          <a:effectLst/>
                        </a:rPr>
                        <a:t>transformed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0,0293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0,0293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Стаж работы (полных лет)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0,0293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13697"/>
                  </a:ext>
                </a:extLst>
              </a:tr>
              <a:tr h="569181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возраст_</a:t>
                      </a:r>
                      <a:r>
                        <a:rPr lang="en-US" sz="1800">
                          <a:effectLst/>
                        </a:rPr>
                        <a:t>transformed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0,0808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0,0808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возраст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0,0808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602581"/>
                  </a:ext>
                </a:extLst>
              </a:tr>
              <a:tr h="813116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удовлетворенностьработой_</a:t>
                      </a:r>
                      <a:r>
                        <a:rPr lang="en-US" sz="1800">
                          <a:effectLst/>
                        </a:rPr>
                        <a:t>transformed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0,0926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0,0926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удовлетворенность работой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0,0926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062735"/>
                  </a:ext>
                </a:extLst>
              </a:tr>
              <a:tr h="569181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Энтузиазм_</a:t>
                      </a:r>
                      <a:r>
                        <a:rPr lang="en-US" sz="1800">
                          <a:effectLst/>
                        </a:rPr>
                        <a:t>transformed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highlight>
                            <a:srgbClr val="FFFF00"/>
                          </a:highlight>
                        </a:rPr>
                        <a:t>0,1385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0,1385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Энтузиазм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0,1385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461839"/>
                  </a:ext>
                </a:extLst>
              </a:tr>
              <a:tr h="813116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Поглощенностьдеятельностью_</a:t>
                      </a:r>
                      <a:r>
                        <a:rPr lang="en-US" sz="1800">
                          <a:effectLst/>
                        </a:rPr>
                        <a:t>transformed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highlight>
                            <a:srgbClr val="FFFF00"/>
                          </a:highlight>
                        </a:rPr>
                        <a:t>0,326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0,3260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Поглощенность деятельностью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0,3260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736838"/>
                  </a:ext>
                </a:extLst>
              </a:tr>
              <a:tr h="569181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Энергичность_</a:t>
                      </a:r>
                      <a:r>
                        <a:rPr lang="en-US" sz="1800">
                          <a:effectLst/>
                        </a:rPr>
                        <a:t>transformed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highlight>
                            <a:srgbClr val="FFFF00"/>
                          </a:highlight>
                        </a:rPr>
                        <a:t>0,3327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0,3327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Энергичность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0,3327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528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07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7418A-0EB9-473C-D423-2637AAEC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5301208"/>
            <a:ext cx="10971372" cy="1066800"/>
          </a:xfrm>
        </p:spPr>
        <p:txBody>
          <a:bodyPr/>
          <a:lstStyle/>
          <a:p>
            <a:r>
              <a:rPr lang="ru-RU" dirty="0">
                <a:highlight>
                  <a:srgbClr val="FFFF00"/>
                </a:highlight>
              </a:rPr>
              <a:t>Модель ПБ (</a:t>
            </a:r>
            <a:r>
              <a:rPr lang="en-GB" dirty="0">
                <a:highlight>
                  <a:srgbClr val="FFFF00"/>
                </a:highlight>
              </a:rPr>
              <a:t>ANOVA)</a:t>
            </a:r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C279F8-C658-0269-0862-6A21C07C4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44" y="548680"/>
            <a:ext cx="10598969" cy="4556720"/>
          </a:xfrm>
        </p:spPr>
        <p:txBody>
          <a:bodyPr>
            <a:normAutofit fontScale="77500" lnSpcReduction="20000"/>
          </a:bodyPr>
          <a:lstStyle/>
          <a:p>
            <a:endParaRPr lang="ru-RU" sz="1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R="600" algn="ctr"/>
            <a:r>
              <a:rPr lang="ru-RU" sz="2100" b="1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Коэффициенты</a:t>
            </a:r>
            <a:r>
              <a:rPr lang="en-US" sz="2100" b="1" i="0" u="none" strike="noStrike" baseline="30000" dirty="0">
                <a:solidFill>
                  <a:srgbClr val="010205"/>
                </a:solidFill>
                <a:latin typeface="Arial" panose="020B0604020202020204" pitchFamily="34" charset="0"/>
              </a:rPr>
              <a:t>a</a:t>
            </a:r>
            <a:r>
              <a:rPr lang="en-US" sz="2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	</a:t>
            </a:r>
          </a:p>
          <a:p>
            <a:pPr marL="0" marR="600" indent="0" algn="ctr">
              <a:buNone/>
            </a:pPr>
            <a:r>
              <a:rPr lang="ru-RU" sz="2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Модель	                                     </a:t>
            </a:r>
            <a:r>
              <a:rPr lang="ru-RU" sz="2100" b="0" i="0" u="none" strike="noStrike" baseline="0" dirty="0" err="1">
                <a:solidFill>
                  <a:srgbClr val="264A60"/>
                </a:solidFill>
                <a:latin typeface="Arial" panose="020B0604020202020204" pitchFamily="34" charset="0"/>
              </a:rPr>
              <a:t>Нестандартизованные</a:t>
            </a:r>
            <a:r>
              <a:rPr lang="ru-RU" sz="2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 коэффициенты	Стандартизованные           		</a:t>
            </a:r>
            <a:r>
              <a:rPr lang="ru-RU" sz="2100" dirty="0">
                <a:solidFill>
                  <a:srgbClr val="264A60"/>
                </a:solidFill>
                <a:latin typeface="Arial" panose="020B0604020202020204" pitchFamily="34" charset="0"/>
              </a:rPr>
              <a:t>                                                                                         коэффициенты                      </a:t>
            </a:r>
            <a:r>
              <a:rPr lang="ru-RU" sz="2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	 </a:t>
            </a:r>
          </a:p>
          <a:p>
            <a:r>
              <a:rPr lang="en-US" sz="2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	</a:t>
            </a:r>
            <a:r>
              <a:rPr lang="ru-RU" sz="17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                                                                                                            </a:t>
            </a:r>
            <a:r>
              <a:rPr lang="en-US" sz="17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B</a:t>
            </a:r>
            <a:r>
              <a:rPr lang="ru-RU" sz="1700" dirty="0">
                <a:solidFill>
                  <a:srgbClr val="264A60"/>
                </a:solidFill>
                <a:latin typeface="Arial" panose="020B0604020202020204" pitchFamily="34" charset="0"/>
              </a:rPr>
              <a:t> </a:t>
            </a:r>
            <a:r>
              <a:rPr lang="ru-RU" sz="17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Стандартная ошибка      Бета</a:t>
            </a:r>
            <a:r>
              <a:rPr lang="ru-RU" sz="1700" dirty="0">
                <a:solidFill>
                  <a:srgbClr val="264A60"/>
                </a:solidFill>
                <a:latin typeface="Arial" panose="020B0604020202020204" pitchFamily="34" charset="0"/>
              </a:rPr>
              <a:t>       </a:t>
            </a:r>
            <a:r>
              <a:rPr lang="ru-RU" sz="1800" dirty="0">
                <a:solidFill>
                  <a:srgbClr val="264A60"/>
                </a:solidFill>
                <a:latin typeface="Arial" panose="020B0604020202020204" pitchFamily="34" charset="0"/>
              </a:rPr>
              <a:t>т      Значимость</a:t>
            </a:r>
            <a:r>
              <a:rPr lang="ru-RU" sz="17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		</a:t>
            </a:r>
          </a:p>
          <a:p>
            <a:pPr marR="600" algn="r"/>
            <a:r>
              <a:rPr lang="ru-RU" sz="2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1	(Константа)	</a:t>
            </a:r>
            <a:r>
              <a:rPr lang="ru-RU" sz="2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73,198	7,034	</a:t>
            </a:r>
            <a:r>
              <a:rPr lang="ru-RU" sz="2100" b="0" i="0" u="none" strike="noStrike" baseline="0" dirty="0">
                <a:solidFill>
                  <a:srgbClr val="010205"/>
                </a:solidFill>
                <a:latin typeface="Courier New" panose="02070309020205020404" pitchFamily="49" charset="0"/>
              </a:rPr>
              <a:t>	</a:t>
            </a:r>
            <a:r>
              <a:rPr lang="ru-RU" sz="2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10,406	,000	</a:t>
            </a:r>
          </a:p>
          <a:p>
            <a:pPr marR="600" algn="r"/>
            <a:r>
              <a:rPr lang="ru-RU" sz="2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	</a:t>
            </a:r>
            <a:r>
              <a:rPr lang="ru-RU" sz="2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Энергичность	</a:t>
            </a:r>
            <a:r>
              <a:rPr lang="ru-RU" sz="2100" b="0" i="0" u="none" strike="noStrike" baseline="0" dirty="0">
                <a:solidFill>
                  <a:srgbClr val="010205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-10,439</a:t>
            </a:r>
            <a:r>
              <a:rPr lang="ru-RU" sz="2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	1,660	-,612	-6,290	,000	</a:t>
            </a:r>
          </a:p>
          <a:p>
            <a:pPr marR="600" algn="r"/>
            <a:r>
              <a:rPr lang="ru-RU" sz="2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	</a:t>
            </a:r>
            <a:r>
              <a:rPr lang="ru-RU" sz="2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Энтузиазм	</a:t>
            </a:r>
            <a:r>
              <a:rPr lang="ru-RU" sz="2100" b="0" i="0" u="none" strike="noStrike" baseline="0" dirty="0">
                <a:solidFill>
                  <a:srgbClr val="010205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-4,413</a:t>
            </a:r>
            <a:r>
              <a:rPr lang="ru-RU" sz="2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	1,486	-,278	-2,969	,003	</a:t>
            </a:r>
          </a:p>
          <a:p>
            <a:pPr marR="600" algn="r"/>
            <a:r>
              <a:rPr lang="ru-RU" sz="2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	</a:t>
            </a:r>
            <a:r>
              <a:rPr lang="ru-RU" sz="2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Поглощенность деятельностью	</a:t>
            </a:r>
            <a:r>
              <a:rPr lang="ru-RU" sz="2100" b="0" i="0" u="none" strike="noStrike" baseline="0" dirty="0">
                <a:solidFill>
                  <a:srgbClr val="010205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7,457</a:t>
            </a:r>
            <a:r>
              <a:rPr lang="ru-RU" sz="2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	1,479	,448	5,043	,000	</a:t>
            </a:r>
          </a:p>
          <a:p>
            <a:pPr marR="600" algn="r"/>
            <a:r>
              <a:rPr lang="ru-RU" sz="2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	</a:t>
            </a:r>
            <a:r>
              <a:rPr lang="ru-RU" sz="2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удовлетворенность работой	</a:t>
            </a:r>
            <a:r>
              <a:rPr lang="ru-RU" sz="2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,340	,143	,142	2,370	,019	</a:t>
            </a:r>
          </a:p>
          <a:p>
            <a:pPr marR="600" algn="r"/>
            <a:r>
              <a:rPr lang="ru-RU" sz="2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	</a:t>
            </a:r>
            <a:r>
              <a:rPr lang="ru-RU" sz="2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Стаж работы (полных лет)	</a:t>
            </a:r>
            <a:r>
              <a:rPr lang="ru-RU" sz="2100" b="0" i="0" u="none" strike="noStrike" baseline="0" dirty="0">
                <a:solidFill>
                  <a:srgbClr val="010205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-,296</a:t>
            </a:r>
            <a:r>
              <a:rPr lang="ru-RU" sz="2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	,163	-,093	-1,817	,070	</a:t>
            </a:r>
          </a:p>
          <a:p>
            <a:pPr marR="600" algn="l"/>
            <a:r>
              <a:rPr lang="ru-RU" sz="2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a. Зависимая переменная: </a:t>
            </a:r>
            <a:r>
              <a:rPr lang="ru-RU" sz="2100" b="1" i="0" u="none" strike="noStrike" baseline="0" dirty="0">
                <a:solidFill>
                  <a:srgbClr val="010205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Итог - благополучие</a:t>
            </a:r>
            <a:r>
              <a:rPr lang="ru-RU" sz="2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	</a:t>
            </a:r>
          </a:p>
          <a:p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38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93C27-DB9B-6F15-6A73-350792B57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highlight>
                  <a:srgbClr val="FFFF00"/>
                </a:highlight>
              </a:rPr>
              <a:t>ВЫВОДЫ: восприятие изменений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67A9D-2E62-4449-105D-10A13EFBF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876" y="685800"/>
            <a:ext cx="1008112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1) Сотрудники осведомлены о наличии изменений, однако воспринимают их в основном как изменения коммуникации (перехода на онлайн коммуникацию, внедрение гибридных форм работы) и в меньшей степени как внедрение новых технологий.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2) Отношение к изменениям у сотрудников в целом положительное, однако изменение технологий воспринимается скорее, как положительные, тогда как изменения коммуникации воспринимаются в значительной степени как отрицательные.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8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5461C-587A-0A23-4484-512E8BCC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highlight>
                  <a:srgbClr val="FFFF00"/>
                </a:highlight>
              </a:rPr>
              <a:t>Выводы: психологическое благополучие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AD93ED-E111-829D-2D55-2F1E4DD16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685800"/>
            <a:ext cx="10287000" cy="441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Организационные стресс у сотрудников выражен средне, но </a:t>
            </a:r>
            <a:r>
              <a:rPr lang="ru-RU" sz="2000" dirty="0">
                <a:solidFill>
                  <a:srgbClr val="000000"/>
                </a:solidFill>
                <a:effectLst/>
                <a:ea typeface="Georgia" panose="02040502050405020303" pitchFamily="18" charset="0"/>
              </a:rPr>
              <a:t>наблюдается высокая восприимчивость к организационному стрессу и предрасположенность к поведению типа «А» (по Фридману).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Уровень организационного стресса отрицательно коррелирует со всеми параметрами вовлеченности сотрудников.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Уровень психологического благополучия отрицательно коррелирует со всеми параметрами вовлеченности сотрудников.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Не выявлено значимых корреляций между организационным стрессом и психологическим благополучием сотрудников.</a:t>
            </a:r>
            <a:endParaRPr lang="ru-RU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Выявлена значимая положительная корреляция между удовлетворенностью работой и психологическим благополучием сотрудников, но отсутствует корреляция между удовлетворенностью работой и организационным стрессом. Удовлетворенность работой также положительно связана с параметрами вовлеченности. 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3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CB88D-4CD2-6C9F-DD5C-7CC350B33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highlight>
                  <a:srgbClr val="FFFF00"/>
                </a:highlight>
              </a:rPr>
              <a:t>Выводы: различия между группами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F3A09-21E9-17D2-B1AE-FA6FBA0F5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Удовлетворенность работой у сотрудников высокая. При этом удовлетворенность работой выше у работающих и проживающих в Москве и у сотрудников более высокого ранга. 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вовлеченности, организационного стресса, психологического благополучия сотрудников организации не связаны с возрастом, полом, стажем работы или рангом сотрудника.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50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7E35F-467F-98ED-593B-1C286AFF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highlight>
                  <a:srgbClr val="FFFF00"/>
                </a:highlight>
              </a:rPr>
              <a:t>Рекомендации и направления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AADAB1-EFCC-7611-7E75-474E37FD0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1) информирование сотрудников и формирование субъективной картины организационных изменений</a:t>
            </a:r>
          </a:p>
          <a:p>
            <a:r>
              <a:rPr lang="ru-RU" dirty="0"/>
              <a:t>2) эмоциональный аспект: повышение уровня психологического благополучия и снижение организационного стресса</a:t>
            </a:r>
          </a:p>
          <a:p>
            <a:r>
              <a:rPr lang="ru-RU" dirty="0"/>
              <a:t>3) когнитивный аспект: коррекция типа поведения А (перфекционизма) и образа «Я» в контексте изменений </a:t>
            </a:r>
            <a:endParaRPr lang="en-GB" dirty="0"/>
          </a:p>
          <a:p>
            <a:r>
              <a:rPr lang="en-GB" dirty="0"/>
              <a:t>4) </a:t>
            </a:r>
            <a:r>
              <a:rPr lang="ru-RU" dirty="0"/>
              <a:t>Не стремиться во что бы то ни стало повышать вовлеченность: это может привести к снижению ПБ (посмотреть, за счет чего повышается вовлеченность)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61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b="1" dirty="0">
                <a:highlight>
                  <a:srgbClr val="FFFF00"/>
                </a:highlight>
              </a:rPr>
              <a:t>Цифровая трансформация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Трансформация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transformatio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преобразование) – модификация структуры или формы чего-либо.</a:t>
            </a:r>
          </a:p>
          <a:p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трансформация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определяется как процесс, который «нацелен на улучшение объекта путем инициирования значительных изменений его свойств за счет сочетания информационных, вычислительных, коммуникационных и сетевых технологий» (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Vial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2019, с. 121).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трансформация организации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процесс глубоких структурных изменений в организации, происходящих за счет интеграции множества технологий и коренным образом переопределяющих идентичность и ценности организации (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Besson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Rowe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2012;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Skog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2018;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Wessel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2020).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5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D32C-03F1-F7A3-63BB-B09471EE0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ru-RU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вижущие силы цифровой трансформации в современном обществе (</a:t>
            </a:r>
            <a:r>
              <a:rPr lang="ru-RU" sz="32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Verhoef</a:t>
            </a:r>
            <a:r>
              <a:rPr lang="ru-RU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et</a:t>
            </a:r>
            <a:r>
              <a:rPr lang="ru-RU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al</a:t>
            </a:r>
            <a:r>
              <a:rPr lang="ru-RU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., 2021)</a:t>
            </a:r>
            <a:endParaRPr lang="ru-RU" sz="3200" b="1" dirty="0">
              <a:highlight>
                <a:srgbClr val="FFFF00"/>
              </a:highligh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F02DEA-1B4D-C2F9-9246-2B270BB199B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93812" y="685801"/>
            <a:ext cx="10287000" cy="4419599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ускорение развития технологий.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изменение системы конкуренции. Благодаря появлению новых технологий конкуренция становится глобальной, и ведущее место в отрасли занимают именно цифровые компании;</a:t>
            </a: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изменение поведения потребителей. Используя инструменты онлайн поиска и соцсети, потребители становятся более осведомленными о качествах товара, они имеют более широкий выбор онлайн, чем в офлайн магазине, в связи с использованием соцсетей выбор становится более персонализированным, меняются точки контакта (</a:t>
            </a:r>
            <a:r>
              <a:rPr lang="ru-RU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Hoffman</a:t>
            </a:r>
            <a:r>
              <a:rPr lang="ru-RU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Novak</a:t>
            </a:r>
            <a:r>
              <a:rPr lang="ru-RU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2017; </a:t>
            </a:r>
            <a:r>
              <a:rPr lang="ru-RU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Verhoef</a:t>
            </a:r>
            <a:r>
              <a:rPr lang="ru-RU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., 2017).</a:t>
            </a: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55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D090A3-98FA-0085-6FF6-3C890E37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highlight>
                  <a:srgbClr val="FFFF00"/>
                </a:highlight>
              </a:rPr>
              <a:t>Этапы цифровой трансформации организации (ЦТО) </a:t>
            </a:r>
            <a:r>
              <a:rPr lang="ru-RU" sz="3200" b="1" dirty="0">
                <a:highlight>
                  <a:srgbClr val="FFFF00"/>
                </a:highlight>
              </a:rPr>
              <a:t>(</a:t>
            </a:r>
            <a:r>
              <a:rPr lang="ru-RU" sz="32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Verhoef</a:t>
            </a:r>
            <a:r>
              <a:rPr lang="ru-RU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et</a:t>
            </a:r>
            <a:r>
              <a:rPr lang="ru-RU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al</a:t>
            </a:r>
            <a:r>
              <a:rPr lang="ru-RU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., 2021) </a:t>
            </a:r>
            <a:endParaRPr lang="ru-RU" sz="3200" b="1" dirty="0">
              <a:highlight>
                <a:srgbClr val="FFFF00"/>
              </a:highligh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CC6F85-6410-63E0-EC30-AAF9DCE4211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этап.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Оцифровка (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Digitization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На этом этапе происходит перевод аналоговой информации в цифровую, сами бизнес-процессы существенно не изменяются. </a:t>
            </a:r>
          </a:p>
          <a:p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этап.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Цифровизация (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Digitalization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На этом этапе происходит изменения бизнес-процессов за счет использования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технологий (Li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2016).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 этап.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Цифровая трансформация (Digital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Transformation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наступает тогда, когда изменения бизнес-процессов приводят к необходимости реорганизации структуры организации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Iansiti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Lakhani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2014).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709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C427B-CE5C-42EB-93E2-F0C24A646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highlight>
                  <a:srgbClr val="FFFF00"/>
                </a:highlight>
              </a:rPr>
              <a:t>Психологические факторы ЦТО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745B63-AE6D-8511-BE28-C79461B74B9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Индивидуальные факторы: принятие сотрудниками технологий, аттитюды, умения и навыки, жизнестойкость, организационный стресс, психологическое благополучие. </a:t>
            </a:r>
          </a:p>
          <a:p>
            <a:pPr marL="0" indent="0">
              <a:buNone/>
            </a:pPr>
            <a:r>
              <a:rPr lang="ru-RU" dirty="0"/>
              <a:t>2. Групповые факторы: коммуникация, командное взаимодействие, жизнестойкость команды</a:t>
            </a:r>
          </a:p>
          <a:p>
            <a:pPr marL="0" indent="0">
              <a:buNone/>
            </a:pPr>
            <a:r>
              <a:rPr lang="ru-RU" dirty="0"/>
              <a:t>3. Организационные факторы: организационная культура, стиль руководства, организационная структура. </a:t>
            </a:r>
          </a:p>
        </p:txBody>
      </p:sp>
    </p:spTree>
    <p:extLst>
      <p:ext uri="{BB962C8B-B14F-4D97-AF65-F5344CB8AC3E}">
        <p14:creationId xmlns:p14="http://schemas.microsoft.com/office/powerpoint/2010/main" val="207238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5F012-B3E5-2E17-4AD2-17F40598E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highlight>
                  <a:srgbClr val="FFFF00"/>
                </a:highlight>
              </a:rPr>
              <a:t>Психологическое благополучие сотрудников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D4DFFE-1E6E-2C2F-5A01-36737A66813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Н.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Брэдбурн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Bradburn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1969): понятие «психологического благополучия» (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psychological well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being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под которым понимал ощущение счастья и общей удовлетворенности жизнью.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оказатель психологического благополучия  - разница между позитивными и негативными эмоциями. </a:t>
            </a:r>
          </a:p>
          <a:p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Э.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Динер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Diener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1984) ввел понятие «субъективное благополучие» (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subjective well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being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которое по содержанию близко понятию «психологическое благополучие».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Динер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предложил рассматривать структуру субъективного благополучия как взаимодействие трех элементов: удовлетворение, положительные эмоции, отрицательные эмоции.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923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AD111-ADEF-3127-DB3E-E643A2C34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highlight>
                  <a:srgbClr val="FFFF00"/>
                </a:highlight>
              </a:rPr>
              <a:t>Психологическое благополучие на рабочем месте (</a:t>
            </a:r>
            <a:r>
              <a:rPr lang="en-US" sz="2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Danna</a:t>
            </a:r>
            <a:r>
              <a:rPr lang="ru-RU" sz="2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Griffin</a:t>
            </a:r>
            <a:r>
              <a:rPr lang="ru-RU" sz="2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1999)</a:t>
            </a:r>
            <a:endParaRPr lang="ru-RU" sz="2800" b="1" dirty="0">
              <a:highlight>
                <a:srgbClr val="FFFF00"/>
              </a:highligh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CAD57-72BE-F866-4DE6-4C607E5076C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Предикторы: </a:t>
            </a:r>
          </a:p>
          <a:p>
            <a:pPr marL="387350" lvl="1" indent="0">
              <a:buNone/>
            </a:pPr>
            <a:r>
              <a:rPr lang="ru-RU" sz="3200" dirty="0"/>
              <a:t>- черты личности (тревожность, самооценка и др.)</a:t>
            </a:r>
          </a:p>
          <a:p>
            <a:pPr marL="387350" lvl="1" indent="0">
              <a:buNone/>
            </a:pPr>
            <a:r>
              <a:rPr lang="ru-RU" sz="3200" dirty="0"/>
              <a:t>- профессиональный стресс</a:t>
            </a:r>
          </a:p>
          <a:p>
            <a:pPr marL="844550" lvl="1" indent="-457200">
              <a:buFontTx/>
              <a:buChar char="-"/>
            </a:pPr>
            <a:r>
              <a:rPr lang="ru-RU" sz="3200" dirty="0"/>
              <a:t>условия работы</a:t>
            </a:r>
          </a:p>
          <a:p>
            <a:pPr marL="387350" lvl="1" indent="0">
              <a:buNone/>
            </a:pPr>
            <a:endParaRPr lang="ru-RU" sz="3200" dirty="0"/>
          </a:p>
          <a:p>
            <a:pPr marL="387350" lvl="1" indent="0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Психологическое (субъективное) благополучие -  состояние психического, физического и общего здоровья сотрудников, включая также их опыт удовлетворенности как на работе, так и вне ее (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Nielsen </a:t>
            </a:r>
            <a:r>
              <a:rPr lang="en-GB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 al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2017).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6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4B528-646E-1C24-E0A6-310C2BC1F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highlight>
                  <a:srgbClr val="FFFF00"/>
                </a:highlight>
              </a:rPr>
              <a:t>Психологическое благополучие как предиктор организационной эффективности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373253-9B8A-E2D7-7172-EBA45FE8D80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/>
              <a:t>SWB </a:t>
            </a:r>
            <a:r>
              <a:rPr lang="ru-RU" dirty="0"/>
              <a:t>влияет на: </a:t>
            </a:r>
          </a:p>
          <a:p>
            <a:r>
              <a:rPr lang="ru-RU" dirty="0"/>
              <a:t>Индивидуальные переменные</a:t>
            </a:r>
          </a:p>
          <a:p>
            <a:r>
              <a:rPr lang="ru-RU" dirty="0"/>
              <a:t>Организационные переменные: производительность, эффективность сотрудника. </a:t>
            </a:r>
          </a:p>
        </p:txBody>
      </p:sp>
    </p:spTree>
    <p:extLst>
      <p:ext uri="{BB962C8B-B14F-4D97-AF65-F5344CB8AC3E}">
        <p14:creationId xmlns:p14="http://schemas.microsoft.com/office/powerpoint/2010/main" val="328985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 продаж продукта или услуги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459469_TF03460555.potx" id="{7B386838-D42C-4DDC-9A45-4D2D86EBB47D}" vid="{75E8F8CF-7F3B-4439-B788-F6F6B2118145}"/>
    </a:ext>
  </a:extLst>
</a:theme>
</file>

<file path=ppt/theme/theme2.xml><?xml version="1.0" encoding="utf-8"?>
<a:theme xmlns:a="http://schemas.openxmlformats.org/drawingml/2006/main" name="Тема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Бизнес-презентация продаж продукта или услуги</Template>
  <TotalTime>97</TotalTime>
  <Words>1750</Words>
  <Application>Microsoft Office PowerPoint</Application>
  <PresentationFormat>Произвольный</PresentationFormat>
  <Paragraphs>236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-apple-system</vt:lpstr>
      <vt:lpstr>Arial</vt:lpstr>
      <vt:lpstr>Calibri</vt:lpstr>
      <vt:lpstr>Cambria</vt:lpstr>
      <vt:lpstr>Corbel</vt:lpstr>
      <vt:lpstr>Courier New</vt:lpstr>
      <vt:lpstr>Georgia</vt:lpstr>
      <vt:lpstr>Times New Roman</vt:lpstr>
      <vt:lpstr>Презентация продаж продукта или услуги</vt:lpstr>
      <vt:lpstr>Психологическое благополучие сотрудников в организации, проводящей цифровую трансформацию: результаты исследования</vt:lpstr>
      <vt:lpstr>Проблема и исследовательские вопросы</vt:lpstr>
      <vt:lpstr>Цифровая трансформация организации</vt:lpstr>
      <vt:lpstr>Движущие силы цифровой трансформации в современном обществе (Verhoef et al., 2021)</vt:lpstr>
      <vt:lpstr>Этапы цифровой трансформации организации (ЦТО) (Verhoef et al., 2021) </vt:lpstr>
      <vt:lpstr>Психологические факторы ЦТО</vt:lpstr>
      <vt:lpstr>Психологическое благополучие сотрудников </vt:lpstr>
      <vt:lpstr>Психологическое благополучие на рабочем месте (Danna, Griffin, 1999)</vt:lpstr>
      <vt:lpstr>Психологическое благополучие как предиктор организационной эффективности</vt:lpstr>
      <vt:lpstr>Модель психологического благополучия в организации Каасинена и др.  (2018)</vt:lpstr>
      <vt:lpstr>Значение SWB для успешности ЦТО</vt:lpstr>
      <vt:lpstr>Цели  исследования</vt:lpstr>
      <vt:lpstr>Гипотезы</vt:lpstr>
      <vt:lpstr>Методика</vt:lpstr>
      <vt:lpstr>Восприятие сотрудниками происходящих изменений (Что именно внедряется?)</vt:lpstr>
      <vt:lpstr>Отношение к изменениям</vt:lpstr>
      <vt:lpstr>Индивидуальные особенности сотрудников </vt:lpstr>
      <vt:lpstr>Вовлеченность сотрудников</vt:lpstr>
      <vt:lpstr>Удовлетворенность работой </vt:lpstr>
      <vt:lpstr>Корреляционный анализ </vt:lpstr>
      <vt:lpstr>Сравнение по группам</vt:lpstr>
      <vt:lpstr>Модель психологического благополучия (РА)</vt:lpstr>
      <vt:lpstr>Модель ПБ (ANOVA)</vt:lpstr>
      <vt:lpstr>ВЫВОДЫ: восприятие изменений</vt:lpstr>
      <vt:lpstr>Выводы: психологическое благополучие</vt:lpstr>
      <vt:lpstr>Выводы: различия между группами</vt:lpstr>
      <vt:lpstr>Рекомендации и направления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Психологическое благополучие сотрудников в организации, проводящей цифровую трансформацию: результаты исследования»</dc:title>
  <dc:creator>Natalya Antonova</dc:creator>
  <cp:lastModifiedBy>Natalya Antonova</cp:lastModifiedBy>
  <cp:revision>3</cp:revision>
  <dcterms:created xsi:type="dcterms:W3CDTF">2022-09-12T10:19:24Z</dcterms:created>
  <dcterms:modified xsi:type="dcterms:W3CDTF">2022-09-12T11:56:36Z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