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9"/>
  </p:notesMasterIdLst>
  <p:sldIdLst>
    <p:sldId id="256" r:id="rId2"/>
    <p:sldId id="299" r:id="rId3"/>
    <p:sldId id="258" r:id="rId4"/>
    <p:sldId id="259" r:id="rId5"/>
    <p:sldId id="300" r:id="rId6"/>
    <p:sldId id="325" r:id="rId7"/>
    <p:sldId id="315" r:id="rId8"/>
    <p:sldId id="316" r:id="rId9"/>
    <p:sldId id="317" r:id="rId10"/>
    <p:sldId id="334" r:id="rId11"/>
    <p:sldId id="318" r:id="rId12"/>
    <p:sldId id="313" r:id="rId13"/>
    <p:sldId id="265" r:id="rId14"/>
    <p:sldId id="278" r:id="rId15"/>
    <p:sldId id="279" r:id="rId16"/>
    <p:sldId id="280" r:id="rId17"/>
    <p:sldId id="281" r:id="rId18"/>
    <p:sldId id="335" r:id="rId19"/>
    <p:sldId id="330" r:id="rId20"/>
    <p:sldId id="327" r:id="rId21"/>
    <p:sldId id="328" r:id="rId22"/>
    <p:sldId id="320" r:id="rId23"/>
    <p:sldId id="331" r:id="rId24"/>
    <p:sldId id="333" r:id="rId25"/>
    <p:sldId id="324" r:id="rId26"/>
    <p:sldId id="332" r:id="rId27"/>
    <p:sldId id="336" r:id="rId28"/>
  </p:sldIdLst>
  <p:sldSz cx="12192000" cy="6858000"/>
  <p:notesSz cx="6858000" cy="9144000"/>
  <p:embeddedFontLst>
    <p:embeddedFont>
      <p:font typeface="Arial Narrow" panose="020B0606020202030204" pitchFamily="34" charset="0"/>
      <p:regular r:id="rId30"/>
      <p:bold r:id="rId31"/>
      <p:italic r:id="rId32"/>
      <p:boldItalic r:id="rId33"/>
    </p:embeddedFont>
    <p:embeddedFont>
      <p:font typeface="Calibri" panose="020F0502020204030204" pitchFamily="34" charset="0"/>
      <p:regular r:id="rId34"/>
      <p:bold r:id="rId35"/>
      <p:italic r:id="rId36"/>
      <p:boldItalic r:id="rId37"/>
    </p:embeddedFont>
    <p:embeddedFont>
      <p:font typeface="Arial Black" panose="020B0A04020102020204" pitchFamily="34" charset="0"/>
      <p:bold r:id="rId38"/>
    </p:embeddedFont>
    <p:embeddedFont>
      <p:font typeface="Arial Unicode MS" panose="020B0604020202020204" charset="-128"/>
      <p:regular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pos="4067">
          <p15:clr>
            <a:srgbClr val="A4A3A4"/>
          </p15:clr>
        </p15:guide>
        <p15:guide id="4" pos="4294">
          <p15:clr>
            <a:srgbClr val="A4A3A4"/>
          </p15:clr>
        </p15:guide>
        <p15:guide id="5" pos="4520">
          <p15:clr>
            <a:srgbClr val="A4A3A4"/>
          </p15:clr>
        </p15:guide>
        <p15:guide id="6" pos="4747">
          <p15:clr>
            <a:srgbClr val="A4A3A4"/>
          </p15:clr>
        </p15:guide>
        <p15:guide id="7" pos="4974">
          <p15:clr>
            <a:srgbClr val="A4A3A4"/>
          </p15:clr>
        </p15:guide>
        <p15:guide id="8" pos="5201">
          <p15:clr>
            <a:srgbClr val="A4A3A4"/>
          </p15:clr>
        </p15:guide>
        <p15:guide id="9" pos="5428">
          <p15:clr>
            <a:srgbClr val="A4A3A4"/>
          </p15:clr>
        </p15:guide>
        <p15:guide id="10" pos="5654">
          <p15:clr>
            <a:srgbClr val="A4A3A4"/>
          </p15:clr>
        </p15:guide>
        <p15:guide id="11" pos="5881">
          <p15:clr>
            <a:srgbClr val="A4A3A4"/>
          </p15:clr>
        </p15:guide>
        <p15:guide id="12" pos="6085" userDrawn="1">
          <p15:clr>
            <a:srgbClr val="A4A3A4"/>
          </p15:clr>
        </p15:guide>
        <p15:guide id="13" pos="6335">
          <p15:clr>
            <a:srgbClr val="A4A3A4"/>
          </p15:clr>
        </p15:guide>
        <p15:guide id="14" pos="6562">
          <p15:clr>
            <a:srgbClr val="A4A3A4"/>
          </p15:clr>
        </p15:guide>
        <p15:guide id="15" pos="6788">
          <p15:clr>
            <a:srgbClr val="A4A3A4"/>
          </p15:clr>
        </p15:guide>
        <p15:guide id="16" pos="7015">
          <p15:clr>
            <a:srgbClr val="A4A3A4"/>
          </p15:clr>
        </p15:guide>
        <p15:guide id="17" pos="7242">
          <p15:clr>
            <a:srgbClr val="A4A3A4"/>
          </p15:clr>
        </p15:guide>
        <p15:guide id="18" pos="3613">
          <p15:clr>
            <a:srgbClr val="A4A3A4"/>
          </p15:clr>
        </p15:guide>
        <p15:guide id="19" pos="3386">
          <p15:clr>
            <a:srgbClr val="A4A3A4"/>
          </p15:clr>
        </p15:guide>
        <p15:guide id="20" pos="3160">
          <p15:clr>
            <a:srgbClr val="A4A3A4"/>
          </p15:clr>
        </p15:guide>
        <p15:guide id="21" pos="2933">
          <p15:clr>
            <a:srgbClr val="A4A3A4"/>
          </p15:clr>
        </p15:guide>
        <p15:guide id="22" pos="2706">
          <p15:clr>
            <a:srgbClr val="A4A3A4"/>
          </p15:clr>
        </p15:guide>
        <p15:guide id="23" pos="2479">
          <p15:clr>
            <a:srgbClr val="A4A3A4"/>
          </p15:clr>
        </p15:guide>
        <p15:guide id="24" pos="2252">
          <p15:clr>
            <a:srgbClr val="A4A3A4"/>
          </p15:clr>
        </p15:guide>
        <p15:guide id="25" pos="2026">
          <p15:clr>
            <a:srgbClr val="A4A3A4"/>
          </p15:clr>
        </p15:guide>
        <p15:guide id="26" pos="1799">
          <p15:clr>
            <a:srgbClr val="A4A3A4"/>
          </p15:clr>
        </p15:guide>
        <p15:guide id="27" pos="1572">
          <p15:clr>
            <a:srgbClr val="A4A3A4"/>
          </p15:clr>
        </p15:guide>
        <p15:guide id="28" pos="1345">
          <p15:clr>
            <a:srgbClr val="A4A3A4"/>
          </p15:clr>
        </p15:guide>
        <p15:guide id="29" pos="1118">
          <p15:clr>
            <a:srgbClr val="A4A3A4"/>
          </p15:clr>
        </p15:guide>
        <p15:guide id="30" pos="892" userDrawn="1">
          <p15:clr>
            <a:srgbClr val="A4A3A4"/>
          </p15:clr>
        </p15:guide>
        <p15:guide id="31" pos="665">
          <p15:clr>
            <a:srgbClr val="A4A3A4"/>
          </p15:clr>
        </p15:guide>
        <p15:guide id="32" pos="438">
          <p15:clr>
            <a:srgbClr val="A4A3A4"/>
          </p15:clr>
        </p15:guide>
        <p15:guide id="33" orient="horz" pos="1933">
          <p15:clr>
            <a:srgbClr val="A4A3A4"/>
          </p15:clr>
        </p15:guide>
        <p15:guide id="34" orient="horz" pos="1706">
          <p15:clr>
            <a:srgbClr val="A4A3A4"/>
          </p15:clr>
        </p15:guide>
        <p15:guide id="35" orient="horz" pos="1480">
          <p15:clr>
            <a:srgbClr val="A4A3A4"/>
          </p15:clr>
        </p15:guide>
        <p15:guide id="36" orient="horz" pos="1275" userDrawn="1">
          <p15:clr>
            <a:srgbClr val="A4A3A4"/>
          </p15:clr>
        </p15:guide>
        <p15:guide id="37" orient="horz" pos="1026">
          <p15:clr>
            <a:srgbClr val="A4A3A4"/>
          </p15:clr>
        </p15:guide>
        <p15:guide id="38" orient="horz" pos="799">
          <p15:clr>
            <a:srgbClr val="A4A3A4"/>
          </p15:clr>
        </p15:guide>
        <p15:guide id="39" orient="horz" pos="572">
          <p15:clr>
            <a:srgbClr val="A4A3A4"/>
          </p15:clr>
        </p15:guide>
        <p15:guide id="40" orient="horz" pos="346">
          <p15:clr>
            <a:srgbClr val="A4A3A4"/>
          </p15:clr>
        </p15:guide>
        <p15:guide id="41" orient="horz" pos="2387">
          <p15:clr>
            <a:srgbClr val="A4A3A4"/>
          </p15:clr>
        </p15:guide>
        <p15:guide id="42" orient="horz" pos="2614">
          <p15:clr>
            <a:srgbClr val="A4A3A4"/>
          </p15:clr>
        </p15:guide>
        <p15:guide id="43" orient="horz" pos="2840">
          <p15:clr>
            <a:srgbClr val="A4A3A4"/>
          </p15:clr>
        </p15:guide>
        <p15:guide id="44" orient="horz" pos="3067">
          <p15:clr>
            <a:srgbClr val="A4A3A4"/>
          </p15:clr>
        </p15:guide>
        <p15:guide id="45" orient="horz" pos="3294">
          <p15:clr>
            <a:srgbClr val="A4A3A4"/>
          </p15:clr>
        </p15:guide>
        <p15:guide id="46" orient="horz" pos="3521">
          <p15:clr>
            <a:srgbClr val="A4A3A4"/>
          </p15:clr>
        </p15:guide>
        <p15:guide id="47" orient="horz" pos="3748">
          <p15:clr>
            <a:srgbClr val="A4A3A4"/>
          </p15:clr>
        </p15:guide>
        <p15:guide id="48" orient="horz" pos="3974">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72" roundtripDataSignature="AMtx7mhkglpg3+to6gYFQfDM0fhPS+cTe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AF8E"/>
    <a:srgbClr val="1E8E97"/>
    <a:srgbClr val="9ACB56"/>
    <a:srgbClr val="D9D9D9"/>
    <a:srgbClr val="E6E6E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50827CF-A0A9-4228-BA86-9FC21AD8BD8C}">
  <a:tblStyle styleId="{650827CF-A0A9-4228-BA86-9FC21AD8BD8C}" styleName="Table_0">
    <a:wholeTbl>
      <a:tcTxStyle b="off" i="off">
        <a:font>
          <a:latin typeface="Calibri"/>
          <a:ea typeface="Calibri"/>
          <a:cs typeface="Calibri"/>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Средний стиль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844" autoAdjust="0"/>
    <p:restoredTop sz="81090" autoAdjust="0"/>
  </p:normalViewPr>
  <p:slideViewPr>
    <p:cSldViewPr snapToGrid="0">
      <p:cViewPr varScale="1">
        <p:scale>
          <a:sx n="93" d="100"/>
          <a:sy n="93" d="100"/>
        </p:scale>
        <p:origin x="1740" y="84"/>
      </p:cViewPr>
      <p:guideLst>
        <p:guide orient="horz" pos="2160"/>
        <p:guide pos="3840"/>
        <p:guide pos="4067"/>
        <p:guide pos="4294"/>
        <p:guide pos="4520"/>
        <p:guide pos="4747"/>
        <p:guide pos="4974"/>
        <p:guide pos="5201"/>
        <p:guide pos="5428"/>
        <p:guide pos="5654"/>
        <p:guide pos="5881"/>
        <p:guide pos="6085"/>
        <p:guide pos="6335"/>
        <p:guide pos="6562"/>
        <p:guide pos="6788"/>
        <p:guide pos="7015"/>
        <p:guide pos="7242"/>
        <p:guide pos="3613"/>
        <p:guide pos="3386"/>
        <p:guide pos="3160"/>
        <p:guide pos="2933"/>
        <p:guide pos="2706"/>
        <p:guide pos="2479"/>
        <p:guide pos="2252"/>
        <p:guide pos="2026"/>
        <p:guide pos="1799"/>
        <p:guide pos="1572"/>
        <p:guide pos="1345"/>
        <p:guide pos="1118"/>
        <p:guide pos="892"/>
        <p:guide pos="665"/>
        <p:guide pos="438"/>
        <p:guide orient="horz" pos="1933"/>
        <p:guide orient="horz" pos="1706"/>
        <p:guide orient="horz" pos="1480"/>
        <p:guide orient="horz" pos="1275"/>
        <p:guide orient="horz" pos="1026"/>
        <p:guide orient="horz" pos="799"/>
        <p:guide orient="horz" pos="572"/>
        <p:guide orient="horz" pos="346"/>
        <p:guide orient="horz" pos="2387"/>
        <p:guide orient="horz" pos="2614"/>
        <p:guide orient="horz" pos="2840"/>
        <p:guide orient="horz" pos="3067"/>
        <p:guide orient="horz" pos="3294"/>
        <p:guide orient="horz" pos="3521"/>
        <p:guide orient="horz" pos="3748"/>
        <p:guide orient="horz" pos="3974"/>
      </p:guideLst>
    </p:cSldViewPr>
  </p:slideViewPr>
  <p:notesTextViewPr>
    <p:cViewPr>
      <p:scale>
        <a:sx n="75" d="100"/>
        <a:sy n="75" d="100"/>
      </p:scale>
      <p:origin x="0" y="0"/>
    </p:cViewPr>
  </p:notesTextViewPr>
  <p:sorterViewPr>
    <p:cViewPr>
      <p:scale>
        <a:sx n="66" d="100"/>
        <a:sy n="66" d="100"/>
      </p:scale>
      <p:origin x="0" y="-677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72" Type="http://customschemas.google.com/relationships/presentationmetadata" Target="meta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5.fntdata"/><Relationship Id="rId76"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s>
</file>

<file path=ppt/charts/_rels/chart1.xml.rels><?xml version="1.0" encoding="UTF-8" standalone="yes"?>
<Relationships xmlns="http://schemas.openxmlformats.org/package/2006/relationships"><Relationship Id="rId3" Type="http://schemas.openxmlformats.org/officeDocument/2006/relationships/oleObject" Target="file:///C:\Users\User\Desktop\&#1050;&#1086;&#1085;&#1092;&#1077;&#1088;&#1077;&#1085;&#1094;&#1080;&#1103;%20&#1057;&#1072;&#1088;&#1072;&#1090;&#1086;&#1074;\&#1058;&#1077;&#1089;&#1090;_&#1046;&#1080;&#1079;&#1085;&#1077;&#1089;&#1090;&#1086;&#1080;&#774;&#1082;&#1086;&#1089;&#1090;&#1100;_&#1080;&#1090;&#1086;&#1075;&#1086;&#1074;&#1099;&#108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User\Desktop\&#1050;&#1086;&#1085;&#1092;&#1077;&#1088;&#1077;&#1085;&#1094;&#1080;&#1103;%20&#1057;&#1072;&#1088;&#1072;&#1090;&#1086;&#1074;\&#1058;&#1077;&#1089;&#1090;_&#1046;&#1080;&#1079;&#1085;&#1077;&#1089;&#1090;&#1086;&#1080;&#774;&#1082;&#1086;&#1089;&#1090;&#1100;_&#1080;&#1090;&#1086;&#1075;&#1086;&#1074;&#1099;&#108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User\Desktop\&#1050;&#1086;&#1085;&#1092;&#1077;&#1088;&#1077;&#1085;&#1094;&#1080;&#1103;%20&#1057;&#1072;&#1088;&#1072;&#1090;&#1086;&#1074;\&#1058;&#1077;&#1089;&#1090;_&#1046;&#1080;&#1079;&#1085;&#1077;&#1089;&#1090;&#1086;&#1080;&#774;&#1082;&#1086;&#1089;&#1090;&#1100;_&#1080;&#1090;&#1086;&#1075;&#1086;&#1074;&#1099;&#108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User\Desktop\&#1050;&#1086;&#1085;&#1092;&#1077;&#1088;&#1077;&#1085;&#1094;&#1080;&#1103;%20&#1057;&#1072;&#1088;&#1072;&#1090;&#1086;&#1074;\&#1058;&#1077;&#1089;&#1090;_&#1046;&#1080;&#1079;&#1085;&#1077;&#1089;&#1090;&#1086;&#1080;&#774;&#1082;&#1086;&#1089;&#1090;&#1100;_&#1080;&#1090;&#1086;&#1075;&#1086;&#1074;&#1099;&#1081;.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Лист2!$B$11:$B$12</c:f>
              <c:strCache>
                <c:ptCount val="2"/>
                <c:pt idx="0">
                  <c:v>Вовлеченность</c:v>
                </c:pt>
                <c:pt idx="1">
                  <c:v>до тренинга</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Black" panose="020B0A04020102020204" pitchFamily="34" charset="0"/>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Лист2!$A$13:$A$19</c:f>
              <c:strCache>
                <c:ptCount val="7"/>
                <c:pt idx="0">
                  <c:v>Респондент 1</c:v>
                </c:pt>
                <c:pt idx="1">
                  <c:v>Респондент 2</c:v>
                </c:pt>
                <c:pt idx="2">
                  <c:v>Респондент 3</c:v>
                </c:pt>
                <c:pt idx="3">
                  <c:v>Респондент 4</c:v>
                </c:pt>
                <c:pt idx="4">
                  <c:v>Респондент 5</c:v>
                </c:pt>
                <c:pt idx="5">
                  <c:v>Респондент 6</c:v>
                </c:pt>
                <c:pt idx="6">
                  <c:v>Респондент 7</c:v>
                </c:pt>
              </c:strCache>
            </c:strRef>
          </c:cat>
          <c:val>
            <c:numRef>
              <c:f>Лист2!$B$13:$B$19</c:f>
              <c:numCache>
                <c:formatCode>General</c:formatCode>
                <c:ptCount val="7"/>
                <c:pt idx="0">
                  <c:v>26</c:v>
                </c:pt>
                <c:pt idx="1">
                  <c:v>23</c:v>
                </c:pt>
                <c:pt idx="2">
                  <c:v>19</c:v>
                </c:pt>
                <c:pt idx="3">
                  <c:v>21</c:v>
                </c:pt>
                <c:pt idx="4">
                  <c:v>26</c:v>
                </c:pt>
                <c:pt idx="5">
                  <c:v>7</c:v>
                </c:pt>
                <c:pt idx="6">
                  <c:v>12</c:v>
                </c:pt>
              </c:numCache>
            </c:numRef>
          </c:val>
          <c:extLst>
            <c:ext xmlns:c16="http://schemas.microsoft.com/office/drawing/2014/chart" uri="{C3380CC4-5D6E-409C-BE32-E72D297353CC}">
              <c16:uniqueId val="{00000000-09ED-47D9-8DDA-ACE61BF5759B}"/>
            </c:ext>
          </c:extLst>
        </c:ser>
        <c:ser>
          <c:idx val="1"/>
          <c:order val="1"/>
          <c:tx>
            <c:strRef>
              <c:f>Лист2!$C$11:$C$12</c:f>
              <c:strCache>
                <c:ptCount val="2"/>
                <c:pt idx="0">
                  <c:v>Вовлеченность</c:v>
                </c:pt>
                <c:pt idx="1">
                  <c:v>после тренинга</c:v>
                </c:pt>
              </c:strCache>
            </c:strRef>
          </c:tx>
          <c:spPr>
            <a:solidFill>
              <a:srgbClr val="9ACB5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Black" panose="020B0A04020102020204" pitchFamily="34" charset="0"/>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Лист2!$A$13:$A$19</c:f>
              <c:strCache>
                <c:ptCount val="7"/>
                <c:pt idx="0">
                  <c:v>Респондент 1</c:v>
                </c:pt>
                <c:pt idx="1">
                  <c:v>Респондент 2</c:v>
                </c:pt>
                <c:pt idx="2">
                  <c:v>Респондент 3</c:v>
                </c:pt>
                <c:pt idx="3">
                  <c:v>Респондент 4</c:v>
                </c:pt>
                <c:pt idx="4">
                  <c:v>Респондент 5</c:v>
                </c:pt>
                <c:pt idx="5">
                  <c:v>Респондент 6</c:v>
                </c:pt>
                <c:pt idx="6">
                  <c:v>Респондент 7</c:v>
                </c:pt>
              </c:strCache>
            </c:strRef>
          </c:cat>
          <c:val>
            <c:numRef>
              <c:f>Лист2!$C$13:$C$19</c:f>
              <c:numCache>
                <c:formatCode>General</c:formatCode>
                <c:ptCount val="7"/>
                <c:pt idx="0">
                  <c:v>27</c:v>
                </c:pt>
                <c:pt idx="1">
                  <c:v>25</c:v>
                </c:pt>
                <c:pt idx="2">
                  <c:v>29</c:v>
                </c:pt>
                <c:pt idx="3">
                  <c:v>29</c:v>
                </c:pt>
                <c:pt idx="4">
                  <c:v>27</c:v>
                </c:pt>
                <c:pt idx="5">
                  <c:v>20</c:v>
                </c:pt>
                <c:pt idx="6">
                  <c:v>13</c:v>
                </c:pt>
              </c:numCache>
            </c:numRef>
          </c:val>
          <c:extLst>
            <c:ext xmlns:c16="http://schemas.microsoft.com/office/drawing/2014/chart" uri="{C3380CC4-5D6E-409C-BE32-E72D297353CC}">
              <c16:uniqueId val="{00000001-09ED-47D9-8DDA-ACE61BF5759B}"/>
            </c:ext>
          </c:extLst>
        </c:ser>
        <c:dLbls>
          <c:showLegendKey val="0"/>
          <c:showVal val="0"/>
          <c:showCatName val="0"/>
          <c:showSerName val="0"/>
          <c:showPercent val="0"/>
          <c:showBubbleSize val="0"/>
        </c:dLbls>
        <c:gapWidth val="80"/>
        <c:overlap val="-20"/>
        <c:axId val="425672176"/>
        <c:axId val="425672504"/>
      </c:barChart>
      <c:catAx>
        <c:axId val="425672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425672504"/>
        <c:crosses val="autoZero"/>
        <c:auto val="1"/>
        <c:lblAlgn val="ctr"/>
        <c:lblOffset val="100"/>
        <c:noMultiLvlLbl val="0"/>
      </c:catAx>
      <c:valAx>
        <c:axId val="425672504"/>
        <c:scaling>
          <c:orientation val="minMax"/>
        </c:scaling>
        <c:delete val="1"/>
        <c:axPos val="l"/>
        <c:numFmt formatCode="General" sourceLinked="1"/>
        <c:majorTickMark val="none"/>
        <c:minorTickMark val="none"/>
        <c:tickLblPos val="nextTo"/>
        <c:crossAx val="4256721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Лист2!$B$21:$B$22</c:f>
              <c:strCache>
                <c:ptCount val="2"/>
                <c:pt idx="0">
                  <c:v>Контроль</c:v>
                </c:pt>
                <c:pt idx="1">
                  <c:v>до тренинга</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Black" panose="020B0A04020102020204" pitchFamily="34" charset="0"/>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Лист2!$A$23:$A$29</c:f>
              <c:strCache>
                <c:ptCount val="7"/>
                <c:pt idx="0">
                  <c:v>Респондент 1</c:v>
                </c:pt>
                <c:pt idx="1">
                  <c:v>Респондент 2</c:v>
                </c:pt>
                <c:pt idx="2">
                  <c:v>Респондент 3</c:v>
                </c:pt>
                <c:pt idx="3">
                  <c:v>Респондент 4</c:v>
                </c:pt>
                <c:pt idx="4">
                  <c:v>Респондент 5</c:v>
                </c:pt>
                <c:pt idx="5">
                  <c:v>Респондент 6</c:v>
                </c:pt>
                <c:pt idx="6">
                  <c:v>Респондент 7</c:v>
                </c:pt>
              </c:strCache>
            </c:strRef>
          </c:cat>
          <c:val>
            <c:numRef>
              <c:f>Лист2!$B$23:$B$29</c:f>
              <c:numCache>
                <c:formatCode>General</c:formatCode>
                <c:ptCount val="7"/>
                <c:pt idx="0">
                  <c:v>13</c:v>
                </c:pt>
                <c:pt idx="1">
                  <c:v>17</c:v>
                </c:pt>
                <c:pt idx="2">
                  <c:v>16</c:v>
                </c:pt>
                <c:pt idx="3">
                  <c:v>17</c:v>
                </c:pt>
                <c:pt idx="4">
                  <c:v>21</c:v>
                </c:pt>
                <c:pt idx="5">
                  <c:v>8</c:v>
                </c:pt>
                <c:pt idx="6">
                  <c:v>12</c:v>
                </c:pt>
              </c:numCache>
            </c:numRef>
          </c:val>
          <c:extLst>
            <c:ext xmlns:c16="http://schemas.microsoft.com/office/drawing/2014/chart" uri="{C3380CC4-5D6E-409C-BE32-E72D297353CC}">
              <c16:uniqueId val="{00000000-8A8A-4311-B4D7-2F459DE3164A}"/>
            </c:ext>
          </c:extLst>
        </c:ser>
        <c:ser>
          <c:idx val="1"/>
          <c:order val="1"/>
          <c:tx>
            <c:strRef>
              <c:f>Лист2!$C$21:$C$22</c:f>
              <c:strCache>
                <c:ptCount val="2"/>
                <c:pt idx="0">
                  <c:v>Контроль</c:v>
                </c:pt>
                <c:pt idx="1">
                  <c:v>после тренинга</c:v>
                </c:pt>
              </c:strCache>
            </c:strRef>
          </c:tx>
          <c:spPr>
            <a:solidFill>
              <a:srgbClr val="9ACB5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Black" panose="020B0A04020102020204" pitchFamily="34" charset="0"/>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Лист2!$A$23:$A$29</c:f>
              <c:strCache>
                <c:ptCount val="7"/>
                <c:pt idx="0">
                  <c:v>Респондент 1</c:v>
                </c:pt>
                <c:pt idx="1">
                  <c:v>Респондент 2</c:v>
                </c:pt>
                <c:pt idx="2">
                  <c:v>Респондент 3</c:v>
                </c:pt>
                <c:pt idx="3">
                  <c:v>Респондент 4</c:v>
                </c:pt>
                <c:pt idx="4">
                  <c:v>Респондент 5</c:v>
                </c:pt>
                <c:pt idx="5">
                  <c:v>Респондент 6</c:v>
                </c:pt>
                <c:pt idx="6">
                  <c:v>Респондент 7</c:v>
                </c:pt>
              </c:strCache>
            </c:strRef>
          </c:cat>
          <c:val>
            <c:numRef>
              <c:f>Лист2!$C$23:$C$29</c:f>
              <c:numCache>
                <c:formatCode>General</c:formatCode>
                <c:ptCount val="7"/>
                <c:pt idx="0">
                  <c:v>14</c:v>
                </c:pt>
                <c:pt idx="1">
                  <c:v>22</c:v>
                </c:pt>
                <c:pt idx="2">
                  <c:v>23</c:v>
                </c:pt>
                <c:pt idx="3">
                  <c:v>18</c:v>
                </c:pt>
                <c:pt idx="4">
                  <c:v>18</c:v>
                </c:pt>
                <c:pt idx="5">
                  <c:v>15</c:v>
                </c:pt>
                <c:pt idx="6">
                  <c:v>13</c:v>
                </c:pt>
              </c:numCache>
            </c:numRef>
          </c:val>
          <c:extLst>
            <c:ext xmlns:c16="http://schemas.microsoft.com/office/drawing/2014/chart" uri="{C3380CC4-5D6E-409C-BE32-E72D297353CC}">
              <c16:uniqueId val="{00000001-8A8A-4311-B4D7-2F459DE3164A}"/>
            </c:ext>
          </c:extLst>
        </c:ser>
        <c:dLbls>
          <c:showLegendKey val="0"/>
          <c:showVal val="0"/>
          <c:showCatName val="0"/>
          <c:showSerName val="0"/>
          <c:showPercent val="0"/>
          <c:showBubbleSize val="0"/>
        </c:dLbls>
        <c:gapWidth val="80"/>
        <c:overlap val="-20"/>
        <c:axId val="421635512"/>
        <c:axId val="421640432"/>
      </c:barChart>
      <c:catAx>
        <c:axId val="42163551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421640432"/>
        <c:crosses val="autoZero"/>
        <c:auto val="1"/>
        <c:lblAlgn val="ctr"/>
        <c:lblOffset val="100"/>
        <c:noMultiLvlLbl val="0"/>
      </c:catAx>
      <c:valAx>
        <c:axId val="421640432"/>
        <c:scaling>
          <c:orientation val="minMax"/>
        </c:scaling>
        <c:delete val="1"/>
        <c:axPos val="l"/>
        <c:numFmt formatCode="General" sourceLinked="1"/>
        <c:majorTickMark val="out"/>
        <c:minorTickMark val="none"/>
        <c:tickLblPos val="nextTo"/>
        <c:crossAx val="4216355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Лист2!$B$31:$B$32</c:f>
              <c:strCache>
                <c:ptCount val="2"/>
                <c:pt idx="0">
                  <c:v>Принятие риска</c:v>
                </c:pt>
                <c:pt idx="1">
                  <c:v>до тренинга</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Black" panose="020B0A04020102020204" pitchFamily="34" charset="0"/>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Лист2!$A$33:$A$39</c:f>
              <c:strCache>
                <c:ptCount val="7"/>
                <c:pt idx="0">
                  <c:v>Респондент 1</c:v>
                </c:pt>
                <c:pt idx="1">
                  <c:v>Респондент 2</c:v>
                </c:pt>
                <c:pt idx="2">
                  <c:v>Респондент 3</c:v>
                </c:pt>
                <c:pt idx="3">
                  <c:v>Респондент 4</c:v>
                </c:pt>
                <c:pt idx="4">
                  <c:v>Респондент 5</c:v>
                </c:pt>
                <c:pt idx="5">
                  <c:v>Респондент 6</c:v>
                </c:pt>
                <c:pt idx="6">
                  <c:v>Респондент 7</c:v>
                </c:pt>
              </c:strCache>
            </c:strRef>
          </c:cat>
          <c:val>
            <c:numRef>
              <c:f>Лист2!$B$33:$B$39</c:f>
              <c:numCache>
                <c:formatCode>General</c:formatCode>
                <c:ptCount val="7"/>
                <c:pt idx="0">
                  <c:v>12</c:v>
                </c:pt>
                <c:pt idx="1">
                  <c:v>12</c:v>
                </c:pt>
                <c:pt idx="2">
                  <c:v>13</c:v>
                </c:pt>
                <c:pt idx="3">
                  <c:v>13</c:v>
                </c:pt>
                <c:pt idx="4">
                  <c:v>14</c:v>
                </c:pt>
                <c:pt idx="5">
                  <c:v>7</c:v>
                </c:pt>
                <c:pt idx="6">
                  <c:v>8</c:v>
                </c:pt>
              </c:numCache>
            </c:numRef>
          </c:val>
          <c:extLst>
            <c:ext xmlns:c16="http://schemas.microsoft.com/office/drawing/2014/chart" uri="{C3380CC4-5D6E-409C-BE32-E72D297353CC}">
              <c16:uniqueId val="{00000000-1C9D-40D6-B010-64B85742FCC7}"/>
            </c:ext>
          </c:extLst>
        </c:ser>
        <c:ser>
          <c:idx val="1"/>
          <c:order val="1"/>
          <c:tx>
            <c:strRef>
              <c:f>Лист2!$C$31:$C$32</c:f>
              <c:strCache>
                <c:ptCount val="2"/>
                <c:pt idx="0">
                  <c:v>Принятие риска</c:v>
                </c:pt>
                <c:pt idx="1">
                  <c:v>после тренинга</c:v>
                </c:pt>
              </c:strCache>
            </c:strRef>
          </c:tx>
          <c:spPr>
            <a:solidFill>
              <a:srgbClr val="9ACB5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Black" panose="020B0A04020102020204" pitchFamily="34" charset="0"/>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Лист2!$A$33:$A$39</c:f>
              <c:strCache>
                <c:ptCount val="7"/>
                <c:pt idx="0">
                  <c:v>Респондент 1</c:v>
                </c:pt>
                <c:pt idx="1">
                  <c:v>Респондент 2</c:v>
                </c:pt>
                <c:pt idx="2">
                  <c:v>Респондент 3</c:v>
                </c:pt>
                <c:pt idx="3">
                  <c:v>Респондент 4</c:v>
                </c:pt>
                <c:pt idx="4">
                  <c:v>Респондент 5</c:v>
                </c:pt>
                <c:pt idx="5">
                  <c:v>Респондент 6</c:v>
                </c:pt>
                <c:pt idx="6">
                  <c:v>Респондент 7</c:v>
                </c:pt>
              </c:strCache>
            </c:strRef>
          </c:cat>
          <c:val>
            <c:numRef>
              <c:f>Лист2!$C$33:$C$39</c:f>
              <c:numCache>
                <c:formatCode>General</c:formatCode>
                <c:ptCount val="7"/>
                <c:pt idx="0">
                  <c:v>13</c:v>
                </c:pt>
                <c:pt idx="1">
                  <c:v>12</c:v>
                </c:pt>
                <c:pt idx="2">
                  <c:v>18</c:v>
                </c:pt>
                <c:pt idx="3">
                  <c:v>11</c:v>
                </c:pt>
                <c:pt idx="4">
                  <c:v>15</c:v>
                </c:pt>
                <c:pt idx="5">
                  <c:v>9</c:v>
                </c:pt>
                <c:pt idx="6">
                  <c:v>9</c:v>
                </c:pt>
              </c:numCache>
            </c:numRef>
          </c:val>
          <c:extLst>
            <c:ext xmlns:c16="http://schemas.microsoft.com/office/drawing/2014/chart" uri="{C3380CC4-5D6E-409C-BE32-E72D297353CC}">
              <c16:uniqueId val="{00000001-1C9D-40D6-B010-64B85742FCC7}"/>
            </c:ext>
          </c:extLst>
        </c:ser>
        <c:dLbls>
          <c:showLegendKey val="0"/>
          <c:showVal val="0"/>
          <c:showCatName val="0"/>
          <c:showSerName val="0"/>
          <c:showPercent val="0"/>
          <c:showBubbleSize val="0"/>
        </c:dLbls>
        <c:gapWidth val="80"/>
        <c:overlap val="-20"/>
        <c:axId val="421636824"/>
        <c:axId val="421637480"/>
      </c:barChart>
      <c:catAx>
        <c:axId val="421636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421637480"/>
        <c:crosses val="autoZero"/>
        <c:auto val="1"/>
        <c:lblAlgn val="ctr"/>
        <c:lblOffset val="100"/>
        <c:noMultiLvlLbl val="0"/>
      </c:catAx>
      <c:valAx>
        <c:axId val="421637480"/>
        <c:scaling>
          <c:orientation val="minMax"/>
        </c:scaling>
        <c:delete val="1"/>
        <c:axPos val="l"/>
        <c:numFmt formatCode="General" sourceLinked="1"/>
        <c:majorTickMark val="none"/>
        <c:minorTickMark val="none"/>
        <c:tickLblPos val="nextTo"/>
        <c:crossAx val="4216368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Лист2!$B$1:$B$2</c:f>
              <c:strCache>
                <c:ptCount val="2"/>
                <c:pt idx="0">
                  <c:v>Жизнестойкость</c:v>
                </c:pt>
                <c:pt idx="1">
                  <c:v>до тренинга</c:v>
                </c:pt>
              </c:strCache>
            </c:strRef>
          </c:tx>
          <c:spPr>
            <a:solidFill>
              <a:schemeClr val="bg1">
                <a:lumMod val="95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Black" panose="020B0A04020102020204" pitchFamily="34" charset="0"/>
                    <a:ea typeface="+mn-ea"/>
                    <a:cs typeface="+mn-cs"/>
                  </a:defRPr>
                </a:pPr>
                <a:endParaRPr lang="ru-RU"/>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Лист2!$A$3:$A$9</c:f>
              <c:strCache>
                <c:ptCount val="7"/>
                <c:pt idx="0">
                  <c:v>Респондент 1</c:v>
                </c:pt>
                <c:pt idx="1">
                  <c:v>Респондент 2</c:v>
                </c:pt>
                <c:pt idx="2">
                  <c:v>Респондент 3</c:v>
                </c:pt>
                <c:pt idx="3">
                  <c:v>Респондент 4</c:v>
                </c:pt>
                <c:pt idx="4">
                  <c:v>Респондент 5</c:v>
                </c:pt>
                <c:pt idx="5">
                  <c:v>Респондент 6</c:v>
                </c:pt>
                <c:pt idx="6">
                  <c:v>Респондент 7</c:v>
                </c:pt>
              </c:strCache>
            </c:strRef>
          </c:cat>
          <c:val>
            <c:numRef>
              <c:f>Лист2!$B$3:$B$9</c:f>
              <c:numCache>
                <c:formatCode>General</c:formatCode>
                <c:ptCount val="7"/>
                <c:pt idx="0">
                  <c:v>51</c:v>
                </c:pt>
                <c:pt idx="1">
                  <c:v>52</c:v>
                </c:pt>
                <c:pt idx="2">
                  <c:v>48</c:v>
                </c:pt>
                <c:pt idx="3">
                  <c:v>51</c:v>
                </c:pt>
                <c:pt idx="4">
                  <c:v>61</c:v>
                </c:pt>
                <c:pt idx="5">
                  <c:v>22</c:v>
                </c:pt>
                <c:pt idx="6">
                  <c:v>32</c:v>
                </c:pt>
              </c:numCache>
            </c:numRef>
          </c:val>
          <c:extLst>
            <c:ext xmlns:c16="http://schemas.microsoft.com/office/drawing/2014/chart" uri="{C3380CC4-5D6E-409C-BE32-E72D297353CC}">
              <c16:uniqueId val="{00000000-56D9-4BC4-852A-478216569800}"/>
            </c:ext>
          </c:extLst>
        </c:ser>
        <c:ser>
          <c:idx val="1"/>
          <c:order val="1"/>
          <c:tx>
            <c:strRef>
              <c:f>Лист2!$C$1:$C$2</c:f>
              <c:strCache>
                <c:ptCount val="2"/>
                <c:pt idx="0">
                  <c:v>Жизнестойкость</c:v>
                </c:pt>
                <c:pt idx="1">
                  <c:v>после тренинга</c:v>
                </c:pt>
              </c:strCache>
            </c:strRef>
          </c:tx>
          <c:spPr>
            <a:solidFill>
              <a:srgbClr val="9ACB56"/>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Black" panose="020B0A04020102020204" pitchFamily="34" charset="0"/>
                    <a:ea typeface="+mn-ea"/>
                    <a:cs typeface="+mn-cs"/>
                  </a:defRPr>
                </a:pPr>
                <a:endParaRPr lang="ru-RU"/>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Лист2!$A$3:$A$9</c:f>
              <c:strCache>
                <c:ptCount val="7"/>
                <c:pt idx="0">
                  <c:v>Респондент 1</c:v>
                </c:pt>
                <c:pt idx="1">
                  <c:v>Респондент 2</c:v>
                </c:pt>
                <c:pt idx="2">
                  <c:v>Респондент 3</c:v>
                </c:pt>
                <c:pt idx="3">
                  <c:v>Респондент 4</c:v>
                </c:pt>
                <c:pt idx="4">
                  <c:v>Респондент 5</c:v>
                </c:pt>
                <c:pt idx="5">
                  <c:v>Респондент 6</c:v>
                </c:pt>
                <c:pt idx="6">
                  <c:v>Респондент 7</c:v>
                </c:pt>
              </c:strCache>
            </c:strRef>
          </c:cat>
          <c:val>
            <c:numRef>
              <c:f>Лист2!$C$3:$C$9</c:f>
              <c:numCache>
                <c:formatCode>General</c:formatCode>
                <c:ptCount val="7"/>
                <c:pt idx="0">
                  <c:v>54</c:v>
                </c:pt>
                <c:pt idx="1">
                  <c:v>59</c:v>
                </c:pt>
                <c:pt idx="2">
                  <c:v>70</c:v>
                </c:pt>
                <c:pt idx="3">
                  <c:v>58</c:v>
                </c:pt>
                <c:pt idx="4">
                  <c:v>60</c:v>
                </c:pt>
                <c:pt idx="5">
                  <c:v>44</c:v>
                </c:pt>
                <c:pt idx="6">
                  <c:v>35</c:v>
                </c:pt>
              </c:numCache>
            </c:numRef>
          </c:val>
          <c:extLst>
            <c:ext xmlns:c16="http://schemas.microsoft.com/office/drawing/2014/chart" uri="{C3380CC4-5D6E-409C-BE32-E72D297353CC}">
              <c16:uniqueId val="{00000001-56D9-4BC4-852A-478216569800}"/>
            </c:ext>
          </c:extLst>
        </c:ser>
        <c:dLbls>
          <c:showLegendKey val="0"/>
          <c:showVal val="0"/>
          <c:showCatName val="0"/>
          <c:showSerName val="0"/>
          <c:showPercent val="0"/>
          <c:showBubbleSize val="0"/>
        </c:dLbls>
        <c:gapWidth val="70"/>
        <c:overlap val="-20"/>
        <c:axId val="425677424"/>
        <c:axId val="425676440"/>
      </c:barChart>
      <c:catAx>
        <c:axId val="425677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Black" panose="020B0A04020102020204" pitchFamily="34" charset="0"/>
                <a:ea typeface="+mn-ea"/>
                <a:cs typeface="+mn-cs"/>
              </a:defRPr>
            </a:pPr>
            <a:endParaRPr lang="ru-RU"/>
          </a:p>
        </c:txPr>
        <c:crossAx val="425676440"/>
        <c:crosses val="autoZero"/>
        <c:auto val="1"/>
        <c:lblAlgn val="ctr"/>
        <c:lblOffset val="100"/>
        <c:noMultiLvlLbl val="0"/>
      </c:catAx>
      <c:valAx>
        <c:axId val="425676440"/>
        <c:scaling>
          <c:orientation val="minMax"/>
        </c:scaling>
        <c:delete val="1"/>
        <c:axPos val="l"/>
        <c:numFmt formatCode="General" sourceLinked="1"/>
        <c:majorTickMark val="none"/>
        <c:minorTickMark val="none"/>
        <c:tickLblPos val="nextTo"/>
        <c:crossAx val="4256774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mn-cs"/>
            </a:defRPr>
          </a:pPr>
          <a:endParaRPr lang="ru-RU"/>
        </a:p>
      </c:txPr>
    </c:legend>
    <c:plotVisOnly val="1"/>
    <c:dispBlanksAs val="gap"/>
    <c:showDLblsOverMax val="0"/>
  </c:chart>
  <c:spPr>
    <a:noFill/>
    <a:ln>
      <a:noFill/>
    </a:ln>
    <a:effectLst/>
  </c:spPr>
  <c:txPr>
    <a:bodyPr/>
    <a:lstStyle/>
    <a:p>
      <a:pPr>
        <a:defRPr>
          <a:solidFill>
            <a:schemeClr val="tx1"/>
          </a:solidFill>
          <a:latin typeface="Arial Narrow" panose="020B0606020202030204" pitchFamily="34" charset="0"/>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ru-RU"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0318299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 name="Google Shape;9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ru-RU"/>
              <a:t>Здравствуйте! </a:t>
            </a:r>
            <a:endParaRPr/>
          </a:p>
          <a:p>
            <a:pPr marL="0" marR="0" lvl="0" indent="0" algn="l" rtl="0">
              <a:lnSpc>
                <a:spcPct val="100000"/>
              </a:lnSpc>
              <a:spcBef>
                <a:spcPts val="0"/>
              </a:spcBef>
              <a:spcAft>
                <a:spcPts val="0"/>
              </a:spcAft>
              <a:buClr>
                <a:schemeClr val="dk1"/>
              </a:buClr>
              <a:buSzPts val="1200"/>
              <a:buFont typeface="Calibri"/>
              <a:buNone/>
            </a:pPr>
            <a:r>
              <a:rPr lang="ru-RU" sz="1200" b="0"/>
              <a:t>Цель нашего доклада: представить авторскую концепцию когнитивно-поведенческий коучинга как инструмента определения и достижения своих целей.</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92" name="Google Shape;92;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1</a:t>
            </a:fld>
            <a:endParaRPr/>
          </a:p>
        </p:txBody>
      </p:sp>
    </p:spTree>
    <p:extLst>
      <p:ext uri="{BB962C8B-B14F-4D97-AF65-F5344CB8AC3E}">
        <p14:creationId xmlns:p14="http://schemas.microsoft.com/office/powerpoint/2010/main" val="24921387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dirty="0"/>
          </a:p>
        </p:txBody>
      </p:sp>
      <p:sp>
        <p:nvSpPr>
          <p:cNvPr id="142" name="Google Shape;142;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12</a:t>
            </a:fld>
            <a:endParaRPr/>
          </a:p>
        </p:txBody>
      </p:sp>
    </p:spTree>
    <p:extLst>
      <p:ext uri="{BB962C8B-B14F-4D97-AF65-F5344CB8AC3E}">
        <p14:creationId xmlns:p14="http://schemas.microsoft.com/office/powerpoint/2010/main" val="38694720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dirty="0" smtClean="0"/>
              <a:t>Начнем с определения </a:t>
            </a:r>
            <a:r>
              <a:rPr lang="ru-RU" dirty="0" err="1"/>
              <a:t>коучинга</a:t>
            </a:r>
            <a:r>
              <a:rPr lang="ru-RU" dirty="0"/>
              <a:t>, которое подчеркивает </a:t>
            </a:r>
            <a:r>
              <a:rPr lang="ru-RU" dirty="0" smtClean="0"/>
              <a:t>его отличие </a:t>
            </a:r>
            <a:r>
              <a:rPr lang="ru-RU" dirty="0"/>
              <a:t>от схожих видов деятельности:</a:t>
            </a:r>
            <a:endParaRPr dirty="0"/>
          </a:p>
          <a:p>
            <a:pPr marL="0" marR="0" lvl="0" indent="0" algn="l" rtl="0">
              <a:lnSpc>
                <a:spcPct val="100000"/>
              </a:lnSpc>
              <a:spcBef>
                <a:spcPts val="0"/>
              </a:spcBef>
              <a:spcAft>
                <a:spcPts val="0"/>
              </a:spcAft>
              <a:buClr>
                <a:schemeClr val="dk1"/>
              </a:buClr>
              <a:buSzPts val="1200"/>
              <a:buFont typeface="Calibri"/>
              <a:buNone/>
            </a:pPr>
            <a:r>
              <a:rPr lang="ru-RU" sz="1200" b="1" dirty="0" err="1"/>
              <a:t>Коучинг</a:t>
            </a:r>
            <a:r>
              <a:rPr lang="ru-RU" sz="1200" dirty="0"/>
              <a:t> – это вид профессиональной деятельности по сопровождению человека в определении и достижении своих целей с использованием знаний о мышлении и поведении.</a:t>
            </a:r>
            <a:endParaRPr sz="1200" dirty="0"/>
          </a:p>
          <a:p>
            <a:pPr marL="0" marR="0" lvl="0" indent="0" algn="l" rtl="0">
              <a:lnSpc>
                <a:spcPct val="100000"/>
              </a:lnSpc>
              <a:spcBef>
                <a:spcPts val="0"/>
              </a:spcBef>
              <a:spcAft>
                <a:spcPts val="0"/>
              </a:spcAft>
              <a:buClr>
                <a:schemeClr val="dk1"/>
              </a:buClr>
              <a:buSzPts val="1200"/>
              <a:buFont typeface="Calibri"/>
              <a:buNone/>
            </a:pPr>
            <a:r>
              <a:rPr lang="ru-RU" dirty="0"/>
              <a:t>Важные слова:</a:t>
            </a:r>
            <a:endParaRPr dirty="0"/>
          </a:p>
          <a:p>
            <a:pPr marL="0" marR="0" lvl="0" indent="0" algn="l" rtl="0">
              <a:lnSpc>
                <a:spcPct val="100000"/>
              </a:lnSpc>
              <a:spcBef>
                <a:spcPts val="0"/>
              </a:spcBef>
              <a:spcAft>
                <a:spcPts val="0"/>
              </a:spcAft>
              <a:buClr>
                <a:schemeClr val="dk1"/>
              </a:buClr>
              <a:buSzPts val="1200"/>
              <a:buFont typeface="Calibri"/>
              <a:buNone/>
            </a:pPr>
            <a:r>
              <a:rPr lang="ru-RU" b="1" dirty="0"/>
              <a:t>Сопровождение</a:t>
            </a:r>
            <a:r>
              <a:rPr lang="ru-RU" dirty="0"/>
              <a:t> – </a:t>
            </a:r>
            <a:r>
              <a:rPr lang="ru-RU" dirty="0" err="1"/>
              <a:t>коуч</a:t>
            </a:r>
            <a:r>
              <a:rPr lang="ru-RU" dirty="0"/>
              <a:t> большую часть времени находится в позиции сопровождения мыслительного процесса клиента. </a:t>
            </a:r>
            <a:r>
              <a:rPr lang="ru-RU" dirty="0" err="1"/>
              <a:t>Коучу</a:t>
            </a:r>
            <a:r>
              <a:rPr lang="ru-RU" dirty="0"/>
              <a:t> не нужно понимание ситуации клиента. </a:t>
            </a:r>
            <a:r>
              <a:rPr lang="ru-RU" dirty="0" err="1"/>
              <a:t>Коуч</a:t>
            </a:r>
            <a:r>
              <a:rPr lang="ru-RU" dirty="0"/>
              <a:t> лишь создает условия для продуктивного мышления.  </a:t>
            </a:r>
            <a:endParaRPr dirty="0"/>
          </a:p>
          <a:p>
            <a:pPr marL="0" marR="0" lvl="0" indent="0" algn="l" rtl="0">
              <a:lnSpc>
                <a:spcPct val="100000"/>
              </a:lnSpc>
              <a:spcBef>
                <a:spcPts val="0"/>
              </a:spcBef>
              <a:spcAft>
                <a:spcPts val="0"/>
              </a:spcAft>
              <a:buClr>
                <a:schemeClr val="dk1"/>
              </a:buClr>
              <a:buSzPts val="1200"/>
              <a:buFont typeface="Calibri"/>
              <a:buNone/>
            </a:pPr>
            <a:r>
              <a:rPr lang="ru-RU" b="1" dirty="0"/>
              <a:t>Определение своих целей. </a:t>
            </a:r>
            <a:r>
              <a:rPr lang="ru-RU" dirty="0" err="1"/>
              <a:t>Коучинг</a:t>
            </a:r>
            <a:r>
              <a:rPr lang="ru-RU" dirty="0"/>
              <a:t> начинается там, где есть конкретная цель. К определению цели в </a:t>
            </a:r>
            <a:r>
              <a:rPr lang="ru-RU" dirty="0" err="1"/>
              <a:t>коучинге</a:t>
            </a:r>
            <a:r>
              <a:rPr lang="ru-RU" dirty="0"/>
              <a:t> мы вернемся </a:t>
            </a:r>
            <a:r>
              <a:rPr lang="ru-RU" dirty="0" smtClean="0"/>
              <a:t>чуть позже. </a:t>
            </a:r>
            <a:r>
              <a:rPr lang="ru-RU" dirty="0"/>
              <a:t>Но второе важное слово – это своих. </a:t>
            </a:r>
            <a:r>
              <a:rPr lang="ru-RU" b="0" dirty="0"/>
              <a:t>Клиенту легко обозначить формальные цели, но очень НЕ легко определить СВОИ аутентичные цели. </a:t>
            </a:r>
            <a:endParaRPr dirty="0"/>
          </a:p>
          <a:p>
            <a:pPr marL="0" marR="0" lvl="0" indent="0" algn="l" rtl="0">
              <a:lnSpc>
                <a:spcPct val="100000"/>
              </a:lnSpc>
              <a:spcBef>
                <a:spcPts val="0"/>
              </a:spcBef>
              <a:spcAft>
                <a:spcPts val="0"/>
              </a:spcAft>
              <a:buClr>
                <a:schemeClr val="dk1"/>
              </a:buClr>
              <a:buSzPts val="1200"/>
              <a:buFont typeface="Calibri"/>
              <a:buNone/>
            </a:pPr>
            <a:r>
              <a:rPr lang="ru-RU" b="1" dirty="0"/>
              <a:t>С использованием знаний о мышлении и поведении. </a:t>
            </a:r>
            <a:r>
              <a:rPr lang="ru-RU" dirty="0"/>
              <a:t>Источником этих знаний является </a:t>
            </a:r>
            <a:r>
              <a:rPr lang="ru-RU" dirty="0" err="1"/>
              <a:t>коуч</a:t>
            </a:r>
            <a:r>
              <a:rPr lang="ru-RU" dirty="0"/>
              <a:t> и в нужные моменты он делиться ими с клиентом.</a:t>
            </a:r>
            <a:endParaRPr dirty="0"/>
          </a:p>
        </p:txBody>
      </p:sp>
      <p:sp>
        <p:nvSpPr>
          <p:cNvPr id="204" name="Google Shape;204;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13</a:t>
            </a:fld>
            <a:endParaRPr/>
          </a:p>
        </p:txBody>
      </p:sp>
    </p:spTree>
    <p:extLst>
      <p:ext uri="{BB962C8B-B14F-4D97-AF65-F5344CB8AC3E}">
        <p14:creationId xmlns:p14="http://schemas.microsoft.com/office/powerpoint/2010/main" val="5789977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1" name="Google Shape;491;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dirty="0" smtClean="0"/>
              <a:t>Перед вами уже знакомая модель,</a:t>
            </a:r>
            <a:r>
              <a:rPr lang="ru-RU" baseline="0" dirty="0" smtClean="0"/>
              <a:t> но с более правильным названием.</a:t>
            </a:r>
            <a:endParaRPr lang="ru-RU" dirty="0" smtClean="0"/>
          </a:p>
          <a:p>
            <a:pPr marL="0" marR="0" lvl="0" indent="0" algn="l" rtl="0">
              <a:lnSpc>
                <a:spcPct val="100000"/>
              </a:lnSpc>
              <a:spcBef>
                <a:spcPts val="0"/>
              </a:spcBef>
              <a:spcAft>
                <a:spcPts val="0"/>
              </a:spcAft>
              <a:buClr>
                <a:schemeClr val="dk1"/>
              </a:buClr>
              <a:buSzPts val="1200"/>
              <a:buFont typeface="Calibri"/>
              <a:buNone/>
            </a:pPr>
            <a:endParaRPr lang="ru-RU" dirty="0" smtClean="0"/>
          </a:p>
          <a:p>
            <a:pPr marL="0" marR="0" lvl="0" indent="0" algn="l" rtl="0">
              <a:lnSpc>
                <a:spcPct val="100000"/>
              </a:lnSpc>
              <a:spcBef>
                <a:spcPts val="0"/>
              </a:spcBef>
              <a:spcAft>
                <a:spcPts val="0"/>
              </a:spcAft>
              <a:buClr>
                <a:schemeClr val="dk1"/>
              </a:buClr>
              <a:buSzPts val="1200"/>
              <a:buFont typeface="Calibri"/>
              <a:buNone/>
            </a:pPr>
            <a:r>
              <a:rPr lang="ru-RU" dirty="0" smtClean="0"/>
              <a:t>В</a:t>
            </a:r>
            <a:r>
              <a:rPr lang="ru-RU" baseline="0" dirty="0" smtClean="0"/>
              <a:t> связи с тем, что наши участники уже познакомились с данной моделью на тренинге, успели с ней поработать на практике, </a:t>
            </a:r>
            <a:r>
              <a:rPr lang="ru-RU" baseline="0" dirty="0" err="1" smtClean="0"/>
              <a:t>коуч</a:t>
            </a:r>
            <a:r>
              <a:rPr lang="ru-RU" baseline="0" dirty="0" smtClean="0"/>
              <a:t> и клиент уже на первой сессии имели возможность говорить «на одном языке», что очень облегчает совместную работу и позволяет сократить кол-во сессий. В нашем случае до 3-4, вместо 10, как в случае, если </a:t>
            </a:r>
            <a:r>
              <a:rPr lang="ru-RU" baseline="0" dirty="0" err="1" smtClean="0"/>
              <a:t>коучинг</a:t>
            </a:r>
            <a:r>
              <a:rPr lang="ru-RU" baseline="0" dirty="0" smtClean="0"/>
              <a:t> проводится без поддержки </a:t>
            </a:r>
            <a:r>
              <a:rPr lang="ru-RU" baseline="0" dirty="0" err="1" smtClean="0"/>
              <a:t>тренинговой</a:t>
            </a:r>
            <a:r>
              <a:rPr lang="ru-RU" baseline="0" dirty="0" smtClean="0"/>
              <a:t> программы. </a:t>
            </a:r>
          </a:p>
          <a:p>
            <a:pPr marL="0" marR="0" lvl="0" indent="0" algn="l" rtl="0">
              <a:lnSpc>
                <a:spcPct val="100000"/>
              </a:lnSpc>
              <a:spcBef>
                <a:spcPts val="0"/>
              </a:spcBef>
              <a:spcAft>
                <a:spcPts val="0"/>
              </a:spcAft>
              <a:buClr>
                <a:schemeClr val="dk1"/>
              </a:buClr>
              <a:buSzPts val="1200"/>
              <a:buFont typeface="Calibri"/>
              <a:buNone/>
            </a:pPr>
            <a:endParaRPr lang="ru-RU" baseline="0" dirty="0" smtClean="0"/>
          </a:p>
          <a:p>
            <a:pPr marL="0" marR="0" lvl="0" indent="0" algn="l" rtl="0">
              <a:lnSpc>
                <a:spcPct val="100000"/>
              </a:lnSpc>
              <a:spcBef>
                <a:spcPts val="0"/>
              </a:spcBef>
              <a:spcAft>
                <a:spcPts val="0"/>
              </a:spcAft>
              <a:buClr>
                <a:schemeClr val="dk1"/>
              </a:buClr>
              <a:buSzPts val="1200"/>
              <a:buFont typeface="Calibri"/>
              <a:buNone/>
            </a:pPr>
            <a:r>
              <a:rPr lang="ru-RU" dirty="0" smtClean="0"/>
              <a:t>Ситуация </a:t>
            </a:r>
            <a:r>
              <a:rPr lang="ru-RU" dirty="0"/>
              <a:t>выделена, так как клиент фокусируется прежде всего на ситуации - на том, как на нее можно влиять. Ведь достижение цели – это, как правило, изменение ситуации. </a:t>
            </a:r>
            <a:endParaRPr dirty="0"/>
          </a:p>
          <a:p>
            <a:pPr marL="0" lvl="0" indent="0" algn="l" rtl="0">
              <a:spcBef>
                <a:spcPts val="0"/>
              </a:spcBef>
              <a:spcAft>
                <a:spcPts val="0"/>
              </a:spcAft>
              <a:buNone/>
            </a:pPr>
            <a:r>
              <a:rPr lang="ru-RU" dirty="0"/>
              <a:t>В когнитивной части нас значительно меньше интересуют </a:t>
            </a:r>
            <a:r>
              <a:rPr lang="ru-RU" dirty="0" err="1"/>
              <a:t>дисфункциональные</a:t>
            </a:r>
            <a:r>
              <a:rPr lang="ru-RU" dirty="0"/>
              <a:t> мысли, так  как у любого человека найдется позитивный когнитивный опыт, на который можно опереться. </a:t>
            </a:r>
            <a:endParaRPr dirty="0"/>
          </a:p>
          <a:p>
            <a:pPr marL="0" lvl="0" indent="0" algn="l" rtl="0">
              <a:spcBef>
                <a:spcPts val="0"/>
              </a:spcBef>
              <a:spcAft>
                <a:spcPts val="0"/>
              </a:spcAft>
              <a:buNone/>
            </a:pPr>
            <a:r>
              <a:rPr lang="ru-RU" dirty="0"/>
              <a:t>Так как достижения цели предполагает планирование действий, то мы говорим о действиях и деятельности.</a:t>
            </a:r>
            <a:endParaRPr dirty="0"/>
          </a:p>
          <a:p>
            <a:pPr marL="0" lvl="0" indent="0" algn="l" rtl="0">
              <a:spcBef>
                <a:spcPts val="0"/>
              </a:spcBef>
              <a:spcAft>
                <a:spcPts val="0"/>
              </a:spcAft>
              <a:buNone/>
            </a:pPr>
            <a:r>
              <a:rPr lang="ru-RU" dirty="0" smtClean="0"/>
              <a:t>С</a:t>
            </a:r>
            <a:r>
              <a:rPr lang="ru-RU" baseline="0" dirty="0" smtClean="0"/>
              <a:t> </a:t>
            </a:r>
            <a:r>
              <a:rPr lang="ru-RU" dirty="0" smtClean="0"/>
              <a:t>помощью </a:t>
            </a:r>
            <a:r>
              <a:rPr lang="ru-RU" dirty="0"/>
              <a:t>когнитивной модели мы рассматривает не ситуации прошлого, пусть и позитивного, а ситуации настоящего и желаемого будущего в виде трех временных срезов.</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492" name="Google Shape;492;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14</a:t>
            </a:fld>
            <a:endParaRPr/>
          </a:p>
        </p:txBody>
      </p:sp>
    </p:spTree>
    <p:extLst>
      <p:ext uri="{BB962C8B-B14F-4D97-AF65-F5344CB8AC3E}">
        <p14:creationId xmlns:p14="http://schemas.microsoft.com/office/powerpoint/2010/main" val="17449122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2" name="Google Shape;522;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dirty="0"/>
              <a:t>Срез настоящего (или актуального прошлого) – поле текущей ситуации</a:t>
            </a:r>
            <a:endParaRPr dirty="0"/>
          </a:p>
          <a:p>
            <a:pPr marL="0" lvl="0" indent="0" algn="l" rtl="0">
              <a:spcBef>
                <a:spcPts val="0"/>
              </a:spcBef>
              <a:spcAft>
                <a:spcPts val="0"/>
              </a:spcAft>
              <a:buNone/>
            </a:pPr>
            <a:r>
              <a:rPr lang="ru-RU" dirty="0"/>
              <a:t>Срез желаемого будущего – ситуация, когда цель будет достигнута</a:t>
            </a:r>
            <a:endParaRPr dirty="0"/>
          </a:p>
          <a:p>
            <a:pPr marL="0" lvl="0" indent="0" algn="l" rtl="0">
              <a:spcBef>
                <a:spcPts val="0"/>
              </a:spcBef>
              <a:spcAft>
                <a:spcPts val="0"/>
              </a:spcAft>
              <a:buNone/>
            </a:pPr>
            <a:r>
              <a:rPr lang="ru-RU" dirty="0"/>
              <a:t>Срез действий – ситуации действий на пути к своей цели  </a:t>
            </a:r>
            <a:endParaRPr dirty="0"/>
          </a:p>
          <a:p>
            <a:pPr marL="0" marR="0" lvl="0" indent="0" algn="l" rtl="0">
              <a:lnSpc>
                <a:spcPct val="100000"/>
              </a:lnSpc>
              <a:spcBef>
                <a:spcPts val="0"/>
              </a:spcBef>
              <a:spcAft>
                <a:spcPts val="0"/>
              </a:spcAft>
              <a:buClr>
                <a:schemeClr val="dk1"/>
              </a:buClr>
              <a:buSzPts val="1200"/>
              <a:buFont typeface="Calibri"/>
              <a:buNone/>
            </a:pPr>
            <a:r>
              <a:rPr lang="ru-RU" dirty="0"/>
              <a:t>Эти срезы можно представить в виде таблицы-протокола – как часть концептуализацией кейса, который мы называем когнитивной картой клиента.</a:t>
            </a:r>
            <a:endParaRPr dirty="0"/>
          </a:p>
          <a:p>
            <a:pPr marL="0" lvl="0" indent="0" algn="l" rtl="0">
              <a:spcBef>
                <a:spcPts val="0"/>
              </a:spcBef>
              <a:spcAft>
                <a:spcPts val="0"/>
              </a:spcAft>
              <a:buNone/>
            </a:pPr>
            <a:r>
              <a:rPr lang="ru-RU" dirty="0"/>
              <a:t>В этой карте мы видим 2 стороны: слева – поле проблемы, справа – поле решения. </a:t>
            </a:r>
            <a:r>
              <a:rPr lang="ru-RU" dirty="0" err="1"/>
              <a:t>Коуч</a:t>
            </a:r>
            <a:r>
              <a:rPr lang="ru-RU" dirty="0"/>
              <a:t> способствует исследованию каждого из этих полей. И самое важное – помогает клиенту перевести свое внимание из поле проблемы в поле решения.</a:t>
            </a:r>
            <a:endParaRPr dirty="0"/>
          </a:p>
          <a:p>
            <a:pPr marL="0" lvl="0" indent="0" algn="l" rtl="0">
              <a:spcBef>
                <a:spcPts val="0"/>
              </a:spcBef>
              <a:spcAft>
                <a:spcPts val="0"/>
              </a:spcAft>
              <a:buNone/>
            </a:pPr>
            <a:r>
              <a:rPr lang="ru-RU" dirty="0"/>
              <a:t>Помимо сбора данных, карта помогает структурировать сессию, так как в ней прослеживается последовательность заполнения и иерархия. </a:t>
            </a:r>
            <a:endParaRPr dirty="0"/>
          </a:p>
          <a:p>
            <a:pPr marL="0" lvl="0" indent="0" algn="l" rtl="0">
              <a:spcBef>
                <a:spcPts val="0"/>
              </a:spcBef>
              <a:spcAft>
                <a:spcPts val="0"/>
              </a:spcAft>
              <a:buNone/>
            </a:pPr>
            <a:r>
              <a:rPr lang="ru-RU" dirty="0"/>
              <a:t>Клиент видит эту карту на сессии, она остается ему после сессии и может использоваться на следующих сессиях. </a:t>
            </a:r>
          </a:p>
          <a:p>
            <a:pPr marL="0" lvl="0" indent="0" algn="l" rtl="0">
              <a:spcBef>
                <a:spcPts val="0"/>
              </a:spcBef>
              <a:spcAft>
                <a:spcPts val="0"/>
              </a:spcAft>
              <a:buNone/>
            </a:pPr>
            <a:endParaRPr lang="ru-RU"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523" name="Google Shape;523;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15</a:t>
            </a:fld>
            <a:endParaRPr/>
          </a:p>
        </p:txBody>
      </p:sp>
    </p:spTree>
    <p:extLst>
      <p:ext uri="{BB962C8B-B14F-4D97-AF65-F5344CB8AC3E}">
        <p14:creationId xmlns:p14="http://schemas.microsoft.com/office/powerpoint/2010/main" val="22914171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7" name="Google Shape;537;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dirty="0"/>
              <a:t>Но почти всегда есть нечто большее, что не позволяет найти решений на ситуативном уровне. </a:t>
            </a:r>
            <a:endParaRPr dirty="0"/>
          </a:p>
          <a:p>
            <a:pPr marL="0" lvl="0" indent="0" algn="l" rtl="0">
              <a:spcBef>
                <a:spcPts val="0"/>
              </a:spcBef>
              <a:spcAft>
                <a:spcPts val="0"/>
              </a:spcAft>
              <a:buNone/>
            </a:pPr>
            <a:r>
              <a:rPr lang="ru-RU" dirty="0"/>
              <a:t>Тогда решение лежит на более высоком уровне мышления – на уровне убеждений и знаний. </a:t>
            </a:r>
            <a:endParaRPr lang="ru-RU" dirty="0" smtClean="0"/>
          </a:p>
          <a:p>
            <a:pPr marL="0" lvl="0" indent="0" algn="l" rtl="0">
              <a:spcBef>
                <a:spcPts val="0"/>
              </a:spcBef>
              <a:spcAft>
                <a:spcPts val="0"/>
              </a:spcAft>
              <a:buNone/>
            </a:pPr>
            <a:r>
              <a:rPr lang="ru-RU" sz="1200" dirty="0" smtClean="0">
                <a:solidFill>
                  <a:schemeClr val="dk1"/>
                </a:solidFill>
                <a:latin typeface="Calibri"/>
                <a:ea typeface="Calibri"/>
                <a:cs typeface="Calibri"/>
                <a:sym typeface="Calibri"/>
              </a:rPr>
              <a:t>В данном случае </a:t>
            </a:r>
            <a:r>
              <a:rPr lang="ru-RU" sz="1200" dirty="0" err="1" smtClean="0">
                <a:solidFill>
                  <a:schemeClr val="dk1"/>
                </a:solidFill>
                <a:latin typeface="Calibri"/>
                <a:ea typeface="Calibri"/>
                <a:cs typeface="Calibri"/>
                <a:sym typeface="Calibri"/>
              </a:rPr>
              <a:t>коуч</a:t>
            </a:r>
            <a:r>
              <a:rPr lang="ru-RU" sz="1200" dirty="0" smtClean="0">
                <a:solidFill>
                  <a:schemeClr val="dk1"/>
                </a:solidFill>
                <a:latin typeface="Calibri"/>
                <a:ea typeface="Calibri"/>
                <a:cs typeface="Calibri"/>
                <a:sym typeface="Calibri"/>
              </a:rPr>
              <a:t> особенно отслеживает на уровне «Убеждений» проявление</a:t>
            </a:r>
            <a:r>
              <a:rPr lang="ru-RU" sz="1200" baseline="0" dirty="0" smtClean="0">
                <a:solidFill>
                  <a:schemeClr val="dk1"/>
                </a:solidFill>
                <a:latin typeface="Calibri"/>
                <a:ea typeface="Calibri"/>
                <a:cs typeface="Calibri"/>
                <a:sym typeface="Calibri"/>
              </a:rPr>
              <a:t> трех основных жизнестойких убеждения, о которых мы говорили ранее: вовлеченность, контроль и принятие риска.</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lang="ru-RU" sz="12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ru-RU" sz="1200" i="1" dirty="0" smtClean="0">
                <a:solidFill>
                  <a:schemeClr val="dk1"/>
                </a:solidFill>
                <a:latin typeface="Calibri"/>
                <a:ea typeface="Calibri"/>
                <a:cs typeface="Calibri"/>
                <a:sym typeface="Calibri"/>
              </a:rPr>
              <a:t>Поэтому мы предлагаем использовать слово Знание вместо функциональных убеждений. </a:t>
            </a:r>
            <a:endParaRPr i="1" dirty="0" smtClean="0"/>
          </a:p>
          <a:p>
            <a:pPr marL="0" marR="0" lvl="0" indent="0" algn="l" rtl="0">
              <a:lnSpc>
                <a:spcPct val="100000"/>
              </a:lnSpc>
              <a:spcBef>
                <a:spcPts val="0"/>
              </a:spcBef>
              <a:spcAft>
                <a:spcPts val="0"/>
              </a:spcAft>
              <a:buClr>
                <a:schemeClr val="dk1"/>
              </a:buClr>
              <a:buSzPts val="1200"/>
              <a:buFont typeface="Calibri"/>
              <a:buNone/>
            </a:pPr>
            <a:r>
              <a:rPr lang="ru-RU" sz="1200" i="1" dirty="0" smtClean="0">
                <a:solidFill>
                  <a:schemeClr val="dk1"/>
                </a:solidFill>
                <a:latin typeface="Calibri"/>
                <a:ea typeface="Calibri"/>
                <a:cs typeface="Calibri"/>
                <a:sym typeface="Calibri"/>
              </a:rPr>
              <a:t>Знания – это </a:t>
            </a:r>
            <a:r>
              <a:rPr lang="ru-RU" sz="1200" i="1" dirty="0" err="1" smtClean="0">
                <a:solidFill>
                  <a:schemeClr val="dk1"/>
                </a:solidFill>
                <a:latin typeface="Calibri"/>
                <a:ea typeface="Calibri"/>
                <a:cs typeface="Calibri"/>
                <a:sym typeface="Calibri"/>
              </a:rPr>
              <a:t>когниции</a:t>
            </a:r>
            <a:r>
              <a:rPr lang="ru-RU" sz="1200" i="1" dirty="0" smtClean="0">
                <a:solidFill>
                  <a:schemeClr val="dk1"/>
                </a:solidFill>
                <a:latin typeface="Calibri"/>
                <a:ea typeface="Calibri"/>
                <a:cs typeface="Calibri"/>
                <a:sym typeface="Calibri"/>
              </a:rPr>
              <a:t>, в которых учитывается контекст, специфика конкретной ситуации. </a:t>
            </a:r>
            <a:endParaRPr i="1" dirty="0" smtClean="0"/>
          </a:p>
          <a:p>
            <a:pPr marL="0" marR="0" lvl="0" indent="0" algn="l" rtl="0">
              <a:lnSpc>
                <a:spcPct val="100000"/>
              </a:lnSpc>
              <a:spcBef>
                <a:spcPts val="0"/>
              </a:spcBef>
              <a:spcAft>
                <a:spcPts val="0"/>
              </a:spcAft>
              <a:buClr>
                <a:schemeClr val="dk1"/>
              </a:buClr>
              <a:buSzPts val="1200"/>
              <a:buFont typeface="Calibri"/>
              <a:buNone/>
            </a:pPr>
            <a:r>
              <a:rPr lang="ru-RU" sz="1200" i="1" dirty="0" smtClean="0">
                <a:solidFill>
                  <a:schemeClr val="dk1"/>
                </a:solidFill>
                <a:latin typeface="Calibri"/>
                <a:ea typeface="Calibri"/>
                <a:cs typeface="Calibri"/>
                <a:sym typeface="Calibri"/>
              </a:rPr>
              <a:t>В основе Знания лежит принятие фактов реальности, рациональное мышление, проверяемый опыт. Такие знания, как правило, эмоционально нейтральны. </a:t>
            </a:r>
            <a:endParaRPr sz="1200" b="1" i="1" dirty="0" smtClean="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ru-RU" sz="1200" i="1" dirty="0" smtClean="0">
                <a:solidFill>
                  <a:schemeClr val="dk1"/>
                </a:solidFill>
                <a:latin typeface="Calibri"/>
                <a:ea typeface="Calibri"/>
                <a:cs typeface="Calibri"/>
                <a:sym typeface="Calibri"/>
              </a:rPr>
              <a:t>От слепой веры убеждений клиент переходит к уверенности знаний благодаря лучшему видению и пониманию ситуации. </a:t>
            </a:r>
            <a:endParaRPr i="1" dirty="0" smtClean="0"/>
          </a:p>
          <a:p>
            <a:pPr marL="0" lvl="0" indent="0" algn="l" rtl="0">
              <a:spcBef>
                <a:spcPts val="0"/>
              </a:spcBef>
              <a:spcAft>
                <a:spcPts val="0"/>
              </a:spcAft>
              <a:buNone/>
            </a:pPr>
            <a:endParaRPr i="1" dirty="0" smtClean="0"/>
          </a:p>
          <a:p>
            <a:pPr marL="0" lvl="0" indent="0" algn="l" rtl="0">
              <a:spcBef>
                <a:spcPts val="0"/>
              </a:spcBef>
              <a:spcAft>
                <a:spcPts val="0"/>
              </a:spcAft>
              <a:buNone/>
            </a:pPr>
            <a:endParaRPr dirty="0"/>
          </a:p>
        </p:txBody>
      </p:sp>
      <p:sp>
        <p:nvSpPr>
          <p:cNvPr id="538" name="Google Shape;538;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16</a:t>
            </a:fld>
            <a:endParaRPr/>
          </a:p>
        </p:txBody>
      </p:sp>
    </p:spTree>
    <p:extLst>
      <p:ext uri="{BB962C8B-B14F-4D97-AF65-F5344CB8AC3E}">
        <p14:creationId xmlns:p14="http://schemas.microsoft.com/office/powerpoint/2010/main" val="40936735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5" name="Google Shape;555;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dirty="0"/>
              <a:t>На уровне Убеждений можно остановиться. </a:t>
            </a:r>
            <a:endParaRPr dirty="0"/>
          </a:p>
          <a:p>
            <a:pPr marL="0" lvl="0" indent="0" algn="l" rtl="0">
              <a:spcBef>
                <a:spcPts val="0"/>
              </a:spcBef>
              <a:spcAft>
                <a:spcPts val="0"/>
              </a:spcAft>
              <a:buNone/>
            </a:pPr>
            <a:r>
              <a:rPr lang="ru-RU" dirty="0"/>
              <a:t>Но есть уровни, которые очень важны для целеполагания и </a:t>
            </a:r>
            <a:r>
              <a:rPr lang="ru-RU" dirty="0" err="1"/>
              <a:t>целедостижения</a:t>
            </a:r>
            <a:r>
              <a:rPr lang="ru-RU" dirty="0"/>
              <a:t>. </a:t>
            </a:r>
            <a:endParaRPr dirty="0"/>
          </a:p>
          <a:p>
            <a:pPr marL="0" lvl="0" indent="0" algn="l" rtl="0">
              <a:spcBef>
                <a:spcPts val="0"/>
              </a:spcBef>
              <a:spcAft>
                <a:spcPts val="0"/>
              </a:spcAft>
              <a:buNone/>
            </a:pPr>
            <a:r>
              <a:rPr lang="ru-RU" dirty="0"/>
              <a:t>Это уровень ценностей и личностного смысла. </a:t>
            </a:r>
            <a:endParaRPr dirty="0"/>
          </a:p>
          <a:p>
            <a:pPr marL="0" lvl="0" indent="0" algn="l" rtl="0">
              <a:spcBef>
                <a:spcPts val="0"/>
              </a:spcBef>
              <a:spcAft>
                <a:spcPts val="0"/>
              </a:spcAft>
              <a:buNone/>
            </a:pPr>
            <a:r>
              <a:rPr lang="ru-RU" dirty="0"/>
              <a:t>Для того чтобы цель была аутентичной, значимой и </a:t>
            </a:r>
            <a:r>
              <a:rPr lang="ru-RU" dirty="0" err="1"/>
              <a:t>экологичной</a:t>
            </a:r>
            <a:r>
              <a:rPr lang="ru-RU" dirty="0"/>
              <a:t> необходимо соотнести ее со своими ценностями и личностным смыслом. Понимание ценностей и смысла, которые лежат за достижением цели придает мотивацию и уверенность клиенту. </a:t>
            </a:r>
            <a:endParaRPr lang="ru-RU" dirty="0" smtClean="0"/>
          </a:p>
          <a:p>
            <a:pPr marL="0" lvl="0" indent="0" algn="l" rtl="0">
              <a:spcBef>
                <a:spcPts val="0"/>
              </a:spcBef>
              <a:spcAft>
                <a:spcPts val="0"/>
              </a:spcAft>
              <a:buNone/>
            </a:pPr>
            <a:endParaRPr lang="ru-RU" dirty="0" smtClean="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556" name="Google Shape;556;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17</a:t>
            </a:fld>
            <a:endParaRPr/>
          </a:p>
        </p:txBody>
      </p:sp>
    </p:spTree>
    <p:extLst>
      <p:ext uri="{BB962C8B-B14F-4D97-AF65-F5344CB8AC3E}">
        <p14:creationId xmlns:p14="http://schemas.microsoft.com/office/powerpoint/2010/main" val="35456474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9" name="Google Shape;639;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dirty="0" smtClean="0"/>
              <a:t>И наконец мы достигли цели.</a:t>
            </a:r>
          </a:p>
          <a:p>
            <a:pPr marL="0" lvl="0" indent="0" algn="l" rtl="0">
              <a:spcBef>
                <a:spcPts val="0"/>
              </a:spcBef>
              <a:spcAft>
                <a:spcPts val="0"/>
              </a:spcAft>
              <a:buNone/>
            </a:pPr>
            <a:r>
              <a:rPr lang="ru-RU" dirty="0" smtClean="0"/>
              <a:t>Определение и достижение своих целей – это ключевой аспект </a:t>
            </a:r>
            <a:r>
              <a:rPr lang="ru-RU" dirty="0" err="1" smtClean="0"/>
              <a:t>коучинга</a:t>
            </a:r>
            <a:r>
              <a:rPr lang="ru-RU" dirty="0" smtClean="0"/>
              <a:t>.</a:t>
            </a:r>
          </a:p>
          <a:p>
            <a:pPr marL="0" lvl="0" indent="0" algn="l" rtl="0">
              <a:spcBef>
                <a:spcPts val="0"/>
              </a:spcBef>
              <a:spcAft>
                <a:spcPts val="0"/>
              </a:spcAft>
              <a:buNone/>
            </a:pPr>
            <a:r>
              <a:rPr lang="ru-RU" dirty="0" smtClean="0"/>
              <a:t>Если мы теряем цель, то </a:t>
            </a:r>
            <a:r>
              <a:rPr lang="ru-RU" dirty="0" err="1" smtClean="0"/>
              <a:t>коучинг</a:t>
            </a:r>
            <a:r>
              <a:rPr lang="ru-RU" dirty="0" smtClean="0"/>
              <a:t> перестает быть </a:t>
            </a:r>
            <a:r>
              <a:rPr lang="ru-RU" dirty="0" err="1" smtClean="0"/>
              <a:t>коучингом</a:t>
            </a:r>
            <a:r>
              <a:rPr lang="ru-RU" dirty="0" smtClean="0"/>
              <a:t>.</a:t>
            </a:r>
          </a:p>
          <a:p>
            <a:pPr marL="0" lvl="0" indent="0" algn="l" rtl="0">
              <a:spcBef>
                <a:spcPts val="0"/>
              </a:spcBef>
              <a:spcAft>
                <a:spcPts val="0"/>
              </a:spcAft>
              <a:buNone/>
            </a:pPr>
            <a:r>
              <a:rPr lang="ru-RU" dirty="0" smtClean="0"/>
              <a:t>Все остальные составляющие присутствуют только для того, чтобы процесс целеполагания и </a:t>
            </a:r>
            <a:r>
              <a:rPr lang="ru-RU" dirty="0" err="1" smtClean="0"/>
              <a:t>целедостижения</a:t>
            </a:r>
            <a:r>
              <a:rPr lang="ru-RU" dirty="0" smtClean="0"/>
              <a:t> состоялся.</a:t>
            </a:r>
          </a:p>
          <a:p>
            <a:pPr marL="0" lvl="0" indent="0" algn="l" rtl="0">
              <a:spcBef>
                <a:spcPts val="0"/>
              </a:spcBef>
              <a:spcAft>
                <a:spcPts val="0"/>
              </a:spcAft>
              <a:buNone/>
            </a:pPr>
            <a:r>
              <a:rPr lang="ru-RU" dirty="0" smtClean="0"/>
              <a:t>Каждую секунду </a:t>
            </a:r>
            <a:r>
              <a:rPr lang="ru-RU" dirty="0" err="1" smtClean="0"/>
              <a:t>коучинга</a:t>
            </a:r>
            <a:r>
              <a:rPr lang="ru-RU" dirty="0" smtClean="0"/>
              <a:t> профессиональный </a:t>
            </a:r>
            <a:r>
              <a:rPr lang="ru-RU" dirty="0" err="1" smtClean="0"/>
              <a:t>коуч</a:t>
            </a:r>
            <a:r>
              <a:rPr lang="ru-RU" dirty="0" smtClean="0"/>
              <a:t> должен задаваться двумя вопросами: </a:t>
            </a:r>
          </a:p>
          <a:p>
            <a:pPr marL="0" lvl="0" indent="0" algn="l" rtl="0">
              <a:spcBef>
                <a:spcPts val="0"/>
              </a:spcBef>
              <a:spcAft>
                <a:spcPts val="0"/>
              </a:spcAft>
              <a:buNone/>
            </a:pPr>
            <a:r>
              <a:rPr lang="ru-RU" dirty="0" smtClean="0"/>
              <a:t>– Определена ли цель клиента</a:t>
            </a:r>
          </a:p>
          <a:p>
            <a:pPr marL="171450" lvl="0" indent="-171450" algn="l" rtl="0">
              <a:spcBef>
                <a:spcPts val="0"/>
              </a:spcBef>
              <a:spcAft>
                <a:spcPts val="0"/>
              </a:spcAft>
              <a:buFontTx/>
              <a:buChar char="-"/>
            </a:pPr>
            <a:r>
              <a:rPr lang="ru-RU" dirty="0" smtClean="0"/>
              <a:t>Помогает ли это достичь его цели</a:t>
            </a:r>
          </a:p>
          <a:p>
            <a:pPr marL="0" lvl="0" indent="0" algn="l" rtl="0">
              <a:spcBef>
                <a:spcPts val="0"/>
              </a:spcBef>
              <a:spcAft>
                <a:spcPts val="0"/>
              </a:spcAft>
              <a:buFontTx/>
              <a:buNone/>
            </a:pPr>
            <a:endParaRPr lang="ru-RU" dirty="0" smtClean="0"/>
          </a:p>
        </p:txBody>
      </p:sp>
      <p:sp>
        <p:nvSpPr>
          <p:cNvPr id="640" name="Google Shape;640;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18</a:t>
            </a:fld>
            <a:endParaRPr/>
          </a:p>
        </p:txBody>
      </p:sp>
    </p:spTree>
    <p:extLst>
      <p:ext uri="{BB962C8B-B14F-4D97-AF65-F5344CB8AC3E}">
        <p14:creationId xmlns:p14="http://schemas.microsoft.com/office/powerpoint/2010/main" val="7614122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5" name="Google Shape;655;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dirty="0"/>
              <a:t>Почему же цели, а также процессы целеполагания и </a:t>
            </a:r>
            <a:r>
              <a:rPr lang="ru-RU" dirty="0" err="1"/>
              <a:t>целедостижения</a:t>
            </a:r>
            <a:r>
              <a:rPr lang="ru-RU" dirty="0"/>
              <a:t> так важны. </a:t>
            </a:r>
            <a:endParaRPr dirty="0"/>
          </a:p>
          <a:p>
            <a:pPr marL="0" lvl="0" indent="0" algn="l" rtl="0">
              <a:spcBef>
                <a:spcPts val="0"/>
              </a:spcBef>
              <a:spcAft>
                <a:spcPts val="0"/>
              </a:spcAft>
              <a:buNone/>
            </a:pPr>
            <a:r>
              <a:rPr lang="ru-RU" dirty="0"/>
              <a:t>Я позволю себе зачитать отрывки из доклада Ивана Петровича Павлова и статьи Аарона Бека и </a:t>
            </a:r>
            <a:r>
              <a:rPr lang="ru-RU" dirty="0" err="1"/>
              <a:t>Хейг</a:t>
            </a:r>
            <a:r>
              <a:rPr lang="ru-RU" dirty="0"/>
              <a:t>.</a:t>
            </a:r>
            <a:endParaRPr dirty="0"/>
          </a:p>
          <a:p>
            <a:pPr marL="0" lvl="0" indent="0" algn="l" rtl="0">
              <a:spcBef>
                <a:spcPts val="0"/>
              </a:spcBef>
              <a:spcAft>
                <a:spcPts val="0"/>
              </a:spcAft>
              <a:buNone/>
            </a:pPr>
            <a:r>
              <a:rPr lang="ru-RU" sz="1200" i="1" dirty="0">
                <a:latin typeface="Arial Narrow"/>
                <a:ea typeface="Arial Narrow"/>
                <a:cs typeface="Arial Narrow"/>
                <a:sym typeface="Arial Narrow"/>
              </a:rPr>
              <a:t>Рефлекс цели имеет огромное жизненное значение, он есть основная форма жизненной энергии каждого </a:t>
            </a:r>
            <a:endParaRPr dirty="0"/>
          </a:p>
          <a:p>
            <a:pPr marL="0" lvl="0" indent="0" algn="l" rtl="0">
              <a:spcBef>
                <a:spcPts val="0"/>
              </a:spcBef>
              <a:spcAft>
                <a:spcPts val="0"/>
              </a:spcAft>
              <a:buNone/>
            </a:pPr>
            <a:r>
              <a:rPr lang="ru-RU" sz="1200" i="1" dirty="0">
                <a:latin typeface="Arial Narrow"/>
                <a:ea typeface="Arial Narrow"/>
                <a:cs typeface="Arial Narrow"/>
                <a:sym typeface="Arial Narrow"/>
              </a:rPr>
              <a:t>из нас. Жизнь только того красна и сильна, кто всю жизнь стремится к постоянно достигаемой, но никогда не достижимой цели, или с одинаковым пылом переходит от одной цели к другой. </a:t>
            </a:r>
            <a:endParaRPr dirty="0"/>
          </a:p>
          <a:p>
            <a:pPr marL="0" lvl="0" indent="0" algn="l" rtl="0">
              <a:spcBef>
                <a:spcPts val="0"/>
              </a:spcBef>
              <a:spcAft>
                <a:spcPts val="0"/>
              </a:spcAft>
              <a:buNone/>
            </a:pPr>
            <a:r>
              <a:rPr lang="ru-RU" sz="1200" i="1" dirty="0">
                <a:latin typeface="Arial Narrow"/>
                <a:ea typeface="Arial Narrow"/>
                <a:cs typeface="Arial Narrow"/>
                <a:sym typeface="Arial Narrow"/>
              </a:rPr>
              <a:t>Вся жизнь, все ее улучшения, вся ее культура делается рефлексом цели, делается только людьми, стремящимися к той или другой поставленной ими себе в жизни цели. </a:t>
            </a:r>
            <a:r>
              <a:rPr lang="ru-RU" sz="1200" b="0" i="1" u="none" strike="noStrike" cap="none" dirty="0">
                <a:solidFill>
                  <a:schemeClr val="dk1"/>
                </a:solidFill>
                <a:effectLst/>
                <a:latin typeface="Calibri"/>
                <a:ea typeface="Calibri"/>
                <a:cs typeface="Calibri"/>
                <a:sym typeface="Calibri"/>
              </a:rPr>
              <a:t>Наоборот, жизнь перестает привязывать к себе, как только исчезает цель. </a:t>
            </a:r>
            <a:r>
              <a:rPr lang="ru-RU" sz="1200" i="1" dirty="0" smtClean="0">
                <a:latin typeface="Arial Narrow"/>
                <a:ea typeface="Arial Narrow"/>
                <a:cs typeface="Arial Narrow"/>
                <a:sym typeface="Arial Narrow"/>
              </a:rPr>
              <a:t>»*</a:t>
            </a:r>
          </a:p>
          <a:p>
            <a:pPr marL="0" lvl="0" indent="0" algn="l" rtl="0">
              <a:spcBef>
                <a:spcPts val="0"/>
              </a:spcBef>
              <a:spcAft>
                <a:spcPts val="0"/>
              </a:spcAft>
              <a:buNone/>
            </a:pPr>
            <a:endParaRPr lang="ru-RU" sz="1200" i="1" dirty="0" smtClean="0">
              <a:latin typeface="Arial Narrow"/>
              <a:ea typeface="Arial Narrow"/>
              <a:cs typeface="Arial Narrow"/>
              <a:sym typeface="Arial Narrow"/>
            </a:endParaRPr>
          </a:p>
          <a:p>
            <a:pPr marL="0" lvl="0" indent="0" algn="l" rtl="0">
              <a:spcBef>
                <a:spcPts val="0"/>
              </a:spcBef>
              <a:spcAft>
                <a:spcPts val="0"/>
              </a:spcAft>
              <a:buNone/>
            </a:pPr>
            <a:r>
              <a:rPr lang="ru-RU" sz="1200" i="1" dirty="0" smtClean="0">
                <a:latin typeface="Arial Narrow"/>
                <a:ea typeface="Arial Narrow"/>
                <a:cs typeface="Arial Narrow"/>
                <a:sym typeface="Arial Narrow"/>
              </a:rPr>
              <a:t>Что же происходит, когда мы попадаем в стрессовую ситуацию, например, связанную</a:t>
            </a:r>
            <a:endParaRPr lang="ru-RU" sz="1200" i="1" dirty="0">
              <a:latin typeface="Arial Narrow"/>
              <a:ea typeface="Arial Narrow"/>
              <a:cs typeface="Arial Narrow"/>
              <a:sym typeface="Arial Narrow"/>
            </a:endParaRPr>
          </a:p>
          <a:p>
            <a:pPr marL="0" lvl="0" indent="0" algn="l" rtl="0">
              <a:spcBef>
                <a:spcPts val="0"/>
              </a:spcBef>
              <a:spcAft>
                <a:spcPts val="0"/>
              </a:spcAft>
              <a:buNone/>
            </a:pPr>
            <a:endParaRPr lang="ru-RU" sz="1200" i="1" dirty="0">
              <a:latin typeface="Arial Narrow"/>
              <a:sym typeface="Arial Narrow"/>
            </a:endParaRPr>
          </a:p>
          <a:p>
            <a:pPr marL="0" lvl="0" indent="0" algn="l" rtl="0">
              <a:spcBef>
                <a:spcPts val="0"/>
              </a:spcBef>
              <a:spcAft>
                <a:spcPts val="0"/>
              </a:spcAft>
              <a:buNone/>
            </a:pPr>
            <a:r>
              <a:rPr lang="ru-RU" sz="1200" i="0" dirty="0">
                <a:latin typeface="Arial Narrow"/>
                <a:sym typeface="Arial Narrow"/>
              </a:rPr>
              <a:t>И последняя фраза</a:t>
            </a:r>
            <a:r>
              <a:rPr lang="ru-RU" sz="1200" i="0" baseline="0" dirty="0">
                <a:latin typeface="Arial Narrow"/>
                <a:sym typeface="Arial Narrow"/>
              </a:rPr>
              <a:t> отрывка из доклада великого ученого прекрасно, на наш взгляд, одну из главных причин развития хронического стресса и более серьезных психических и физических заболеваний, ведь человек – это </a:t>
            </a:r>
            <a:r>
              <a:rPr lang="ru-RU" sz="1200" i="0" baseline="0" dirty="0" err="1">
                <a:latin typeface="Arial Narrow"/>
                <a:sym typeface="Arial Narrow"/>
              </a:rPr>
              <a:t>био</a:t>
            </a:r>
            <a:r>
              <a:rPr lang="ru-RU" sz="1200" i="0" baseline="0" dirty="0">
                <a:latin typeface="Arial Narrow"/>
                <a:sym typeface="Arial Narrow"/>
              </a:rPr>
              <a:t>-</a:t>
            </a:r>
            <a:r>
              <a:rPr lang="ru-RU" sz="1200" i="0" baseline="0" dirty="0" err="1">
                <a:latin typeface="Arial Narrow"/>
                <a:sym typeface="Arial Narrow"/>
              </a:rPr>
              <a:t>психо</a:t>
            </a:r>
            <a:r>
              <a:rPr lang="ru-RU" sz="1200" i="0" baseline="0" dirty="0">
                <a:latin typeface="Arial Narrow"/>
                <a:sym typeface="Arial Narrow"/>
              </a:rPr>
              <a:t>-социальная система.</a:t>
            </a:r>
            <a:endParaRPr i="0" dirty="0"/>
          </a:p>
          <a:p>
            <a:pPr marL="0" lvl="0" indent="0" algn="l" rtl="0">
              <a:spcBef>
                <a:spcPts val="0"/>
              </a:spcBef>
              <a:spcAft>
                <a:spcPts val="0"/>
              </a:spcAft>
              <a:buNone/>
            </a:pPr>
            <a:endParaRPr i="0" dirty="0"/>
          </a:p>
        </p:txBody>
      </p:sp>
      <p:sp>
        <p:nvSpPr>
          <p:cNvPr id="656" name="Google Shape;656;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19</a:t>
            </a:fld>
            <a:endParaRPr/>
          </a:p>
        </p:txBody>
      </p:sp>
    </p:spTree>
    <p:extLst>
      <p:ext uri="{BB962C8B-B14F-4D97-AF65-F5344CB8AC3E}">
        <p14:creationId xmlns:p14="http://schemas.microsoft.com/office/powerpoint/2010/main" val="3654565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Google Shape;672;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3" name="Google Shape;673;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sz="1200" b="0" i="0" u="none" strike="noStrike" dirty="0">
                <a:solidFill>
                  <a:schemeClr val="dk1"/>
                </a:solidFill>
                <a:latin typeface="Calibri"/>
                <a:ea typeface="Calibri"/>
                <a:cs typeface="Calibri"/>
                <a:sym typeface="Calibri"/>
              </a:rPr>
              <a:t>Проанализировав</a:t>
            </a:r>
            <a:r>
              <a:rPr lang="ru-RU" sz="1200" b="0" i="0" u="none" strike="noStrike" baseline="0" dirty="0">
                <a:solidFill>
                  <a:schemeClr val="dk1"/>
                </a:solidFill>
                <a:latin typeface="Calibri"/>
                <a:ea typeface="Calibri"/>
                <a:cs typeface="Calibri"/>
                <a:sym typeface="Calibri"/>
              </a:rPr>
              <a:t> большое количество определений данного термина, мы предлагаем под словом «цель» понимать </a:t>
            </a:r>
            <a:r>
              <a:rPr lang="ru-RU" sz="1200" dirty="0"/>
              <a:t>осознанный конкретизированный образ желаемого результата (в виде предмета, состояния или процесса), обусловленный возможностями, ценностями и личностным смыслом человека. </a:t>
            </a:r>
            <a:endParaRPr lang="ru-RU" sz="1200" dirty="0" smtClean="0"/>
          </a:p>
          <a:p>
            <a:pPr marL="0" lvl="0" indent="0" algn="l" rtl="0">
              <a:spcBef>
                <a:spcPts val="0"/>
              </a:spcBef>
              <a:spcAft>
                <a:spcPts val="0"/>
              </a:spcAft>
              <a:buNone/>
            </a:pPr>
            <a:endParaRPr lang="ru-RU" sz="1200" dirty="0" smtClean="0"/>
          </a:p>
          <a:p>
            <a:pPr marL="0" lvl="0" indent="0" algn="l" rtl="0">
              <a:spcBef>
                <a:spcPts val="0"/>
              </a:spcBef>
              <a:spcAft>
                <a:spcPts val="0"/>
              </a:spcAft>
              <a:buNone/>
            </a:pPr>
            <a:r>
              <a:rPr lang="ru-RU" dirty="0"/>
              <a:t/>
            </a:r>
            <a:br>
              <a:rPr lang="ru-RU" dirty="0"/>
            </a:br>
            <a:endParaRPr dirty="0"/>
          </a:p>
        </p:txBody>
      </p:sp>
      <p:sp>
        <p:nvSpPr>
          <p:cNvPr id="674" name="Google Shape;674;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20</a:t>
            </a:fld>
            <a:endParaRPr/>
          </a:p>
        </p:txBody>
      </p:sp>
    </p:spTree>
    <p:extLst>
      <p:ext uri="{BB962C8B-B14F-4D97-AF65-F5344CB8AC3E}">
        <p14:creationId xmlns:p14="http://schemas.microsoft.com/office/powerpoint/2010/main" val="22340584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Google Shape;681;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2" name="Google Shape;682;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dirty="0"/>
              <a:t>Но есть нечто не менее важное, чем цель. Это слово, которое этимологически и семантически близко к слову Цель. А именно - Целостность. </a:t>
            </a:r>
            <a:endParaRPr dirty="0"/>
          </a:p>
          <a:p>
            <a:pPr marL="0" lvl="0" indent="0" algn="l" rtl="0">
              <a:spcBef>
                <a:spcPts val="0"/>
              </a:spcBef>
              <a:spcAft>
                <a:spcPts val="0"/>
              </a:spcAft>
              <a:buNone/>
            </a:pPr>
            <a:r>
              <a:rPr lang="ru-RU" dirty="0"/>
              <a:t>Если нет целостности, то цели становятся чужими, действия демонстративным, исчезает мотивация и удовольствие от процесса достижения цели. </a:t>
            </a:r>
            <a:endParaRPr dirty="0"/>
          </a:p>
          <a:p>
            <a:pPr marL="0" lvl="0" indent="0" algn="l" rtl="0">
              <a:spcBef>
                <a:spcPts val="0"/>
              </a:spcBef>
              <a:spcAft>
                <a:spcPts val="0"/>
              </a:spcAft>
              <a:buNone/>
            </a:pPr>
            <a:r>
              <a:rPr lang="ru-RU" dirty="0"/>
              <a:t>С другой стороны определение и достижение своих целей помогает человеку приобрести </a:t>
            </a:r>
            <a:r>
              <a:rPr lang="ru-RU" dirty="0" smtClean="0"/>
              <a:t>и сохранять целостность даже в ситуациях сильного стресса.</a:t>
            </a:r>
          </a:p>
          <a:p>
            <a:pPr marL="0" lvl="0" indent="0" algn="l" rtl="0">
              <a:spcBef>
                <a:spcPts val="0"/>
              </a:spcBef>
              <a:spcAft>
                <a:spcPts val="0"/>
              </a:spcAft>
              <a:buNone/>
            </a:pPr>
            <a:endParaRPr lang="ru-RU" dirty="0" smtClean="0"/>
          </a:p>
          <a:p>
            <a:pPr marL="0" lvl="0" indent="0" algn="l" rtl="0">
              <a:spcBef>
                <a:spcPts val="0"/>
              </a:spcBef>
              <a:spcAft>
                <a:spcPts val="0"/>
              </a:spcAft>
              <a:buNone/>
            </a:pPr>
            <a:endParaRPr dirty="0"/>
          </a:p>
          <a:p>
            <a:pPr marL="0" lvl="0" indent="0" algn="l" rtl="0">
              <a:spcBef>
                <a:spcPts val="0"/>
              </a:spcBef>
              <a:spcAft>
                <a:spcPts val="0"/>
              </a:spcAft>
              <a:buNone/>
            </a:pPr>
            <a:r>
              <a:rPr lang="ru-RU" dirty="0" smtClean="0"/>
              <a:t>Изначально, проектируя образовательное решение, мы полагали, что </a:t>
            </a:r>
            <a:r>
              <a:rPr lang="ru-RU" dirty="0" err="1" smtClean="0"/>
              <a:t>коучинг</a:t>
            </a:r>
            <a:r>
              <a:rPr lang="ru-RU" dirty="0" smtClean="0"/>
              <a:t> </a:t>
            </a:r>
            <a:r>
              <a:rPr lang="ru-RU" baseline="0" dirty="0" smtClean="0"/>
              <a:t> станет одним из элементов, поддерживающих тренинг, но получилось наоборот. Именно </a:t>
            </a:r>
            <a:r>
              <a:rPr lang="ru-RU" baseline="0" dirty="0" err="1" smtClean="0"/>
              <a:t>коучинг</a:t>
            </a:r>
            <a:r>
              <a:rPr lang="ru-RU" baseline="0" dirty="0" smtClean="0"/>
              <a:t> стал тем основным элементом для большинства участников, который запустил череду их удивительных жизненных изменений и трансформаций.</a:t>
            </a:r>
          </a:p>
          <a:p>
            <a:pPr marL="0" lvl="0" indent="0" algn="l" rtl="0">
              <a:spcBef>
                <a:spcPts val="0"/>
              </a:spcBef>
              <a:spcAft>
                <a:spcPts val="0"/>
              </a:spcAft>
              <a:buNone/>
            </a:pPr>
            <a:r>
              <a:rPr lang="ru-RU" baseline="0" dirty="0" smtClean="0"/>
              <a:t>Потому что когда есть четкое понимание своей цели и путей ее достижения, появляется вовлеченность, приятное ощущение контроля своей жизни, а также готовность действовать и рисковать. Появляется азарт и вкус жизни.</a:t>
            </a:r>
          </a:p>
          <a:p>
            <a:pPr marL="0" lvl="0" indent="0" algn="l" rtl="0">
              <a:spcBef>
                <a:spcPts val="0"/>
              </a:spcBef>
              <a:spcAft>
                <a:spcPts val="0"/>
              </a:spcAft>
              <a:buNone/>
            </a:pPr>
            <a:r>
              <a:rPr lang="ru-RU" baseline="0" dirty="0" smtClean="0"/>
              <a:t>И жизнестойкость начинает развивать самым что ни наесть естественным путем.</a:t>
            </a:r>
          </a:p>
          <a:p>
            <a:pPr marL="0" lvl="0" indent="0" algn="l" rtl="0">
              <a:spcBef>
                <a:spcPts val="0"/>
              </a:spcBef>
              <a:spcAft>
                <a:spcPts val="0"/>
              </a:spcAft>
              <a:buNone/>
            </a:pPr>
            <a:endParaRPr lang="ru-RU" baseline="0" dirty="0" smtClean="0"/>
          </a:p>
          <a:p>
            <a:pPr marL="0" lvl="0" indent="0" algn="l" rtl="0">
              <a:spcBef>
                <a:spcPts val="0"/>
              </a:spcBef>
              <a:spcAft>
                <a:spcPts val="0"/>
              </a:spcAft>
              <a:buNone/>
            </a:pPr>
            <a:r>
              <a:rPr lang="ru-RU" baseline="0" dirty="0" smtClean="0"/>
              <a:t>Результаты проведенных исследований это подтверждают.</a:t>
            </a:r>
            <a:endParaRPr dirty="0"/>
          </a:p>
        </p:txBody>
      </p:sp>
      <p:sp>
        <p:nvSpPr>
          <p:cNvPr id="683" name="Google Shape;683;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21</a:t>
            </a:fld>
            <a:endParaRPr/>
          </a:p>
        </p:txBody>
      </p:sp>
    </p:spTree>
    <p:extLst>
      <p:ext uri="{BB962C8B-B14F-4D97-AF65-F5344CB8AC3E}">
        <p14:creationId xmlns:p14="http://schemas.microsoft.com/office/powerpoint/2010/main" val="1546600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rtl="0"/>
            <a:r>
              <a:rPr lang="ru-RU" sz="1200" b="0" i="0" u="none" strike="noStrike" cap="none" dirty="0" smtClean="0">
                <a:solidFill>
                  <a:schemeClr val="dk1"/>
                </a:solidFill>
                <a:effectLst/>
                <a:latin typeface="Calibri"/>
                <a:ea typeface="Calibri"/>
                <a:cs typeface="Calibri"/>
                <a:sym typeface="Calibri"/>
              </a:rPr>
              <a:t>Несколько лет назад на смену уже привычному термину “VUCA мир” пришел термин “BANI мир”, предложенный футурологом </a:t>
            </a:r>
            <a:r>
              <a:rPr lang="ru-RU" sz="1200" b="0" i="0" u="none" strike="noStrike" cap="none" dirty="0" err="1" smtClean="0">
                <a:solidFill>
                  <a:schemeClr val="dk1"/>
                </a:solidFill>
                <a:effectLst/>
                <a:latin typeface="Calibri"/>
                <a:ea typeface="Calibri"/>
                <a:cs typeface="Calibri"/>
                <a:sym typeface="Calibri"/>
              </a:rPr>
              <a:t>Жамме</a:t>
            </a:r>
            <a:r>
              <a:rPr lang="ru-RU" sz="1200" b="0" i="0" u="none" strike="noStrike" cap="none" dirty="0" smtClean="0">
                <a:solidFill>
                  <a:schemeClr val="dk1"/>
                </a:solidFill>
                <a:effectLst/>
                <a:latin typeface="Calibri"/>
                <a:ea typeface="Calibri"/>
                <a:cs typeface="Calibri"/>
                <a:sym typeface="Calibri"/>
              </a:rPr>
              <a:t> </a:t>
            </a:r>
            <a:r>
              <a:rPr lang="ru-RU" sz="1200" b="0" i="0" u="none" strike="noStrike" cap="none" dirty="0" err="1" smtClean="0">
                <a:solidFill>
                  <a:schemeClr val="dk1"/>
                </a:solidFill>
                <a:effectLst/>
                <a:latin typeface="Calibri"/>
                <a:ea typeface="Calibri"/>
                <a:cs typeface="Calibri"/>
                <a:sym typeface="Calibri"/>
              </a:rPr>
              <a:t>Кассио</a:t>
            </a:r>
            <a:r>
              <a:rPr lang="ru-RU" sz="1200" b="0" i="0" u="none" strike="noStrike" cap="none" dirty="0" smtClean="0">
                <a:solidFill>
                  <a:schemeClr val="dk1"/>
                </a:solidFill>
                <a:effectLst/>
                <a:latin typeface="Calibri"/>
                <a:ea typeface="Calibri"/>
                <a:cs typeface="Calibri"/>
                <a:sym typeface="Calibri"/>
              </a:rPr>
              <a:t>. И, кстати, случилось это еще до пандемии COVID</a:t>
            </a:r>
            <a:r>
              <a:rPr lang="en-US" sz="1200" b="0" i="0" u="none" strike="noStrike" cap="none" dirty="0" smtClean="0">
                <a:solidFill>
                  <a:schemeClr val="dk1"/>
                </a:solidFill>
                <a:effectLst/>
                <a:latin typeface="Calibri"/>
                <a:ea typeface="Calibri"/>
                <a:cs typeface="Calibri"/>
                <a:sym typeface="Calibri"/>
              </a:rPr>
              <a:t>-</a:t>
            </a:r>
            <a:r>
              <a:rPr lang="ru-RU" sz="1200" b="0" i="0" u="none" strike="noStrike" cap="none" dirty="0" smtClean="0">
                <a:solidFill>
                  <a:schemeClr val="dk1"/>
                </a:solidFill>
                <a:effectLst/>
                <a:latin typeface="Calibri"/>
                <a:ea typeface="Calibri"/>
                <a:cs typeface="Calibri"/>
                <a:sym typeface="Calibri"/>
              </a:rPr>
              <a:t>19.</a:t>
            </a:r>
            <a:endParaRPr lang="ru-RU" b="0" dirty="0" smtClean="0">
              <a:effectLst/>
            </a:endParaRPr>
          </a:p>
          <a:p>
            <a:pPr rtl="0"/>
            <a:r>
              <a:rPr lang="ru-RU" sz="1200" b="1" i="0" u="none" strike="noStrike" cap="none" dirty="0" smtClean="0">
                <a:solidFill>
                  <a:schemeClr val="dk1"/>
                </a:solidFill>
                <a:effectLst/>
                <a:latin typeface="Calibri"/>
                <a:ea typeface="Calibri"/>
                <a:cs typeface="Calibri"/>
                <a:sym typeface="Calibri"/>
              </a:rPr>
              <a:t>Что же из себя представляет этот “новый мир”?</a:t>
            </a:r>
            <a:r>
              <a:rPr lang="ru-RU" sz="1200" b="0" i="0" u="none" strike="noStrike" cap="none" dirty="0" smtClean="0">
                <a:solidFill>
                  <a:schemeClr val="dk1"/>
                </a:solidFill>
                <a:effectLst/>
                <a:latin typeface="Calibri"/>
                <a:ea typeface="Calibri"/>
                <a:cs typeface="Calibri"/>
                <a:sym typeface="Calibri"/>
              </a:rPr>
              <a:t> </a:t>
            </a:r>
            <a:endParaRPr lang="ru-RU" b="0" dirty="0" smtClean="0">
              <a:effectLst/>
            </a:endParaRPr>
          </a:p>
          <a:p>
            <a:pPr rtl="0"/>
            <a:r>
              <a:rPr lang="ru-RU" b="0" dirty="0" smtClean="0">
                <a:effectLst/>
              </a:rPr>
              <a:t/>
            </a:r>
            <a:br>
              <a:rPr lang="ru-RU" b="0" dirty="0" smtClean="0">
                <a:effectLst/>
              </a:rPr>
            </a:br>
            <a:r>
              <a:rPr lang="ru-RU" sz="1200" b="1" i="0" u="none" strike="noStrike" cap="none" dirty="0" smtClean="0">
                <a:solidFill>
                  <a:schemeClr val="dk1"/>
                </a:solidFill>
                <a:effectLst/>
                <a:latin typeface="Calibri"/>
                <a:ea typeface="Calibri"/>
                <a:cs typeface="Calibri"/>
                <a:sym typeface="Calibri"/>
              </a:rPr>
              <a:t>B – Хрупкий.</a:t>
            </a:r>
            <a:r>
              <a:rPr lang="ru-RU" sz="1200" b="0" i="0" u="none" strike="noStrike" cap="none" dirty="0" smtClean="0">
                <a:solidFill>
                  <a:schemeClr val="dk1"/>
                </a:solidFill>
                <a:effectLst/>
                <a:latin typeface="Calibri"/>
                <a:ea typeface="Calibri"/>
                <a:cs typeface="Calibri"/>
                <a:sym typeface="Calibri"/>
              </a:rPr>
              <a:t> </a:t>
            </a:r>
            <a:endParaRPr lang="ru-RU" b="0" dirty="0" smtClean="0">
              <a:effectLst/>
            </a:endParaRPr>
          </a:p>
          <a:p>
            <a:pPr rtl="0"/>
            <a:r>
              <a:rPr lang="ru-RU" sz="1200" b="0" i="0" u="none" strike="noStrike" cap="none" dirty="0" smtClean="0">
                <a:solidFill>
                  <a:schemeClr val="dk1"/>
                </a:solidFill>
                <a:effectLst/>
                <a:latin typeface="Calibri"/>
                <a:ea typeface="Calibri"/>
                <a:cs typeface="Calibri"/>
                <a:sym typeface="Calibri"/>
              </a:rPr>
              <a:t>Кажущиеся надежными и основательными вещи, структуры, организации «ломаются», мы подвержены </a:t>
            </a:r>
            <a:r>
              <a:rPr lang="ru-RU" sz="1200" b="0" i="0" u="sng" strike="noStrike" cap="none" dirty="0" smtClean="0">
                <a:solidFill>
                  <a:srgbClr val="FF0000"/>
                </a:solidFill>
                <a:effectLst/>
                <a:latin typeface="Calibri"/>
                <a:ea typeface="Calibri"/>
                <a:cs typeface="Calibri"/>
                <a:sym typeface="Calibri"/>
              </a:rPr>
              <a:t>катастрофе</a:t>
            </a:r>
            <a:r>
              <a:rPr lang="ru-RU" sz="1200" b="0" i="0" u="none" strike="noStrike" cap="none" dirty="0" smtClean="0">
                <a:solidFill>
                  <a:schemeClr val="dk1"/>
                </a:solidFill>
                <a:effectLst/>
                <a:latin typeface="Calibri"/>
                <a:ea typeface="Calibri"/>
                <a:cs typeface="Calibri"/>
                <a:sym typeface="Calibri"/>
              </a:rPr>
              <a:t> в любое время. </a:t>
            </a:r>
            <a:endParaRPr lang="ru-RU" b="0" dirty="0" smtClean="0">
              <a:effectLst/>
            </a:endParaRPr>
          </a:p>
          <a:p>
            <a:pPr rtl="0"/>
            <a:r>
              <a:rPr lang="ru-RU" sz="1200" b="1" i="0" u="none" strike="noStrike" cap="none" dirty="0" smtClean="0">
                <a:solidFill>
                  <a:schemeClr val="dk1"/>
                </a:solidFill>
                <a:effectLst/>
                <a:latin typeface="Calibri"/>
                <a:ea typeface="Calibri"/>
                <a:cs typeface="Calibri"/>
                <a:sym typeface="Calibri"/>
              </a:rPr>
              <a:t>A – Тревожный.</a:t>
            </a:r>
            <a:r>
              <a:rPr lang="ru-RU" sz="1200" b="0" i="0" u="none" strike="noStrike" cap="none" dirty="0" smtClean="0">
                <a:solidFill>
                  <a:schemeClr val="dk1"/>
                </a:solidFill>
                <a:effectLst/>
                <a:latin typeface="Calibri"/>
                <a:ea typeface="Calibri"/>
                <a:cs typeface="Calibri"/>
                <a:sym typeface="Calibri"/>
              </a:rPr>
              <a:t> </a:t>
            </a:r>
            <a:endParaRPr lang="ru-RU" b="0" dirty="0" smtClean="0">
              <a:effectLst/>
            </a:endParaRPr>
          </a:p>
          <a:p>
            <a:pPr rtl="0"/>
            <a:r>
              <a:rPr lang="ru-RU" sz="1200" b="0" i="0" u="none" strike="noStrike" cap="none" dirty="0" smtClean="0">
                <a:solidFill>
                  <a:schemeClr val="dk1"/>
                </a:solidFill>
                <a:effectLst/>
                <a:latin typeface="Calibri"/>
                <a:ea typeface="Calibri"/>
                <a:cs typeface="Calibri"/>
                <a:sym typeface="Calibri"/>
              </a:rPr>
              <a:t>Еще</a:t>
            </a:r>
            <a:r>
              <a:rPr lang="ru-RU" sz="1200" b="0" i="0" u="none" strike="noStrike" cap="none" baseline="0" dirty="0" smtClean="0">
                <a:solidFill>
                  <a:schemeClr val="dk1"/>
                </a:solidFill>
                <a:effectLst/>
                <a:latin typeface="Calibri"/>
                <a:ea typeface="Calibri"/>
                <a:cs typeface="Calibri"/>
                <a:sym typeface="Calibri"/>
              </a:rPr>
              <a:t> не успела до конца завершиться пандемия, а на смену ей пришло новое событие, теперь уже в политической сфере, затронувшее огромное количество людей по всему миру. Неудивительно, что в настоящее время почти</a:t>
            </a:r>
            <a:r>
              <a:rPr lang="ru-RU" sz="1200" b="0" i="0" u="none" strike="noStrike" cap="none" dirty="0" smtClean="0">
                <a:solidFill>
                  <a:schemeClr val="dk1"/>
                </a:solidFill>
                <a:effectLst/>
                <a:latin typeface="Calibri"/>
                <a:ea typeface="Calibri"/>
                <a:cs typeface="Calibri"/>
                <a:sym typeface="Calibri"/>
              </a:rPr>
              <a:t> каждый в той или иной мере испытывает тревогу, открывая новости или думая о неопределенном будущем своих детей и бизнеса. </a:t>
            </a:r>
            <a:endParaRPr lang="ru-RU" b="0" dirty="0" smtClean="0">
              <a:effectLst/>
            </a:endParaRPr>
          </a:p>
          <a:p>
            <a:pPr rtl="0"/>
            <a:r>
              <a:rPr lang="ru-RU" sz="1200" b="1" i="0" u="none" strike="noStrike" cap="none" dirty="0" smtClean="0">
                <a:solidFill>
                  <a:schemeClr val="dk1"/>
                </a:solidFill>
                <a:effectLst/>
                <a:latin typeface="Calibri"/>
                <a:ea typeface="Calibri"/>
                <a:cs typeface="Calibri"/>
                <a:sym typeface="Calibri"/>
              </a:rPr>
              <a:t>N – Нелинейный. </a:t>
            </a:r>
            <a:endParaRPr lang="ru-RU" b="0" dirty="0" smtClean="0">
              <a:effectLst/>
            </a:endParaRPr>
          </a:p>
          <a:p>
            <a:pPr rtl="0"/>
            <a:r>
              <a:rPr lang="ru-RU" sz="1200" b="0" i="0" u="none" strike="noStrike" cap="none" dirty="0" smtClean="0">
                <a:solidFill>
                  <a:schemeClr val="dk1"/>
                </a:solidFill>
                <a:effectLst/>
                <a:latin typeface="Calibri"/>
                <a:ea typeface="Calibri"/>
                <a:cs typeface="Calibri"/>
                <a:sym typeface="Calibri"/>
              </a:rPr>
              <a:t>Замечали ли</a:t>
            </a:r>
            <a:r>
              <a:rPr lang="ru-RU" sz="1200" b="0" i="0" u="none" strike="noStrike" cap="none" baseline="0" dirty="0" smtClean="0">
                <a:solidFill>
                  <a:schemeClr val="dk1"/>
                </a:solidFill>
                <a:effectLst/>
                <a:latin typeface="Calibri"/>
                <a:ea typeface="Calibri"/>
                <a:cs typeface="Calibri"/>
                <a:sym typeface="Calibri"/>
              </a:rPr>
              <a:t> вы, что</a:t>
            </a:r>
            <a:r>
              <a:rPr lang="ru-RU" sz="1200" b="0" i="0" u="none" strike="noStrike" cap="none" dirty="0" smtClean="0">
                <a:solidFill>
                  <a:schemeClr val="dk1"/>
                </a:solidFill>
                <a:effectLst/>
                <a:latin typeface="Calibri"/>
                <a:ea typeface="Calibri"/>
                <a:cs typeface="Calibri"/>
                <a:sym typeface="Calibri"/>
              </a:rPr>
              <a:t> диспропорция между причиной и следствием в последнее время становится все боле и более очевидной? Результаты предпринятых или НЕ предпринятых действий оказываются в конечном итоге несбалансированными. Небольшие решения способны привести к огромным последствиям различной полярности, а огромные усилия – к ничтожным результатам. Крошечный вирус заставил большую часть населения мира прятаться по домам. Он поражает гигантские бизнес-модели и возвышает маленькие </a:t>
            </a:r>
            <a:r>
              <a:rPr lang="ru-RU" sz="1200" b="0" i="0" u="none" strike="noStrike" cap="none" dirty="0" err="1" smtClean="0">
                <a:solidFill>
                  <a:schemeClr val="dk1"/>
                </a:solidFill>
                <a:effectLst/>
                <a:latin typeface="Calibri"/>
                <a:ea typeface="Calibri"/>
                <a:cs typeface="Calibri"/>
                <a:sym typeface="Calibri"/>
              </a:rPr>
              <a:t>стартапы</a:t>
            </a:r>
            <a:r>
              <a:rPr lang="ru-RU" sz="1200" b="0" i="0" u="none" strike="noStrike" cap="none" dirty="0" smtClean="0">
                <a:solidFill>
                  <a:schemeClr val="dk1"/>
                </a:solidFill>
                <a:effectLst/>
                <a:latin typeface="Calibri"/>
                <a:ea typeface="Calibri"/>
                <a:cs typeface="Calibri"/>
                <a:sym typeface="Calibri"/>
              </a:rPr>
              <a:t>. </a:t>
            </a:r>
            <a:endParaRPr lang="ru-RU" b="0" dirty="0" smtClean="0">
              <a:effectLst/>
            </a:endParaRPr>
          </a:p>
          <a:p>
            <a:pPr rtl="0"/>
            <a:r>
              <a:rPr lang="ru-RU" sz="1200" b="1" i="0" u="none" strike="noStrike" cap="none" dirty="0" smtClean="0">
                <a:solidFill>
                  <a:schemeClr val="dk1"/>
                </a:solidFill>
                <a:effectLst/>
                <a:latin typeface="Calibri"/>
                <a:ea typeface="Calibri"/>
                <a:cs typeface="Calibri"/>
                <a:sym typeface="Calibri"/>
              </a:rPr>
              <a:t>I – Непостижимый. </a:t>
            </a:r>
            <a:endParaRPr lang="ru-RU" b="0" dirty="0" smtClean="0">
              <a:effectLst/>
            </a:endParaRPr>
          </a:p>
          <a:p>
            <a:pPr rtl="0"/>
            <a:r>
              <a:rPr lang="ru-RU" sz="1200" b="0" i="0" u="none" strike="noStrike" cap="none" dirty="0" smtClean="0">
                <a:solidFill>
                  <a:schemeClr val="dk1"/>
                </a:solidFill>
                <a:effectLst/>
                <a:latin typeface="Calibri"/>
                <a:ea typeface="Calibri"/>
                <a:cs typeface="Calibri"/>
                <a:sym typeface="Calibri"/>
              </a:rPr>
              <a:t>За непостижимостью скрывается конечное состояние «информационной перегрузки». Дополнительная информация больше не является гарантией лучшего понимания. Да, людям стало проще находить ответы на поставленные вопросы, но далеко не все они имеют смысл. Непостижимость, по мнению </a:t>
            </a:r>
            <a:r>
              <a:rPr lang="ru-RU" sz="1200" b="0" i="0" u="none" strike="noStrike" cap="none" dirty="0" err="1" smtClean="0">
                <a:solidFill>
                  <a:schemeClr val="dk1"/>
                </a:solidFill>
                <a:effectLst/>
                <a:latin typeface="Calibri"/>
                <a:ea typeface="Calibri"/>
                <a:cs typeface="Calibri"/>
                <a:sym typeface="Calibri"/>
              </a:rPr>
              <a:t>Жамме</a:t>
            </a:r>
            <a:r>
              <a:rPr lang="ru-RU" sz="1200" b="0" i="0" u="none" strike="noStrike" cap="none" dirty="0" smtClean="0">
                <a:solidFill>
                  <a:schemeClr val="dk1"/>
                </a:solidFill>
                <a:effectLst/>
                <a:latin typeface="Calibri"/>
                <a:ea typeface="Calibri"/>
                <a:cs typeface="Calibri"/>
                <a:sym typeface="Calibri"/>
              </a:rPr>
              <a:t> </a:t>
            </a:r>
            <a:r>
              <a:rPr lang="ru-RU" sz="1200" b="0" i="0" u="none" strike="noStrike" cap="none" dirty="0" err="1" smtClean="0">
                <a:solidFill>
                  <a:schemeClr val="dk1"/>
                </a:solidFill>
                <a:effectLst/>
                <a:latin typeface="Calibri"/>
                <a:ea typeface="Calibri"/>
                <a:cs typeface="Calibri"/>
                <a:sym typeface="Calibri"/>
              </a:rPr>
              <a:t>Касио</a:t>
            </a:r>
            <a:r>
              <a:rPr lang="ru-RU" sz="1200" b="0" i="0" u="none" strike="noStrike" cap="none" dirty="0" smtClean="0">
                <a:solidFill>
                  <a:schemeClr val="dk1"/>
                </a:solidFill>
                <a:effectLst/>
                <a:latin typeface="Calibri"/>
                <a:ea typeface="Calibri"/>
                <a:cs typeface="Calibri"/>
                <a:sym typeface="Calibri"/>
              </a:rPr>
              <a:t>, присуща системам искусственного интеллекта, которыми мы начинаем активно пользоваться. Чем больше системы ИИ усложняются, тем даже их создателям сложнее понять, как они принимают то или иное решение. </a:t>
            </a:r>
            <a:endParaRPr lang="ru-RU" b="0" dirty="0" smtClean="0">
              <a:effectLst/>
            </a:endParaRPr>
          </a:p>
          <a:p>
            <a:pPr rtl="0"/>
            <a:r>
              <a:rPr lang="ru-RU" dirty="0" smtClean="0"/>
              <a:t/>
            </a:r>
            <a:br>
              <a:rPr lang="ru-RU" dirty="0" smtClean="0"/>
            </a:br>
            <a:r>
              <a:rPr lang="ru-RU" sz="1200" b="0" i="0" u="none" strike="noStrike" cap="none" dirty="0" smtClean="0">
                <a:solidFill>
                  <a:schemeClr val="dk1"/>
                </a:solidFill>
                <a:effectLst/>
                <a:latin typeface="Calibri"/>
                <a:ea typeface="Calibri"/>
                <a:cs typeface="Calibri"/>
                <a:sym typeface="Calibri"/>
              </a:rPr>
              <a:t>Наши жизненные стратегии и убеждения относительно способов достижения целей формировались в другие времена. Сейчас же все меняется так быстро, что, не успев адаптироваться к одной реальности, ее уже сменяет другая. </a:t>
            </a:r>
          </a:p>
          <a:p>
            <a:pPr rtl="0"/>
            <a:endParaRPr lang="ru-RU" sz="1200" b="0" i="0" u="none" strike="noStrike" cap="none" dirty="0" smtClean="0">
              <a:solidFill>
                <a:schemeClr val="dk1"/>
              </a:solidFill>
              <a:effectLst/>
              <a:latin typeface="Calibri"/>
              <a:ea typeface="Calibri"/>
              <a:cs typeface="Calibri"/>
              <a:sym typeface="Calibri"/>
            </a:endParaRPr>
          </a:p>
          <a:p>
            <a:r>
              <a:rPr lang="ru-RU" sz="1200" b="0" i="0" u="none" strike="noStrike" cap="none" dirty="0" smtClean="0">
                <a:solidFill>
                  <a:schemeClr val="dk1"/>
                </a:solidFill>
                <a:effectLst/>
                <a:latin typeface="Calibri"/>
                <a:ea typeface="Calibri"/>
                <a:cs typeface="Calibri"/>
                <a:sym typeface="Calibri"/>
              </a:rPr>
              <a:t>Исходя</a:t>
            </a:r>
            <a:r>
              <a:rPr lang="ru-RU" sz="1200" b="0" i="0" u="none" strike="noStrike" cap="none" baseline="0" dirty="0" smtClean="0">
                <a:solidFill>
                  <a:schemeClr val="dk1"/>
                </a:solidFill>
                <a:effectLst/>
                <a:latin typeface="Calibri"/>
                <a:ea typeface="Calibri"/>
                <a:cs typeface="Calibri"/>
                <a:sym typeface="Calibri"/>
              </a:rPr>
              <a:t> из этого, возникает вполне оправданный вопрос: «Как </a:t>
            </a:r>
            <a:r>
              <a:rPr lang="ru-RU" sz="1200" dirty="0" smtClean="0">
                <a:latin typeface="Futura bk bt"/>
              </a:rPr>
              <a:t>сохранять себя и свой бизнес в ситуациях частого стресса</a:t>
            </a:r>
            <a:r>
              <a:rPr lang="ru-RU" sz="1200" baseline="0" dirty="0" smtClean="0">
                <a:latin typeface="Futura bk bt"/>
              </a:rPr>
              <a:t> и постоянных изменений?</a:t>
            </a:r>
            <a:r>
              <a:rPr lang="ru-RU" sz="1200" b="0" i="0" u="none" strike="noStrike" cap="none" baseline="0" dirty="0" smtClean="0">
                <a:solidFill>
                  <a:schemeClr val="dk1"/>
                </a:solidFill>
                <a:effectLst/>
                <a:latin typeface="Calibri"/>
                <a:ea typeface="Calibri"/>
                <a:cs typeface="Calibri"/>
                <a:sym typeface="Calibri"/>
              </a:rPr>
              <a:t>» </a:t>
            </a:r>
          </a:p>
          <a:p>
            <a:r>
              <a:rPr lang="ru-RU" sz="1200" b="0" i="0" u="none" strike="noStrike" cap="none" baseline="0" dirty="0" smtClean="0">
                <a:solidFill>
                  <a:schemeClr val="dk1"/>
                </a:solidFill>
                <a:effectLst/>
                <a:latin typeface="Calibri"/>
                <a:ea typeface="Calibri"/>
                <a:cs typeface="Calibri"/>
                <a:sym typeface="Calibri"/>
              </a:rPr>
              <a:t>И этот вопрос и ответы на него особенно актуальны для бизнеса и тех лидеров, которые им управляют. </a:t>
            </a:r>
          </a:p>
          <a:p>
            <a:endParaRPr lang="ru-RU" sz="1200" b="0" i="0" u="none" strike="noStrike" cap="none" baseline="0" dirty="0" smtClean="0">
              <a:solidFill>
                <a:schemeClr val="dk1"/>
              </a:solidFill>
              <a:effectLst/>
              <a:latin typeface="Calibri"/>
              <a:ea typeface="Calibri"/>
              <a:cs typeface="Calibri"/>
              <a:sym typeface="Calibri"/>
            </a:endParaRPr>
          </a:p>
          <a:p>
            <a:r>
              <a:rPr lang="ru-RU" sz="1200" b="0" i="0" u="none" strike="noStrike" cap="none" baseline="0" dirty="0" smtClean="0">
                <a:solidFill>
                  <a:schemeClr val="dk1"/>
                </a:solidFill>
                <a:effectLst/>
                <a:latin typeface="Calibri"/>
                <a:ea typeface="Calibri"/>
                <a:cs typeface="Calibri"/>
                <a:sym typeface="Calibri"/>
              </a:rPr>
              <a:t>Вот почему вопрос о развитии жизнестойкости сейчас звучит особенно актуально.</a:t>
            </a:r>
          </a:p>
        </p:txBody>
      </p:sp>
      <p:sp>
        <p:nvSpPr>
          <p:cNvPr id="4" name="Номер слайда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ru-RU" sz="1200" b="0" i="0" u="none" strike="noStrike" cap="none" smtClean="0">
                <a:solidFill>
                  <a:schemeClr val="dk1"/>
                </a:solidFill>
                <a:latin typeface="Calibri"/>
                <a:ea typeface="Calibri"/>
                <a:cs typeface="Calibri"/>
                <a:sym typeface="Calibri"/>
              </a:rPr>
              <a:t>2</a:t>
            </a:fld>
            <a:endParaRPr lang="ru-RU"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566238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dirty="0"/>
          </a:p>
        </p:txBody>
      </p:sp>
      <p:sp>
        <p:nvSpPr>
          <p:cNvPr id="142" name="Google Shape;142;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22</a:t>
            </a:fld>
            <a:endParaRPr/>
          </a:p>
        </p:txBody>
      </p:sp>
    </p:spTree>
    <p:extLst>
      <p:ext uri="{BB962C8B-B14F-4D97-AF65-F5344CB8AC3E}">
        <p14:creationId xmlns:p14="http://schemas.microsoft.com/office/powerpoint/2010/main" val="16507725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В</a:t>
            </a:r>
            <a:r>
              <a:rPr lang="ru-RU" baseline="0" dirty="0"/>
              <a:t> качестве одного из основных инструментов исследования мы взяли тест «Жизнестойкости» в модификации Осина и </a:t>
            </a:r>
            <a:r>
              <a:rPr lang="ru-RU" baseline="0" dirty="0" err="1"/>
              <a:t>Рассказовой</a:t>
            </a:r>
            <a:r>
              <a:rPr lang="ru-RU" baseline="0" dirty="0"/>
              <a:t>, состоящий из 24 вопросов.</a:t>
            </a:r>
          </a:p>
          <a:p>
            <a:r>
              <a:rPr lang="ru-RU" baseline="0" dirty="0"/>
              <a:t>Участники заполняли его до и после тренинга</a:t>
            </a:r>
            <a:endParaRPr lang="ru-RU" dirty="0"/>
          </a:p>
        </p:txBody>
      </p:sp>
      <p:sp>
        <p:nvSpPr>
          <p:cNvPr id="4" name="Номер слайда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ru-RU" sz="1200" b="0" i="0" u="none" strike="noStrike" cap="none" smtClean="0">
                <a:solidFill>
                  <a:schemeClr val="dk1"/>
                </a:solidFill>
                <a:latin typeface="Calibri"/>
                <a:ea typeface="Calibri"/>
                <a:cs typeface="Calibri"/>
                <a:sym typeface="Calibri"/>
              </a:rPr>
              <a:t>23</a:t>
            </a:fld>
            <a:endParaRPr lang="ru-RU"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760137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Как видно из диаграмм, почти у всех из </a:t>
            </a:r>
            <a:r>
              <a:rPr lang="ru-RU" dirty="0" smtClean="0"/>
              <a:t>7 </a:t>
            </a:r>
            <a:r>
              <a:rPr lang="ru-RU" dirty="0"/>
              <a:t>участников «пилота» программы, наблюдается положительная динамика роста по каждому элементу компонента жизнестойкости по итогам обучения.</a:t>
            </a:r>
          </a:p>
        </p:txBody>
      </p:sp>
      <p:sp>
        <p:nvSpPr>
          <p:cNvPr id="4" name="Номер слайда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ru-RU" sz="1200" b="0" i="0" u="none" strike="noStrike" cap="none" smtClean="0">
                <a:solidFill>
                  <a:schemeClr val="dk1"/>
                </a:solidFill>
                <a:latin typeface="Calibri"/>
                <a:ea typeface="Calibri"/>
                <a:cs typeface="Calibri"/>
                <a:sym typeface="Calibri"/>
              </a:rPr>
              <a:t>24</a:t>
            </a:fld>
            <a:endParaRPr lang="ru-RU"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383743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Общий уровень жизнестойкости</a:t>
            </a:r>
            <a:r>
              <a:rPr lang="ru-RU" baseline="0" dirty="0"/>
              <a:t> у двух человек повысился на 3 пункта, у двух человек – на 7, и у двух человек – на 22 пункта. </a:t>
            </a:r>
          </a:p>
          <a:p>
            <a:r>
              <a:rPr lang="ru-RU" baseline="0" dirty="0"/>
              <a:t>У одного участника мы видим снижение на 1 пункт. Учитывая, что у этого участника изначально уровень жизнестойкости был самым высоким в группе (средне-высоким по шкале теста), есть вероятность, что в результатах мы видим статистическую погрешность и уровень жизнестойкости не изменился по итогам прохождения программы.</a:t>
            </a:r>
            <a:endParaRPr lang="ru-RU" dirty="0"/>
          </a:p>
        </p:txBody>
      </p:sp>
      <p:sp>
        <p:nvSpPr>
          <p:cNvPr id="4" name="Номер слайда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ru-RU" sz="1200" b="0" i="0" u="none" strike="noStrike" cap="none" smtClean="0">
                <a:solidFill>
                  <a:schemeClr val="dk1"/>
                </a:solidFill>
                <a:latin typeface="Calibri"/>
                <a:ea typeface="Calibri"/>
                <a:cs typeface="Calibri"/>
                <a:sym typeface="Calibri"/>
              </a:rPr>
              <a:t>25</a:t>
            </a:fld>
            <a:endParaRPr lang="ru-RU"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991818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3"/>
        <p:cNvGrpSpPr/>
        <p:nvPr/>
      </p:nvGrpSpPr>
      <p:grpSpPr>
        <a:xfrm>
          <a:off x="0" y="0"/>
          <a:ext cx="0" cy="0"/>
          <a:chOff x="0" y="0"/>
          <a:chExt cx="0" cy="0"/>
        </a:xfrm>
      </p:grpSpPr>
      <p:sp>
        <p:nvSpPr>
          <p:cNvPr id="844" name="Google Shape;844;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5" name="Google Shape;845;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ru-RU" sz="1200" b="1" dirty="0"/>
              <a:t>Приглашаем всех к знакомству и сотрудничеству!</a:t>
            </a:r>
            <a:endParaRPr dirty="0"/>
          </a:p>
          <a:p>
            <a:pPr marL="0" lvl="0" indent="0" algn="l" rtl="0">
              <a:spcBef>
                <a:spcPts val="0"/>
              </a:spcBef>
              <a:spcAft>
                <a:spcPts val="0"/>
              </a:spcAft>
              <a:buNone/>
            </a:pPr>
            <a:r>
              <a:rPr lang="ru-RU" dirty="0"/>
              <a:t>Мы считаем, что этапы младенчества и юности </a:t>
            </a:r>
            <a:r>
              <a:rPr lang="ru-RU" dirty="0" err="1"/>
              <a:t>коучинга</a:t>
            </a:r>
            <a:r>
              <a:rPr lang="ru-RU" dirty="0"/>
              <a:t> как вида помогающей деятельности заканчиваются. </a:t>
            </a:r>
            <a:endParaRPr dirty="0"/>
          </a:p>
          <a:p>
            <a:pPr marL="0" lvl="0" indent="0" algn="l" rtl="0">
              <a:spcBef>
                <a:spcPts val="0"/>
              </a:spcBef>
              <a:spcAft>
                <a:spcPts val="0"/>
              </a:spcAft>
              <a:buNone/>
            </a:pPr>
            <a:r>
              <a:rPr lang="ru-RU" dirty="0"/>
              <a:t>В </a:t>
            </a:r>
            <a:r>
              <a:rPr lang="ru-RU" dirty="0" err="1"/>
              <a:t>коучинге</a:t>
            </a:r>
            <a:r>
              <a:rPr lang="ru-RU" dirty="0"/>
              <a:t> накоплен большой эмпирический опыт, но не хватает системности, научности и общего стандарта. </a:t>
            </a:r>
            <a:endParaRPr dirty="0"/>
          </a:p>
          <a:p>
            <a:pPr marL="0" lvl="0" indent="0" algn="l" rtl="0">
              <a:spcBef>
                <a:spcPts val="0"/>
              </a:spcBef>
              <a:spcAft>
                <a:spcPts val="0"/>
              </a:spcAft>
              <a:buNone/>
            </a:pPr>
            <a:r>
              <a:rPr lang="ru-RU" dirty="0" err="1"/>
              <a:t>Коучинг</a:t>
            </a:r>
            <a:r>
              <a:rPr lang="ru-RU" dirty="0"/>
              <a:t> может избавиться от магии, догматики и манипулятивности - стать прозрачным, понятным и эффективным. </a:t>
            </a:r>
            <a:endParaRPr dirty="0"/>
          </a:p>
          <a:p>
            <a:pPr marL="0" lvl="0" indent="0" algn="l" rtl="0">
              <a:spcBef>
                <a:spcPts val="0"/>
              </a:spcBef>
              <a:spcAft>
                <a:spcPts val="0"/>
              </a:spcAft>
              <a:buNone/>
            </a:pPr>
            <a:r>
              <a:rPr lang="ru-RU" dirty="0"/>
              <a:t>В мире стремительно развивается направление </a:t>
            </a:r>
            <a:r>
              <a:rPr lang="ru-RU" dirty="0" err="1"/>
              <a:t>Coaching</a:t>
            </a:r>
            <a:r>
              <a:rPr lang="ru-RU" dirty="0"/>
              <a:t> </a:t>
            </a:r>
            <a:r>
              <a:rPr lang="ru-RU" dirty="0" err="1"/>
              <a:t>psychology</a:t>
            </a:r>
            <a:r>
              <a:rPr lang="ru-RU" dirty="0"/>
              <a:t> (Психологии </a:t>
            </a:r>
            <a:r>
              <a:rPr lang="ru-RU" dirty="0" err="1"/>
              <a:t>коучинга</a:t>
            </a:r>
            <a:r>
              <a:rPr lang="ru-RU" dirty="0"/>
              <a:t>) и его различные направления. </a:t>
            </a:r>
            <a:endParaRPr dirty="0"/>
          </a:p>
          <a:p>
            <a:pPr marL="0" lvl="0" indent="0" algn="l" rtl="0">
              <a:spcBef>
                <a:spcPts val="0"/>
              </a:spcBef>
              <a:spcAft>
                <a:spcPts val="0"/>
              </a:spcAft>
              <a:buNone/>
            </a:pPr>
            <a:r>
              <a:rPr lang="ru-RU" dirty="0"/>
              <a:t>Мы считаем, что направление </a:t>
            </a:r>
            <a:r>
              <a:rPr lang="ru-RU" dirty="0" err="1"/>
              <a:t>когнитивно</a:t>
            </a:r>
            <a:r>
              <a:rPr lang="ru-RU" dirty="0"/>
              <a:t>-поведенческий </a:t>
            </a:r>
            <a:r>
              <a:rPr lang="ru-RU" dirty="0" err="1"/>
              <a:t>коучинга</a:t>
            </a:r>
            <a:r>
              <a:rPr lang="ru-RU" dirty="0"/>
              <a:t> станет локомотивом нового этапа развития высокоэффективного научно-обоснованного и профессионального </a:t>
            </a:r>
            <a:r>
              <a:rPr lang="ru-RU" dirty="0" err="1"/>
              <a:t>коучинга</a:t>
            </a:r>
            <a:r>
              <a:rPr lang="ru-RU" dirty="0"/>
              <a:t>.</a:t>
            </a:r>
            <a:endParaRPr dirty="0"/>
          </a:p>
          <a:p>
            <a:pPr marL="0" lvl="0" indent="0" algn="l" rtl="0">
              <a:spcBef>
                <a:spcPts val="0"/>
              </a:spcBef>
              <a:spcAft>
                <a:spcPts val="0"/>
              </a:spcAft>
              <a:buNone/>
            </a:pPr>
            <a:r>
              <a:rPr lang="ru-RU" dirty="0"/>
              <a:t>Более детально познакомиться с методологией можно в наше </a:t>
            </a:r>
            <a:r>
              <a:rPr lang="ru-RU" dirty="0" smtClean="0"/>
              <a:t>группе </a:t>
            </a:r>
            <a:r>
              <a:rPr lang="ru-RU" dirty="0"/>
              <a:t>в Телеграмме, своего рода – лаборатория, где мы обмениваемся опытом и экспериментируем. Если тоже хотите поэкспериментировать и обменяться опытом – пожалуйста, присоединяйтесь.</a:t>
            </a:r>
            <a:endParaRPr dirty="0"/>
          </a:p>
          <a:p>
            <a:pPr marL="0" lvl="0" indent="0" algn="l" rtl="0">
              <a:spcBef>
                <a:spcPts val="0"/>
              </a:spcBef>
              <a:spcAft>
                <a:spcPts val="0"/>
              </a:spcAft>
              <a:buNone/>
            </a:pPr>
            <a:r>
              <a:rPr lang="ru-RU" dirty="0"/>
              <a:t>Будем ждать вас! Спасибо большое за внимание!</a:t>
            </a:r>
            <a:endParaRPr dirty="0"/>
          </a:p>
        </p:txBody>
      </p:sp>
      <p:sp>
        <p:nvSpPr>
          <p:cNvPr id="846" name="Google Shape;846;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27</a:t>
            </a:fld>
            <a:endParaRPr/>
          </a:p>
        </p:txBody>
      </p:sp>
    </p:spTree>
    <p:extLst>
      <p:ext uri="{BB962C8B-B14F-4D97-AF65-F5344CB8AC3E}">
        <p14:creationId xmlns:p14="http://schemas.microsoft.com/office/powerpoint/2010/main" val="1756945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dirty="0" smtClean="0"/>
              <a:t>В сегодняшнем</a:t>
            </a:r>
            <a:r>
              <a:rPr lang="ru-RU" baseline="0" dirty="0" smtClean="0"/>
              <a:t> докладе мы хотели бы сосредоточиться на 4 основных вопросах.</a:t>
            </a:r>
            <a:endParaRPr dirty="0"/>
          </a:p>
        </p:txBody>
      </p:sp>
      <p:sp>
        <p:nvSpPr>
          <p:cNvPr id="122" name="Google Shape;122;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3</a:t>
            </a:fld>
            <a:endParaRPr/>
          </a:p>
        </p:txBody>
      </p:sp>
    </p:spTree>
    <p:extLst>
      <p:ext uri="{BB962C8B-B14F-4D97-AF65-F5344CB8AC3E}">
        <p14:creationId xmlns:p14="http://schemas.microsoft.com/office/powerpoint/2010/main" val="3783163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dirty="0"/>
          </a:p>
        </p:txBody>
      </p:sp>
      <p:sp>
        <p:nvSpPr>
          <p:cNvPr id="142" name="Google Shape;142;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4</a:t>
            </a:fld>
            <a:endParaRPr/>
          </a:p>
        </p:txBody>
      </p:sp>
    </p:spTree>
    <p:extLst>
      <p:ext uri="{BB962C8B-B14F-4D97-AF65-F5344CB8AC3E}">
        <p14:creationId xmlns:p14="http://schemas.microsoft.com/office/powerpoint/2010/main" val="3317116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ru-RU" sz="1200" b="0" i="1" u="none" strike="noStrike" cap="none" baseline="0" dirty="0" smtClean="0">
                <a:solidFill>
                  <a:schemeClr val="dk1"/>
                </a:solidFill>
                <a:latin typeface="Calibri"/>
                <a:ea typeface="Calibri"/>
                <a:cs typeface="Calibri"/>
                <a:sym typeface="Calibri"/>
              </a:rPr>
              <a:t>Понятие жизнестойкости, введенное Сьюзен </a:t>
            </a:r>
            <a:r>
              <a:rPr lang="ru-RU" sz="1200" b="0" i="1" u="none" strike="noStrike" cap="none" baseline="0" dirty="0" err="1" smtClean="0">
                <a:solidFill>
                  <a:schemeClr val="dk1"/>
                </a:solidFill>
                <a:latin typeface="Calibri"/>
                <a:ea typeface="Calibri"/>
                <a:cs typeface="Calibri"/>
                <a:sym typeface="Calibri"/>
              </a:rPr>
              <a:t>Кобейса</a:t>
            </a:r>
            <a:r>
              <a:rPr lang="ru-RU" sz="1200" b="0" i="1" u="none" strike="noStrike" cap="none" baseline="0" dirty="0" smtClean="0">
                <a:solidFill>
                  <a:schemeClr val="dk1"/>
                </a:solidFill>
                <a:latin typeface="Calibri"/>
                <a:ea typeface="Calibri"/>
                <a:cs typeface="Calibri"/>
                <a:sym typeface="Calibri"/>
              </a:rPr>
              <a:t> и Сальваторе </a:t>
            </a:r>
            <a:r>
              <a:rPr lang="ru-RU" sz="1200" b="0" i="1" u="none" strike="noStrike" cap="none" baseline="0" dirty="0" err="1" smtClean="0">
                <a:solidFill>
                  <a:schemeClr val="dk1"/>
                </a:solidFill>
                <a:latin typeface="Calibri"/>
                <a:ea typeface="Calibri"/>
                <a:cs typeface="Calibri"/>
                <a:sym typeface="Calibri"/>
              </a:rPr>
              <a:t>Мадди</a:t>
            </a:r>
            <a:r>
              <a:rPr lang="ru-RU" sz="1200" b="0" i="1" u="none" strike="noStrike" cap="none" baseline="0" dirty="0" smtClean="0">
                <a:solidFill>
                  <a:schemeClr val="dk1"/>
                </a:solidFill>
                <a:latin typeface="Calibri"/>
                <a:ea typeface="Calibri"/>
                <a:cs typeface="Calibri"/>
                <a:sym typeface="Calibri"/>
              </a:rPr>
              <a:t> {</a:t>
            </a:r>
            <a:r>
              <a:rPr lang="ru-RU" sz="1200" b="0" i="1" u="none" strike="noStrike" cap="none" baseline="0" dirty="0" err="1" smtClean="0">
                <a:solidFill>
                  <a:schemeClr val="dk1"/>
                </a:solidFill>
                <a:latin typeface="Calibri"/>
                <a:ea typeface="Calibri"/>
                <a:cs typeface="Calibri"/>
                <a:sym typeface="Calibri"/>
              </a:rPr>
              <a:t>Kobasa</a:t>
            </a:r>
            <a:r>
              <a:rPr lang="ru-RU" sz="1200" b="0" i="1" u="none" strike="noStrike" cap="none" baseline="0" dirty="0" smtClean="0">
                <a:solidFill>
                  <a:schemeClr val="dk1"/>
                </a:solidFill>
                <a:latin typeface="Calibri"/>
                <a:ea typeface="Calibri"/>
                <a:cs typeface="Calibri"/>
                <a:sym typeface="Calibri"/>
              </a:rPr>
              <a:t>, 1979; </a:t>
            </a:r>
            <a:r>
              <a:rPr lang="ru-RU" sz="1200" b="0" i="1" u="none" strike="noStrike" cap="none" baseline="0" dirty="0" err="1" smtClean="0">
                <a:solidFill>
                  <a:schemeClr val="dk1"/>
                </a:solidFill>
                <a:latin typeface="Calibri"/>
                <a:ea typeface="Calibri"/>
                <a:cs typeface="Calibri"/>
                <a:sym typeface="Calibri"/>
              </a:rPr>
              <a:t>Maddi</a:t>
            </a:r>
            <a:r>
              <a:rPr lang="ru-RU" sz="1200" b="0" i="1" u="none" strike="noStrike" cap="none" baseline="0" dirty="0" smtClean="0">
                <a:solidFill>
                  <a:schemeClr val="dk1"/>
                </a:solidFill>
                <a:latin typeface="Calibri"/>
                <a:ea typeface="Calibri"/>
                <a:cs typeface="Calibri"/>
                <a:sym typeface="Calibri"/>
              </a:rPr>
              <a:t>, </a:t>
            </a:r>
            <a:r>
              <a:rPr lang="ru-RU" sz="1200" b="0" i="1" u="none" strike="noStrike" cap="none" baseline="0" dirty="0" err="1" smtClean="0">
                <a:solidFill>
                  <a:schemeClr val="dk1"/>
                </a:solidFill>
                <a:latin typeface="Calibri"/>
                <a:ea typeface="Calibri"/>
                <a:cs typeface="Calibri"/>
                <a:sym typeface="Calibri"/>
              </a:rPr>
              <a:t>Kobasa</a:t>
            </a:r>
            <a:r>
              <a:rPr lang="ru-RU" sz="1200" b="0" i="1" u="none" strike="noStrike" cap="none" baseline="0" dirty="0" smtClean="0">
                <a:solidFill>
                  <a:schemeClr val="dk1"/>
                </a:solidFill>
                <a:latin typeface="Calibri"/>
                <a:ea typeface="Calibri"/>
                <a:cs typeface="Calibri"/>
                <a:sym typeface="Calibri"/>
              </a:rPr>
              <a:t>, 1984), находится на пересечении теоретических воззрений экзистенциальной психологии и прикладной области психологии стресса и </a:t>
            </a:r>
            <a:r>
              <a:rPr lang="ru-RU" sz="1200" b="0" i="1" u="none" strike="noStrike" cap="none" baseline="0" dirty="0" err="1" smtClean="0">
                <a:solidFill>
                  <a:schemeClr val="dk1"/>
                </a:solidFill>
                <a:latin typeface="Calibri"/>
                <a:ea typeface="Calibri"/>
                <a:cs typeface="Calibri"/>
                <a:sym typeface="Calibri"/>
              </a:rPr>
              <a:t>совладания</a:t>
            </a:r>
            <a:r>
              <a:rPr lang="ru-RU" sz="1200" b="0" i="1" u="none" strike="noStrike" cap="none" baseline="0" dirty="0" smtClean="0">
                <a:solidFill>
                  <a:schemeClr val="dk1"/>
                </a:solidFill>
                <a:latin typeface="Calibri"/>
                <a:ea typeface="Calibri"/>
                <a:cs typeface="Calibri"/>
                <a:sym typeface="Calibri"/>
              </a:rPr>
              <a:t> с ним.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ru-RU" sz="1200" i="1" dirty="0" smtClean="0">
              <a:solidFill>
                <a:schemeClr val="dk1"/>
              </a:solidFill>
              <a:latin typeface="Arial Narrow"/>
              <a:ea typeface="Arial Narrow"/>
              <a:cs typeface="Arial Narrow"/>
              <a:sym typeface="Arial Narrow"/>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ru-RU" sz="1200" i="1" dirty="0" smtClean="0">
                <a:solidFill>
                  <a:schemeClr val="dk1"/>
                </a:solidFill>
                <a:latin typeface="Arial Narrow"/>
                <a:ea typeface="Arial Narrow"/>
                <a:cs typeface="Arial Narrow"/>
                <a:sym typeface="Arial Narrow"/>
              </a:rPr>
              <a:t>В качестве отправной точки мы с коллегами взяли концепцию развития жизнестойкости </a:t>
            </a:r>
            <a:r>
              <a:rPr lang="ru-RU" baseline="0" dirty="0" smtClean="0"/>
              <a:t>Сьюзен </a:t>
            </a:r>
            <a:r>
              <a:rPr lang="ru-RU" baseline="0" dirty="0" err="1" smtClean="0"/>
              <a:t>Кобейса</a:t>
            </a:r>
            <a:r>
              <a:rPr lang="ru-RU" baseline="0" dirty="0" smtClean="0"/>
              <a:t> и </a:t>
            </a:r>
            <a:r>
              <a:rPr lang="ru-RU" baseline="0" dirty="0" err="1" smtClean="0"/>
              <a:t>Салаватора</a:t>
            </a:r>
            <a:r>
              <a:rPr lang="ru-RU" baseline="0" dirty="0" smtClean="0"/>
              <a:t> </a:t>
            </a:r>
            <a:r>
              <a:rPr lang="ru-RU" baseline="0" dirty="0" err="1" smtClean="0"/>
              <a:t>Мадди</a:t>
            </a:r>
            <a:r>
              <a:rPr lang="ru-RU" dirty="0" smtClean="0"/>
              <a:t>. </a:t>
            </a:r>
            <a:endParaRPr lang="ru-RU" sz="1200" i="1" dirty="0" smtClean="0">
              <a:solidFill>
                <a:schemeClr val="dk1"/>
              </a:solidFill>
              <a:latin typeface="Arial Narrow"/>
              <a:ea typeface="Arial Narrow"/>
              <a:cs typeface="Arial Narrow"/>
              <a:sym typeface="Arial Narrow"/>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ru-RU" sz="1200" i="1" dirty="0" smtClean="0">
                <a:solidFill>
                  <a:schemeClr val="dk1"/>
                </a:solidFill>
                <a:latin typeface="Arial Narrow"/>
                <a:ea typeface="Arial Narrow"/>
                <a:cs typeface="Arial Narrow"/>
                <a:sym typeface="Arial Narrow"/>
              </a:rPr>
              <a:t>В соответствии с данной концепцией </a:t>
            </a:r>
            <a:r>
              <a:rPr lang="ru-RU" sz="1200" i="1" dirty="0" err="1" smtClean="0">
                <a:solidFill>
                  <a:schemeClr val="dk1"/>
                </a:solidFill>
                <a:latin typeface="Arial Narrow"/>
                <a:ea typeface="Arial Narrow"/>
                <a:cs typeface="Arial Narrow"/>
                <a:sym typeface="Arial Narrow"/>
              </a:rPr>
              <a:t>Жизнестойкост</a:t>
            </a:r>
            <a:r>
              <a:rPr lang="ru-RU" sz="1200" i="1" dirty="0" smtClean="0">
                <a:solidFill>
                  <a:schemeClr val="dk1"/>
                </a:solidFill>
                <a:latin typeface="Arial Narrow"/>
                <a:ea typeface="Arial Narrow"/>
                <a:cs typeface="Arial Narrow"/>
                <a:sym typeface="Arial Narrow"/>
              </a:rPr>
              <a:t> </a:t>
            </a:r>
            <a:r>
              <a:rPr lang="ru-RU" sz="1200" dirty="0" smtClean="0">
                <a:solidFill>
                  <a:schemeClr val="dk1"/>
                </a:solidFill>
                <a:latin typeface="Arial Narrow"/>
                <a:ea typeface="Arial Narrow"/>
                <a:cs typeface="Arial Narrow"/>
                <a:sym typeface="Arial Narrow"/>
              </a:rPr>
              <a:t>представляет собой систему убеждений о себе, о мире, об отношениях с миром</a:t>
            </a:r>
            <a:r>
              <a:rPr lang="ru-RU" sz="1200" i="1" dirty="0" smtClean="0">
                <a:solidFill>
                  <a:schemeClr val="dk1"/>
                </a:solidFill>
                <a:latin typeface="Calibri"/>
                <a:ea typeface="Calibri"/>
                <a:cs typeface="Calibri"/>
                <a:sym typeface="Calibri"/>
              </a:rPr>
              <a:t> </a:t>
            </a:r>
            <a:r>
              <a:rPr lang="ru-RU" sz="1200" dirty="0" smtClean="0">
                <a:solidFill>
                  <a:schemeClr val="dk1"/>
                </a:solidFill>
                <a:latin typeface="Calibri"/>
                <a:ea typeface="Calibri"/>
                <a:cs typeface="Calibri"/>
                <a:sym typeface="Calibri"/>
              </a:rPr>
              <a:t>(</a:t>
            </a:r>
            <a:r>
              <a:rPr lang="ru-RU" sz="1200" i="1" dirty="0" err="1" smtClean="0">
                <a:solidFill>
                  <a:schemeClr val="dk1"/>
                </a:solidFill>
                <a:latin typeface="Calibri"/>
                <a:ea typeface="Calibri"/>
                <a:cs typeface="Calibri"/>
                <a:sym typeface="Calibri"/>
              </a:rPr>
              <a:t>Maddi</a:t>
            </a:r>
            <a:r>
              <a:rPr lang="ru-RU" sz="1200" i="1" dirty="0" smtClean="0">
                <a:solidFill>
                  <a:schemeClr val="dk1"/>
                </a:solidFill>
                <a:latin typeface="Calibri"/>
                <a:ea typeface="Calibri"/>
                <a:cs typeface="Calibri"/>
                <a:sym typeface="Calibri"/>
              </a:rPr>
              <a:t>, </a:t>
            </a:r>
            <a:r>
              <a:rPr lang="ru-RU" sz="1200" i="1" dirty="0" err="1" smtClean="0">
                <a:solidFill>
                  <a:schemeClr val="dk1"/>
                </a:solidFill>
                <a:latin typeface="Calibri"/>
                <a:ea typeface="Calibri"/>
                <a:cs typeface="Calibri"/>
                <a:sym typeface="Calibri"/>
              </a:rPr>
              <a:t>Kobasa</a:t>
            </a:r>
            <a:r>
              <a:rPr lang="ru-RU" sz="1200" i="1" dirty="0" smtClean="0">
                <a:solidFill>
                  <a:schemeClr val="dk1"/>
                </a:solidFill>
                <a:latin typeface="Calibri"/>
                <a:ea typeface="Calibri"/>
                <a:cs typeface="Calibri"/>
                <a:sym typeface="Calibri"/>
              </a:rPr>
              <a:t>)</a:t>
            </a:r>
            <a:r>
              <a:rPr lang="ru-RU" sz="1200" dirty="0" smtClean="0">
                <a:solidFill>
                  <a:schemeClr val="dk1"/>
                </a:solidFill>
                <a:latin typeface="Arial Narrow"/>
                <a:ea typeface="Calibri"/>
                <a:cs typeface="Calibri"/>
                <a:sym typeface="Arial Narrow"/>
              </a:rPr>
              <a:t>, которая помогает личности выдерживать стрессовую ситуацию, сохраняя внутреннюю сбалансированность и не снижая успешность деятельности. </a:t>
            </a:r>
            <a:r>
              <a:rPr lang="ru-RU" sz="1200" dirty="0" smtClean="0">
                <a:solidFill>
                  <a:schemeClr val="dk1"/>
                </a:solidFill>
                <a:latin typeface="Arial Narrow"/>
                <a:ea typeface="Arial Narrow"/>
                <a:cs typeface="Arial Narrow"/>
                <a:sym typeface="Arial Narrow"/>
              </a:rPr>
              <a:t>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ru-RU" sz="1200" dirty="0" smtClean="0">
              <a:solidFill>
                <a:schemeClr val="dk1"/>
              </a:solidFill>
              <a:latin typeface="Arial Narrow"/>
              <a:ea typeface="Arial Narrow"/>
              <a:cs typeface="Arial Narrow"/>
              <a:sym typeface="Arial Narrow"/>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ru-RU" sz="1200" dirty="0" smtClean="0">
                <a:solidFill>
                  <a:schemeClr val="dk1"/>
                </a:solidFill>
                <a:latin typeface="Arial Narrow"/>
                <a:ea typeface="Arial Narrow"/>
                <a:cs typeface="Arial Narrow"/>
                <a:sym typeface="Arial Narrow"/>
              </a:rPr>
              <a:t>Это диспозиция, включающая в себя три сравнительно автономных компонента: </a:t>
            </a:r>
            <a:endParaRPr lang="ru-RU" sz="800" dirty="0" smtClean="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ru-RU" sz="1200" b="0" i="0" u="none" strike="noStrike" cap="none" baseline="0" dirty="0" smtClean="0">
              <a:solidFill>
                <a:schemeClr val="dk1"/>
              </a:solidFill>
              <a:latin typeface="Calibri"/>
              <a:ea typeface="Calibri"/>
              <a:cs typeface="Calibri"/>
              <a:sym typeface="Calibri"/>
            </a:endParaRPr>
          </a:p>
          <a:p>
            <a:r>
              <a:rPr lang="ru-RU" sz="1200" b="0" i="1" u="none" strike="noStrike" cap="none" baseline="0" dirty="0" smtClean="0">
                <a:solidFill>
                  <a:schemeClr val="dk1"/>
                </a:solidFill>
                <a:latin typeface="Calibri"/>
                <a:ea typeface="Calibri"/>
                <a:cs typeface="Calibri"/>
                <a:sym typeface="Calibri"/>
              </a:rPr>
              <a:t>Вовлеченность </a:t>
            </a:r>
            <a:r>
              <a:rPr lang="ru-RU" sz="1200" b="0" i="0" u="none" strike="noStrike" cap="none" baseline="0" dirty="0" smtClean="0">
                <a:solidFill>
                  <a:schemeClr val="dk1"/>
                </a:solidFill>
                <a:latin typeface="Calibri"/>
                <a:ea typeface="Calibri"/>
                <a:cs typeface="Calibri"/>
                <a:sym typeface="Calibri"/>
              </a:rPr>
              <a:t>(</a:t>
            </a:r>
            <a:r>
              <a:rPr lang="ru-RU" sz="1200" b="0" i="0" u="none" strike="noStrike" cap="none" baseline="0" dirty="0" err="1" smtClean="0">
                <a:solidFill>
                  <a:schemeClr val="dk1"/>
                </a:solidFill>
                <a:latin typeface="Calibri"/>
                <a:ea typeface="Calibri"/>
                <a:cs typeface="Calibri"/>
                <a:sym typeface="Calibri"/>
              </a:rPr>
              <a:t>commitment</a:t>
            </a:r>
            <a:r>
              <a:rPr lang="ru-RU" sz="1200" b="0" i="0" u="none" strike="noStrike" cap="none" baseline="0" dirty="0" smtClean="0">
                <a:solidFill>
                  <a:schemeClr val="dk1"/>
                </a:solidFill>
                <a:latin typeface="Calibri"/>
                <a:ea typeface="Calibri"/>
                <a:cs typeface="Calibri"/>
                <a:sym typeface="Calibri"/>
              </a:rPr>
              <a:t>) определяется как «убежденность в том, что вовлеченность в происходящее дает максимальный шанс найти нечто стоящее и интересное для личности» </a:t>
            </a:r>
            <a:r>
              <a:rPr lang="ru-RU" sz="1200" b="0" i="1" u="none" strike="noStrike" cap="none" baseline="0" dirty="0" smtClean="0">
                <a:solidFill>
                  <a:schemeClr val="dk1"/>
                </a:solidFill>
                <a:latin typeface="Calibri"/>
                <a:ea typeface="Calibri"/>
                <a:cs typeface="Calibri"/>
                <a:sym typeface="Calibri"/>
              </a:rPr>
              <a:t>(</a:t>
            </a:r>
            <a:r>
              <a:rPr lang="ru-RU" sz="1200" b="0" i="1" u="none" strike="noStrike" cap="none" baseline="0" dirty="0" err="1" smtClean="0">
                <a:solidFill>
                  <a:schemeClr val="dk1"/>
                </a:solidFill>
                <a:latin typeface="Calibri"/>
                <a:ea typeface="Calibri"/>
                <a:cs typeface="Calibri"/>
                <a:sym typeface="Calibri"/>
              </a:rPr>
              <a:t>Maddi</a:t>
            </a:r>
            <a:r>
              <a:rPr lang="ru-RU" sz="1200" b="0" i="1" u="none" strike="noStrike" cap="none" baseline="0" dirty="0" smtClean="0">
                <a:solidFill>
                  <a:schemeClr val="dk1"/>
                </a:solidFill>
                <a:latin typeface="Calibri"/>
                <a:ea typeface="Calibri"/>
                <a:cs typeface="Calibri"/>
                <a:sym typeface="Calibri"/>
              </a:rPr>
              <a:t>, </a:t>
            </a:r>
            <a:r>
              <a:rPr lang="ru-RU" sz="1200" b="0" i="0" u="none" strike="noStrike" cap="none" baseline="0" dirty="0" smtClean="0">
                <a:solidFill>
                  <a:schemeClr val="dk1"/>
                </a:solidFill>
                <a:latin typeface="Calibri"/>
                <a:ea typeface="Calibri"/>
                <a:cs typeface="Calibri"/>
                <a:sym typeface="Calibri"/>
              </a:rPr>
              <a:t>1998 </a:t>
            </a:r>
            <a:r>
              <a:rPr lang="ru-RU" sz="1200" b="0" i="1" u="none" strike="noStrike" cap="none" baseline="0" dirty="0" smtClean="0">
                <a:solidFill>
                  <a:schemeClr val="dk1"/>
                </a:solidFill>
                <a:latin typeface="Calibri"/>
                <a:ea typeface="Calibri"/>
                <a:cs typeface="Calibri"/>
                <a:sym typeface="Calibri"/>
              </a:rPr>
              <a:t>b). </a:t>
            </a:r>
            <a:r>
              <a:rPr lang="ru-RU" sz="1200" b="0" i="0" u="none" strike="noStrike" cap="none" baseline="0" dirty="0" smtClean="0">
                <a:solidFill>
                  <a:schemeClr val="dk1"/>
                </a:solidFill>
                <a:latin typeface="Calibri"/>
                <a:ea typeface="Calibri"/>
                <a:cs typeface="Calibri"/>
                <a:sym typeface="Calibri"/>
              </a:rPr>
              <a:t>Человек с развитым компонентом вовлеченности </a:t>
            </a:r>
            <a:r>
              <a:rPr lang="ru-RU" sz="1200" b="1" i="0" u="none" strike="noStrike" cap="none" baseline="0" dirty="0" smtClean="0">
                <a:solidFill>
                  <a:schemeClr val="dk1"/>
                </a:solidFill>
                <a:latin typeface="Calibri"/>
                <a:ea typeface="Calibri"/>
                <a:cs typeface="Calibri"/>
                <a:sym typeface="Calibri"/>
              </a:rPr>
              <a:t>получает удовольствие от собственной деятельности</a:t>
            </a:r>
            <a:r>
              <a:rPr lang="ru-RU" sz="1200" b="0" i="0" u="none" strike="noStrike" cap="none" baseline="0" dirty="0" smtClean="0">
                <a:solidFill>
                  <a:schemeClr val="dk1"/>
                </a:solidFill>
                <a:latin typeface="Calibri"/>
                <a:ea typeface="Calibri"/>
                <a:cs typeface="Calibri"/>
                <a:sym typeface="Calibri"/>
              </a:rPr>
              <a:t>. </a:t>
            </a:r>
            <a:r>
              <a:rPr lang="ru-RU" sz="1200" b="0" i="1" u="none" strike="noStrike" cap="none" baseline="0" dirty="0" smtClean="0">
                <a:solidFill>
                  <a:schemeClr val="dk1"/>
                </a:solidFill>
                <a:latin typeface="Calibri"/>
                <a:ea typeface="Calibri"/>
                <a:cs typeface="Calibri"/>
                <a:sym typeface="Calibri"/>
              </a:rPr>
              <a:t>В противоположность этому, отсутствие подобной убежденности порождает чувство </a:t>
            </a:r>
            <a:r>
              <a:rPr lang="ru-RU" sz="1200" b="0" i="1" u="none" strike="noStrike" cap="none" baseline="0" dirty="0" err="1" smtClean="0">
                <a:solidFill>
                  <a:schemeClr val="dk1"/>
                </a:solidFill>
                <a:latin typeface="Calibri"/>
                <a:ea typeface="Calibri"/>
                <a:cs typeface="Calibri"/>
                <a:sym typeface="Calibri"/>
              </a:rPr>
              <a:t>отвергнутости</a:t>
            </a:r>
            <a:r>
              <a:rPr lang="ru-RU" sz="1200" b="0" i="1" u="none" strike="noStrike" cap="none" baseline="0" dirty="0" smtClean="0">
                <a:solidFill>
                  <a:schemeClr val="dk1"/>
                </a:solidFill>
                <a:latin typeface="Calibri"/>
                <a:ea typeface="Calibri"/>
                <a:cs typeface="Calibri"/>
                <a:sym typeface="Calibri"/>
              </a:rPr>
              <a:t>, ощущение себя «вне» жизни. «Если вы чувствуете уверенность в себе и в том, что мир великодушен, вам присуща вовлеченность» {</a:t>
            </a:r>
            <a:r>
              <a:rPr lang="ru-RU" sz="1200" b="0" i="1" u="none" strike="noStrike" cap="none" baseline="0" dirty="0" err="1" smtClean="0">
                <a:solidFill>
                  <a:schemeClr val="dk1"/>
                </a:solidFill>
                <a:latin typeface="Calibri"/>
                <a:ea typeface="Calibri"/>
                <a:cs typeface="Calibri"/>
                <a:sym typeface="Calibri"/>
              </a:rPr>
              <a:t>Maddi</a:t>
            </a:r>
            <a:r>
              <a:rPr lang="ru-RU" sz="1200" b="0" i="1" u="none" strike="noStrike" cap="none" baseline="0" dirty="0" smtClean="0">
                <a:solidFill>
                  <a:schemeClr val="dk1"/>
                </a:solidFill>
                <a:latin typeface="Calibri"/>
                <a:ea typeface="Calibri"/>
                <a:cs typeface="Calibri"/>
                <a:sym typeface="Calibri"/>
              </a:rPr>
              <a:t>, 1987, р. 103). </a:t>
            </a:r>
          </a:p>
          <a:p>
            <a:r>
              <a:rPr lang="ru-RU" sz="1200" b="0" i="1" u="none" strike="noStrike" cap="none" baseline="0" dirty="0" smtClean="0">
                <a:solidFill>
                  <a:schemeClr val="dk1"/>
                </a:solidFill>
                <a:latin typeface="Calibri"/>
                <a:ea typeface="Calibri"/>
                <a:cs typeface="Calibri"/>
                <a:sym typeface="Calibri"/>
              </a:rPr>
              <a:t>Контроль </a:t>
            </a:r>
            <a:r>
              <a:rPr lang="ru-RU" sz="1200" b="0" i="0" u="none" strike="noStrike" cap="none" baseline="0" dirty="0" smtClean="0">
                <a:solidFill>
                  <a:schemeClr val="dk1"/>
                </a:solidFill>
                <a:latin typeface="Calibri"/>
                <a:ea typeface="Calibri"/>
                <a:cs typeface="Calibri"/>
                <a:sym typeface="Calibri"/>
              </a:rPr>
              <a:t>(</a:t>
            </a:r>
            <a:r>
              <a:rPr lang="ru-RU" sz="1200" b="0" i="0" u="none" strike="noStrike" cap="none" baseline="0" dirty="0" err="1" smtClean="0">
                <a:solidFill>
                  <a:schemeClr val="dk1"/>
                </a:solidFill>
                <a:latin typeface="Calibri"/>
                <a:ea typeface="Calibri"/>
                <a:cs typeface="Calibri"/>
                <a:sym typeface="Calibri"/>
              </a:rPr>
              <a:t>control</a:t>
            </a:r>
            <a:r>
              <a:rPr lang="ru-RU" sz="1200" b="0" i="0" u="none" strike="noStrike" cap="none" baseline="0" dirty="0" smtClean="0">
                <a:solidFill>
                  <a:schemeClr val="dk1"/>
                </a:solidFill>
                <a:latin typeface="Calibri"/>
                <a:ea typeface="Calibri"/>
                <a:cs typeface="Calibri"/>
                <a:sym typeface="Calibri"/>
              </a:rPr>
              <a:t>) представляет собой убежденность в том, что борьба позволяет повлиять на результат происходящего, пусть даже это влияние не абсолютно и успех не гарантирован. </a:t>
            </a:r>
            <a:r>
              <a:rPr lang="ru-RU" sz="1200" b="0" i="1" u="none" strike="noStrike" cap="none" baseline="0" dirty="0" smtClean="0">
                <a:solidFill>
                  <a:schemeClr val="dk1"/>
                </a:solidFill>
                <a:latin typeface="Calibri"/>
                <a:ea typeface="Calibri"/>
                <a:cs typeface="Calibri"/>
                <a:sym typeface="Calibri"/>
              </a:rPr>
              <a:t>Противоположность этому — ощущение собственной беспомощности. </a:t>
            </a:r>
            <a:r>
              <a:rPr lang="ru-RU" sz="1200" b="0" i="0" u="none" strike="noStrike" cap="none" baseline="0" dirty="0" smtClean="0">
                <a:solidFill>
                  <a:schemeClr val="dk1"/>
                </a:solidFill>
                <a:latin typeface="Calibri"/>
                <a:ea typeface="Calibri"/>
                <a:cs typeface="Calibri"/>
                <a:sym typeface="Calibri"/>
              </a:rPr>
              <a:t>Человек с сильно развитым компонентом контроля ощущает, что </a:t>
            </a:r>
            <a:r>
              <a:rPr lang="ru-RU" sz="1200" b="1" i="0" u="none" strike="noStrike" cap="none" baseline="0" dirty="0" smtClean="0">
                <a:solidFill>
                  <a:schemeClr val="dk1"/>
                </a:solidFill>
                <a:latin typeface="Calibri"/>
                <a:ea typeface="Calibri"/>
                <a:cs typeface="Calibri"/>
                <a:sym typeface="Calibri"/>
              </a:rPr>
              <a:t>сам выбирает собственную деятельность, свой путь</a:t>
            </a:r>
            <a:r>
              <a:rPr lang="ru-RU" sz="1200" b="0" i="0" u="none" strike="noStrike" cap="none" baseline="0" dirty="0" smtClean="0">
                <a:solidFill>
                  <a:schemeClr val="dk1"/>
                </a:solidFill>
                <a:latin typeface="Calibri"/>
                <a:ea typeface="Calibri"/>
                <a:cs typeface="Calibri"/>
                <a:sym typeface="Calibri"/>
              </a:rPr>
              <a:t>. </a:t>
            </a:r>
          </a:p>
          <a:p>
            <a:r>
              <a:rPr lang="ru-RU" sz="1200" b="0" i="1" u="none" strike="noStrike" cap="none" baseline="0" dirty="0" smtClean="0">
                <a:solidFill>
                  <a:schemeClr val="dk1"/>
                </a:solidFill>
                <a:latin typeface="Calibri"/>
                <a:ea typeface="Calibri"/>
                <a:cs typeface="Calibri"/>
                <a:sym typeface="Calibri"/>
              </a:rPr>
              <a:t>Принятие риска </a:t>
            </a:r>
            <a:r>
              <a:rPr lang="ru-RU" sz="1200" b="0" i="0" u="none" strike="noStrike" cap="none" baseline="0" dirty="0" smtClean="0">
                <a:solidFill>
                  <a:schemeClr val="dk1"/>
                </a:solidFill>
                <a:latin typeface="Calibri"/>
                <a:ea typeface="Calibri"/>
                <a:cs typeface="Calibri"/>
                <a:sym typeface="Calibri"/>
              </a:rPr>
              <a:t>(</a:t>
            </a:r>
            <a:r>
              <a:rPr lang="ru-RU" sz="1200" b="0" i="0" u="none" strike="noStrike" cap="none" baseline="0" dirty="0" err="1" smtClean="0">
                <a:solidFill>
                  <a:schemeClr val="dk1"/>
                </a:solidFill>
                <a:latin typeface="Calibri"/>
                <a:ea typeface="Calibri"/>
                <a:cs typeface="Calibri"/>
                <a:sym typeface="Calibri"/>
              </a:rPr>
              <a:t>challenge</a:t>
            </a:r>
            <a:r>
              <a:rPr lang="ru-RU" sz="1200" b="0" i="0" u="none" strike="noStrike" cap="none" baseline="0" dirty="0" smtClean="0">
                <a:solidFill>
                  <a:schemeClr val="dk1"/>
                </a:solidFill>
                <a:latin typeface="Calibri"/>
                <a:ea typeface="Calibri"/>
                <a:cs typeface="Calibri"/>
                <a:sym typeface="Calibri"/>
              </a:rPr>
              <a:t>) — убежденность человека в том, что все то, что с ним случается, способствует его развитию за счет знаний, извлекаемых из опыта, — неважно, позитивного или негативного. </a:t>
            </a:r>
            <a:r>
              <a:rPr lang="ru-RU" sz="1200" b="0" i="1" u="none" strike="noStrike" cap="none" baseline="0" dirty="0" smtClean="0">
                <a:solidFill>
                  <a:schemeClr val="dk1"/>
                </a:solidFill>
                <a:latin typeface="Calibri"/>
                <a:ea typeface="Calibri"/>
                <a:cs typeface="Calibri"/>
                <a:sym typeface="Calibri"/>
              </a:rPr>
              <a:t>Человек, рассматривающий жизнь как способ приобретения опыта, готов действовать в отсутствие надежных гарантий успеха, на свой страх и риск, считая стремление к простому комфорту и безопасности обедняющим жизнь личности. В основе принятия риска лежит идея развития через активное усвоение знаний из опыта и последующее их использование. </a:t>
            </a:r>
          </a:p>
          <a:p>
            <a:endParaRPr lang="ru-RU" sz="1200" b="0" i="0" u="none" strike="noStrike" cap="none" baseline="0" dirty="0" smtClean="0">
              <a:solidFill>
                <a:schemeClr val="dk1"/>
              </a:solidFill>
              <a:latin typeface="Calibri"/>
              <a:ea typeface="Calibri"/>
              <a:cs typeface="Calibri"/>
              <a:sym typeface="Calibri"/>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ru-RU" sz="1200" dirty="0" err="1" smtClean="0">
                <a:solidFill>
                  <a:schemeClr val="dk1"/>
                </a:solidFill>
                <a:latin typeface="Arial Narrow"/>
                <a:ea typeface="Arial Narrow"/>
                <a:cs typeface="Arial Narrow"/>
                <a:sym typeface="Arial Narrow"/>
              </a:rPr>
              <a:t>Мадди</a:t>
            </a:r>
            <a:r>
              <a:rPr lang="ru-RU" sz="1200" dirty="0" smtClean="0">
                <a:solidFill>
                  <a:schemeClr val="dk1"/>
                </a:solidFill>
                <a:latin typeface="Arial Narrow"/>
                <a:ea typeface="Arial Narrow"/>
                <a:cs typeface="Arial Narrow"/>
                <a:sym typeface="Arial Narrow"/>
              </a:rPr>
              <a:t> и </a:t>
            </a:r>
            <a:r>
              <a:rPr lang="ru-RU" sz="1200" dirty="0" err="1" smtClean="0">
                <a:solidFill>
                  <a:schemeClr val="dk1"/>
                </a:solidFill>
                <a:latin typeface="Arial Narrow"/>
                <a:ea typeface="Arial Narrow"/>
                <a:cs typeface="Arial Narrow"/>
                <a:sym typeface="Arial Narrow"/>
              </a:rPr>
              <a:t>Кобейса</a:t>
            </a:r>
            <a:r>
              <a:rPr lang="ru-RU" sz="1200" dirty="0" smtClean="0">
                <a:solidFill>
                  <a:schemeClr val="dk1"/>
                </a:solidFill>
                <a:latin typeface="Arial Narrow"/>
                <a:ea typeface="Arial Narrow"/>
                <a:cs typeface="Arial Narrow"/>
                <a:sym typeface="Arial Narrow"/>
              </a:rPr>
              <a:t> развивали данную</a:t>
            </a:r>
            <a:r>
              <a:rPr lang="ru-RU" sz="1200" baseline="0" dirty="0" smtClean="0">
                <a:solidFill>
                  <a:schemeClr val="dk1"/>
                </a:solidFill>
                <a:latin typeface="Arial Narrow"/>
                <a:ea typeface="Arial Narrow"/>
                <a:cs typeface="Arial Narrow"/>
                <a:sym typeface="Arial Narrow"/>
              </a:rPr>
              <a:t> систему убеждений</a:t>
            </a:r>
            <a:r>
              <a:rPr lang="ru-RU" sz="1200" dirty="0" smtClean="0">
                <a:solidFill>
                  <a:schemeClr val="dk1"/>
                </a:solidFill>
                <a:latin typeface="Arial Narrow"/>
                <a:ea typeface="Arial Narrow"/>
                <a:cs typeface="Arial Narrow"/>
                <a:sym typeface="Arial Narrow"/>
              </a:rPr>
              <a:t> у сотрудников </a:t>
            </a:r>
            <a:r>
              <a:rPr lang="en-US" sz="1200" dirty="0" smtClean="0">
                <a:solidFill>
                  <a:schemeClr val="dk1"/>
                </a:solidFill>
                <a:latin typeface="Arial Narrow"/>
                <a:ea typeface="Arial Narrow"/>
                <a:cs typeface="Arial Narrow"/>
                <a:sym typeface="Arial Narrow"/>
              </a:rPr>
              <a:t>IBT </a:t>
            </a:r>
            <a:r>
              <a:rPr lang="ru-RU" sz="1200" dirty="0" smtClean="0">
                <a:solidFill>
                  <a:schemeClr val="dk1"/>
                </a:solidFill>
                <a:latin typeface="Arial Narrow"/>
                <a:ea typeface="Arial Narrow"/>
                <a:cs typeface="Arial Narrow"/>
                <a:sym typeface="Arial Narrow"/>
              </a:rPr>
              <a:t>в</a:t>
            </a:r>
            <a:r>
              <a:rPr lang="ru-RU" sz="1200" baseline="0" dirty="0" smtClean="0">
                <a:solidFill>
                  <a:schemeClr val="dk1"/>
                </a:solidFill>
                <a:latin typeface="Arial Narrow"/>
                <a:ea typeface="Arial Narrow"/>
                <a:cs typeface="Arial Narrow"/>
                <a:sym typeface="Arial Narrow"/>
              </a:rPr>
              <a:t> </a:t>
            </a:r>
            <a:r>
              <a:rPr lang="ru-RU" sz="1200" baseline="0" dirty="0" err="1" smtClean="0">
                <a:solidFill>
                  <a:schemeClr val="dk1"/>
                </a:solidFill>
                <a:latin typeface="Arial Narrow"/>
                <a:ea typeface="Arial Narrow"/>
                <a:cs typeface="Arial Narrow"/>
                <a:sym typeface="Arial Narrow"/>
              </a:rPr>
              <a:t>тренинговом</a:t>
            </a:r>
            <a:r>
              <a:rPr lang="ru-RU" sz="1200" baseline="0" dirty="0" smtClean="0">
                <a:solidFill>
                  <a:schemeClr val="dk1"/>
                </a:solidFill>
                <a:latin typeface="Arial Narrow"/>
                <a:ea typeface="Arial Narrow"/>
                <a:cs typeface="Arial Narrow"/>
                <a:sym typeface="Arial Narrow"/>
              </a:rPr>
              <a:t> формате в малых группах по 6-8 человек на протяжении…15 недель.</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ru-RU" sz="1200" baseline="0" dirty="0" smtClean="0">
                <a:solidFill>
                  <a:schemeClr val="dk1"/>
                </a:solidFill>
                <a:latin typeface="Arial Narrow"/>
                <a:ea typeface="Arial Narrow"/>
                <a:cs typeface="Arial Narrow"/>
                <a:sym typeface="Arial Narrow"/>
              </a:rPr>
              <a:t>Для сегодняшних бизнес-реалий такая длительность учебной программы неприемлемая.</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ru-RU" sz="1200" dirty="0" smtClean="0">
              <a:solidFill>
                <a:schemeClr val="dk1"/>
              </a:solidFill>
              <a:latin typeface="Arial Narrow"/>
              <a:ea typeface="Arial Narrow"/>
              <a:cs typeface="Arial Narrow"/>
              <a:sym typeface="Arial Narrow"/>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ru-RU" sz="1200" dirty="0" smtClean="0">
                <a:solidFill>
                  <a:schemeClr val="dk1"/>
                </a:solidFill>
                <a:latin typeface="Arial Narrow"/>
                <a:ea typeface="Arial Narrow"/>
                <a:cs typeface="Arial Narrow"/>
                <a:sym typeface="Arial Narrow"/>
              </a:rPr>
              <a:t>И мы с коллегами задались вопросом: «Каким образом можно сократить</a:t>
            </a:r>
            <a:r>
              <a:rPr lang="ru-RU" sz="1200" baseline="0" dirty="0" smtClean="0">
                <a:solidFill>
                  <a:schemeClr val="dk1"/>
                </a:solidFill>
                <a:latin typeface="Arial Narrow"/>
                <a:ea typeface="Arial Narrow"/>
                <a:cs typeface="Arial Narrow"/>
                <a:sym typeface="Arial Narrow"/>
              </a:rPr>
              <a:t> длительность программы до 3 недель и при этом не потерять в качестве результатов?</a:t>
            </a:r>
            <a:r>
              <a:rPr lang="ru-RU" sz="1200" dirty="0" smtClean="0">
                <a:solidFill>
                  <a:schemeClr val="dk1"/>
                </a:solidFill>
                <a:latin typeface="Arial Narrow"/>
                <a:ea typeface="Arial Narrow"/>
                <a:cs typeface="Arial Narrow"/>
                <a:sym typeface="Arial Narrow"/>
              </a:rPr>
              <a:t>»</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ru-RU" sz="1200" dirty="0" smtClean="0">
              <a:solidFill>
                <a:schemeClr val="dk1"/>
              </a:solidFill>
              <a:latin typeface="Arial Narrow"/>
              <a:ea typeface="Arial Narrow"/>
              <a:cs typeface="Arial Narrow"/>
              <a:sym typeface="Arial Narrow"/>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ru-RU" sz="1200" dirty="0" smtClean="0">
                <a:solidFill>
                  <a:schemeClr val="dk1"/>
                </a:solidFill>
                <a:latin typeface="Arial Narrow"/>
                <a:ea typeface="Arial Narrow"/>
                <a:cs typeface="Arial Narrow"/>
                <a:sym typeface="Arial Narrow"/>
              </a:rPr>
              <a:t>Далее,</a:t>
            </a:r>
            <a:r>
              <a:rPr lang="ru-RU" sz="1200" baseline="0" dirty="0" smtClean="0">
                <a:solidFill>
                  <a:schemeClr val="dk1"/>
                </a:solidFill>
                <a:latin typeface="Arial Narrow"/>
                <a:ea typeface="Arial Narrow"/>
                <a:cs typeface="Arial Narrow"/>
                <a:sym typeface="Arial Narrow"/>
              </a:rPr>
              <a:t> мы бы хотели поделиться нашей версией образовательного решения «Жизнестойкость лидера»</a:t>
            </a:r>
            <a:endParaRPr lang="ru-RU" sz="1200" dirty="0" smtClean="0">
              <a:solidFill>
                <a:schemeClr val="dk1"/>
              </a:solidFill>
              <a:latin typeface="Arial Narrow"/>
              <a:ea typeface="Arial Narrow"/>
              <a:cs typeface="Arial Narrow"/>
              <a:sym typeface="Arial Narrow"/>
            </a:endParaRPr>
          </a:p>
        </p:txBody>
      </p:sp>
      <p:sp>
        <p:nvSpPr>
          <p:cNvPr id="204" name="Google Shape;204;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5</a:t>
            </a:fld>
            <a:endParaRPr/>
          </a:p>
        </p:txBody>
      </p:sp>
    </p:spTree>
    <p:extLst>
      <p:ext uri="{BB962C8B-B14F-4D97-AF65-F5344CB8AC3E}">
        <p14:creationId xmlns:p14="http://schemas.microsoft.com/office/powerpoint/2010/main" val="9424383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dirty="0"/>
          </a:p>
        </p:txBody>
      </p:sp>
      <p:sp>
        <p:nvSpPr>
          <p:cNvPr id="142" name="Google Shape;142;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6</a:t>
            </a:fld>
            <a:endParaRPr/>
          </a:p>
        </p:txBody>
      </p:sp>
    </p:spTree>
    <p:extLst>
      <p:ext uri="{BB962C8B-B14F-4D97-AF65-F5344CB8AC3E}">
        <p14:creationId xmlns:p14="http://schemas.microsoft.com/office/powerpoint/2010/main" val="24922095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a:p>
            <a:endParaRPr lang="ru-RU" dirty="0"/>
          </a:p>
        </p:txBody>
      </p:sp>
      <p:sp>
        <p:nvSpPr>
          <p:cNvPr id="4" name="Номер слайда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ru-RU" sz="1200" b="0" i="0" u="none" strike="noStrike" cap="none" smtClean="0">
                <a:solidFill>
                  <a:schemeClr val="dk1"/>
                </a:solidFill>
                <a:latin typeface="Calibri"/>
                <a:ea typeface="Calibri"/>
                <a:cs typeface="Calibri"/>
                <a:sym typeface="Calibri"/>
              </a:rPr>
              <a:t>9</a:t>
            </a:fld>
            <a:endParaRPr lang="ru-RU"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703758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aseline="0" dirty="0" smtClean="0"/>
          </a:p>
          <a:p>
            <a:r>
              <a:rPr lang="ru-RU" baseline="0" dirty="0" smtClean="0"/>
              <a:t>Программа начиналась с выбора проблемной ситуации, над который участник хотел бы поработать в течение тренинга.</a:t>
            </a:r>
          </a:p>
          <a:p>
            <a:r>
              <a:rPr lang="ru-RU" baseline="0" dirty="0" smtClean="0"/>
              <a:t>Далее мы объясняли основную концепцию или модель тренинга и участники раскладывали свою проблемную ситуацию по данной модели: кратко описывали свою ситуацию, выписывали мысли, относительно данной ситуации и последствия в виде эмоций, физиологических реакций и действий.</a:t>
            </a:r>
          </a:p>
          <a:p>
            <a:r>
              <a:rPr lang="ru-RU" baseline="0" dirty="0" smtClean="0"/>
              <a:t>А </a:t>
            </a:r>
            <a:r>
              <a:rPr lang="ru-RU" baseline="0" dirty="0"/>
              <a:t>- </a:t>
            </a:r>
            <a:r>
              <a:rPr lang="en-US" sz="1200" i="1" dirty="0">
                <a:latin typeface="Futura bk bt"/>
              </a:rPr>
              <a:t>activating experience</a:t>
            </a:r>
            <a:r>
              <a:rPr lang="ru-RU" sz="1200" i="1" dirty="0">
                <a:latin typeface="Futura bk bt"/>
              </a:rPr>
              <a:t> или Ситуация (участники кратко</a:t>
            </a:r>
            <a:r>
              <a:rPr lang="ru-RU" sz="1200" i="1" baseline="0" dirty="0">
                <a:latin typeface="Futura bk bt"/>
              </a:rPr>
              <a:t> описывают свою стрессовую ситуацию</a:t>
            </a:r>
            <a:r>
              <a:rPr lang="ru-RU" sz="1200" i="1" dirty="0">
                <a:latin typeface="Futura bk bt"/>
              </a:rPr>
              <a:t>)</a:t>
            </a:r>
          </a:p>
          <a:p>
            <a:r>
              <a:rPr lang="ru-RU" sz="1200" i="1" dirty="0">
                <a:latin typeface="Futura bk bt"/>
              </a:rPr>
              <a:t>В</a:t>
            </a:r>
            <a:r>
              <a:rPr lang="ru-RU" sz="1200" i="1" baseline="0" dirty="0">
                <a:latin typeface="Futura bk bt"/>
              </a:rPr>
              <a:t> – </a:t>
            </a:r>
            <a:r>
              <a:rPr lang="en-US" sz="1200" i="1" dirty="0">
                <a:latin typeface="Futura bk bt"/>
              </a:rPr>
              <a:t>beliefs</a:t>
            </a:r>
            <a:r>
              <a:rPr lang="ru-RU" sz="1200" i="1" dirty="0">
                <a:latin typeface="Futura bk bt"/>
              </a:rPr>
              <a:t> или Мысли, убеждения (участники</a:t>
            </a:r>
            <a:r>
              <a:rPr lang="ru-RU" sz="1200" i="1" baseline="0" dirty="0">
                <a:latin typeface="Futura bk bt"/>
              </a:rPr>
              <a:t> выписывают все мысли, которые им приходят в голову, когда они думают о свое ситуации</a:t>
            </a:r>
            <a:r>
              <a:rPr lang="ru-RU" sz="1200" i="1" dirty="0">
                <a:latin typeface="Futura bk bt"/>
              </a:rPr>
              <a:t>). В программе мы назвали это «Линзой», через которую мы воспринимаем ситуацию.</a:t>
            </a:r>
          </a:p>
          <a:p>
            <a:r>
              <a:rPr lang="ru-RU" sz="1200" i="1" dirty="0">
                <a:latin typeface="Futura bk bt"/>
              </a:rPr>
              <a:t>С – </a:t>
            </a:r>
            <a:r>
              <a:rPr lang="en-US" sz="1200" i="1" dirty="0">
                <a:latin typeface="Futura bk bt"/>
              </a:rPr>
              <a:t>consequences</a:t>
            </a:r>
            <a:r>
              <a:rPr lang="ru-RU" sz="1200" i="1" dirty="0">
                <a:latin typeface="Futura bk bt"/>
              </a:rPr>
              <a:t> или Последствия</a:t>
            </a:r>
            <a:r>
              <a:rPr lang="ru-RU" sz="1200" i="1" baseline="0" dirty="0">
                <a:latin typeface="Futura bk bt"/>
              </a:rPr>
              <a:t> в виде эмоций, физиологических реакций и действий, которые участники предпринимают по отношению к их стрессовой ситуации.</a:t>
            </a:r>
            <a:endParaRPr lang="ru-RU" sz="1200" i="1" dirty="0">
              <a:latin typeface="Futura bk bt"/>
            </a:endParaRPr>
          </a:p>
          <a:p>
            <a:r>
              <a:rPr lang="ru-RU" sz="1200" i="0" baseline="0" dirty="0">
                <a:latin typeface="Futura bk bt"/>
              </a:rPr>
              <a:t>Данная модель является</a:t>
            </a:r>
            <a:r>
              <a:rPr lang="ru-RU" i="0" baseline="0" dirty="0"/>
              <a:t> </a:t>
            </a:r>
            <a:r>
              <a:rPr lang="ru-RU" baseline="0" dirty="0"/>
              <a:t>тем базисом, на который будут нанизывать все техники и подходы, описанные С. </a:t>
            </a:r>
            <a:r>
              <a:rPr lang="ru-RU" baseline="0" dirty="0" err="1"/>
              <a:t>Мадди</a:t>
            </a:r>
            <a:r>
              <a:rPr lang="ru-RU" baseline="0" dirty="0"/>
              <a:t> в его концепции. </a:t>
            </a:r>
          </a:p>
          <a:p>
            <a:endParaRPr lang="ru-RU" dirty="0"/>
          </a:p>
          <a:p>
            <a:r>
              <a:rPr lang="ru-RU" baseline="0" dirty="0"/>
              <a:t>После общего знакомства с моделью мы начинаем наполнять ее техниками. Мы даем две техники на расширение понимания ситуации, 1 технику на работу с мыслями и 1 технику для работы с поведением. Таким образом первый день тренинга заканчивается созданием плана действий по работе со своей стрессовой ситуацией, который участники должны будут реализовать за ближайшую неделю.</a:t>
            </a:r>
          </a:p>
          <a:p>
            <a:r>
              <a:rPr lang="ru-RU" baseline="0" dirty="0"/>
              <a:t>Второй день тренинга состоит из двух частей. В части про социальную поддержку мы обучаем участников тому, как запрашивать разные виды </a:t>
            </a:r>
            <a:r>
              <a:rPr lang="ru-RU" baseline="0" dirty="0" err="1"/>
              <a:t>соц</a:t>
            </a:r>
            <a:r>
              <a:rPr lang="ru-RU" baseline="0" dirty="0"/>
              <a:t> поддержки у разных людей. А в пятой части исследуем различные варианты практик ЗОЖ, помогающих нам физически расслабляться и возвращаться в тонус.</a:t>
            </a:r>
            <a:endParaRPr lang="ru-RU" dirty="0"/>
          </a:p>
          <a:p>
            <a:endParaRPr lang="ru-RU" dirty="0"/>
          </a:p>
        </p:txBody>
      </p:sp>
      <p:sp>
        <p:nvSpPr>
          <p:cNvPr id="4" name="Номер слайда 3"/>
          <p:cNvSpPr>
            <a:spLocks noGrp="1"/>
          </p:cNvSpPr>
          <p:nvPr>
            <p:ph type="sldNum" sz="quarter" idx="10"/>
          </p:nvPr>
        </p:nvSpPr>
        <p:spPr/>
        <p:txBody>
          <a:bodyPr/>
          <a:lstStyle/>
          <a:p>
            <a:fld id="{53F4D25A-C927-46F0-A570-008AC17F97DE}" type="slidenum">
              <a:rPr lang="ru-RU" smtClean="0"/>
              <a:t>10</a:t>
            </a:fld>
            <a:endParaRPr lang="ru-RU"/>
          </a:p>
        </p:txBody>
      </p:sp>
    </p:spTree>
    <p:extLst>
      <p:ext uri="{BB962C8B-B14F-4D97-AF65-F5344CB8AC3E}">
        <p14:creationId xmlns:p14="http://schemas.microsoft.com/office/powerpoint/2010/main" val="22960026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И, наконец,</a:t>
            </a:r>
            <a:r>
              <a:rPr lang="ru-RU" baseline="0" dirty="0"/>
              <a:t> заключительный элемент программы – </a:t>
            </a:r>
            <a:r>
              <a:rPr lang="ru-RU" baseline="0" dirty="0" err="1"/>
              <a:t>коучинг</a:t>
            </a:r>
            <a:r>
              <a:rPr lang="ru-RU" baseline="0" dirty="0"/>
              <a:t>, который проводится в межмодульном пространстве и после второго дня он-</a:t>
            </a:r>
            <a:r>
              <a:rPr lang="ru-RU" baseline="0" dirty="0" err="1"/>
              <a:t>лайн</a:t>
            </a:r>
            <a:r>
              <a:rPr lang="ru-RU" baseline="0" dirty="0"/>
              <a:t> обучения.</a:t>
            </a:r>
          </a:p>
          <a:p>
            <a:r>
              <a:rPr lang="ru-RU" baseline="0" dirty="0"/>
              <a:t>Эта практика как раз и помогает участникам «адаптировать» все изученные техники под их ситуации и более детально и глубоко их проработать совместно с </a:t>
            </a:r>
            <a:r>
              <a:rPr lang="ru-RU" baseline="0" dirty="0" err="1"/>
              <a:t>коучем</a:t>
            </a:r>
            <a:r>
              <a:rPr lang="ru-RU" baseline="0" dirty="0"/>
              <a:t>.</a:t>
            </a:r>
          </a:p>
        </p:txBody>
      </p:sp>
      <p:sp>
        <p:nvSpPr>
          <p:cNvPr id="4" name="Номер слайда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ru-RU" sz="1200" b="0" i="0" u="none" strike="noStrike" cap="none" smtClean="0">
                <a:solidFill>
                  <a:schemeClr val="dk1"/>
                </a:solidFill>
                <a:latin typeface="Calibri"/>
                <a:ea typeface="Calibri"/>
                <a:cs typeface="Calibri"/>
                <a:sym typeface="Calibri"/>
              </a:rPr>
              <a:t>11</a:t>
            </a:fld>
            <a:endParaRPr lang="ru-RU"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10163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Заголовок" type="title">
  <p:cSld name="TITLE">
    <p:spTree>
      <p:nvGrpSpPr>
        <p:cNvPr id="1" name="Shape 15"/>
        <p:cNvGrpSpPr/>
        <p:nvPr/>
      </p:nvGrpSpPr>
      <p:grpSpPr>
        <a:xfrm>
          <a:off x="0" y="0"/>
          <a:ext cx="0" cy="0"/>
          <a:chOff x="0" y="0"/>
          <a:chExt cx="0" cy="0"/>
        </a:xfrm>
      </p:grpSpPr>
      <p:sp>
        <p:nvSpPr>
          <p:cNvPr id="16" name="Google Shape;16;p45"/>
          <p:cNvSpPr txBox="1">
            <a:spLocks noGrp="1"/>
          </p:cNvSpPr>
          <p:nvPr>
            <p:ph type="body" idx="1"/>
          </p:nvPr>
        </p:nvSpPr>
        <p:spPr>
          <a:xfrm>
            <a:off x="600670" y="5929931"/>
            <a:ext cx="10985502" cy="318490"/>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chemeClr val="dk1"/>
              </a:buClr>
              <a:buSzPts val="1800"/>
              <a:buNone/>
              <a:defRPr sz="1800" b="1"/>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 name="Google Shape;17;p45"/>
          <p:cNvSpPr txBox="1">
            <a:spLocks noGrp="1"/>
          </p:cNvSpPr>
          <p:nvPr>
            <p:ph type="title"/>
          </p:nvPr>
        </p:nvSpPr>
        <p:spPr>
          <a:xfrm>
            <a:off x="603248" y="1287496"/>
            <a:ext cx="10985502" cy="232410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5800"/>
              <a:buFont typeface="Calibri"/>
              <a:buNone/>
              <a:defRPr sz="5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45"/>
          <p:cNvSpPr txBox="1">
            <a:spLocks noGrp="1"/>
          </p:cNvSpPr>
          <p:nvPr>
            <p:ph type="body" idx="2"/>
          </p:nvPr>
        </p:nvSpPr>
        <p:spPr>
          <a:xfrm>
            <a:off x="600671" y="3611595"/>
            <a:ext cx="10985501" cy="95250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Clr>
                <a:schemeClr val="dk1"/>
              </a:buClr>
              <a:buSzPts val="2750"/>
              <a:buNone/>
              <a:defRPr sz="2750" b="1"/>
            </a:lvl1pPr>
            <a:lvl2pPr marL="914400" lvl="1" indent="-228600" algn="l">
              <a:lnSpc>
                <a:spcPct val="100000"/>
              </a:lnSpc>
              <a:spcBef>
                <a:spcPts val="0"/>
              </a:spcBef>
              <a:spcAft>
                <a:spcPts val="0"/>
              </a:spcAft>
              <a:buClr>
                <a:schemeClr val="dk1"/>
              </a:buClr>
              <a:buSzPts val="2750"/>
              <a:buNone/>
              <a:defRPr sz="2750" b="1"/>
            </a:lvl2pPr>
            <a:lvl3pPr marL="1371600" lvl="2" indent="-228600" algn="l">
              <a:lnSpc>
                <a:spcPct val="100000"/>
              </a:lnSpc>
              <a:spcBef>
                <a:spcPts val="0"/>
              </a:spcBef>
              <a:spcAft>
                <a:spcPts val="0"/>
              </a:spcAft>
              <a:buClr>
                <a:schemeClr val="dk1"/>
              </a:buClr>
              <a:buSzPts val="2750"/>
              <a:buNone/>
              <a:defRPr sz="2750" b="1"/>
            </a:lvl3pPr>
            <a:lvl4pPr marL="1828800" lvl="3" indent="-228600" algn="l">
              <a:lnSpc>
                <a:spcPct val="100000"/>
              </a:lnSpc>
              <a:spcBef>
                <a:spcPts val="0"/>
              </a:spcBef>
              <a:spcAft>
                <a:spcPts val="0"/>
              </a:spcAft>
              <a:buClr>
                <a:schemeClr val="dk1"/>
              </a:buClr>
              <a:buSzPts val="2750"/>
              <a:buNone/>
              <a:defRPr sz="2750" b="1"/>
            </a:lvl4pPr>
            <a:lvl5pPr marL="2286000" lvl="4" indent="-228600" algn="l">
              <a:lnSpc>
                <a:spcPct val="100000"/>
              </a:lnSpc>
              <a:spcBef>
                <a:spcPts val="0"/>
              </a:spcBef>
              <a:spcAft>
                <a:spcPts val="0"/>
              </a:spcAft>
              <a:buClr>
                <a:schemeClr val="dk1"/>
              </a:buClr>
              <a:buSzPts val="2750"/>
              <a:buNone/>
              <a:defRPr sz="2750" b="1"/>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 name="Google Shape;19;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88888"/>
                </a:solidFill>
              </a:defRPr>
            </a:lvl1pPr>
            <a:lvl2pPr marL="0" lvl="1" indent="0" algn="r">
              <a:spcBef>
                <a:spcPts val="0"/>
              </a:spcBef>
              <a:buNone/>
              <a:defRPr sz="1200">
                <a:solidFill>
                  <a:srgbClr val="888888"/>
                </a:solidFill>
              </a:defRPr>
            </a:lvl2pPr>
            <a:lvl3pPr marL="0" lvl="2" indent="0" algn="r">
              <a:spcBef>
                <a:spcPts val="0"/>
              </a:spcBef>
              <a:buNone/>
              <a:defRPr sz="1200">
                <a:solidFill>
                  <a:srgbClr val="888888"/>
                </a:solidFill>
              </a:defRPr>
            </a:lvl3pPr>
            <a:lvl4pPr marL="0" lvl="3" indent="0" algn="r">
              <a:spcBef>
                <a:spcPts val="0"/>
              </a:spcBef>
              <a:buNone/>
              <a:defRPr sz="1200">
                <a:solidFill>
                  <a:srgbClr val="888888"/>
                </a:solidFill>
              </a:defRPr>
            </a:lvl4pPr>
            <a:lvl5pPr marL="0" lvl="4" indent="0" algn="r">
              <a:spcBef>
                <a:spcPts val="0"/>
              </a:spcBef>
              <a:buNone/>
              <a:defRPr sz="1200">
                <a:solidFill>
                  <a:srgbClr val="888888"/>
                </a:solidFill>
              </a:defRPr>
            </a:lvl5pPr>
            <a:lvl6pPr marL="0" lvl="5" indent="0" algn="r">
              <a:spcBef>
                <a:spcPts val="0"/>
              </a:spcBef>
              <a:buNone/>
              <a:defRPr sz="1200">
                <a:solidFill>
                  <a:srgbClr val="888888"/>
                </a:solidFill>
              </a:defRPr>
            </a:lvl6pPr>
            <a:lvl7pPr marL="0" lvl="6" indent="0" algn="r">
              <a:spcBef>
                <a:spcPts val="0"/>
              </a:spcBef>
              <a:buNone/>
              <a:defRPr sz="1200">
                <a:solidFill>
                  <a:srgbClr val="888888"/>
                </a:solidFill>
              </a:defRPr>
            </a:lvl7pPr>
            <a:lvl8pPr marL="0" lvl="7" indent="0" algn="r">
              <a:spcBef>
                <a:spcPts val="0"/>
              </a:spcBef>
              <a:buNone/>
              <a:defRPr sz="1200">
                <a:solidFill>
                  <a:srgbClr val="888888"/>
                </a:solidFill>
              </a:defRPr>
            </a:lvl8pPr>
            <a:lvl9pPr marL="0" lvl="8" indent="0" algn="r">
              <a:spcBef>
                <a:spcPts val="0"/>
              </a:spcBef>
              <a:buNone/>
              <a:defRPr sz="1200">
                <a:solidFill>
                  <a:srgbClr val="888888"/>
                </a:solidFill>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Рисунок с подписью" type="picTx">
  <p:cSld name="PICTURE_WITH_CAPTION_TEXT">
    <p:spTree>
      <p:nvGrpSpPr>
        <p:cNvPr id="1" name="Shape 70"/>
        <p:cNvGrpSpPr/>
        <p:nvPr/>
      </p:nvGrpSpPr>
      <p:grpSpPr>
        <a:xfrm>
          <a:off x="0" y="0"/>
          <a:ext cx="0" cy="0"/>
          <a:chOff x="0" y="0"/>
          <a:chExt cx="0" cy="0"/>
        </a:xfrm>
      </p:grpSpPr>
      <p:sp>
        <p:nvSpPr>
          <p:cNvPr id="71" name="Google Shape;71;p5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54"/>
          <p:cNvSpPr>
            <a:spLocks noGrp="1"/>
          </p:cNvSpPr>
          <p:nvPr>
            <p:ph type="pic" idx="2"/>
          </p:nvPr>
        </p:nvSpPr>
        <p:spPr>
          <a:xfrm>
            <a:off x="5183188" y="987425"/>
            <a:ext cx="6172200" cy="4873625"/>
          </a:xfrm>
          <a:prstGeom prst="rect">
            <a:avLst/>
          </a:prstGeom>
          <a:noFill/>
          <a:ln>
            <a:noFill/>
          </a:ln>
        </p:spPr>
      </p:sp>
      <p:sp>
        <p:nvSpPr>
          <p:cNvPr id="73" name="Google Shape;73;p5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4" name="Google Shape;74;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Заголовок и вертикальный текст" type="vertTx">
  <p:cSld name="VERTICAL_TEXT">
    <p:spTree>
      <p:nvGrpSpPr>
        <p:cNvPr id="1" name="Shape 77"/>
        <p:cNvGrpSpPr/>
        <p:nvPr/>
      </p:nvGrpSpPr>
      <p:grpSpPr>
        <a:xfrm>
          <a:off x="0" y="0"/>
          <a:ext cx="0" cy="0"/>
          <a:chOff x="0" y="0"/>
          <a:chExt cx="0" cy="0"/>
        </a:xfrm>
      </p:grpSpPr>
      <p:sp>
        <p:nvSpPr>
          <p:cNvPr id="78" name="Google Shape;78;p5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5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Вертикальный заголовок и текст" type="vertTitleAndTx">
  <p:cSld name="VERTICAL_TITLE_AND_VERTICAL_TEXT">
    <p:spTree>
      <p:nvGrpSpPr>
        <p:cNvPr id="1" name="Shape 83"/>
        <p:cNvGrpSpPr/>
        <p:nvPr/>
      </p:nvGrpSpPr>
      <p:grpSpPr>
        <a:xfrm>
          <a:off x="0" y="0"/>
          <a:ext cx="0" cy="0"/>
          <a:chOff x="0" y="0"/>
          <a:chExt cx="0" cy="0"/>
        </a:xfrm>
      </p:grpSpPr>
      <p:sp>
        <p:nvSpPr>
          <p:cNvPr id="84" name="Google Shape;84;p5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5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6" name="Google Shape;86;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Пустой слайд" type="blank">
  <p:cSld name="BLANK">
    <p:spTree>
      <p:nvGrpSpPr>
        <p:cNvPr id="1" name="Shape 20"/>
        <p:cNvGrpSpPr/>
        <p:nvPr/>
      </p:nvGrpSpPr>
      <p:grpSpPr>
        <a:xfrm>
          <a:off x="0" y="0"/>
          <a:ext cx="0" cy="0"/>
          <a:chOff x="0" y="0"/>
          <a:chExt cx="0" cy="0"/>
        </a:xfrm>
      </p:grpSpPr>
      <p:sp>
        <p:nvSpPr>
          <p:cNvPr id="21" name="Google Shape;21;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Титульный слайд">
  <p:cSld name="Титульный слайд">
    <p:spTree>
      <p:nvGrpSpPr>
        <p:cNvPr id="1" name="Shape 24"/>
        <p:cNvGrpSpPr/>
        <p:nvPr/>
      </p:nvGrpSpPr>
      <p:grpSpPr>
        <a:xfrm>
          <a:off x="0" y="0"/>
          <a:ext cx="0" cy="0"/>
          <a:chOff x="0" y="0"/>
          <a:chExt cx="0" cy="0"/>
        </a:xfrm>
      </p:grpSpPr>
      <p:sp>
        <p:nvSpPr>
          <p:cNvPr id="25" name="Google Shape;25;p4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4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7" name="Google Shape;27;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Заголовок и объект" type="obj">
  <p:cSld name="OBJECT">
    <p:spTree>
      <p:nvGrpSpPr>
        <p:cNvPr id="1" name="Shape 30"/>
        <p:cNvGrpSpPr/>
        <p:nvPr/>
      </p:nvGrpSpPr>
      <p:grpSpPr>
        <a:xfrm>
          <a:off x="0" y="0"/>
          <a:ext cx="0" cy="0"/>
          <a:chOff x="0" y="0"/>
          <a:chExt cx="0" cy="0"/>
        </a:xfrm>
      </p:grpSpPr>
      <p:sp>
        <p:nvSpPr>
          <p:cNvPr id="31" name="Google Shape;31;p4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4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Заголовок раздела" type="secHead">
  <p:cSld name="SECTION_HEADER">
    <p:spTree>
      <p:nvGrpSpPr>
        <p:cNvPr id="1" name="Shape 36"/>
        <p:cNvGrpSpPr/>
        <p:nvPr/>
      </p:nvGrpSpPr>
      <p:grpSpPr>
        <a:xfrm>
          <a:off x="0" y="0"/>
          <a:ext cx="0" cy="0"/>
          <a:chOff x="0" y="0"/>
          <a:chExt cx="0" cy="0"/>
        </a:xfrm>
      </p:grpSpPr>
      <p:sp>
        <p:nvSpPr>
          <p:cNvPr id="37" name="Google Shape;37;p4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4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9" name="Google Shape;39;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Два объекта" type="twoObj">
  <p:cSld name="TWO_OBJECTS">
    <p:spTree>
      <p:nvGrpSpPr>
        <p:cNvPr id="1" name="Shape 42"/>
        <p:cNvGrpSpPr/>
        <p:nvPr/>
      </p:nvGrpSpPr>
      <p:grpSpPr>
        <a:xfrm>
          <a:off x="0" y="0"/>
          <a:ext cx="0" cy="0"/>
          <a:chOff x="0" y="0"/>
          <a:chExt cx="0" cy="0"/>
        </a:xfrm>
      </p:grpSpPr>
      <p:sp>
        <p:nvSpPr>
          <p:cNvPr id="43" name="Google Shape;43;p5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5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5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Сравнение" type="twoTxTwoObj">
  <p:cSld name="TWO_OBJECTS_WITH_TEXT">
    <p:spTree>
      <p:nvGrpSpPr>
        <p:cNvPr id="1" name="Shape 49"/>
        <p:cNvGrpSpPr/>
        <p:nvPr/>
      </p:nvGrpSpPr>
      <p:grpSpPr>
        <a:xfrm>
          <a:off x="0" y="0"/>
          <a:ext cx="0" cy="0"/>
          <a:chOff x="0" y="0"/>
          <a:chExt cx="0" cy="0"/>
        </a:xfrm>
      </p:grpSpPr>
      <p:sp>
        <p:nvSpPr>
          <p:cNvPr id="50" name="Google Shape;50;p5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5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2" name="Google Shape;52;p5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5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4" name="Google Shape;54;p5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Только заголовок" type="titleOnly">
  <p:cSld name="TITLE_ONLY">
    <p:spTree>
      <p:nvGrpSpPr>
        <p:cNvPr id="1" name="Shape 58"/>
        <p:cNvGrpSpPr/>
        <p:nvPr/>
      </p:nvGrpSpPr>
      <p:grpSpPr>
        <a:xfrm>
          <a:off x="0" y="0"/>
          <a:ext cx="0" cy="0"/>
          <a:chOff x="0" y="0"/>
          <a:chExt cx="0" cy="0"/>
        </a:xfrm>
      </p:grpSpPr>
      <p:sp>
        <p:nvSpPr>
          <p:cNvPr id="59" name="Google Shape;59;p5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Объект с подписью" type="objTx">
  <p:cSld name="OBJECT_WITH_CAPTION_TEXT">
    <p:spTree>
      <p:nvGrpSpPr>
        <p:cNvPr id="1" name="Shape 63"/>
        <p:cNvGrpSpPr/>
        <p:nvPr/>
      </p:nvGrpSpPr>
      <p:grpSpPr>
        <a:xfrm>
          <a:off x="0" y="0"/>
          <a:ext cx="0" cy="0"/>
          <a:chOff x="0" y="0"/>
          <a:chExt cx="0" cy="0"/>
        </a:xfrm>
      </p:grpSpPr>
      <p:sp>
        <p:nvSpPr>
          <p:cNvPr id="64" name="Google Shape;64;p5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5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6" name="Google Shape;66;p5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7" name="Google Shape;67;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1.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0.png"/><Relationship Id="rId2" Type="http://schemas.openxmlformats.org/officeDocument/2006/relationships/notesSlide" Target="../notesSlides/notesSlide8.xml"/><Relationship Id="rId16" Type="http://schemas.openxmlformats.org/officeDocument/2006/relationships/image" Target="../media/image24.png"/><Relationship Id="rId1" Type="http://schemas.openxmlformats.org/officeDocument/2006/relationships/slideLayout" Target="../slideLayouts/slideLayout8.xml"/><Relationship Id="rId6" Type="http://schemas.openxmlformats.org/officeDocument/2006/relationships/image" Target="../media/image15.jpeg"/><Relationship Id="rId11" Type="http://schemas.microsoft.com/office/2007/relationships/hdphoto" Target="../media/hdphoto1.wdp"/><Relationship Id="rId5" Type="http://schemas.openxmlformats.org/officeDocument/2006/relationships/image" Target="../media/image14.jpeg"/><Relationship Id="rId15" Type="http://schemas.openxmlformats.org/officeDocument/2006/relationships/image" Target="../media/image23.png"/><Relationship Id="rId10" Type="http://schemas.openxmlformats.org/officeDocument/2006/relationships/image" Target="../media/image19.png"/><Relationship Id="rId4" Type="http://schemas.openxmlformats.org/officeDocument/2006/relationships/image" Target="../media/image13.jpeg"/><Relationship Id="rId9" Type="http://schemas.openxmlformats.org/officeDocument/2006/relationships/image" Target="../media/image18.png"/><Relationship Id="rId1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27.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chart" Target="../charts/chart1.xml"/><Relationship Id="rId7" Type="http://schemas.openxmlformats.org/officeDocument/2006/relationships/image" Target="../media/image52.sv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36.png"/><Relationship Id="rId11" Type="http://schemas.openxmlformats.org/officeDocument/2006/relationships/image" Target="../media/image56.svg"/><Relationship Id="rId5" Type="http://schemas.openxmlformats.org/officeDocument/2006/relationships/chart" Target="../charts/chart3.xml"/><Relationship Id="rId10" Type="http://schemas.openxmlformats.org/officeDocument/2006/relationships/image" Target="../media/image38.png"/><Relationship Id="rId4" Type="http://schemas.openxmlformats.org/officeDocument/2006/relationships/chart" Target="../charts/chart2.xml"/><Relationship Id="rId9" Type="http://schemas.openxmlformats.org/officeDocument/2006/relationships/image" Target="../media/image54.svg"/></Relationships>
</file>

<file path=ppt/slides/_rels/slide2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3.svg"/><Relationship Id="rId5" Type="http://schemas.openxmlformats.org/officeDocument/2006/relationships/image" Target="../media/image8.png"/><Relationship Id="rId4" Type="http://schemas.openxmlformats.org/officeDocument/2006/relationships/image" Target="../media/image11.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2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
          <p:cNvSpPr/>
          <p:nvPr/>
        </p:nvSpPr>
        <p:spPr>
          <a:xfrm>
            <a:off x="-130773" y="2193"/>
            <a:ext cx="10908812" cy="6916447"/>
          </a:xfrm>
          <a:custGeom>
            <a:avLst/>
            <a:gdLst/>
            <a:ahLst/>
            <a:cxnLst/>
            <a:rect l="l" t="t" r="r" b="b"/>
            <a:pathLst>
              <a:path w="21600" h="21600" extrusionOk="0">
                <a:moveTo>
                  <a:pt x="192" y="0"/>
                </a:moveTo>
                <a:lnTo>
                  <a:pt x="13688" y="0"/>
                </a:lnTo>
                <a:lnTo>
                  <a:pt x="21600" y="21600"/>
                </a:lnTo>
                <a:lnTo>
                  <a:pt x="0" y="21600"/>
                </a:lnTo>
                <a:lnTo>
                  <a:pt x="192" y="0"/>
                </a:lnTo>
                <a:close/>
              </a:path>
            </a:pathLst>
          </a:custGeom>
          <a:solidFill>
            <a:srgbClr val="1E8E9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5" name="Google Shape;95;p1"/>
          <p:cNvSpPr/>
          <p:nvPr/>
        </p:nvSpPr>
        <p:spPr>
          <a:xfrm>
            <a:off x="-141531" y="4835610"/>
            <a:ext cx="1212183" cy="2092159"/>
          </a:xfrm>
          <a:custGeom>
            <a:avLst/>
            <a:gdLst/>
            <a:ahLst/>
            <a:cxnLst/>
            <a:rect l="l" t="t" r="r" b="b"/>
            <a:pathLst>
              <a:path w="21600" h="21600" extrusionOk="0">
                <a:moveTo>
                  <a:pt x="0" y="0"/>
                </a:moveTo>
                <a:lnTo>
                  <a:pt x="0" y="21600"/>
                </a:lnTo>
                <a:lnTo>
                  <a:pt x="21600" y="21600"/>
                </a:lnTo>
                <a:lnTo>
                  <a:pt x="0" y="0"/>
                </a:lnTo>
                <a:close/>
              </a:path>
            </a:pathLst>
          </a:custGeom>
          <a:solidFill>
            <a:srgbClr val="9ACB5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6" name="Google Shape;96;p1"/>
          <p:cNvSpPr txBox="1"/>
          <p:nvPr/>
        </p:nvSpPr>
        <p:spPr>
          <a:xfrm>
            <a:off x="718884" y="1649832"/>
            <a:ext cx="5491888" cy="1405513"/>
          </a:xfrm>
          <a:prstGeom prst="rect">
            <a:avLst/>
          </a:prstGeom>
          <a:noFill/>
          <a:ln>
            <a:noFill/>
          </a:ln>
        </p:spPr>
        <p:txBody>
          <a:bodyPr spcFirstLastPara="1" wrap="square" lIns="25400" tIns="25400" rIns="25400" bIns="25400" anchor="ctr" anchorCtr="0">
            <a:spAutoFit/>
          </a:bodyPr>
          <a:lstStyle/>
          <a:p>
            <a:pPr marL="0" marR="0" lvl="0" indent="0" algn="l" rtl="0">
              <a:spcBef>
                <a:spcPts val="0"/>
              </a:spcBef>
              <a:spcAft>
                <a:spcPts val="0"/>
              </a:spcAft>
              <a:buNone/>
            </a:pPr>
            <a:r>
              <a:rPr lang="ru-RU" sz="8800" b="1" i="0" u="none" strike="noStrike" cap="none" dirty="0">
                <a:solidFill>
                  <a:schemeClr val="lt1"/>
                </a:solidFill>
                <a:latin typeface="Arial Black"/>
                <a:ea typeface="Arial Black"/>
                <a:cs typeface="Arial Black"/>
                <a:sym typeface="Arial Black"/>
              </a:rPr>
              <a:t>ДОКЛАД</a:t>
            </a:r>
            <a:endParaRPr sz="8800" b="1" i="0" u="none" strike="noStrike" cap="none" dirty="0">
              <a:solidFill>
                <a:schemeClr val="lt1"/>
              </a:solidFill>
              <a:latin typeface="Arial Black"/>
              <a:ea typeface="Arial Black"/>
              <a:cs typeface="Arial Black"/>
              <a:sym typeface="Arial Black"/>
            </a:endParaRPr>
          </a:p>
        </p:txBody>
      </p:sp>
      <p:sp>
        <p:nvSpPr>
          <p:cNvPr id="97" name="Google Shape;97;p1"/>
          <p:cNvSpPr txBox="1"/>
          <p:nvPr/>
        </p:nvSpPr>
        <p:spPr>
          <a:xfrm>
            <a:off x="719935" y="3456783"/>
            <a:ext cx="7792858" cy="1713290"/>
          </a:xfrm>
          <a:prstGeom prst="rect">
            <a:avLst/>
          </a:prstGeom>
          <a:noFill/>
          <a:ln>
            <a:noFill/>
          </a:ln>
        </p:spPr>
        <p:txBody>
          <a:bodyPr spcFirstLastPara="1" wrap="square" lIns="25400" tIns="25400" rIns="25400" bIns="25400" anchor="ctr" anchorCtr="0">
            <a:spAutoFit/>
          </a:bodyPr>
          <a:lstStyle/>
          <a:p>
            <a:pPr marL="0" marR="0" lvl="0" indent="0" algn="l" rtl="0">
              <a:spcBef>
                <a:spcPts val="0"/>
              </a:spcBef>
              <a:spcAft>
                <a:spcPts val="0"/>
              </a:spcAft>
              <a:buNone/>
            </a:pPr>
            <a:r>
              <a:rPr lang="ru-RU" sz="3600" b="0" i="0" u="none" strike="noStrike" cap="none" dirty="0" err="1">
                <a:solidFill>
                  <a:srgbClr val="FFFFFF"/>
                </a:solidFill>
                <a:latin typeface="Arial Black"/>
                <a:ea typeface="Arial Black"/>
                <a:cs typeface="Arial Black"/>
                <a:sym typeface="Arial Black"/>
              </a:rPr>
              <a:t>Когнитивно</a:t>
            </a:r>
            <a:r>
              <a:rPr lang="ru-RU" sz="3600" b="0" i="0" u="none" strike="noStrike" cap="none" dirty="0">
                <a:solidFill>
                  <a:srgbClr val="FFFFFF"/>
                </a:solidFill>
                <a:latin typeface="Arial Black"/>
                <a:ea typeface="Arial Black"/>
                <a:cs typeface="Arial Black"/>
                <a:sym typeface="Arial Black"/>
              </a:rPr>
              <a:t>-поведенческий </a:t>
            </a:r>
            <a:r>
              <a:rPr lang="ru-RU" sz="3600" b="0" i="0" u="none" strike="noStrike" cap="none" dirty="0" err="1">
                <a:solidFill>
                  <a:srgbClr val="FFFFFF"/>
                </a:solidFill>
                <a:latin typeface="Arial Black"/>
                <a:ea typeface="Arial Black"/>
                <a:cs typeface="Arial Black"/>
                <a:sym typeface="Arial Black"/>
              </a:rPr>
              <a:t>коучинг</a:t>
            </a:r>
            <a:r>
              <a:rPr lang="ru-RU" sz="3600" b="0" i="0" u="none" strike="noStrike" cap="none" dirty="0">
                <a:solidFill>
                  <a:srgbClr val="FFFFFF"/>
                </a:solidFill>
                <a:latin typeface="Arial Black"/>
                <a:ea typeface="Arial Black"/>
                <a:cs typeface="Arial Black"/>
                <a:sym typeface="Arial Black"/>
              </a:rPr>
              <a:t> как инструмент повышения жизнестойкости</a:t>
            </a:r>
            <a:endParaRPr sz="3600" b="0" i="0" u="none" strike="noStrike" cap="none" dirty="0">
              <a:solidFill>
                <a:schemeClr val="dk1"/>
              </a:solidFill>
              <a:latin typeface="Arial Black"/>
              <a:ea typeface="Arial Black"/>
              <a:cs typeface="Arial Black"/>
              <a:sym typeface="Arial Black"/>
            </a:endParaRPr>
          </a:p>
        </p:txBody>
      </p:sp>
      <p:sp>
        <p:nvSpPr>
          <p:cNvPr id="98" name="Google Shape;98;p1"/>
          <p:cNvSpPr txBox="1"/>
          <p:nvPr/>
        </p:nvSpPr>
        <p:spPr>
          <a:xfrm>
            <a:off x="8512793" y="5879079"/>
            <a:ext cx="1183657" cy="543739"/>
          </a:xfrm>
          <a:prstGeom prst="rect">
            <a:avLst/>
          </a:prstGeom>
          <a:noFill/>
          <a:ln>
            <a:noFill/>
          </a:ln>
        </p:spPr>
        <p:txBody>
          <a:bodyPr spcFirstLastPara="1" wrap="square" lIns="25400" tIns="25400" rIns="25400" bIns="25400" anchor="ctr" anchorCtr="0">
            <a:spAutoFit/>
          </a:bodyPr>
          <a:lstStyle/>
          <a:p>
            <a:pPr marL="0" marR="0" lvl="0" indent="0" algn="r" rtl="0">
              <a:lnSpc>
                <a:spcPct val="100000"/>
              </a:lnSpc>
              <a:spcBef>
                <a:spcPts val="0"/>
              </a:spcBef>
              <a:spcAft>
                <a:spcPts val="0"/>
              </a:spcAft>
              <a:buNone/>
            </a:pPr>
            <a:r>
              <a:rPr lang="ru-RU" sz="3200" b="1" i="0" u="none" strike="noStrike" cap="none">
                <a:solidFill>
                  <a:schemeClr val="lt1"/>
                </a:solidFill>
                <a:latin typeface="Arial Black"/>
                <a:ea typeface="Arial Black"/>
                <a:cs typeface="Arial Black"/>
                <a:sym typeface="Arial Black"/>
              </a:rPr>
              <a:t>2022</a:t>
            </a:r>
            <a:endParaRPr sz="3200" b="1" i="0" u="none" strike="noStrike" cap="none">
              <a:solidFill>
                <a:schemeClr val="lt1"/>
              </a:solidFill>
              <a:latin typeface="Arial Black"/>
              <a:ea typeface="Arial Black"/>
              <a:cs typeface="Arial Black"/>
              <a:sym typeface="Arial Black"/>
            </a:endParaRPr>
          </a:p>
        </p:txBody>
      </p:sp>
      <p:pic>
        <p:nvPicPr>
          <p:cNvPr id="1026" name="Picture 2" descr="https://studyeconomics.ru/wp-content/uploads/2021/04/a46e3f71930aa1f7426601c8b90b0e1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83323" y="549275"/>
            <a:ext cx="1889793" cy="188979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Прямоугольник: скругленные углы 86">
            <a:extLst>
              <a:ext uri="{FF2B5EF4-FFF2-40B4-BE49-F238E27FC236}">
                <a16:creationId xmlns:a16="http://schemas.microsoft.com/office/drawing/2014/main" id="{1A0C638B-73DF-40C1-B3D2-16948D95FCAC}"/>
              </a:ext>
            </a:extLst>
          </p:cNvPr>
          <p:cNvSpPr/>
          <p:nvPr/>
        </p:nvSpPr>
        <p:spPr>
          <a:xfrm>
            <a:off x="3393690" y="1269701"/>
            <a:ext cx="2535442" cy="5184781"/>
          </a:xfrm>
          <a:prstGeom prst="roundRect">
            <a:avLst>
              <a:gd name="adj" fmla="val 12215"/>
            </a:avLst>
          </a:prstGeom>
          <a:solidFill>
            <a:srgbClr val="D9D9D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8" name="Прямоугольник: скругленные углы 87">
            <a:extLst>
              <a:ext uri="{FF2B5EF4-FFF2-40B4-BE49-F238E27FC236}">
                <a16:creationId xmlns:a16="http://schemas.microsoft.com/office/drawing/2014/main" id="{8B20B6EE-6D6D-4968-B99A-DB934DBC719E}"/>
              </a:ext>
            </a:extLst>
          </p:cNvPr>
          <p:cNvSpPr/>
          <p:nvPr/>
        </p:nvSpPr>
        <p:spPr>
          <a:xfrm>
            <a:off x="6001817" y="1269701"/>
            <a:ext cx="5934809" cy="5039023"/>
          </a:xfrm>
          <a:prstGeom prst="roundRect">
            <a:avLst>
              <a:gd name="adj" fmla="val 9303"/>
            </a:avLst>
          </a:prstGeom>
          <a:solidFill>
            <a:srgbClr val="D9D9D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скругленные углы 9">
            <a:extLst>
              <a:ext uri="{FF2B5EF4-FFF2-40B4-BE49-F238E27FC236}">
                <a16:creationId xmlns:a16="http://schemas.microsoft.com/office/drawing/2014/main" id="{04CED82B-950B-49A5-BF5E-25BADABC0BAE}"/>
              </a:ext>
            </a:extLst>
          </p:cNvPr>
          <p:cNvSpPr/>
          <p:nvPr/>
        </p:nvSpPr>
        <p:spPr>
          <a:xfrm>
            <a:off x="706870" y="1269701"/>
            <a:ext cx="2535442" cy="5039023"/>
          </a:xfrm>
          <a:prstGeom prst="roundRect">
            <a:avLst/>
          </a:prstGeom>
          <a:solidFill>
            <a:srgbClr val="D9D9D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 name="Рисунок 1"/>
          <p:cNvPicPr>
            <a:picLocks noChangeAspect="1"/>
          </p:cNvPicPr>
          <p:nvPr/>
        </p:nvPicPr>
        <p:blipFill>
          <a:blip r:embed="rId3"/>
          <a:stretch>
            <a:fillRect/>
          </a:stretch>
        </p:blipFill>
        <p:spPr>
          <a:xfrm>
            <a:off x="-4122242" y="0"/>
            <a:ext cx="3876430" cy="1318437"/>
          </a:xfrm>
          <a:prstGeom prst="rect">
            <a:avLst/>
          </a:prstGeom>
        </p:spPr>
      </p:pic>
      <p:pic>
        <p:nvPicPr>
          <p:cNvPr id="1028" name="Picture 4" descr="https://avatars.mds.yandex.net/i?id=cc744ec480c301adcf6c159e82c22212-5008667-images-thumbs&amp;ref=rim&amp;n=33&amp;w=165&amp;h=16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506" y="1482614"/>
            <a:ext cx="1571625" cy="1571626"/>
          </a:xfrm>
          <a:prstGeom prst="rect">
            <a:avLst/>
          </a:prstGeom>
          <a:noFill/>
          <a:extLst>
            <a:ext uri="{909E8E84-426E-40DD-AFC4-6F175D3DCCD1}">
              <a14:hiddenFill xmlns:a14="http://schemas.microsoft.com/office/drawing/2010/main">
                <a:solidFill>
                  <a:srgbClr val="FFFFFF"/>
                </a:solidFill>
              </a14:hiddenFill>
            </a:ext>
          </a:extLst>
        </p:spPr>
      </p:pic>
      <p:sp>
        <p:nvSpPr>
          <p:cNvPr id="8" name="Стрелка вправо 7"/>
          <p:cNvSpPr/>
          <p:nvPr/>
        </p:nvSpPr>
        <p:spPr>
          <a:xfrm>
            <a:off x="-2796362" y="3648667"/>
            <a:ext cx="1392865" cy="4591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4" name="Picture 8" descr="https://icon-library.com/images/right-arrow-icon/right-arrow-icon-2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61616" y="3321976"/>
            <a:ext cx="578145" cy="57814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img.freepik.com/free-vector/black-dotted-arrows_1102-624.jpg?size=626&amp;ext=jpg"/>
          <p:cNvPicPr>
            <a:picLocks noChangeAspect="1" noChangeArrowheads="1"/>
          </p:cNvPicPr>
          <p:nvPr/>
        </p:nvPicPr>
        <p:blipFill rotWithShape="1">
          <a:blip r:embed="rId6">
            <a:extLst>
              <a:ext uri="{28A0092B-C50C-407E-A947-70E740481C1C}">
                <a14:useLocalDpi xmlns:a14="http://schemas.microsoft.com/office/drawing/2010/main" val="0"/>
              </a:ext>
            </a:extLst>
          </a:blip>
          <a:srcRect l="45180" b="71381"/>
          <a:stretch/>
        </p:blipFill>
        <p:spPr bwMode="auto">
          <a:xfrm>
            <a:off x="-3073493" y="4610365"/>
            <a:ext cx="1778931" cy="79668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www.freeiconspng.com/uploads/arrow-png-24.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15738" y="4238579"/>
            <a:ext cx="2706454" cy="2081714"/>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s://awesometoxa.ru/img/prev.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3899005" y="2060546"/>
            <a:ext cx="846011" cy="846011"/>
          </a:xfrm>
          <a:prstGeom prst="ellipse">
            <a:avLst/>
          </a:prstGeom>
          <a:noFill/>
          <a:extLst>
            <a:ext uri="{909E8E84-426E-40DD-AFC4-6F175D3DCCD1}">
              <a14:hiddenFill xmlns:a14="http://schemas.microsoft.com/office/drawing/2010/main">
                <a:solidFill>
                  <a:srgbClr val="FFFFFF"/>
                </a:solidFill>
              </a14:hiddenFill>
            </a:ext>
          </a:extLst>
        </p:spPr>
      </p:pic>
      <p:pic>
        <p:nvPicPr>
          <p:cNvPr id="1046" name="Picture 22" descr="https://upload.wikimedia.org/wikipedia/commons/thumb/8/8e/Breezeicons-actions-32-media-playback-start.svg/2048px-Breezeicons-actions-32-media-playback-start.svg.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062833" y="3287926"/>
            <a:ext cx="947095" cy="947095"/>
          </a:xfrm>
          <a:prstGeom prst="rect">
            <a:avLst/>
          </a:prstGeom>
          <a:noFill/>
          <a:extLst>
            <a:ext uri="{909E8E84-426E-40DD-AFC4-6F175D3DCCD1}">
              <a14:hiddenFill xmlns:a14="http://schemas.microsoft.com/office/drawing/2010/main">
                <a:solidFill>
                  <a:srgbClr val="FFFFFF"/>
                </a:solidFill>
              </a14:hiddenFill>
            </a:ext>
          </a:extLst>
        </p:spPr>
      </p:pic>
      <p:pic>
        <p:nvPicPr>
          <p:cNvPr id="49" name="Рисунок 48"/>
          <p:cNvPicPr>
            <a:picLocks noChangeAspect="1"/>
          </p:cNvPicPr>
          <p:nvPr/>
        </p:nvPicPr>
        <p:blipFill rotWithShape="1">
          <a:blip r:embed="rId10">
            <a:extLst>
              <a:ext uri="{BEBA8EAE-BF5A-486C-A8C5-ECC9F3942E4B}">
                <a14:imgProps xmlns:a14="http://schemas.microsoft.com/office/drawing/2010/main">
                  <a14:imgLayer r:embed="rId11">
                    <a14:imgEffect>
                      <a14:sharpenSoften amount="25000"/>
                    </a14:imgEffect>
                  </a14:imgLayer>
                </a14:imgProps>
              </a:ext>
            </a:extLst>
          </a:blip>
          <a:srcRect l="5262" t="70812" r="82013" b="-927"/>
          <a:stretch/>
        </p:blipFill>
        <p:spPr>
          <a:xfrm>
            <a:off x="-4136229" y="4463494"/>
            <a:ext cx="789457" cy="635416"/>
          </a:xfrm>
          <a:prstGeom prst="rect">
            <a:avLst/>
          </a:prstGeom>
        </p:spPr>
      </p:pic>
      <p:sp>
        <p:nvSpPr>
          <p:cNvPr id="41" name="TextBox 40">
            <a:extLst>
              <a:ext uri="{FF2B5EF4-FFF2-40B4-BE49-F238E27FC236}">
                <a16:creationId xmlns:a16="http://schemas.microsoft.com/office/drawing/2014/main" id="{A1E231C7-DF6C-443D-8998-C8639EEC24A7}"/>
              </a:ext>
            </a:extLst>
          </p:cNvPr>
          <p:cNvSpPr txBox="1"/>
          <p:nvPr/>
        </p:nvSpPr>
        <p:spPr>
          <a:xfrm>
            <a:off x="695325" y="5581805"/>
            <a:ext cx="2520950" cy="615553"/>
          </a:xfrm>
          <a:prstGeom prst="rect">
            <a:avLst/>
          </a:prstGeom>
          <a:noFill/>
        </p:spPr>
        <p:txBody>
          <a:bodyPr wrap="square" rtlCol="0" anchor="ctr">
            <a:spAutoFit/>
          </a:bodyPr>
          <a:lstStyle/>
          <a:p>
            <a:pPr algn="ctr"/>
            <a:r>
              <a:rPr lang="ru-RU" sz="2200" b="1" dirty="0">
                <a:latin typeface="Futura bk bt"/>
              </a:rPr>
              <a:t>СИТУАЦИЯ</a:t>
            </a:r>
          </a:p>
          <a:p>
            <a:pPr algn="ctr"/>
            <a:r>
              <a:rPr lang="en-US" sz="1200" dirty="0">
                <a:latin typeface="Futura bk bt"/>
              </a:rPr>
              <a:t>“</a:t>
            </a:r>
            <a:r>
              <a:rPr lang="en-US" sz="1200" i="1" dirty="0">
                <a:latin typeface="Futura bk bt"/>
              </a:rPr>
              <a:t>activating experience</a:t>
            </a:r>
            <a:r>
              <a:rPr lang="en-US" sz="1200" dirty="0">
                <a:latin typeface="Futura bk bt"/>
              </a:rPr>
              <a:t>”</a:t>
            </a:r>
            <a:endParaRPr lang="ru-RU" sz="1200" dirty="0">
              <a:latin typeface="Futura bk bt"/>
            </a:endParaRPr>
          </a:p>
        </p:txBody>
      </p:sp>
      <p:sp>
        <p:nvSpPr>
          <p:cNvPr id="44" name="TextBox 43">
            <a:extLst>
              <a:ext uri="{FF2B5EF4-FFF2-40B4-BE49-F238E27FC236}">
                <a16:creationId xmlns:a16="http://schemas.microsoft.com/office/drawing/2014/main" id="{6339FD6D-7245-47C3-9792-CAC3D6B0C49C}"/>
              </a:ext>
            </a:extLst>
          </p:cNvPr>
          <p:cNvSpPr txBox="1"/>
          <p:nvPr/>
        </p:nvSpPr>
        <p:spPr>
          <a:xfrm>
            <a:off x="5834468" y="5581805"/>
            <a:ext cx="2711535" cy="615553"/>
          </a:xfrm>
          <a:prstGeom prst="rect">
            <a:avLst/>
          </a:prstGeom>
          <a:noFill/>
        </p:spPr>
        <p:txBody>
          <a:bodyPr wrap="square" rtlCol="0" anchor="ctr">
            <a:spAutoFit/>
          </a:bodyPr>
          <a:lstStyle/>
          <a:p>
            <a:pPr algn="ctr"/>
            <a:r>
              <a:rPr lang="ru-RU" sz="2200" b="1" dirty="0">
                <a:latin typeface="Futura bk bt"/>
              </a:rPr>
              <a:t>ПОСЛЕДСТВИЯ</a:t>
            </a:r>
          </a:p>
          <a:p>
            <a:pPr algn="ctr"/>
            <a:r>
              <a:rPr lang="en-US" sz="1200" dirty="0">
                <a:latin typeface="Futura bk bt"/>
              </a:rPr>
              <a:t>“</a:t>
            </a:r>
            <a:r>
              <a:rPr lang="en-US" sz="1200" i="1" dirty="0">
                <a:latin typeface="Futura bk bt"/>
              </a:rPr>
              <a:t>consequences</a:t>
            </a:r>
            <a:r>
              <a:rPr lang="en-US" sz="1200" dirty="0">
                <a:latin typeface="Futura bk bt"/>
              </a:rPr>
              <a:t> ”</a:t>
            </a:r>
            <a:endParaRPr lang="ru-RU" sz="1200" dirty="0">
              <a:latin typeface="Futura bk bt"/>
            </a:endParaRPr>
          </a:p>
        </p:txBody>
      </p:sp>
      <p:grpSp>
        <p:nvGrpSpPr>
          <p:cNvPr id="45" name="Группа 44">
            <a:extLst>
              <a:ext uri="{FF2B5EF4-FFF2-40B4-BE49-F238E27FC236}">
                <a16:creationId xmlns:a16="http://schemas.microsoft.com/office/drawing/2014/main" id="{226B730E-37D4-4EDF-800B-72149E26EAAD}"/>
              </a:ext>
            </a:extLst>
          </p:cNvPr>
          <p:cNvGrpSpPr/>
          <p:nvPr/>
        </p:nvGrpSpPr>
        <p:grpSpPr>
          <a:xfrm>
            <a:off x="6908056" y="2356325"/>
            <a:ext cx="720000" cy="720000"/>
            <a:chOff x="7890273" y="2356325"/>
            <a:chExt cx="720000" cy="720000"/>
          </a:xfrm>
        </p:grpSpPr>
        <p:sp>
          <p:nvSpPr>
            <p:cNvPr id="46" name="Полилиния: фигура 45">
              <a:extLst>
                <a:ext uri="{FF2B5EF4-FFF2-40B4-BE49-F238E27FC236}">
                  <a16:creationId xmlns:a16="http://schemas.microsoft.com/office/drawing/2014/main" id="{C88A02EF-76DD-4048-9B53-7CA13FE4A88F}"/>
                </a:ext>
              </a:extLst>
            </p:cNvPr>
            <p:cNvSpPr/>
            <p:nvPr/>
          </p:nvSpPr>
          <p:spPr>
            <a:xfrm>
              <a:off x="8092440" y="2442210"/>
              <a:ext cx="320040" cy="426720"/>
            </a:xfrm>
            <a:custGeom>
              <a:avLst/>
              <a:gdLst>
                <a:gd name="connsiteX0" fmla="*/ 0 w 320040"/>
                <a:gd name="connsiteY0" fmla="*/ 0 h 426720"/>
                <a:gd name="connsiteX1" fmla="*/ 106680 w 320040"/>
                <a:gd name="connsiteY1" fmla="*/ 30480 h 426720"/>
                <a:gd name="connsiteX2" fmla="*/ 148590 w 320040"/>
                <a:gd name="connsiteY2" fmla="*/ 30480 h 426720"/>
                <a:gd name="connsiteX3" fmla="*/ 228600 w 320040"/>
                <a:gd name="connsiteY3" fmla="*/ 19050 h 426720"/>
                <a:gd name="connsiteX4" fmla="*/ 281940 w 320040"/>
                <a:gd name="connsiteY4" fmla="*/ 3810 h 426720"/>
                <a:gd name="connsiteX5" fmla="*/ 312420 w 320040"/>
                <a:gd name="connsiteY5" fmla="*/ 3810 h 426720"/>
                <a:gd name="connsiteX6" fmla="*/ 312420 w 320040"/>
                <a:gd name="connsiteY6" fmla="*/ 114300 h 426720"/>
                <a:gd name="connsiteX7" fmla="*/ 320040 w 320040"/>
                <a:gd name="connsiteY7" fmla="*/ 243840 h 426720"/>
                <a:gd name="connsiteX8" fmla="*/ 285750 w 320040"/>
                <a:gd name="connsiteY8" fmla="*/ 327660 h 426720"/>
                <a:gd name="connsiteX9" fmla="*/ 243840 w 320040"/>
                <a:gd name="connsiteY9" fmla="*/ 377190 h 426720"/>
                <a:gd name="connsiteX10" fmla="*/ 186690 w 320040"/>
                <a:gd name="connsiteY10" fmla="*/ 419100 h 426720"/>
                <a:gd name="connsiteX11" fmla="*/ 171450 w 320040"/>
                <a:gd name="connsiteY11" fmla="*/ 426720 h 426720"/>
                <a:gd name="connsiteX12" fmla="*/ 118110 w 320040"/>
                <a:gd name="connsiteY12" fmla="*/ 415290 h 426720"/>
                <a:gd name="connsiteX13" fmla="*/ 72390 w 320040"/>
                <a:gd name="connsiteY13" fmla="*/ 384810 h 426720"/>
                <a:gd name="connsiteX14" fmla="*/ 41910 w 320040"/>
                <a:gd name="connsiteY14" fmla="*/ 339090 h 426720"/>
                <a:gd name="connsiteX15" fmla="*/ 19050 w 320040"/>
                <a:gd name="connsiteY15" fmla="*/ 308610 h 426720"/>
                <a:gd name="connsiteX16" fmla="*/ 3810 w 320040"/>
                <a:gd name="connsiteY16" fmla="*/ 243840 h 426720"/>
                <a:gd name="connsiteX17" fmla="*/ 3810 w 320040"/>
                <a:gd name="connsiteY17" fmla="*/ 171450 h 426720"/>
                <a:gd name="connsiteX18" fmla="*/ 3810 w 320040"/>
                <a:gd name="connsiteY18" fmla="*/ 68580 h 426720"/>
                <a:gd name="connsiteX19" fmla="*/ 0 w 320040"/>
                <a:gd name="connsiteY19" fmla="*/ 0 h 426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20040" h="426720">
                  <a:moveTo>
                    <a:pt x="0" y="0"/>
                  </a:moveTo>
                  <a:lnTo>
                    <a:pt x="106680" y="30480"/>
                  </a:lnTo>
                  <a:lnTo>
                    <a:pt x="148590" y="30480"/>
                  </a:lnTo>
                  <a:lnTo>
                    <a:pt x="228600" y="19050"/>
                  </a:lnTo>
                  <a:lnTo>
                    <a:pt x="281940" y="3810"/>
                  </a:lnTo>
                  <a:lnTo>
                    <a:pt x="312420" y="3810"/>
                  </a:lnTo>
                  <a:lnTo>
                    <a:pt x="312420" y="114300"/>
                  </a:lnTo>
                  <a:lnTo>
                    <a:pt x="320040" y="243840"/>
                  </a:lnTo>
                  <a:lnTo>
                    <a:pt x="285750" y="327660"/>
                  </a:lnTo>
                  <a:lnTo>
                    <a:pt x="243840" y="377190"/>
                  </a:lnTo>
                  <a:lnTo>
                    <a:pt x="186690" y="419100"/>
                  </a:lnTo>
                  <a:lnTo>
                    <a:pt x="171450" y="426720"/>
                  </a:lnTo>
                  <a:lnTo>
                    <a:pt x="118110" y="415290"/>
                  </a:lnTo>
                  <a:lnTo>
                    <a:pt x="72390" y="384810"/>
                  </a:lnTo>
                  <a:lnTo>
                    <a:pt x="41910" y="339090"/>
                  </a:lnTo>
                  <a:lnTo>
                    <a:pt x="19050" y="308610"/>
                  </a:lnTo>
                  <a:lnTo>
                    <a:pt x="3810" y="243840"/>
                  </a:lnTo>
                  <a:lnTo>
                    <a:pt x="3810" y="171450"/>
                  </a:lnTo>
                  <a:lnTo>
                    <a:pt x="3810" y="68580"/>
                  </a:lnTo>
                  <a:lnTo>
                    <a:pt x="0" y="0"/>
                  </a:lnTo>
                  <a:close/>
                </a:path>
              </a:pathLst>
            </a:custGeom>
            <a:solidFill>
              <a:srgbClr val="9ACB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2" name="Picture 18" descr="https://static.tildacdn.com/tild6631-3563-4332-a638-306632666533/noun_emotion_1693780.png">
              <a:extLst>
                <a:ext uri="{FF2B5EF4-FFF2-40B4-BE49-F238E27FC236}">
                  <a16:creationId xmlns:a16="http://schemas.microsoft.com/office/drawing/2014/main" id="{88C356DB-C84C-48FE-8086-20B1A3560A7E}"/>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890273" y="2356325"/>
              <a:ext cx="720000" cy="720000"/>
            </a:xfrm>
            <a:prstGeom prst="rect">
              <a:avLst/>
            </a:prstGeom>
            <a:noFill/>
            <a:extLst>
              <a:ext uri="{909E8E84-426E-40DD-AFC4-6F175D3DCCD1}">
                <a14:hiddenFill xmlns:a14="http://schemas.microsoft.com/office/drawing/2010/main">
                  <a:solidFill>
                    <a:srgbClr val="FFFFFF"/>
                  </a:solidFill>
                </a14:hiddenFill>
              </a:ext>
            </a:extLst>
          </p:spPr>
        </p:pic>
      </p:grpSp>
      <p:pic>
        <p:nvPicPr>
          <p:cNvPr id="53" name="Picture 2" descr="https://static.tildacdn.com/tild3638-3437-4662-b137-633735393438/physiology.png">
            <a:extLst>
              <a:ext uri="{FF2B5EF4-FFF2-40B4-BE49-F238E27FC236}">
                <a16:creationId xmlns:a16="http://schemas.microsoft.com/office/drawing/2014/main" id="{D52BA273-8918-40E1-9325-350B257B0DEB}"/>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831854" y="3439181"/>
            <a:ext cx="720000" cy="720000"/>
          </a:xfrm>
          <a:prstGeom prst="rect">
            <a:avLst/>
          </a:prstGeom>
          <a:noFill/>
          <a:extLst>
            <a:ext uri="{909E8E84-426E-40DD-AFC4-6F175D3DCCD1}">
              <a14:hiddenFill xmlns:a14="http://schemas.microsoft.com/office/drawing/2010/main">
                <a:solidFill>
                  <a:srgbClr val="FFFFFF"/>
                </a:solidFill>
              </a14:hiddenFill>
            </a:ext>
          </a:extLst>
        </p:spPr>
      </p:pic>
      <p:sp>
        <p:nvSpPr>
          <p:cNvPr id="54" name="TextBox 53">
            <a:extLst>
              <a:ext uri="{FF2B5EF4-FFF2-40B4-BE49-F238E27FC236}">
                <a16:creationId xmlns:a16="http://schemas.microsoft.com/office/drawing/2014/main" id="{36CB6F1D-CA3E-4E28-B28A-CE89A4FC6306}"/>
              </a:ext>
            </a:extLst>
          </p:cNvPr>
          <p:cNvSpPr txBox="1"/>
          <p:nvPr/>
        </p:nvSpPr>
        <p:spPr>
          <a:xfrm>
            <a:off x="7906832" y="2540667"/>
            <a:ext cx="1044000" cy="338554"/>
          </a:xfrm>
          <a:prstGeom prst="rect">
            <a:avLst/>
          </a:prstGeom>
          <a:noFill/>
        </p:spPr>
        <p:txBody>
          <a:bodyPr wrap="square" rtlCol="0" anchor="ctr">
            <a:spAutoFit/>
          </a:bodyPr>
          <a:lstStyle/>
          <a:p>
            <a:r>
              <a:rPr lang="ru-RU" sz="1600" b="1" dirty="0">
                <a:latin typeface="Futura bk bt"/>
              </a:rPr>
              <a:t>Эмоции</a:t>
            </a:r>
          </a:p>
        </p:txBody>
      </p:sp>
      <p:sp>
        <p:nvSpPr>
          <p:cNvPr id="55" name="TextBox 54">
            <a:extLst>
              <a:ext uri="{FF2B5EF4-FFF2-40B4-BE49-F238E27FC236}">
                <a16:creationId xmlns:a16="http://schemas.microsoft.com/office/drawing/2014/main" id="{280E3CEF-2F6B-4F45-ADC6-2A5CC838072C}"/>
              </a:ext>
            </a:extLst>
          </p:cNvPr>
          <p:cNvSpPr txBox="1"/>
          <p:nvPr/>
        </p:nvSpPr>
        <p:spPr>
          <a:xfrm>
            <a:off x="7906832" y="4730374"/>
            <a:ext cx="1188000" cy="338554"/>
          </a:xfrm>
          <a:prstGeom prst="rect">
            <a:avLst/>
          </a:prstGeom>
          <a:noFill/>
        </p:spPr>
        <p:txBody>
          <a:bodyPr wrap="square" rtlCol="0" anchor="ctr">
            <a:spAutoFit/>
          </a:bodyPr>
          <a:lstStyle/>
          <a:p>
            <a:r>
              <a:rPr lang="ru-RU" sz="1600" b="1" dirty="0">
                <a:latin typeface="Futura bk bt"/>
              </a:rPr>
              <a:t>Действия</a:t>
            </a:r>
          </a:p>
        </p:txBody>
      </p:sp>
      <p:sp>
        <p:nvSpPr>
          <p:cNvPr id="56" name="TextBox 55">
            <a:extLst>
              <a:ext uri="{FF2B5EF4-FFF2-40B4-BE49-F238E27FC236}">
                <a16:creationId xmlns:a16="http://schemas.microsoft.com/office/drawing/2014/main" id="{2477DE61-655A-4264-ACFB-87E3DC609369}"/>
              </a:ext>
            </a:extLst>
          </p:cNvPr>
          <p:cNvSpPr txBox="1"/>
          <p:nvPr/>
        </p:nvSpPr>
        <p:spPr>
          <a:xfrm>
            <a:off x="7906832" y="3505154"/>
            <a:ext cx="1944000" cy="584775"/>
          </a:xfrm>
          <a:prstGeom prst="rect">
            <a:avLst/>
          </a:prstGeom>
          <a:noFill/>
        </p:spPr>
        <p:txBody>
          <a:bodyPr wrap="square" rIns="0" rtlCol="0" anchor="ctr">
            <a:spAutoFit/>
          </a:bodyPr>
          <a:lstStyle/>
          <a:p>
            <a:r>
              <a:rPr lang="ru-RU" sz="1600" b="1" dirty="0">
                <a:latin typeface="Futura bk bt"/>
              </a:rPr>
              <a:t>Физиологические реакции</a:t>
            </a:r>
          </a:p>
        </p:txBody>
      </p:sp>
      <p:sp>
        <p:nvSpPr>
          <p:cNvPr id="57" name="TextBox 56">
            <a:extLst>
              <a:ext uri="{FF2B5EF4-FFF2-40B4-BE49-F238E27FC236}">
                <a16:creationId xmlns:a16="http://schemas.microsoft.com/office/drawing/2014/main" id="{ADFDCADC-1D07-43FA-BAFE-A7881134BED2}"/>
              </a:ext>
            </a:extLst>
          </p:cNvPr>
          <p:cNvSpPr txBox="1"/>
          <p:nvPr/>
        </p:nvSpPr>
        <p:spPr>
          <a:xfrm>
            <a:off x="706870" y="403518"/>
            <a:ext cx="7501319" cy="646331"/>
          </a:xfrm>
          <a:prstGeom prst="rect">
            <a:avLst/>
          </a:prstGeom>
          <a:noFill/>
        </p:spPr>
        <p:txBody>
          <a:bodyPr wrap="square" anchor="ctr">
            <a:spAutoFit/>
          </a:bodyPr>
          <a:lstStyle/>
          <a:p>
            <a:pPr marL="0" lvl="0" indent="0" algn="l" rtl="0">
              <a:lnSpc>
                <a:spcPct val="100000"/>
              </a:lnSpc>
              <a:spcBef>
                <a:spcPts val="0"/>
              </a:spcBef>
              <a:spcAft>
                <a:spcPts val="0"/>
              </a:spcAft>
              <a:buNone/>
            </a:pPr>
            <a:r>
              <a:rPr lang="ru-RU" sz="3600" b="1" dirty="0">
                <a:latin typeface="Futura bk bt"/>
              </a:rPr>
              <a:t>Модель жизнестойкости</a:t>
            </a:r>
          </a:p>
        </p:txBody>
      </p:sp>
      <p:sp>
        <p:nvSpPr>
          <p:cNvPr id="58" name="TextBox 57">
            <a:extLst>
              <a:ext uri="{FF2B5EF4-FFF2-40B4-BE49-F238E27FC236}">
                <a16:creationId xmlns:a16="http://schemas.microsoft.com/office/drawing/2014/main" id="{5480D4F0-C129-4BD8-B0A9-C025CAE15679}"/>
              </a:ext>
            </a:extLst>
          </p:cNvPr>
          <p:cNvSpPr txBox="1"/>
          <p:nvPr/>
        </p:nvSpPr>
        <p:spPr>
          <a:xfrm>
            <a:off x="1592692" y="1289459"/>
            <a:ext cx="726216" cy="923330"/>
          </a:xfrm>
          <a:prstGeom prst="rect">
            <a:avLst/>
          </a:prstGeom>
          <a:noFill/>
        </p:spPr>
        <p:txBody>
          <a:bodyPr wrap="square" rtlCol="0" anchor="ctr">
            <a:spAutoFit/>
          </a:bodyPr>
          <a:lstStyle/>
          <a:p>
            <a:pPr algn="ctr"/>
            <a:r>
              <a:rPr lang="ru-RU" sz="5400" b="1" dirty="0">
                <a:ln w="12700" cmpd="sng">
                  <a:solidFill>
                    <a:schemeClr val="tx1"/>
                  </a:solidFill>
                  <a:prstDash val="solid"/>
                </a:ln>
                <a:latin typeface="Futura bk bt"/>
              </a:rPr>
              <a:t>А</a:t>
            </a:r>
          </a:p>
        </p:txBody>
      </p:sp>
      <p:sp>
        <p:nvSpPr>
          <p:cNvPr id="59" name="TextBox 58">
            <a:extLst>
              <a:ext uri="{FF2B5EF4-FFF2-40B4-BE49-F238E27FC236}">
                <a16:creationId xmlns:a16="http://schemas.microsoft.com/office/drawing/2014/main" id="{B2EBB1EA-04A8-4314-AE04-2E0773F79283}"/>
              </a:ext>
            </a:extLst>
          </p:cNvPr>
          <p:cNvSpPr txBox="1"/>
          <p:nvPr/>
        </p:nvSpPr>
        <p:spPr>
          <a:xfrm>
            <a:off x="6781821" y="1272247"/>
            <a:ext cx="816828" cy="923330"/>
          </a:xfrm>
          <a:prstGeom prst="rect">
            <a:avLst/>
          </a:prstGeom>
          <a:noFill/>
        </p:spPr>
        <p:txBody>
          <a:bodyPr wrap="square" rtlCol="0" anchor="ctr">
            <a:spAutoFit/>
          </a:bodyPr>
          <a:lstStyle/>
          <a:p>
            <a:pPr algn="ctr"/>
            <a:r>
              <a:rPr lang="ru-RU" sz="5400" b="1" dirty="0">
                <a:latin typeface="Futura bk bt"/>
              </a:rPr>
              <a:t>С</a:t>
            </a:r>
            <a:endParaRPr lang="ru-RU" sz="5400" dirty="0">
              <a:latin typeface="Futura bk bt"/>
            </a:endParaRPr>
          </a:p>
        </p:txBody>
      </p:sp>
      <p:grpSp>
        <p:nvGrpSpPr>
          <p:cNvPr id="60" name="Группа 59">
            <a:extLst>
              <a:ext uri="{FF2B5EF4-FFF2-40B4-BE49-F238E27FC236}">
                <a16:creationId xmlns:a16="http://schemas.microsoft.com/office/drawing/2014/main" id="{E6193F2C-D88D-44C7-9605-AFD3BC35E67F}"/>
              </a:ext>
            </a:extLst>
          </p:cNvPr>
          <p:cNvGrpSpPr>
            <a:grpSpLocks noChangeAspect="1"/>
          </p:cNvGrpSpPr>
          <p:nvPr/>
        </p:nvGrpSpPr>
        <p:grpSpPr>
          <a:xfrm>
            <a:off x="1232920" y="3071286"/>
            <a:ext cx="1440000" cy="1440000"/>
            <a:chOff x="3373067" y="3157376"/>
            <a:chExt cx="1080000" cy="1080000"/>
          </a:xfrm>
        </p:grpSpPr>
        <p:sp>
          <p:nvSpPr>
            <p:cNvPr id="62" name="Трапеция 61">
              <a:extLst>
                <a:ext uri="{FF2B5EF4-FFF2-40B4-BE49-F238E27FC236}">
                  <a16:creationId xmlns:a16="http://schemas.microsoft.com/office/drawing/2014/main" id="{51C5DA25-D91E-4FBA-8A4B-4282970F76FA}"/>
                </a:ext>
              </a:extLst>
            </p:cNvPr>
            <p:cNvSpPr/>
            <p:nvPr/>
          </p:nvSpPr>
          <p:spPr>
            <a:xfrm>
              <a:off x="3620041" y="3429001"/>
              <a:ext cx="586051" cy="592238"/>
            </a:xfrm>
            <a:prstGeom prst="trapezoid">
              <a:avLst>
                <a:gd name="adj" fmla="val 12379"/>
              </a:avLst>
            </a:prstGeom>
            <a:solidFill>
              <a:srgbClr val="9ACB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3" name="Picture 4">
              <a:extLst>
                <a:ext uri="{FF2B5EF4-FFF2-40B4-BE49-F238E27FC236}">
                  <a16:creationId xmlns:a16="http://schemas.microsoft.com/office/drawing/2014/main" id="{A56000C8-4C53-471F-96CB-322E01B770F4}"/>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373067" y="3157376"/>
              <a:ext cx="1080000" cy="1080000"/>
            </a:xfrm>
            <a:prstGeom prst="rect">
              <a:avLst/>
            </a:prstGeom>
            <a:noFill/>
            <a:extLst>
              <a:ext uri="{909E8E84-426E-40DD-AFC4-6F175D3DCCD1}">
                <a14:hiddenFill xmlns:a14="http://schemas.microsoft.com/office/drawing/2010/main">
                  <a:solidFill>
                    <a:srgbClr val="FFFFFF"/>
                  </a:solidFill>
                </a14:hiddenFill>
              </a:ext>
            </a:extLst>
          </p:spPr>
        </p:pic>
      </p:grpSp>
      <p:sp>
        <p:nvSpPr>
          <p:cNvPr id="65" name="Овал 64">
            <a:extLst>
              <a:ext uri="{FF2B5EF4-FFF2-40B4-BE49-F238E27FC236}">
                <a16:creationId xmlns:a16="http://schemas.microsoft.com/office/drawing/2014/main" id="{447F076F-E97E-4AE2-A74D-E3D504C5DD80}"/>
              </a:ext>
            </a:extLst>
          </p:cNvPr>
          <p:cNvSpPr/>
          <p:nvPr/>
        </p:nvSpPr>
        <p:spPr>
          <a:xfrm>
            <a:off x="5748731" y="3613152"/>
            <a:ext cx="360000" cy="360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66" name="Соединитель: изогнутый 65">
            <a:extLst>
              <a:ext uri="{FF2B5EF4-FFF2-40B4-BE49-F238E27FC236}">
                <a16:creationId xmlns:a16="http://schemas.microsoft.com/office/drawing/2014/main" id="{6C6B3D5F-573F-4229-9A9B-0970FA161D78}"/>
              </a:ext>
            </a:extLst>
          </p:cNvPr>
          <p:cNvCxnSpPr>
            <a:cxnSpLocks/>
            <a:stCxn id="65" idx="6"/>
            <a:endCxn id="52" idx="1"/>
          </p:cNvCxnSpPr>
          <p:nvPr/>
        </p:nvCxnSpPr>
        <p:spPr>
          <a:xfrm flipV="1">
            <a:off x="6108731" y="2716325"/>
            <a:ext cx="799325" cy="1076827"/>
          </a:xfrm>
          <a:prstGeom prst="curvedConnector3">
            <a:avLst>
              <a:gd name="adj1" fmla="val 50000"/>
            </a:avLst>
          </a:prstGeom>
          <a:ln w="25400" cap="rnd">
            <a:solidFill>
              <a:schemeClr val="tx1"/>
            </a:solidFill>
            <a:prstDash val="sysDot"/>
            <a:round/>
            <a:tailEnd type="triangle"/>
          </a:ln>
        </p:spPr>
        <p:style>
          <a:lnRef idx="1">
            <a:schemeClr val="accent1"/>
          </a:lnRef>
          <a:fillRef idx="0">
            <a:schemeClr val="accent1"/>
          </a:fillRef>
          <a:effectRef idx="0">
            <a:schemeClr val="accent1"/>
          </a:effectRef>
          <a:fontRef idx="minor">
            <a:schemeClr val="tx1"/>
          </a:fontRef>
        </p:style>
      </p:cxnSp>
      <p:cxnSp>
        <p:nvCxnSpPr>
          <p:cNvPr id="67" name="Соединитель: изогнутый 66">
            <a:extLst>
              <a:ext uri="{FF2B5EF4-FFF2-40B4-BE49-F238E27FC236}">
                <a16:creationId xmlns:a16="http://schemas.microsoft.com/office/drawing/2014/main" id="{E85B60F0-DB8A-43ED-8CC7-D32CE516CA62}"/>
              </a:ext>
            </a:extLst>
          </p:cNvPr>
          <p:cNvCxnSpPr>
            <a:cxnSpLocks/>
            <a:stCxn id="65" idx="6"/>
            <a:endCxn id="70" idx="1"/>
          </p:cNvCxnSpPr>
          <p:nvPr/>
        </p:nvCxnSpPr>
        <p:spPr>
          <a:xfrm>
            <a:off x="6108731" y="3793152"/>
            <a:ext cx="723123" cy="1085079"/>
          </a:xfrm>
          <a:prstGeom prst="curvedConnector3">
            <a:avLst>
              <a:gd name="adj1" fmla="val 50000"/>
            </a:avLst>
          </a:prstGeom>
          <a:ln w="25400" cap="rnd">
            <a:solidFill>
              <a:schemeClr val="tx1"/>
            </a:solidFill>
            <a:prstDash val="sysDot"/>
            <a:round/>
            <a:tailEnd type="triangle"/>
          </a:ln>
        </p:spPr>
        <p:style>
          <a:lnRef idx="1">
            <a:schemeClr val="accent1"/>
          </a:lnRef>
          <a:fillRef idx="0">
            <a:schemeClr val="accent1"/>
          </a:fillRef>
          <a:effectRef idx="0">
            <a:schemeClr val="accent1"/>
          </a:effectRef>
          <a:fontRef idx="minor">
            <a:schemeClr val="tx1"/>
          </a:fontRef>
        </p:style>
      </p:cxnSp>
      <p:cxnSp>
        <p:nvCxnSpPr>
          <p:cNvPr id="68" name="Соединитель: изогнутый 67">
            <a:extLst>
              <a:ext uri="{FF2B5EF4-FFF2-40B4-BE49-F238E27FC236}">
                <a16:creationId xmlns:a16="http://schemas.microsoft.com/office/drawing/2014/main" id="{2B537E6D-CD0F-44BF-A773-6FD7C3D4535C}"/>
              </a:ext>
            </a:extLst>
          </p:cNvPr>
          <p:cNvCxnSpPr>
            <a:cxnSpLocks/>
            <a:stCxn id="65" idx="6"/>
            <a:endCxn id="53" idx="1"/>
          </p:cNvCxnSpPr>
          <p:nvPr/>
        </p:nvCxnSpPr>
        <p:spPr>
          <a:xfrm>
            <a:off x="6108731" y="3793152"/>
            <a:ext cx="723123" cy="6029"/>
          </a:xfrm>
          <a:prstGeom prst="curvedConnector3">
            <a:avLst>
              <a:gd name="adj1" fmla="val 50000"/>
            </a:avLst>
          </a:prstGeom>
          <a:ln w="25400" cap="rnd">
            <a:solidFill>
              <a:schemeClr val="tx1"/>
            </a:solidFill>
            <a:prstDash val="sysDot"/>
            <a:round/>
            <a:tailEnd type="triangle"/>
          </a:ln>
        </p:spPr>
        <p:style>
          <a:lnRef idx="1">
            <a:schemeClr val="accent1"/>
          </a:lnRef>
          <a:fillRef idx="0">
            <a:schemeClr val="accent1"/>
          </a:fillRef>
          <a:effectRef idx="0">
            <a:schemeClr val="accent1"/>
          </a:effectRef>
          <a:fontRef idx="minor">
            <a:schemeClr val="tx1"/>
          </a:fontRef>
        </p:style>
      </p:cxnSp>
      <p:pic>
        <p:nvPicPr>
          <p:cNvPr id="70" name="Рисунок 69">
            <a:extLst>
              <a:ext uri="{FF2B5EF4-FFF2-40B4-BE49-F238E27FC236}">
                <a16:creationId xmlns:a16="http://schemas.microsoft.com/office/drawing/2014/main" id="{C6AB41E0-F754-45E6-8AC0-52589E44E8B2}"/>
              </a:ext>
            </a:extLst>
          </p:cNvPr>
          <p:cNvPicPr>
            <a:picLocks noChangeAspect="1"/>
          </p:cNvPicPr>
          <p:nvPr/>
        </p:nvPicPr>
        <p:blipFill rotWithShape="1">
          <a:blip r:embed="rId15"/>
          <a:srcRect t="44950"/>
          <a:stretch/>
        </p:blipFill>
        <p:spPr>
          <a:xfrm>
            <a:off x="6831854" y="4518231"/>
            <a:ext cx="1205883" cy="720000"/>
          </a:xfrm>
          <a:prstGeom prst="rect">
            <a:avLst/>
          </a:prstGeom>
        </p:spPr>
      </p:pic>
      <p:sp>
        <p:nvSpPr>
          <p:cNvPr id="71" name="TextBox 70">
            <a:extLst>
              <a:ext uri="{FF2B5EF4-FFF2-40B4-BE49-F238E27FC236}">
                <a16:creationId xmlns:a16="http://schemas.microsoft.com/office/drawing/2014/main" id="{C7020AB9-4ABA-4E97-8BF5-8AC2F93E97E0}"/>
              </a:ext>
            </a:extLst>
          </p:cNvPr>
          <p:cNvSpPr txBox="1"/>
          <p:nvPr/>
        </p:nvSpPr>
        <p:spPr>
          <a:xfrm>
            <a:off x="3176486" y="5581805"/>
            <a:ext cx="2960610" cy="830997"/>
          </a:xfrm>
          <a:prstGeom prst="rect">
            <a:avLst/>
          </a:prstGeom>
          <a:noFill/>
        </p:spPr>
        <p:txBody>
          <a:bodyPr wrap="square" rtlCol="0" anchor="ctr">
            <a:spAutoFit/>
          </a:bodyPr>
          <a:lstStyle/>
          <a:p>
            <a:pPr algn="ctr"/>
            <a:r>
              <a:rPr lang="ru-RU" sz="2200" b="1" dirty="0">
                <a:solidFill>
                  <a:schemeClr val="tx1"/>
                </a:solidFill>
                <a:latin typeface="Futura bk bt"/>
              </a:rPr>
              <a:t>«ЛИНЗА»</a:t>
            </a:r>
            <a:r>
              <a:rPr lang="ru-RU" sz="2200" b="1" dirty="0">
                <a:solidFill>
                  <a:srgbClr val="1E8E97"/>
                </a:solidFill>
                <a:latin typeface="Futura bk bt"/>
              </a:rPr>
              <a:t> </a:t>
            </a:r>
          </a:p>
          <a:p>
            <a:pPr algn="ctr"/>
            <a:r>
              <a:rPr lang="ru-RU" sz="1200" dirty="0">
                <a:latin typeface="Futura bk bt"/>
              </a:rPr>
              <a:t>(мысли, убеждения, мнение) </a:t>
            </a:r>
            <a:r>
              <a:rPr lang="en-US" sz="1200" dirty="0">
                <a:latin typeface="Futura bk bt"/>
              </a:rPr>
              <a:t>“</a:t>
            </a:r>
            <a:r>
              <a:rPr lang="en-US" sz="1200" i="1" dirty="0">
                <a:latin typeface="Futura bk bt"/>
              </a:rPr>
              <a:t>beliefs</a:t>
            </a:r>
            <a:r>
              <a:rPr lang="en-US" sz="1200" dirty="0">
                <a:latin typeface="Futura bk bt"/>
              </a:rPr>
              <a:t>”</a:t>
            </a:r>
            <a:endParaRPr lang="ru-RU" sz="1200" dirty="0">
              <a:latin typeface="Futura bk bt"/>
            </a:endParaRPr>
          </a:p>
        </p:txBody>
      </p:sp>
      <p:sp>
        <p:nvSpPr>
          <p:cNvPr id="72" name="TextBox 71">
            <a:extLst>
              <a:ext uri="{FF2B5EF4-FFF2-40B4-BE49-F238E27FC236}">
                <a16:creationId xmlns:a16="http://schemas.microsoft.com/office/drawing/2014/main" id="{5354F77D-2208-4434-8C26-781C52D52AE9}"/>
              </a:ext>
            </a:extLst>
          </p:cNvPr>
          <p:cNvSpPr txBox="1"/>
          <p:nvPr/>
        </p:nvSpPr>
        <p:spPr>
          <a:xfrm>
            <a:off x="4317290" y="1272247"/>
            <a:ext cx="679002" cy="923330"/>
          </a:xfrm>
          <a:prstGeom prst="rect">
            <a:avLst/>
          </a:prstGeom>
          <a:noFill/>
        </p:spPr>
        <p:txBody>
          <a:bodyPr wrap="square" rtlCol="0" anchor="ctr">
            <a:spAutoFit/>
          </a:bodyPr>
          <a:lstStyle/>
          <a:p>
            <a:pPr algn="ctr"/>
            <a:r>
              <a:rPr lang="ru-RU" sz="5400" b="1" dirty="0">
                <a:latin typeface="Futura bk bt"/>
              </a:rPr>
              <a:t>В</a:t>
            </a:r>
            <a:endParaRPr lang="ru-RU" sz="5400" dirty="0">
              <a:latin typeface="Futura bk bt"/>
            </a:endParaRPr>
          </a:p>
        </p:txBody>
      </p:sp>
      <p:grpSp>
        <p:nvGrpSpPr>
          <p:cNvPr id="74" name="Группа 73">
            <a:extLst>
              <a:ext uri="{FF2B5EF4-FFF2-40B4-BE49-F238E27FC236}">
                <a16:creationId xmlns:a16="http://schemas.microsoft.com/office/drawing/2014/main" id="{00D83FF8-5CD7-4A4C-9A03-1D5EA663999F}"/>
              </a:ext>
            </a:extLst>
          </p:cNvPr>
          <p:cNvGrpSpPr>
            <a:grpSpLocks noChangeAspect="1"/>
          </p:cNvGrpSpPr>
          <p:nvPr/>
        </p:nvGrpSpPr>
        <p:grpSpPr>
          <a:xfrm>
            <a:off x="3933911" y="3074011"/>
            <a:ext cx="1440000" cy="1440000"/>
            <a:chOff x="4881311" y="3701202"/>
            <a:chExt cx="1080000" cy="1080000"/>
          </a:xfrm>
        </p:grpSpPr>
        <p:sp>
          <p:nvSpPr>
            <p:cNvPr id="75" name="Полилиния: фигура 74">
              <a:extLst>
                <a:ext uri="{FF2B5EF4-FFF2-40B4-BE49-F238E27FC236}">
                  <a16:creationId xmlns:a16="http://schemas.microsoft.com/office/drawing/2014/main" id="{66505633-356E-4591-AC51-52A671162E95}"/>
                </a:ext>
              </a:extLst>
            </p:cNvPr>
            <p:cNvSpPr/>
            <p:nvPr/>
          </p:nvSpPr>
          <p:spPr>
            <a:xfrm>
              <a:off x="4998720" y="3810000"/>
              <a:ext cx="510540" cy="388620"/>
            </a:xfrm>
            <a:custGeom>
              <a:avLst/>
              <a:gdLst>
                <a:gd name="connsiteX0" fmla="*/ 125730 w 510540"/>
                <a:gd name="connsiteY0" fmla="*/ 30480 h 388620"/>
                <a:gd name="connsiteX1" fmla="*/ 179070 w 510540"/>
                <a:gd name="connsiteY1" fmla="*/ 41910 h 388620"/>
                <a:gd name="connsiteX2" fmla="*/ 217170 w 510540"/>
                <a:gd name="connsiteY2" fmla="*/ 3810 h 388620"/>
                <a:gd name="connsiteX3" fmla="*/ 274320 w 510540"/>
                <a:gd name="connsiteY3" fmla="*/ 0 h 388620"/>
                <a:gd name="connsiteX4" fmla="*/ 327660 w 510540"/>
                <a:gd name="connsiteY4" fmla="*/ 38100 h 388620"/>
                <a:gd name="connsiteX5" fmla="*/ 358140 w 510540"/>
                <a:gd name="connsiteY5" fmla="*/ 26670 h 388620"/>
                <a:gd name="connsiteX6" fmla="*/ 403860 w 510540"/>
                <a:gd name="connsiteY6" fmla="*/ 34290 h 388620"/>
                <a:gd name="connsiteX7" fmla="*/ 430530 w 510540"/>
                <a:gd name="connsiteY7" fmla="*/ 53340 h 388620"/>
                <a:gd name="connsiteX8" fmla="*/ 453390 w 510540"/>
                <a:gd name="connsiteY8" fmla="*/ 99060 h 388620"/>
                <a:gd name="connsiteX9" fmla="*/ 445770 w 510540"/>
                <a:gd name="connsiteY9" fmla="*/ 137160 h 388620"/>
                <a:gd name="connsiteX10" fmla="*/ 487680 w 510540"/>
                <a:gd name="connsiteY10" fmla="*/ 156210 h 388620"/>
                <a:gd name="connsiteX11" fmla="*/ 510540 w 510540"/>
                <a:gd name="connsiteY11" fmla="*/ 205740 h 388620"/>
                <a:gd name="connsiteX12" fmla="*/ 510540 w 510540"/>
                <a:gd name="connsiteY12" fmla="*/ 251460 h 388620"/>
                <a:gd name="connsiteX13" fmla="*/ 487680 w 510540"/>
                <a:gd name="connsiteY13" fmla="*/ 274320 h 388620"/>
                <a:gd name="connsiteX14" fmla="*/ 461010 w 510540"/>
                <a:gd name="connsiteY14" fmla="*/ 293370 h 388620"/>
                <a:gd name="connsiteX15" fmla="*/ 461010 w 510540"/>
                <a:gd name="connsiteY15" fmla="*/ 293370 h 388620"/>
                <a:gd name="connsiteX16" fmla="*/ 441960 w 510540"/>
                <a:gd name="connsiteY16" fmla="*/ 358140 h 388620"/>
                <a:gd name="connsiteX17" fmla="*/ 400050 w 510540"/>
                <a:gd name="connsiteY17" fmla="*/ 384810 h 388620"/>
                <a:gd name="connsiteX18" fmla="*/ 373380 w 510540"/>
                <a:gd name="connsiteY18" fmla="*/ 388620 h 388620"/>
                <a:gd name="connsiteX19" fmla="*/ 304800 w 510540"/>
                <a:gd name="connsiteY19" fmla="*/ 358140 h 388620"/>
                <a:gd name="connsiteX20" fmla="*/ 270510 w 510540"/>
                <a:gd name="connsiteY20" fmla="*/ 369570 h 388620"/>
                <a:gd name="connsiteX21" fmla="*/ 232410 w 510540"/>
                <a:gd name="connsiteY21" fmla="*/ 358140 h 388620"/>
                <a:gd name="connsiteX22" fmla="*/ 201930 w 510540"/>
                <a:gd name="connsiteY22" fmla="*/ 346710 h 388620"/>
                <a:gd name="connsiteX23" fmla="*/ 167640 w 510540"/>
                <a:gd name="connsiteY23" fmla="*/ 346710 h 388620"/>
                <a:gd name="connsiteX24" fmla="*/ 133350 w 510540"/>
                <a:gd name="connsiteY24" fmla="*/ 365760 h 388620"/>
                <a:gd name="connsiteX25" fmla="*/ 114300 w 510540"/>
                <a:gd name="connsiteY25" fmla="*/ 381000 h 388620"/>
                <a:gd name="connsiteX26" fmla="*/ 72390 w 510540"/>
                <a:gd name="connsiteY26" fmla="*/ 369570 h 388620"/>
                <a:gd name="connsiteX27" fmla="*/ 64770 w 510540"/>
                <a:gd name="connsiteY27" fmla="*/ 320040 h 388620"/>
                <a:gd name="connsiteX28" fmla="*/ 45720 w 510540"/>
                <a:gd name="connsiteY28" fmla="*/ 293370 h 388620"/>
                <a:gd name="connsiteX29" fmla="*/ 22860 w 510540"/>
                <a:gd name="connsiteY29" fmla="*/ 278130 h 388620"/>
                <a:gd name="connsiteX30" fmla="*/ 0 w 510540"/>
                <a:gd name="connsiteY30" fmla="*/ 217170 h 388620"/>
                <a:gd name="connsiteX31" fmla="*/ 0 w 510540"/>
                <a:gd name="connsiteY31" fmla="*/ 175260 h 388620"/>
                <a:gd name="connsiteX32" fmla="*/ 26670 w 510540"/>
                <a:gd name="connsiteY32" fmla="*/ 144780 h 388620"/>
                <a:gd name="connsiteX33" fmla="*/ 57150 w 510540"/>
                <a:gd name="connsiteY33" fmla="*/ 118110 h 388620"/>
                <a:gd name="connsiteX34" fmla="*/ 60960 w 510540"/>
                <a:gd name="connsiteY34" fmla="*/ 72390 h 388620"/>
                <a:gd name="connsiteX35" fmla="*/ 125730 w 510540"/>
                <a:gd name="connsiteY35" fmla="*/ 30480 h 388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10540" h="388620">
                  <a:moveTo>
                    <a:pt x="125730" y="30480"/>
                  </a:moveTo>
                  <a:lnTo>
                    <a:pt x="179070" y="41910"/>
                  </a:lnTo>
                  <a:lnTo>
                    <a:pt x="217170" y="3810"/>
                  </a:lnTo>
                  <a:lnTo>
                    <a:pt x="274320" y="0"/>
                  </a:lnTo>
                  <a:lnTo>
                    <a:pt x="327660" y="38100"/>
                  </a:lnTo>
                  <a:lnTo>
                    <a:pt x="358140" y="26670"/>
                  </a:lnTo>
                  <a:lnTo>
                    <a:pt x="403860" y="34290"/>
                  </a:lnTo>
                  <a:lnTo>
                    <a:pt x="430530" y="53340"/>
                  </a:lnTo>
                  <a:lnTo>
                    <a:pt x="453390" y="99060"/>
                  </a:lnTo>
                  <a:lnTo>
                    <a:pt x="445770" y="137160"/>
                  </a:lnTo>
                  <a:lnTo>
                    <a:pt x="487680" y="156210"/>
                  </a:lnTo>
                  <a:lnTo>
                    <a:pt x="510540" y="205740"/>
                  </a:lnTo>
                  <a:lnTo>
                    <a:pt x="510540" y="251460"/>
                  </a:lnTo>
                  <a:lnTo>
                    <a:pt x="487680" y="274320"/>
                  </a:lnTo>
                  <a:lnTo>
                    <a:pt x="461010" y="293370"/>
                  </a:lnTo>
                  <a:lnTo>
                    <a:pt x="461010" y="293370"/>
                  </a:lnTo>
                  <a:lnTo>
                    <a:pt x="441960" y="358140"/>
                  </a:lnTo>
                  <a:lnTo>
                    <a:pt x="400050" y="384810"/>
                  </a:lnTo>
                  <a:lnTo>
                    <a:pt x="373380" y="388620"/>
                  </a:lnTo>
                  <a:lnTo>
                    <a:pt x="304800" y="358140"/>
                  </a:lnTo>
                  <a:lnTo>
                    <a:pt x="270510" y="369570"/>
                  </a:lnTo>
                  <a:lnTo>
                    <a:pt x="232410" y="358140"/>
                  </a:lnTo>
                  <a:lnTo>
                    <a:pt x="201930" y="346710"/>
                  </a:lnTo>
                  <a:lnTo>
                    <a:pt x="167640" y="346710"/>
                  </a:lnTo>
                  <a:lnTo>
                    <a:pt x="133350" y="365760"/>
                  </a:lnTo>
                  <a:lnTo>
                    <a:pt x="114300" y="381000"/>
                  </a:lnTo>
                  <a:lnTo>
                    <a:pt x="72390" y="369570"/>
                  </a:lnTo>
                  <a:lnTo>
                    <a:pt x="64770" y="320040"/>
                  </a:lnTo>
                  <a:lnTo>
                    <a:pt x="45720" y="293370"/>
                  </a:lnTo>
                  <a:lnTo>
                    <a:pt x="22860" y="278130"/>
                  </a:lnTo>
                  <a:lnTo>
                    <a:pt x="0" y="217170"/>
                  </a:lnTo>
                  <a:lnTo>
                    <a:pt x="0" y="175260"/>
                  </a:lnTo>
                  <a:lnTo>
                    <a:pt x="26670" y="144780"/>
                  </a:lnTo>
                  <a:lnTo>
                    <a:pt x="57150" y="118110"/>
                  </a:lnTo>
                  <a:lnTo>
                    <a:pt x="60960" y="72390"/>
                  </a:lnTo>
                  <a:lnTo>
                    <a:pt x="125730" y="30480"/>
                  </a:lnTo>
                  <a:close/>
                </a:path>
              </a:pathLst>
            </a:custGeom>
            <a:solidFill>
              <a:srgbClr val="1E8E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6" name="Picture 6">
              <a:extLst>
                <a:ext uri="{FF2B5EF4-FFF2-40B4-BE49-F238E27FC236}">
                  <a16:creationId xmlns:a16="http://schemas.microsoft.com/office/drawing/2014/main" id="{E7C0D41E-6604-4486-90ED-EEB548337559}"/>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881311" y="3701202"/>
              <a:ext cx="1080000" cy="1080000"/>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82" name="Прямая со стрелкой 81">
            <a:extLst>
              <a:ext uri="{FF2B5EF4-FFF2-40B4-BE49-F238E27FC236}">
                <a16:creationId xmlns:a16="http://schemas.microsoft.com/office/drawing/2014/main" id="{3DC42D68-698E-4733-ADB1-5BFE7092F486}"/>
              </a:ext>
            </a:extLst>
          </p:cNvPr>
          <p:cNvCxnSpPr>
            <a:cxnSpLocks/>
            <a:stCxn id="76" idx="1"/>
            <a:endCxn id="63" idx="3"/>
          </p:cNvCxnSpPr>
          <p:nvPr/>
        </p:nvCxnSpPr>
        <p:spPr>
          <a:xfrm flipH="1" flipV="1">
            <a:off x="2672920" y="3791286"/>
            <a:ext cx="1260991" cy="2725"/>
          </a:xfrm>
          <a:prstGeom prst="straightConnector1">
            <a:avLst/>
          </a:prstGeom>
          <a:ln w="25400" cap="rnd">
            <a:solidFill>
              <a:schemeClr val="tx1"/>
            </a:solidFill>
            <a:prstDash val="sysDot"/>
            <a:round/>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865850" y="4524491"/>
            <a:ext cx="2160588" cy="523220"/>
          </a:xfrm>
          <a:prstGeom prst="rect">
            <a:avLst/>
          </a:prstGeom>
          <a:noFill/>
        </p:spPr>
        <p:txBody>
          <a:bodyPr wrap="square" rtlCol="0">
            <a:spAutoFit/>
          </a:bodyPr>
          <a:lstStyle/>
          <a:p>
            <a:pPr algn="ctr"/>
            <a:r>
              <a:rPr lang="ru-RU" dirty="0">
                <a:solidFill>
                  <a:srgbClr val="1E8E97"/>
                </a:solidFill>
                <a:latin typeface="Arial Narrow" panose="020B0606020202030204" pitchFamily="34" charset="0"/>
              </a:rPr>
              <a:t>Техника «Расширение фокуса внимания»</a:t>
            </a:r>
          </a:p>
        </p:txBody>
      </p:sp>
      <p:sp>
        <p:nvSpPr>
          <p:cNvPr id="48" name="TextBox 47"/>
          <p:cNvSpPr txBox="1"/>
          <p:nvPr/>
        </p:nvSpPr>
        <p:spPr>
          <a:xfrm>
            <a:off x="10134427" y="2601638"/>
            <a:ext cx="1620000" cy="220573"/>
          </a:xfrm>
          <a:prstGeom prst="rect">
            <a:avLst/>
          </a:prstGeom>
          <a:noFill/>
        </p:spPr>
        <p:txBody>
          <a:bodyPr wrap="square" rtlCol="0" anchor="ctr">
            <a:spAutoFit/>
          </a:bodyPr>
          <a:lstStyle>
            <a:defPPr marR="0" lvl="0" algn="l" rtl="0">
              <a:lnSpc>
                <a:spcPct val="100000"/>
              </a:lnSpc>
              <a:spcBef>
                <a:spcPts val="0"/>
              </a:spcBef>
              <a:spcAft>
                <a:spcPts val="0"/>
              </a:spcAft>
            </a:defPPr>
            <a:lvl1pPr algn="ctr">
              <a:defRPr>
                <a:solidFill>
                  <a:srgbClr val="1E8E97"/>
                </a:solidFill>
              </a:defRPr>
            </a:lvl1pPr>
          </a:lstStyle>
          <a:p>
            <a:pPr algn="l">
              <a:lnSpc>
                <a:spcPts val="1000"/>
              </a:lnSpc>
            </a:pPr>
            <a:r>
              <a:rPr lang="ru-RU" sz="1100" dirty="0">
                <a:latin typeface="Arial Narrow" panose="020B0606020202030204" pitchFamily="34" charset="0"/>
              </a:rPr>
              <a:t>Техника «Фокусирование»</a:t>
            </a:r>
          </a:p>
        </p:txBody>
      </p:sp>
      <p:sp>
        <p:nvSpPr>
          <p:cNvPr id="51" name="TextBox 50"/>
          <p:cNvSpPr txBox="1"/>
          <p:nvPr/>
        </p:nvSpPr>
        <p:spPr>
          <a:xfrm>
            <a:off x="10134428" y="4664450"/>
            <a:ext cx="1620000" cy="477054"/>
          </a:xfrm>
          <a:prstGeom prst="rect">
            <a:avLst/>
          </a:prstGeom>
          <a:noFill/>
        </p:spPr>
        <p:txBody>
          <a:bodyPr wrap="square" rtlCol="0" anchor="ctr">
            <a:spAutoFit/>
          </a:bodyPr>
          <a:lstStyle/>
          <a:p>
            <a:pPr>
              <a:lnSpc>
                <a:spcPts val="1000"/>
              </a:lnSpc>
            </a:pPr>
            <a:r>
              <a:rPr lang="ru-RU" sz="1100" b="1" dirty="0">
                <a:solidFill>
                  <a:srgbClr val="1E8E97"/>
                </a:solidFill>
                <a:latin typeface="Arial Narrow" panose="020B0606020202030204" pitchFamily="34" charset="0"/>
              </a:rPr>
              <a:t>«Я сам» </a:t>
            </a:r>
            <a:r>
              <a:rPr lang="ru-RU" sz="1000" dirty="0">
                <a:solidFill>
                  <a:srgbClr val="1E8E97"/>
                </a:solidFill>
                <a:latin typeface="Arial Narrow" panose="020B0606020202030204" pitchFamily="34" charset="0"/>
              </a:rPr>
              <a:t>(техника «</a:t>
            </a:r>
            <a:r>
              <a:rPr lang="ru-RU" sz="1000" dirty="0" err="1">
                <a:solidFill>
                  <a:srgbClr val="1E8E97"/>
                </a:solidFill>
                <a:latin typeface="Arial Narrow" panose="020B0606020202030204" pitchFamily="34" charset="0"/>
              </a:rPr>
              <a:t>Трансофрмационный</a:t>
            </a:r>
            <a:r>
              <a:rPr lang="ru-RU" sz="1000" dirty="0">
                <a:solidFill>
                  <a:srgbClr val="1E8E97"/>
                </a:solidFill>
                <a:latin typeface="Arial Narrow" panose="020B0606020202030204" pitchFamily="34" charset="0"/>
              </a:rPr>
              <a:t> план действий»)</a:t>
            </a:r>
            <a:endParaRPr lang="ru-RU" sz="1100" dirty="0">
              <a:solidFill>
                <a:srgbClr val="1E8E97"/>
              </a:solidFill>
              <a:latin typeface="Arial Narrow" panose="020B0606020202030204" pitchFamily="34" charset="0"/>
            </a:endParaRPr>
          </a:p>
        </p:txBody>
      </p:sp>
      <p:sp>
        <p:nvSpPr>
          <p:cNvPr id="64" name="TextBox 63"/>
          <p:cNvSpPr txBox="1"/>
          <p:nvPr/>
        </p:nvSpPr>
        <p:spPr>
          <a:xfrm>
            <a:off x="10134427" y="5144225"/>
            <a:ext cx="1674925" cy="477054"/>
          </a:xfrm>
          <a:prstGeom prst="rect">
            <a:avLst/>
          </a:prstGeom>
          <a:noFill/>
        </p:spPr>
        <p:txBody>
          <a:bodyPr wrap="square" rtlCol="0" anchor="ctr">
            <a:spAutoFit/>
          </a:bodyPr>
          <a:lstStyle/>
          <a:p>
            <a:pPr>
              <a:lnSpc>
                <a:spcPts val="1000"/>
              </a:lnSpc>
            </a:pPr>
            <a:r>
              <a:rPr lang="ru-RU" sz="1100" b="1" dirty="0">
                <a:solidFill>
                  <a:srgbClr val="1E8E97"/>
                </a:solidFill>
                <a:latin typeface="Arial Narrow" panose="020B0606020202030204" pitchFamily="34" charset="0"/>
              </a:rPr>
              <a:t>«Социальная поддержка» </a:t>
            </a:r>
          </a:p>
          <a:p>
            <a:pPr>
              <a:lnSpc>
                <a:spcPts val="1000"/>
              </a:lnSpc>
            </a:pPr>
            <a:r>
              <a:rPr lang="ru-RU" sz="1000" dirty="0">
                <a:solidFill>
                  <a:srgbClr val="1E8E97"/>
                </a:solidFill>
                <a:latin typeface="Arial Narrow" panose="020B0606020202030204" pitchFamily="34" charset="0"/>
              </a:rPr>
              <a:t>(техники «Значимые люди», «4 уха»)</a:t>
            </a:r>
          </a:p>
        </p:txBody>
      </p:sp>
      <p:sp>
        <p:nvSpPr>
          <p:cNvPr id="73" name="TextBox 72">
            <a:extLst>
              <a:ext uri="{FF2B5EF4-FFF2-40B4-BE49-F238E27FC236}">
                <a16:creationId xmlns:a16="http://schemas.microsoft.com/office/drawing/2014/main" id="{C2F6BAA4-FEE5-42D4-9E78-C9473BE48166}"/>
              </a:ext>
            </a:extLst>
          </p:cNvPr>
          <p:cNvSpPr txBox="1"/>
          <p:nvPr/>
        </p:nvSpPr>
        <p:spPr>
          <a:xfrm>
            <a:off x="3579275" y="4524491"/>
            <a:ext cx="2160588" cy="307777"/>
          </a:xfrm>
          <a:prstGeom prst="rect">
            <a:avLst/>
          </a:prstGeom>
          <a:noFill/>
        </p:spPr>
        <p:txBody>
          <a:bodyPr wrap="square" rtlCol="0">
            <a:spAutoFit/>
          </a:bodyPr>
          <a:lstStyle/>
          <a:p>
            <a:pPr algn="ctr"/>
            <a:r>
              <a:rPr lang="ru-RU" dirty="0">
                <a:solidFill>
                  <a:srgbClr val="1E8E97"/>
                </a:solidFill>
                <a:latin typeface="Arial Narrow" panose="020B0606020202030204" pitchFamily="34" charset="0"/>
              </a:rPr>
              <a:t>Техника «Реконструкция»</a:t>
            </a:r>
          </a:p>
        </p:txBody>
      </p:sp>
      <p:sp>
        <p:nvSpPr>
          <p:cNvPr id="80" name="TextBox 79">
            <a:extLst>
              <a:ext uri="{FF2B5EF4-FFF2-40B4-BE49-F238E27FC236}">
                <a16:creationId xmlns:a16="http://schemas.microsoft.com/office/drawing/2014/main" id="{C2B5186F-D5D6-427D-B87D-282E62B90896}"/>
              </a:ext>
            </a:extLst>
          </p:cNvPr>
          <p:cNvSpPr txBox="1"/>
          <p:nvPr/>
        </p:nvSpPr>
        <p:spPr>
          <a:xfrm>
            <a:off x="10134427" y="4045830"/>
            <a:ext cx="1417150" cy="220573"/>
          </a:xfrm>
          <a:prstGeom prst="rect">
            <a:avLst/>
          </a:prstGeom>
          <a:noFill/>
        </p:spPr>
        <p:txBody>
          <a:bodyPr wrap="square" rtlCol="0" anchor="ctr">
            <a:spAutoFit/>
          </a:bodyPr>
          <a:lstStyle>
            <a:defPPr marR="0" lvl="0" algn="l" rtl="0">
              <a:lnSpc>
                <a:spcPct val="100000"/>
              </a:lnSpc>
              <a:spcBef>
                <a:spcPts val="0"/>
              </a:spcBef>
              <a:spcAft>
                <a:spcPts val="0"/>
              </a:spcAft>
            </a:defPPr>
            <a:lvl1pPr algn="ctr">
              <a:defRPr>
                <a:solidFill>
                  <a:srgbClr val="1E8E97"/>
                </a:solidFill>
              </a:defRPr>
            </a:lvl1pPr>
          </a:lstStyle>
          <a:p>
            <a:pPr algn="l">
              <a:lnSpc>
                <a:spcPts val="1000"/>
              </a:lnSpc>
            </a:pPr>
            <a:r>
              <a:rPr lang="ru-RU" sz="1100" dirty="0">
                <a:latin typeface="Arial Narrow" panose="020B0606020202030204" pitchFamily="34" charset="0"/>
              </a:rPr>
              <a:t>«</a:t>
            </a:r>
            <a:r>
              <a:rPr lang="ru-RU" sz="1100" dirty="0" err="1">
                <a:latin typeface="Arial Narrow" panose="020B0606020202030204" pitchFamily="34" charset="0"/>
              </a:rPr>
              <a:t>Body</a:t>
            </a:r>
            <a:r>
              <a:rPr lang="ru-RU" sz="1100" dirty="0">
                <a:latin typeface="Arial Narrow" panose="020B0606020202030204" pitchFamily="34" charset="0"/>
              </a:rPr>
              <a:t> </a:t>
            </a:r>
            <a:r>
              <a:rPr lang="ru-RU" sz="1100" dirty="0" err="1">
                <a:latin typeface="Arial Narrow" panose="020B0606020202030204" pitchFamily="34" charset="0"/>
              </a:rPr>
              <a:t>skan</a:t>
            </a:r>
            <a:r>
              <a:rPr lang="ru-RU" sz="1100" dirty="0">
                <a:latin typeface="Arial Narrow" panose="020B0606020202030204" pitchFamily="34" charset="0"/>
              </a:rPr>
              <a:t>» </a:t>
            </a:r>
          </a:p>
        </p:txBody>
      </p:sp>
      <p:cxnSp>
        <p:nvCxnSpPr>
          <p:cNvPr id="83" name="Соединитель: изогнутый 82">
            <a:extLst>
              <a:ext uri="{FF2B5EF4-FFF2-40B4-BE49-F238E27FC236}">
                <a16:creationId xmlns:a16="http://schemas.microsoft.com/office/drawing/2014/main" id="{2CE22CCF-7082-41B8-AABA-01D05A52E8AF}"/>
              </a:ext>
            </a:extLst>
          </p:cNvPr>
          <p:cNvCxnSpPr>
            <a:cxnSpLocks/>
            <a:stCxn id="51" idx="1"/>
            <a:endCxn id="55" idx="3"/>
          </p:cNvCxnSpPr>
          <p:nvPr/>
        </p:nvCxnSpPr>
        <p:spPr>
          <a:xfrm rot="10800000">
            <a:off x="9094832" y="4899651"/>
            <a:ext cx="1039596" cy="3326"/>
          </a:xfrm>
          <a:prstGeom prst="curvedConnector3">
            <a:avLst>
              <a:gd name="adj1" fmla="val 50000"/>
            </a:avLst>
          </a:prstGeom>
          <a:ln w="12700" cap="rnd">
            <a:solidFill>
              <a:schemeClr val="tx1"/>
            </a:solidFill>
            <a:prstDash val="sysDot"/>
            <a:round/>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4" name="Соединитель: изогнутый 83">
            <a:extLst>
              <a:ext uri="{FF2B5EF4-FFF2-40B4-BE49-F238E27FC236}">
                <a16:creationId xmlns:a16="http://schemas.microsoft.com/office/drawing/2014/main" id="{7D5770B2-EEDD-4938-AB70-D1DB9F817952}"/>
              </a:ext>
            </a:extLst>
          </p:cNvPr>
          <p:cNvCxnSpPr>
            <a:cxnSpLocks/>
            <a:stCxn id="64" idx="1"/>
            <a:endCxn id="55" idx="3"/>
          </p:cNvCxnSpPr>
          <p:nvPr/>
        </p:nvCxnSpPr>
        <p:spPr>
          <a:xfrm rot="10800000">
            <a:off x="9094833" y="4899652"/>
            <a:ext cx="1039595" cy="483101"/>
          </a:xfrm>
          <a:prstGeom prst="curvedConnector3">
            <a:avLst>
              <a:gd name="adj1" fmla="val 50000"/>
            </a:avLst>
          </a:prstGeom>
          <a:ln w="12700" cap="rnd">
            <a:solidFill>
              <a:schemeClr val="tx1"/>
            </a:solidFill>
            <a:prstDash val="sysDot"/>
            <a:round/>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743798" y="5041081"/>
            <a:ext cx="2404692" cy="307777"/>
          </a:xfrm>
          <a:prstGeom prst="rect">
            <a:avLst/>
          </a:prstGeom>
          <a:noFill/>
        </p:spPr>
        <p:txBody>
          <a:bodyPr wrap="square" rtlCol="0">
            <a:spAutoFit/>
          </a:bodyPr>
          <a:lstStyle/>
          <a:p>
            <a:pPr algn="ctr"/>
            <a:r>
              <a:rPr lang="ru-RU" dirty="0">
                <a:solidFill>
                  <a:srgbClr val="1E8E97"/>
                </a:solidFill>
                <a:latin typeface="Arial Narrow" panose="020B0606020202030204" pitchFamily="34" charset="0"/>
              </a:rPr>
              <a:t>Техника «Перспектива»</a:t>
            </a:r>
          </a:p>
        </p:txBody>
      </p:sp>
      <p:sp>
        <p:nvSpPr>
          <p:cNvPr id="61" name="TextBox 60">
            <a:extLst>
              <a:ext uri="{FF2B5EF4-FFF2-40B4-BE49-F238E27FC236}">
                <a16:creationId xmlns:a16="http://schemas.microsoft.com/office/drawing/2014/main" id="{C2B5186F-D5D6-427D-B87D-282E62B90896}"/>
              </a:ext>
            </a:extLst>
          </p:cNvPr>
          <p:cNvSpPr txBox="1"/>
          <p:nvPr/>
        </p:nvSpPr>
        <p:spPr>
          <a:xfrm>
            <a:off x="10134427" y="3621431"/>
            <a:ext cx="1440000" cy="348813"/>
          </a:xfrm>
          <a:prstGeom prst="rect">
            <a:avLst/>
          </a:prstGeom>
          <a:noFill/>
        </p:spPr>
        <p:txBody>
          <a:bodyPr wrap="square" rtlCol="0" anchor="ctr">
            <a:spAutoFit/>
          </a:bodyPr>
          <a:lstStyle>
            <a:defPPr marR="0" lvl="0" algn="l" rtl="0">
              <a:lnSpc>
                <a:spcPct val="100000"/>
              </a:lnSpc>
              <a:spcBef>
                <a:spcPts val="0"/>
              </a:spcBef>
              <a:spcAft>
                <a:spcPts val="0"/>
              </a:spcAft>
            </a:defPPr>
            <a:lvl1pPr algn="ctr">
              <a:defRPr>
                <a:solidFill>
                  <a:srgbClr val="1E8E97"/>
                </a:solidFill>
              </a:defRPr>
            </a:lvl1pPr>
          </a:lstStyle>
          <a:p>
            <a:pPr algn="l">
              <a:lnSpc>
                <a:spcPts val="1000"/>
              </a:lnSpc>
            </a:pPr>
            <a:r>
              <a:rPr lang="ru-RU" sz="1100" dirty="0">
                <a:latin typeface="Arial Narrow" panose="020B0606020202030204" pitchFamily="34" charset="0"/>
              </a:rPr>
              <a:t>Мышечная релаксация по Джекобсону</a:t>
            </a:r>
          </a:p>
        </p:txBody>
      </p:sp>
      <p:sp>
        <p:nvSpPr>
          <p:cNvPr id="85" name="TextBox 84">
            <a:extLst>
              <a:ext uri="{FF2B5EF4-FFF2-40B4-BE49-F238E27FC236}">
                <a16:creationId xmlns:a16="http://schemas.microsoft.com/office/drawing/2014/main" id="{C2B5186F-D5D6-427D-B87D-282E62B90896}"/>
              </a:ext>
            </a:extLst>
          </p:cNvPr>
          <p:cNvSpPr txBox="1"/>
          <p:nvPr/>
        </p:nvSpPr>
        <p:spPr>
          <a:xfrm>
            <a:off x="10134428" y="3324040"/>
            <a:ext cx="1440000" cy="220573"/>
          </a:xfrm>
          <a:prstGeom prst="rect">
            <a:avLst/>
          </a:prstGeom>
          <a:noFill/>
        </p:spPr>
        <p:txBody>
          <a:bodyPr wrap="square" rtlCol="0" anchor="ctr">
            <a:spAutoFit/>
          </a:bodyPr>
          <a:lstStyle>
            <a:defPPr marR="0" lvl="0" algn="l" rtl="0">
              <a:lnSpc>
                <a:spcPct val="100000"/>
              </a:lnSpc>
              <a:spcBef>
                <a:spcPts val="0"/>
              </a:spcBef>
              <a:spcAft>
                <a:spcPts val="0"/>
              </a:spcAft>
            </a:defPPr>
            <a:lvl1pPr algn="ctr">
              <a:defRPr>
                <a:solidFill>
                  <a:srgbClr val="1E8E97"/>
                </a:solidFill>
              </a:defRPr>
            </a:lvl1pPr>
          </a:lstStyle>
          <a:p>
            <a:pPr algn="l">
              <a:lnSpc>
                <a:spcPts val="1000"/>
              </a:lnSpc>
            </a:pPr>
            <a:r>
              <a:rPr lang="ru-RU" sz="1100" dirty="0">
                <a:latin typeface="Arial Narrow" panose="020B0606020202030204" pitchFamily="34" charset="0"/>
              </a:rPr>
              <a:t>Дыхательная практика</a:t>
            </a:r>
          </a:p>
        </p:txBody>
      </p:sp>
      <p:cxnSp>
        <p:nvCxnSpPr>
          <p:cNvPr id="86" name="Прямая со стрелкой 85">
            <a:extLst>
              <a:ext uri="{FF2B5EF4-FFF2-40B4-BE49-F238E27FC236}">
                <a16:creationId xmlns:a16="http://schemas.microsoft.com/office/drawing/2014/main" id="{9FD0AD12-4F44-4004-BC36-27B87E5B374F}"/>
              </a:ext>
            </a:extLst>
          </p:cNvPr>
          <p:cNvCxnSpPr>
            <a:cxnSpLocks/>
            <a:stCxn id="65" idx="6"/>
            <a:endCxn id="76" idx="3"/>
          </p:cNvCxnSpPr>
          <p:nvPr/>
        </p:nvCxnSpPr>
        <p:spPr>
          <a:xfrm flipH="1">
            <a:off x="5373911" y="3793152"/>
            <a:ext cx="734820" cy="859"/>
          </a:xfrm>
          <a:prstGeom prst="straightConnector1">
            <a:avLst/>
          </a:prstGeom>
          <a:ln w="25400" cap="rnd">
            <a:solidFill>
              <a:schemeClr val="tx1"/>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9" name="Соединитель: изогнутый 88">
            <a:extLst>
              <a:ext uri="{FF2B5EF4-FFF2-40B4-BE49-F238E27FC236}">
                <a16:creationId xmlns:a16="http://schemas.microsoft.com/office/drawing/2014/main" id="{1DFA36B0-27F9-49DA-93F9-8ED6783360A4}"/>
              </a:ext>
            </a:extLst>
          </p:cNvPr>
          <p:cNvCxnSpPr>
            <a:cxnSpLocks/>
            <a:stCxn id="85" idx="1"/>
            <a:endCxn id="56" idx="3"/>
          </p:cNvCxnSpPr>
          <p:nvPr/>
        </p:nvCxnSpPr>
        <p:spPr>
          <a:xfrm rot="10800000" flipV="1">
            <a:off x="9850832" y="3434326"/>
            <a:ext cx="283596" cy="363215"/>
          </a:xfrm>
          <a:prstGeom prst="curvedConnector3">
            <a:avLst>
              <a:gd name="adj1" fmla="val 50000"/>
            </a:avLst>
          </a:prstGeom>
          <a:ln w="12700" cap="rnd">
            <a:solidFill>
              <a:schemeClr val="tx1"/>
            </a:solidFill>
            <a:prstDash val="sysDot"/>
            <a:round/>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0" name="Соединитель: изогнутый 89">
            <a:extLst>
              <a:ext uri="{FF2B5EF4-FFF2-40B4-BE49-F238E27FC236}">
                <a16:creationId xmlns:a16="http://schemas.microsoft.com/office/drawing/2014/main" id="{0F6BC4D9-1F47-4F79-BC2E-ACC8D1FE65E2}"/>
              </a:ext>
            </a:extLst>
          </p:cNvPr>
          <p:cNvCxnSpPr>
            <a:cxnSpLocks/>
            <a:stCxn id="61" idx="1"/>
            <a:endCxn id="56" idx="3"/>
          </p:cNvCxnSpPr>
          <p:nvPr/>
        </p:nvCxnSpPr>
        <p:spPr>
          <a:xfrm rot="10800000" flipV="1">
            <a:off x="9850833" y="3795838"/>
            <a:ext cx="283595" cy="1704"/>
          </a:xfrm>
          <a:prstGeom prst="curvedConnector3">
            <a:avLst>
              <a:gd name="adj1" fmla="val 50000"/>
            </a:avLst>
          </a:prstGeom>
          <a:ln w="12700" cap="rnd">
            <a:solidFill>
              <a:schemeClr val="tx1"/>
            </a:solidFill>
            <a:prstDash val="sysDot"/>
            <a:round/>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1" name="Соединитель: изогнутый 90">
            <a:extLst>
              <a:ext uri="{FF2B5EF4-FFF2-40B4-BE49-F238E27FC236}">
                <a16:creationId xmlns:a16="http://schemas.microsoft.com/office/drawing/2014/main" id="{06518873-E279-45F5-9244-C8424D6B3DA6}"/>
              </a:ext>
            </a:extLst>
          </p:cNvPr>
          <p:cNvCxnSpPr>
            <a:cxnSpLocks/>
            <a:stCxn id="80" idx="1"/>
            <a:endCxn id="56" idx="3"/>
          </p:cNvCxnSpPr>
          <p:nvPr/>
        </p:nvCxnSpPr>
        <p:spPr>
          <a:xfrm rot="10800000">
            <a:off x="9850833" y="3797543"/>
            <a:ext cx="283595" cy="358575"/>
          </a:xfrm>
          <a:prstGeom prst="curvedConnector3">
            <a:avLst>
              <a:gd name="adj1" fmla="val 50000"/>
            </a:avLst>
          </a:prstGeom>
          <a:ln w="12700" cap="rnd">
            <a:solidFill>
              <a:schemeClr val="tx1"/>
            </a:solidFill>
            <a:prstDash val="sysDot"/>
            <a:round/>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2" name="Соединитель: изогнутый 91">
            <a:extLst>
              <a:ext uri="{FF2B5EF4-FFF2-40B4-BE49-F238E27FC236}">
                <a16:creationId xmlns:a16="http://schemas.microsoft.com/office/drawing/2014/main" id="{1B0FE4BE-4875-40C0-A634-E8BB2A618227}"/>
              </a:ext>
            </a:extLst>
          </p:cNvPr>
          <p:cNvCxnSpPr>
            <a:cxnSpLocks/>
            <a:stCxn id="48" idx="1"/>
            <a:endCxn id="54" idx="3"/>
          </p:cNvCxnSpPr>
          <p:nvPr/>
        </p:nvCxnSpPr>
        <p:spPr>
          <a:xfrm rot="10800000">
            <a:off x="8950833" y="2709945"/>
            <a:ext cx="1183595" cy="1981"/>
          </a:xfrm>
          <a:prstGeom prst="curvedConnector3">
            <a:avLst>
              <a:gd name="adj1" fmla="val 50000"/>
            </a:avLst>
          </a:prstGeom>
          <a:ln w="12700" cap="rnd">
            <a:solidFill>
              <a:schemeClr val="tx1"/>
            </a:solidFill>
            <a:prstDash val="sysDot"/>
            <a:round/>
            <a:headEnd type="triangl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6306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decel="100000" fill="hold" grpId="0" nodeType="clickEffect">
                                  <p:stCondLst>
                                    <p:cond delay="0"/>
                                  </p:stCondLst>
                                  <p:iterate type="lt">
                                    <p:tmPct val="10000"/>
                                  </p:iterate>
                                  <p:childTnLst>
                                    <p:set>
                                      <p:cBhvr>
                                        <p:cTn id="6" dur="1" fill="hold">
                                          <p:stCondLst>
                                            <p:cond delay="0"/>
                                          </p:stCondLst>
                                        </p:cTn>
                                        <p:tgtEl>
                                          <p:spTgt spid="57"/>
                                        </p:tgtEl>
                                        <p:attrNameLst>
                                          <p:attrName>style.visibility</p:attrName>
                                        </p:attrNameLst>
                                      </p:cBhvr>
                                      <p:to>
                                        <p:strVal val="visible"/>
                                      </p:to>
                                    </p:set>
                                    <p:anim calcmode="lin" valueType="num">
                                      <p:cBhvr additive="base">
                                        <p:cTn id="7" dur="500" fill="hold"/>
                                        <p:tgtEl>
                                          <p:spTgt spid="57"/>
                                        </p:tgtEl>
                                        <p:attrNameLst>
                                          <p:attrName>ppt_x</p:attrName>
                                        </p:attrNameLst>
                                      </p:cBhvr>
                                      <p:tavLst>
                                        <p:tav tm="0">
                                          <p:val>
                                            <p:strVal val="#ppt_x"/>
                                          </p:val>
                                        </p:tav>
                                        <p:tav tm="100000">
                                          <p:val>
                                            <p:strVal val="#ppt_x"/>
                                          </p:val>
                                        </p:tav>
                                      </p:tavLst>
                                    </p:anim>
                                    <p:anim calcmode="lin" valueType="num">
                                      <p:cBhvr additive="base">
                                        <p:cTn id="8" dur="500" fill="hold"/>
                                        <p:tgtEl>
                                          <p:spTgt spid="5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8"/>
                                        </p:tgtEl>
                                        <p:attrNameLst>
                                          <p:attrName>style.visibility</p:attrName>
                                        </p:attrNameLst>
                                      </p:cBhvr>
                                      <p:to>
                                        <p:strVal val="visible"/>
                                      </p:to>
                                    </p:set>
                                    <p:animEffect transition="in" filter="fade">
                                      <p:cBhvr>
                                        <p:cTn id="13" dur="500"/>
                                        <p:tgtEl>
                                          <p:spTgt spid="58"/>
                                        </p:tgtEl>
                                      </p:cBhvr>
                                    </p:animEffect>
                                  </p:childTnLst>
                                </p:cTn>
                              </p:par>
                              <p:par>
                                <p:cTn id="14" presetID="10" presetClass="entr" presetSubtype="0" fill="hold" nodeType="withEffect">
                                  <p:stCondLst>
                                    <p:cond delay="0"/>
                                  </p:stCondLst>
                                  <p:childTnLst>
                                    <p:set>
                                      <p:cBhvr>
                                        <p:cTn id="15" dur="1" fill="hold">
                                          <p:stCondLst>
                                            <p:cond delay="0"/>
                                          </p:stCondLst>
                                        </p:cTn>
                                        <p:tgtEl>
                                          <p:spTgt spid="60"/>
                                        </p:tgtEl>
                                        <p:attrNameLst>
                                          <p:attrName>style.visibility</p:attrName>
                                        </p:attrNameLst>
                                      </p:cBhvr>
                                      <p:to>
                                        <p:strVal val="visible"/>
                                      </p:to>
                                    </p:set>
                                    <p:animEffect transition="in" filter="fade">
                                      <p:cBhvr>
                                        <p:cTn id="16" dur="500"/>
                                        <p:tgtEl>
                                          <p:spTgt spid="6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500"/>
                                        <p:tgtEl>
                                          <p:spTgt spid="41"/>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par>
                          <p:cTn id="24" fill="hold">
                            <p:stCondLst>
                              <p:cond delay="1000"/>
                            </p:stCondLst>
                            <p:childTnLst>
                              <p:par>
                                <p:cTn id="25" presetID="10" presetClass="entr" presetSubtype="0" fill="hold" grpId="0" nodeType="afterEffect">
                                  <p:stCondLst>
                                    <p:cond delay="25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par>
                          <p:cTn id="28" fill="hold">
                            <p:stCondLst>
                              <p:cond delay="1750"/>
                            </p:stCondLst>
                            <p:childTnLst>
                              <p:par>
                                <p:cTn id="29" presetID="10" presetClass="entr" presetSubtype="0" fill="hold" grpId="0" nodeType="afterEffect">
                                  <p:stCondLst>
                                    <p:cond delay="250"/>
                                  </p:stCondLst>
                                  <p:childTnLst>
                                    <p:set>
                                      <p:cBhvr>
                                        <p:cTn id="30" dur="1" fill="hold">
                                          <p:stCondLst>
                                            <p:cond delay="0"/>
                                          </p:stCondLst>
                                        </p:cTn>
                                        <p:tgtEl>
                                          <p:spTgt spid="50"/>
                                        </p:tgtEl>
                                        <p:attrNameLst>
                                          <p:attrName>style.visibility</p:attrName>
                                        </p:attrNameLst>
                                      </p:cBhvr>
                                      <p:to>
                                        <p:strVal val="visible"/>
                                      </p:to>
                                    </p:set>
                                    <p:animEffect transition="in" filter="fade">
                                      <p:cBhvr>
                                        <p:cTn id="31" dur="500"/>
                                        <p:tgtEl>
                                          <p:spTgt spid="5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500"/>
                                        <p:tgtEl>
                                          <p:spTgt spid="10"/>
                                        </p:tgtEl>
                                      </p:cBhvr>
                                    </p:animEffect>
                                    <p:set>
                                      <p:cBhvr>
                                        <p:cTn id="36" dur="1" fill="hold">
                                          <p:stCondLst>
                                            <p:cond delay="499"/>
                                          </p:stCondLst>
                                        </p:cTn>
                                        <p:tgtEl>
                                          <p:spTgt spid="10"/>
                                        </p:tgtEl>
                                        <p:attrNameLst>
                                          <p:attrName>style.visibility</p:attrName>
                                        </p:attrNameLst>
                                      </p:cBhvr>
                                      <p:to>
                                        <p:strVal val="hidden"/>
                                      </p:to>
                                    </p:set>
                                  </p:childTnLst>
                                </p:cTn>
                              </p:par>
                            </p:childTnLst>
                          </p:cTn>
                        </p:par>
                        <p:par>
                          <p:cTn id="37" fill="hold">
                            <p:stCondLst>
                              <p:cond delay="500"/>
                            </p:stCondLst>
                            <p:childTnLst>
                              <p:par>
                                <p:cTn id="38" presetID="22" presetClass="entr" presetSubtype="8" fill="hold" nodeType="afterEffect">
                                  <p:stCondLst>
                                    <p:cond delay="0"/>
                                  </p:stCondLst>
                                  <p:childTnLst>
                                    <p:set>
                                      <p:cBhvr>
                                        <p:cTn id="39" dur="1" fill="hold">
                                          <p:stCondLst>
                                            <p:cond delay="0"/>
                                          </p:stCondLst>
                                        </p:cTn>
                                        <p:tgtEl>
                                          <p:spTgt spid="82"/>
                                        </p:tgtEl>
                                        <p:attrNameLst>
                                          <p:attrName>style.visibility</p:attrName>
                                        </p:attrNameLst>
                                      </p:cBhvr>
                                      <p:to>
                                        <p:strVal val="visible"/>
                                      </p:to>
                                    </p:set>
                                    <p:animEffect transition="in" filter="wipe(left)">
                                      <p:cBhvr>
                                        <p:cTn id="40" dur="500"/>
                                        <p:tgtEl>
                                          <p:spTgt spid="82"/>
                                        </p:tgtEl>
                                      </p:cBhvr>
                                    </p:animEffect>
                                  </p:childTnLst>
                                </p:cTn>
                              </p:par>
                            </p:childTnLst>
                          </p:cTn>
                        </p:par>
                        <p:par>
                          <p:cTn id="41" fill="hold">
                            <p:stCondLst>
                              <p:cond delay="1000"/>
                            </p:stCondLst>
                            <p:childTnLst>
                              <p:par>
                                <p:cTn id="42" presetID="10" presetClass="entr" presetSubtype="0"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500"/>
                                        <p:tgtEl>
                                          <p:spTgt spid="72"/>
                                        </p:tgtEl>
                                      </p:cBhvr>
                                    </p:animEffect>
                                  </p:childTnLst>
                                </p:cTn>
                              </p:par>
                              <p:par>
                                <p:cTn id="45" presetID="10" presetClass="entr" presetSubtype="0" fill="hold" nodeType="with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fade">
                                      <p:cBhvr>
                                        <p:cTn id="47" dur="500"/>
                                        <p:tgtEl>
                                          <p:spTgt spid="74"/>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71"/>
                                        </p:tgtEl>
                                        <p:attrNameLst>
                                          <p:attrName>style.visibility</p:attrName>
                                        </p:attrNameLst>
                                      </p:cBhvr>
                                      <p:to>
                                        <p:strVal val="visible"/>
                                      </p:to>
                                    </p:set>
                                    <p:animEffect transition="in" filter="fade">
                                      <p:cBhvr>
                                        <p:cTn id="50" dur="500"/>
                                        <p:tgtEl>
                                          <p:spTgt spid="71"/>
                                        </p:tgtEl>
                                      </p:cBhvr>
                                    </p:animEffect>
                                  </p:childTnLst>
                                </p:cTn>
                              </p:par>
                            </p:childTnLst>
                          </p:cTn>
                        </p:par>
                        <p:par>
                          <p:cTn id="51" fill="hold">
                            <p:stCondLst>
                              <p:cond delay="1500"/>
                            </p:stCondLst>
                            <p:childTnLst>
                              <p:par>
                                <p:cTn id="52" presetID="10" presetClass="entr" presetSubtype="0"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fade">
                                      <p:cBhvr>
                                        <p:cTn id="54" dur="500"/>
                                        <p:tgtEl>
                                          <p:spTgt spid="87"/>
                                        </p:tgtEl>
                                      </p:cBhvr>
                                    </p:animEffect>
                                  </p:childTnLst>
                                </p:cTn>
                              </p:par>
                            </p:childTnLst>
                          </p:cTn>
                        </p:par>
                        <p:par>
                          <p:cTn id="55" fill="hold">
                            <p:stCondLst>
                              <p:cond delay="2000"/>
                            </p:stCondLst>
                            <p:childTnLst>
                              <p:par>
                                <p:cTn id="56" presetID="10" presetClass="entr" presetSubtype="0" fill="hold" grpId="0" nodeType="afterEffect">
                                  <p:stCondLst>
                                    <p:cond delay="25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500"/>
                                        <p:tgtEl>
                                          <p:spTgt spid="73"/>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grpId="1" nodeType="clickEffect">
                                  <p:stCondLst>
                                    <p:cond delay="0"/>
                                  </p:stCondLst>
                                  <p:childTnLst>
                                    <p:animEffect transition="out" filter="fade">
                                      <p:cBhvr>
                                        <p:cTn id="62" dur="500"/>
                                        <p:tgtEl>
                                          <p:spTgt spid="87"/>
                                        </p:tgtEl>
                                      </p:cBhvr>
                                    </p:animEffect>
                                    <p:set>
                                      <p:cBhvr>
                                        <p:cTn id="63" dur="1" fill="hold">
                                          <p:stCondLst>
                                            <p:cond delay="499"/>
                                          </p:stCondLst>
                                        </p:cTn>
                                        <p:tgtEl>
                                          <p:spTgt spid="87"/>
                                        </p:tgtEl>
                                        <p:attrNameLst>
                                          <p:attrName>style.visibility</p:attrName>
                                        </p:attrNameLst>
                                      </p:cBhvr>
                                      <p:to>
                                        <p:strVal val="hidden"/>
                                      </p:to>
                                    </p:set>
                                  </p:childTnLst>
                                </p:cTn>
                              </p:par>
                            </p:childTnLst>
                          </p:cTn>
                        </p:par>
                        <p:par>
                          <p:cTn id="64" fill="hold">
                            <p:stCondLst>
                              <p:cond delay="500"/>
                            </p:stCondLst>
                            <p:childTnLst>
                              <p:par>
                                <p:cTn id="65" presetID="22" presetClass="entr" presetSubtype="8" fill="hold" nodeType="afterEffect">
                                  <p:stCondLst>
                                    <p:cond delay="0"/>
                                  </p:stCondLst>
                                  <p:childTnLst>
                                    <p:set>
                                      <p:cBhvr>
                                        <p:cTn id="66" dur="1" fill="hold">
                                          <p:stCondLst>
                                            <p:cond delay="0"/>
                                          </p:stCondLst>
                                        </p:cTn>
                                        <p:tgtEl>
                                          <p:spTgt spid="86"/>
                                        </p:tgtEl>
                                        <p:attrNameLst>
                                          <p:attrName>style.visibility</p:attrName>
                                        </p:attrNameLst>
                                      </p:cBhvr>
                                      <p:to>
                                        <p:strVal val="visible"/>
                                      </p:to>
                                    </p:set>
                                    <p:animEffect transition="in" filter="wipe(left)">
                                      <p:cBhvr>
                                        <p:cTn id="67" dur="500"/>
                                        <p:tgtEl>
                                          <p:spTgt spid="86"/>
                                        </p:tgtEl>
                                      </p:cBhvr>
                                    </p:animEffect>
                                  </p:childTnLst>
                                </p:cTn>
                              </p:par>
                            </p:childTnLst>
                          </p:cTn>
                        </p:par>
                        <p:par>
                          <p:cTn id="68" fill="hold">
                            <p:stCondLst>
                              <p:cond delay="1000"/>
                            </p:stCondLst>
                            <p:childTnLst>
                              <p:par>
                                <p:cTn id="69" presetID="22" presetClass="entr" presetSubtype="8" fill="hold" nodeType="afterEffect">
                                  <p:stCondLst>
                                    <p:cond delay="0"/>
                                  </p:stCondLst>
                                  <p:childTnLst>
                                    <p:set>
                                      <p:cBhvr>
                                        <p:cTn id="70" dur="1" fill="hold">
                                          <p:stCondLst>
                                            <p:cond delay="0"/>
                                          </p:stCondLst>
                                        </p:cTn>
                                        <p:tgtEl>
                                          <p:spTgt spid="66"/>
                                        </p:tgtEl>
                                        <p:attrNameLst>
                                          <p:attrName>style.visibility</p:attrName>
                                        </p:attrNameLst>
                                      </p:cBhvr>
                                      <p:to>
                                        <p:strVal val="visible"/>
                                      </p:to>
                                    </p:set>
                                    <p:animEffect transition="in" filter="wipe(left)">
                                      <p:cBhvr>
                                        <p:cTn id="71" dur="500"/>
                                        <p:tgtEl>
                                          <p:spTgt spid="66"/>
                                        </p:tgtEl>
                                      </p:cBhvr>
                                    </p:animEffect>
                                  </p:childTnLst>
                                </p:cTn>
                              </p:par>
                            </p:childTnLst>
                          </p:cTn>
                        </p:par>
                        <p:par>
                          <p:cTn id="72" fill="hold">
                            <p:stCondLst>
                              <p:cond delay="1500"/>
                            </p:stCondLst>
                            <p:childTnLst>
                              <p:par>
                                <p:cTn id="73" presetID="10" presetClass="entr" presetSubtype="0" fill="hold" grpId="0" nodeType="afterEffect">
                                  <p:stCondLst>
                                    <p:cond delay="0"/>
                                  </p:stCondLst>
                                  <p:childTnLst>
                                    <p:set>
                                      <p:cBhvr>
                                        <p:cTn id="74" dur="1" fill="hold">
                                          <p:stCondLst>
                                            <p:cond delay="0"/>
                                          </p:stCondLst>
                                        </p:cTn>
                                        <p:tgtEl>
                                          <p:spTgt spid="88"/>
                                        </p:tgtEl>
                                        <p:attrNameLst>
                                          <p:attrName>style.visibility</p:attrName>
                                        </p:attrNameLst>
                                      </p:cBhvr>
                                      <p:to>
                                        <p:strVal val="visible"/>
                                      </p:to>
                                    </p:set>
                                    <p:animEffect transition="in" filter="fade">
                                      <p:cBhvr>
                                        <p:cTn id="75" dur="500"/>
                                        <p:tgtEl>
                                          <p:spTgt spid="88"/>
                                        </p:tgtEl>
                                      </p:cBhvr>
                                    </p:animEffect>
                                  </p:childTnLst>
                                </p:cTn>
                              </p:par>
                            </p:childTnLst>
                          </p:cTn>
                        </p:par>
                        <p:par>
                          <p:cTn id="76" fill="hold">
                            <p:stCondLst>
                              <p:cond delay="2000"/>
                            </p:stCondLst>
                            <p:childTnLst>
                              <p:par>
                                <p:cTn id="77" presetID="10" presetClass="entr" presetSubtype="0"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fade">
                                      <p:cBhvr>
                                        <p:cTn id="79" dur="500"/>
                                        <p:tgtEl>
                                          <p:spTgt spid="59"/>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44"/>
                                        </p:tgtEl>
                                        <p:attrNameLst>
                                          <p:attrName>style.visibility</p:attrName>
                                        </p:attrNameLst>
                                      </p:cBhvr>
                                      <p:to>
                                        <p:strVal val="visible"/>
                                      </p:to>
                                    </p:set>
                                    <p:animEffect transition="in" filter="fade">
                                      <p:cBhvr>
                                        <p:cTn id="82" dur="500"/>
                                        <p:tgtEl>
                                          <p:spTgt spid="44"/>
                                        </p:tgtEl>
                                      </p:cBhvr>
                                    </p:animEffect>
                                  </p:childTnLst>
                                </p:cTn>
                              </p:par>
                            </p:childTnLst>
                          </p:cTn>
                        </p:par>
                        <p:par>
                          <p:cTn id="83" fill="hold">
                            <p:stCondLst>
                              <p:cond delay="2500"/>
                            </p:stCondLst>
                            <p:childTnLst>
                              <p:par>
                                <p:cTn id="84" presetID="10" presetClass="entr" presetSubtype="0" fill="hold"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500"/>
                                        <p:tgtEl>
                                          <p:spTgt spid="45"/>
                                        </p:tgtEl>
                                      </p:cBhvr>
                                    </p:animEffect>
                                  </p:childTnLst>
                                </p:cTn>
                              </p:par>
                            </p:childTnLst>
                          </p:cTn>
                        </p:par>
                        <p:par>
                          <p:cTn id="87" fill="hold">
                            <p:stCondLst>
                              <p:cond delay="3000"/>
                            </p:stCondLst>
                            <p:childTnLst>
                              <p:par>
                                <p:cTn id="88" presetID="10" presetClass="entr" presetSubtype="0" fill="hold" grpId="0" nodeType="afterEffect">
                                  <p:stCondLst>
                                    <p:cond delay="0"/>
                                  </p:stCondLst>
                                  <p:childTnLst>
                                    <p:set>
                                      <p:cBhvr>
                                        <p:cTn id="89" dur="1" fill="hold">
                                          <p:stCondLst>
                                            <p:cond delay="0"/>
                                          </p:stCondLst>
                                        </p:cTn>
                                        <p:tgtEl>
                                          <p:spTgt spid="54"/>
                                        </p:tgtEl>
                                        <p:attrNameLst>
                                          <p:attrName>style.visibility</p:attrName>
                                        </p:attrNameLst>
                                      </p:cBhvr>
                                      <p:to>
                                        <p:strVal val="visible"/>
                                      </p:to>
                                    </p:set>
                                    <p:animEffect transition="in" filter="fade">
                                      <p:cBhvr>
                                        <p:cTn id="90" dur="500"/>
                                        <p:tgtEl>
                                          <p:spTgt spid="54"/>
                                        </p:tgtEl>
                                      </p:cBhvr>
                                    </p:animEffect>
                                  </p:childTnLst>
                                </p:cTn>
                              </p:par>
                            </p:childTnLst>
                          </p:cTn>
                        </p:par>
                        <p:par>
                          <p:cTn id="91" fill="hold">
                            <p:stCondLst>
                              <p:cond delay="3500"/>
                            </p:stCondLst>
                            <p:childTnLst>
                              <p:par>
                                <p:cTn id="92" presetID="22" presetClass="entr" presetSubtype="8" fill="hold" nodeType="afterEffect">
                                  <p:stCondLst>
                                    <p:cond delay="0"/>
                                  </p:stCondLst>
                                  <p:childTnLst>
                                    <p:set>
                                      <p:cBhvr>
                                        <p:cTn id="93" dur="1" fill="hold">
                                          <p:stCondLst>
                                            <p:cond delay="0"/>
                                          </p:stCondLst>
                                        </p:cTn>
                                        <p:tgtEl>
                                          <p:spTgt spid="92"/>
                                        </p:tgtEl>
                                        <p:attrNameLst>
                                          <p:attrName>style.visibility</p:attrName>
                                        </p:attrNameLst>
                                      </p:cBhvr>
                                      <p:to>
                                        <p:strVal val="visible"/>
                                      </p:to>
                                    </p:set>
                                    <p:animEffect transition="in" filter="wipe(left)">
                                      <p:cBhvr>
                                        <p:cTn id="94" dur="500"/>
                                        <p:tgtEl>
                                          <p:spTgt spid="92"/>
                                        </p:tgtEl>
                                      </p:cBhvr>
                                    </p:animEffect>
                                  </p:childTnLst>
                                </p:cTn>
                              </p:par>
                            </p:childTnLst>
                          </p:cTn>
                        </p:par>
                        <p:par>
                          <p:cTn id="95" fill="hold">
                            <p:stCondLst>
                              <p:cond delay="4000"/>
                            </p:stCondLst>
                            <p:childTnLst>
                              <p:par>
                                <p:cTn id="96" presetID="22" presetClass="entr" presetSubtype="8" fill="hold" grpId="0" nodeType="afterEffect">
                                  <p:stCondLst>
                                    <p:cond delay="0"/>
                                  </p:stCondLst>
                                  <p:childTnLst>
                                    <p:set>
                                      <p:cBhvr>
                                        <p:cTn id="97" dur="1" fill="hold">
                                          <p:stCondLst>
                                            <p:cond delay="0"/>
                                          </p:stCondLst>
                                        </p:cTn>
                                        <p:tgtEl>
                                          <p:spTgt spid="48"/>
                                        </p:tgtEl>
                                        <p:attrNameLst>
                                          <p:attrName>style.visibility</p:attrName>
                                        </p:attrNameLst>
                                      </p:cBhvr>
                                      <p:to>
                                        <p:strVal val="visible"/>
                                      </p:to>
                                    </p:set>
                                    <p:animEffect transition="in" filter="wipe(left)">
                                      <p:cBhvr>
                                        <p:cTn id="98" dur="500"/>
                                        <p:tgtEl>
                                          <p:spTgt spid="48"/>
                                        </p:tgtEl>
                                      </p:cBhvr>
                                    </p:animEffect>
                                  </p:childTnLst>
                                </p:cTn>
                              </p:par>
                            </p:childTnLst>
                          </p:cTn>
                        </p:par>
                        <p:par>
                          <p:cTn id="99" fill="hold">
                            <p:stCondLst>
                              <p:cond delay="4500"/>
                            </p:stCondLst>
                            <p:childTnLst>
                              <p:par>
                                <p:cTn id="100" presetID="22" presetClass="entr" presetSubtype="8" fill="hold"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left)">
                                      <p:cBhvr>
                                        <p:cTn id="102" dur="500"/>
                                        <p:tgtEl>
                                          <p:spTgt spid="68"/>
                                        </p:tgtEl>
                                      </p:cBhvr>
                                    </p:animEffect>
                                  </p:childTnLst>
                                </p:cTn>
                              </p:par>
                            </p:childTnLst>
                          </p:cTn>
                        </p:par>
                        <p:par>
                          <p:cTn id="103" fill="hold">
                            <p:stCondLst>
                              <p:cond delay="5000"/>
                            </p:stCondLst>
                            <p:childTnLst>
                              <p:par>
                                <p:cTn id="104" presetID="10" presetClass="entr" presetSubtype="0" fill="hold" nodeType="afterEffect">
                                  <p:stCondLst>
                                    <p:cond delay="0"/>
                                  </p:stCondLst>
                                  <p:childTnLst>
                                    <p:set>
                                      <p:cBhvr>
                                        <p:cTn id="105" dur="1" fill="hold">
                                          <p:stCondLst>
                                            <p:cond delay="0"/>
                                          </p:stCondLst>
                                        </p:cTn>
                                        <p:tgtEl>
                                          <p:spTgt spid="53"/>
                                        </p:tgtEl>
                                        <p:attrNameLst>
                                          <p:attrName>style.visibility</p:attrName>
                                        </p:attrNameLst>
                                      </p:cBhvr>
                                      <p:to>
                                        <p:strVal val="visible"/>
                                      </p:to>
                                    </p:set>
                                    <p:animEffect transition="in" filter="fade">
                                      <p:cBhvr>
                                        <p:cTn id="106" dur="500"/>
                                        <p:tgtEl>
                                          <p:spTgt spid="53"/>
                                        </p:tgtEl>
                                      </p:cBhvr>
                                    </p:animEffect>
                                  </p:childTnLst>
                                </p:cTn>
                              </p:par>
                            </p:childTnLst>
                          </p:cTn>
                        </p:par>
                        <p:par>
                          <p:cTn id="107" fill="hold">
                            <p:stCondLst>
                              <p:cond delay="5500"/>
                            </p:stCondLst>
                            <p:childTnLst>
                              <p:par>
                                <p:cTn id="108" presetID="10" presetClass="entr" presetSubtype="0"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Effect transition="in" filter="fade">
                                      <p:cBhvr>
                                        <p:cTn id="110" dur="500"/>
                                        <p:tgtEl>
                                          <p:spTgt spid="56"/>
                                        </p:tgtEl>
                                      </p:cBhvr>
                                    </p:animEffect>
                                  </p:childTnLst>
                                </p:cTn>
                              </p:par>
                            </p:childTnLst>
                          </p:cTn>
                        </p:par>
                        <p:par>
                          <p:cTn id="111" fill="hold">
                            <p:stCondLst>
                              <p:cond delay="6000"/>
                            </p:stCondLst>
                            <p:childTnLst>
                              <p:par>
                                <p:cTn id="112" presetID="22" presetClass="entr" presetSubtype="8" fill="hold"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6500"/>
                            </p:stCondLst>
                            <p:childTnLst>
                              <p:par>
                                <p:cTn id="116" presetID="22" presetClass="entr" presetSubtype="8" fill="hold" grpId="0" nodeType="afterEffect">
                                  <p:stCondLst>
                                    <p:cond delay="0"/>
                                  </p:stCondLst>
                                  <p:childTnLst>
                                    <p:set>
                                      <p:cBhvr>
                                        <p:cTn id="117" dur="1" fill="hold">
                                          <p:stCondLst>
                                            <p:cond delay="0"/>
                                          </p:stCondLst>
                                        </p:cTn>
                                        <p:tgtEl>
                                          <p:spTgt spid="85"/>
                                        </p:tgtEl>
                                        <p:attrNameLst>
                                          <p:attrName>style.visibility</p:attrName>
                                        </p:attrNameLst>
                                      </p:cBhvr>
                                      <p:to>
                                        <p:strVal val="visible"/>
                                      </p:to>
                                    </p:set>
                                    <p:animEffect transition="in" filter="wipe(left)">
                                      <p:cBhvr>
                                        <p:cTn id="118" dur="500"/>
                                        <p:tgtEl>
                                          <p:spTgt spid="85"/>
                                        </p:tgtEl>
                                      </p:cBhvr>
                                    </p:animEffect>
                                  </p:childTnLst>
                                </p:cTn>
                              </p:par>
                            </p:childTnLst>
                          </p:cTn>
                        </p:par>
                        <p:par>
                          <p:cTn id="119" fill="hold">
                            <p:stCondLst>
                              <p:cond delay="7000"/>
                            </p:stCondLst>
                            <p:childTnLst>
                              <p:par>
                                <p:cTn id="120" presetID="22" presetClass="entr" presetSubtype="8" fill="hold" nodeType="afterEffect">
                                  <p:stCondLst>
                                    <p:cond delay="0"/>
                                  </p:stCondLst>
                                  <p:childTnLst>
                                    <p:set>
                                      <p:cBhvr>
                                        <p:cTn id="121" dur="1" fill="hold">
                                          <p:stCondLst>
                                            <p:cond delay="0"/>
                                          </p:stCondLst>
                                        </p:cTn>
                                        <p:tgtEl>
                                          <p:spTgt spid="90"/>
                                        </p:tgtEl>
                                        <p:attrNameLst>
                                          <p:attrName>style.visibility</p:attrName>
                                        </p:attrNameLst>
                                      </p:cBhvr>
                                      <p:to>
                                        <p:strVal val="visible"/>
                                      </p:to>
                                    </p:set>
                                    <p:animEffect transition="in" filter="wipe(left)">
                                      <p:cBhvr>
                                        <p:cTn id="122" dur="500"/>
                                        <p:tgtEl>
                                          <p:spTgt spid="90"/>
                                        </p:tgtEl>
                                      </p:cBhvr>
                                    </p:animEffect>
                                  </p:childTnLst>
                                </p:cTn>
                              </p:par>
                            </p:childTnLst>
                          </p:cTn>
                        </p:par>
                        <p:par>
                          <p:cTn id="123" fill="hold">
                            <p:stCondLst>
                              <p:cond delay="7500"/>
                            </p:stCondLst>
                            <p:childTnLst>
                              <p:par>
                                <p:cTn id="124" presetID="22" presetClass="entr" presetSubtype="8" fill="hold" grpId="0" nodeType="afterEffect">
                                  <p:stCondLst>
                                    <p:cond delay="0"/>
                                  </p:stCondLst>
                                  <p:childTnLst>
                                    <p:set>
                                      <p:cBhvr>
                                        <p:cTn id="125" dur="1" fill="hold">
                                          <p:stCondLst>
                                            <p:cond delay="0"/>
                                          </p:stCondLst>
                                        </p:cTn>
                                        <p:tgtEl>
                                          <p:spTgt spid="61"/>
                                        </p:tgtEl>
                                        <p:attrNameLst>
                                          <p:attrName>style.visibility</p:attrName>
                                        </p:attrNameLst>
                                      </p:cBhvr>
                                      <p:to>
                                        <p:strVal val="visible"/>
                                      </p:to>
                                    </p:set>
                                    <p:animEffect transition="in" filter="wipe(left)">
                                      <p:cBhvr>
                                        <p:cTn id="126" dur="500"/>
                                        <p:tgtEl>
                                          <p:spTgt spid="61"/>
                                        </p:tgtEl>
                                      </p:cBhvr>
                                    </p:animEffect>
                                  </p:childTnLst>
                                </p:cTn>
                              </p:par>
                            </p:childTnLst>
                          </p:cTn>
                        </p:par>
                        <p:par>
                          <p:cTn id="127" fill="hold">
                            <p:stCondLst>
                              <p:cond delay="8000"/>
                            </p:stCondLst>
                            <p:childTnLst>
                              <p:par>
                                <p:cTn id="128" presetID="22" presetClass="entr" presetSubtype="8" fill="hold" nodeType="afterEffect">
                                  <p:stCondLst>
                                    <p:cond delay="0"/>
                                  </p:stCondLst>
                                  <p:childTnLst>
                                    <p:set>
                                      <p:cBhvr>
                                        <p:cTn id="129" dur="1" fill="hold">
                                          <p:stCondLst>
                                            <p:cond delay="0"/>
                                          </p:stCondLst>
                                        </p:cTn>
                                        <p:tgtEl>
                                          <p:spTgt spid="91"/>
                                        </p:tgtEl>
                                        <p:attrNameLst>
                                          <p:attrName>style.visibility</p:attrName>
                                        </p:attrNameLst>
                                      </p:cBhvr>
                                      <p:to>
                                        <p:strVal val="visible"/>
                                      </p:to>
                                    </p:set>
                                    <p:animEffect transition="in" filter="wipe(left)">
                                      <p:cBhvr>
                                        <p:cTn id="130" dur="500"/>
                                        <p:tgtEl>
                                          <p:spTgt spid="91"/>
                                        </p:tgtEl>
                                      </p:cBhvr>
                                    </p:animEffect>
                                  </p:childTnLst>
                                </p:cTn>
                              </p:par>
                            </p:childTnLst>
                          </p:cTn>
                        </p:par>
                        <p:par>
                          <p:cTn id="131" fill="hold">
                            <p:stCondLst>
                              <p:cond delay="8500"/>
                            </p:stCondLst>
                            <p:childTnLst>
                              <p:par>
                                <p:cTn id="132" presetID="22" presetClass="entr" presetSubtype="8" fill="hold" grpId="0" nodeType="afterEffect">
                                  <p:stCondLst>
                                    <p:cond delay="0"/>
                                  </p:stCondLst>
                                  <p:childTnLst>
                                    <p:set>
                                      <p:cBhvr>
                                        <p:cTn id="133" dur="1" fill="hold">
                                          <p:stCondLst>
                                            <p:cond delay="0"/>
                                          </p:stCondLst>
                                        </p:cTn>
                                        <p:tgtEl>
                                          <p:spTgt spid="80"/>
                                        </p:tgtEl>
                                        <p:attrNameLst>
                                          <p:attrName>style.visibility</p:attrName>
                                        </p:attrNameLst>
                                      </p:cBhvr>
                                      <p:to>
                                        <p:strVal val="visible"/>
                                      </p:to>
                                    </p:set>
                                    <p:animEffect transition="in" filter="wipe(left)">
                                      <p:cBhvr>
                                        <p:cTn id="134" dur="500"/>
                                        <p:tgtEl>
                                          <p:spTgt spid="80"/>
                                        </p:tgtEl>
                                      </p:cBhvr>
                                    </p:animEffect>
                                  </p:childTnLst>
                                </p:cTn>
                              </p:par>
                            </p:childTnLst>
                          </p:cTn>
                        </p:par>
                        <p:par>
                          <p:cTn id="135" fill="hold">
                            <p:stCondLst>
                              <p:cond delay="9000"/>
                            </p:stCondLst>
                            <p:childTnLst>
                              <p:par>
                                <p:cTn id="136" presetID="22" presetClass="entr" presetSubtype="8" fill="hold"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left)">
                                      <p:cBhvr>
                                        <p:cTn id="138" dur="500"/>
                                        <p:tgtEl>
                                          <p:spTgt spid="67"/>
                                        </p:tgtEl>
                                      </p:cBhvr>
                                    </p:animEffect>
                                  </p:childTnLst>
                                </p:cTn>
                              </p:par>
                            </p:childTnLst>
                          </p:cTn>
                        </p:par>
                        <p:par>
                          <p:cTn id="139" fill="hold">
                            <p:stCondLst>
                              <p:cond delay="9500"/>
                            </p:stCondLst>
                            <p:childTnLst>
                              <p:par>
                                <p:cTn id="140" presetID="10" presetClass="entr" presetSubtype="0" fill="hold" nodeType="afterEffect">
                                  <p:stCondLst>
                                    <p:cond delay="0"/>
                                  </p:stCondLst>
                                  <p:childTnLst>
                                    <p:set>
                                      <p:cBhvr>
                                        <p:cTn id="141" dur="1" fill="hold">
                                          <p:stCondLst>
                                            <p:cond delay="0"/>
                                          </p:stCondLst>
                                        </p:cTn>
                                        <p:tgtEl>
                                          <p:spTgt spid="70"/>
                                        </p:tgtEl>
                                        <p:attrNameLst>
                                          <p:attrName>style.visibility</p:attrName>
                                        </p:attrNameLst>
                                      </p:cBhvr>
                                      <p:to>
                                        <p:strVal val="visible"/>
                                      </p:to>
                                    </p:set>
                                    <p:animEffect transition="in" filter="fade">
                                      <p:cBhvr>
                                        <p:cTn id="142" dur="500"/>
                                        <p:tgtEl>
                                          <p:spTgt spid="70"/>
                                        </p:tgtEl>
                                      </p:cBhvr>
                                    </p:animEffect>
                                  </p:childTnLst>
                                </p:cTn>
                              </p:par>
                            </p:childTnLst>
                          </p:cTn>
                        </p:par>
                        <p:par>
                          <p:cTn id="143" fill="hold">
                            <p:stCondLst>
                              <p:cond delay="10000"/>
                            </p:stCondLst>
                            <p:childTnLst>
                              <p:par>
                                <p:cTn id="144" presetID="10" presetClass="entr" presetSubtype="0"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Effect transition="in" filter="fade">
                                      <p:cBhvr>
                                        <p:cTn id="146" dur="500"/>
                                        <p:tgtEl>
                                          <p:spTgt spid="55"/>
                                        </p:tgtEl>
                                      </p:cBhvr>
                                    </p:animEffect>
                                  </p:childTnLst>
                                </p:cTn>
                              </p:par>
                            </p:childTnLst>
                          </p:cTn>
                        </p:par>
                        <p:par>
                          <p:cTn id="147" fill="hold">
                            <p:stCondLst>
                              <p:cond delay="10500"/>
                            </p:stCondLst>
                            <p:childTnLst>
                              <p:par>
                                <p:cTn id="148" presetID="22" presetClass="entr" presetSubtype="8" fill="hold" nodeType="afterEffect">
                                  <p:stCondLst>
                                    <p:cond delay="0"/>
                                  </p:stCondLst>
                                  <p:childTnLst>
                                    <p:set>
                                      <p:cBhvr>
                                        <p:cTn id="149" dur="1" fill="hold">
                                          <p:stCondLst>
                                            <p:cond delay="0"/>
                                          </p:stCondLst>
                                        </p:cTn>
                                        <p:tgtEl>
                                          <p:spTgt spid="83"/>
                                        </p:tgtEl>
                                        <p:attrNameLst>
                                          <p:attrName>style.visibility</p:attrName>
                                        </p:attrNameLst>
                                      </p:cBhvr>
                                      <p:to>
                                        <p:strVal val="visible"/>
                                      </p:to>
                                    </p:set>
                                    <p:animEffect transition="in" filter="wipe(left)">
                                      <p:cBhvr>
                                        <p:cTn id="150" dur="500"/>
                                        <p:tgtEl>
                                          <p:spTgt spid="83"/>
                                        </p:tgtEl>
                                      </p:cBhvr>
                                    </p:animEffect>
                                  </p:childTnLst>
                                </p:cTn>
                              </p:par>
                            </p:childTnLst>
                          </p:cTn>
                        </p:par>
                        <p:par>
                          <p:cTn id="151" fill="hold">
                            <p:stCondLst>
                              <p:cond delay="11000"/>
                            </p:stCondLst>
                            <p:childTnLst>
                              <p:par>
                                <p:cTn id="152" presetID="22" presetClass="entr" presetSubtype="8" fill="hold" grpId="0" nodeType="afterEffect">
                                  <p:stCondLst>
                                    <p:cond delay="0"/>
                                  </p:stCondLst>
                                  <p:childTnLst>
                                    <p:set>
                                      <p:cBhvr>
                                        <p:cTn id="153" dur="1" fill="hold">
                                          <p:stCondLst>
                                            <p:cond delay="0"/>
                                          </p:stCondLst>
                                        </p:cTn>
                                        <p:tgtEl>
                                          <p:spTgt spid="51"/>
                                        </p:tgtEl>
                                        <p:attrNameLst>
                                          <p:attrName>style.visibility</p:attrName>
                                        </p:attrNameLst>
                                      </p:cBhvr>
                                      <p:to>
                                        <p:strVal val="visible"/>
                                      </p:to>
                                    </p:set>
                                    <p:animEffect transition="in" filter="wipe(left)">
                                      <p:cBhvr>
                                        <p:cTn id="154" dur="500"/>
                                        <p:tgtEl>
                                          <p:spTgt spid="51"/>
                                        </p:tgtEl>
                                      </p:cBhvr>
                                    </p:animEffect>
                                  </p:childTnLst>
                                </p:cTn>
                              </p:par>
                            </p:childTnLst>
                          </p:cTn>
                        </p:par>
                        <p:par>
                          <p:cTn id="155" fill="hold">
                            <p:stCondLst>
                              <p:cond delay="11500"/>
                            </p:stCondLst>
                            <p:childTnLst>
                              <p:par>
                                <p:cTn id="156" presetID="22" presetClass="entr" presetSubtype="8" fill="hold" nodeType="afterEffect">
                                  <p:stCondLst>
                                    <p:cond delay="0"/>
                                  </p:stCondLst>
                                  <p:childTnLst>
                                    <p:set>
                                      <p:cBhvr>
                                        <p:cTn id="157" dur="1" fill="hold">
                                          <p:stCondLst>
                                            <p:cond delay="0"/>
                                          </p:stCondLst>
                                        </p:cTn>
                                        <p:tgtEl>
                                          <p:spTgt spid="84"/>
                                        </p:tgtEl>
                                        <p:attrNameLst>
                                          <p:attrName>style.visibility</p:attrName>
                                        </p:attrNameLst>
                                      </p:cBhvr>
                                      <p:to>
                                        <p:strVal val="visible"/>
                                      </p:to>
                                    </p:set>
                                    <p:animEffect transition="in" filter="wipe(left)">
                                      <p:cBhvr>
                                        <p:cTn id="158" dur="500"/>
                                        <p:tgtEl>
                                          <p:spTgt spid="84"/>
                                        </p:tgtEl>
                                      </p:cBhvr>
                                    </p:animEffect>
                                  </p:childTnLst>
                                </p:cTn>
                              </p:par>
                            </p:childTnLst>
                          </p:cTn>
                        </p:par>
                        <p:par>
                          <p:cTn id="159" fill="hold">
                            <p:stCondLst>
                              <p:cond delay="12000"/>
                            </p:stCondLst>
                            <p:childTnLst>
                              <p:par>
                                <p:cTn id="160" presetID="22" presetClass="entr" presetSubtype="8" fill="hold" grpId="0" nodeType="afterEffect">
                                  <p:stCondLst>
                                    <p:cond delay="0"/>
                                  </p:stCondLst>
                                  <p:childTnLst>
                                    <p:set>
                                      <p:cBhvr>
                                        <p:cTn id="161" dur="1" fill="hold">
                                          <p:stCondLst>
                                            <p:cond delay="0"/>
                                          </p:stCondLst>
                                        </p:cTn>
                                        <p:tgtEl>
                                          <p:spTgt spid="64"/>
                                        </p:tgtEl>
                                        <p:attrNameLst>
                                          <p:attrName>style.visibility</p:attrName>
                                        </p:attrNameLst>
                                      </p:cBhvr>
                                      <p:to>
                                        <p:strVal val="visible"/>
                                      </p:to>
                                    </p:set>
                                    <p:animEffect transition="in" filter="wipe(left)">
                                      <p:cBhvr>
                                        <p:cTn id="162" dur="500"/>
                                        <p:tgtEl>
                                          <p:spTgt spid="64"/>
                                        </p:tgtEl>
                                      </p:cBhvr>
                                    </p:animEffect>
                                  </p:childTnLst>
                                </p:cTn>
                              </p:par>
                            </p:childTnLst>
                          </p:cTn>
                        </p:par>
                        <p:par>
                          <p:cTn id="163" fill="hold">
                            <p:stCondLst>
                              <p:cond delay="12500"/>
                            </p:stCondLst>
                            <p:childTnLst>
                              <p:par>
                                <p:cTn id="164" presetID="10" presetClass="exit" presetSubtype="0" fill="hold" grpId="1" nodeType="afterEffect">
                                  <p:stCondLst>
                                    <p:cond delay="0"/>
                                  </p:stCondLst>
                                  <p:childTnLst>
                                    <p:animEffect transition="out" filter="fade">
                                      <p:cBhvr>
                                        <p:cTn id="165" dur="500"/>
                                        <p:tgtEl>
                                          <p:spTgt spid="88"/>
                                        </p:tgtEl>
                                      </p:cBhvr>
                                    </p:animEffect>
                                    <p:set>
                                      <p:cBhvr>
                                        <p:cTn id="166" dur="1" fill="hold">
                                          <p:stCondLst>
                                            <p:cond delay="499"/>
                                          </p:stCondLst>
                                        </p:cTn>
                                        <p:tgtEl>
                                          <p:spTgt spid="8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87" grpId="1" animBg="1"/>
      <p:bldP spid="88" grpId="0" animBg="1"/>
      <p:bldP spid="88" grpId="1" animBg="1"/>
      <p:bldP spid="10" grpId="0" animBg="1"/>
      <p:bldP spid="10" grpId="1" animBg="1"/>
      <p:bldP spid="41" grpId="0"/>
      <p:bldP spid="44" grpId="0"/>
      <p:bldP spid="54" grpId="0"/>
      <p:bldP spid="55" grpId="0"/>
      <p:bldP spid="56" grpId="0"/>
      <p:bldP spid="57" grpId="0"/>
      <p:bldP spid="58" grpId="0"/>
      <p:bldP spid="59" grpId="0"/>
      <p:bldP spid="71" grpId="0"/>
      <p:bldP spid="72" grpId="0"/>
      <p:bldP spid="3" grpId="0"/>
      <p:bldP spid="48" grpId="0"/>
      <p:bldP spid="51" grpId="0"/>
      <p:bldP spid="64" grpId="0"/>
      <p:bldP spid="73" grpId="0"/>
      <p:bldP spid="80" grpId="0"/>
      <p:bldP spid="50" grpId="0"/>
      <p:bldP spid="61" grpId="0"/>
      <p:bldP spid="8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Прямоугольник: скругленные углы 25">
            <a:extLst>
              <a:ext uri="{FF2B5EF4-FFF2-40B4-BE49-F238E27FC236}">
                <a16:creationId xmlns:a16="http://schemas.microsoft.com/office/drawing/2014/main" id="{2E677E78-0B3C-410E-A4C7-843D05328DA0}"/>
              </a:ext>
            </a:extLst>
          </p:cNvPr>
          <p:cNvSpPr/>
          <p:nvPr/>
        </p:nvSpPr>
        <p:spPr>
          <a:xfrm>
            <a:off x="6479097" y="1628775"/>
            <a:ext cx="5021051" cy="1800223"/>
          </a:xfrm>
          <a:prstGeom prst="roundRect">
            <a:avLst/>
          </a:prstGeom>
          <a:noFill/>
          <a:ln w="19050" cap="rnd">
            <a:solidFill>
              <a:srgbClr val="1E8E9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Прямоугольник: скругленные углы 26">
            <a:extLst>
              <a:ext uri="{FF2B5EF4-FFF2-40B4-BE49-F238E27FC236}">
                <a16:creationId xmlns:a16="http://schemas.microsoft.com/office/drawing/2014/main" id="{6296E9DF-330A-41ED-9B76-2C05F177E1A3}"/>
              </a:ext>
            </a:extLst>
          </p:cNvPr>
          <p:cNvSpPr/>
          <p:nvPr/>
        </p:nvSpPr>
        <p:spPr>
          <a:xfrm>
            <a:off x="6448617" y="3789363"/>
            <a:ext cx="5048057" cy="1800225"/>
          </a:xfrm>
          <a:prstGeom prst="roundRect">
            <a:avLst/>
          </a:prstGeom>
          <a:noFill/>
          <a:ln w="19050" cap="rnd">
            <a:solidFill>
              <a:srgbClr val="1E8E9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Прямоугольник: скругленные углы 27">
            <a:extLst>
              <a:ext uri="{FF2B5EF4-FFF2-40B4-BE49-F238E27FC236}">
                <a16:creationId xmlns:a16="http://schemas.microsoft.com/office/drawing/2014/main" id="{E5A88C94-D66C-4FA5-94A5-AAB3498CC5F8}"/>
              </a:ext>
            </a:extLst>
          </p:cNvPr>
          <p:cNvSpPr/>
          <p:nvPr/>
        </p:nvSpPr>
        <p:spPr>
          <a:xfrm>
            <a:off x="710998" y="3789363"/>
            <a:ext cx="5021051" cy="1800225"/>
          </a:xfrm>
          <a:prstGeom prst="roundRect">
            <a:avLst/>
          </a:prstGeom>
          <a:solidFill>
            <a:srgbClr val="60AF8E">
              <a:alpha val="50000"/>
            </a:srgbClr>
          </a:solidFill>
          <a:ln>
            <a:noFill/>
          </a:ln>
        </p:spPr>
        <p:txBody>
          <a:bodyPr spcFirstLastPara="1" wrap="square" lIns="91425" tIns="45700" rIns="91425" bIns="45700" anchor="ctr" anchorCtr="0">
            <a:noAutofit/>
          </a:bodyPr>
          <a:lstStyle/>
          <a:p>
            <a:pPr algn="ctr"/>
            <a:endParaRPr lang="ru-RU" sz="1800">
              <a:solidFill>
                <a:srgbClr val="000000"/>
              </a:solidFill>
              <a:latin typeface="Calibri"/>
              <a:cs typeface="Calibri"/>
            </a:endParaRPr>
          </a:p>
        </p:txBody>
      </p:sp>
      <p:sp>
        <p:nvSpPr>
          <p:cNvPr id="25" name="Прямоугольник: скругленные углы 24">
            <a:extLst>
              <a:ext uri="{FF2B5EF4-FFF2-40B4-BE49-F238E27FC236}">
                <a16:creationId xmlns:a16="http://schemas.microsoft.com/office/drawing/2014/main" id="{A7047F60-B8B9-4448-BCFC-D0F5EF6E73BB}"/>
              </a:ext>
            </a:extLst>
          </p:cNvPr>
          <p:cNvSpPr/>
          <p:nvPr/>
        </p:nvSpPr>
        <p:spPr>
          <a:xfrm>
            <a:off x="695326" y="1628775"/>
            <a:ext cx="5040314" cy="1800223"/>
          </a:xfrm>
          <a:prstGeom prst="roundRect">
            <a:avLst/>
          </a:prstGeom>
          <a:noFill/>
          <a:ln w="19050" cap="rnd">
            <a:solidFill>
              <a:srgbClr val="1E8E9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latin typeface="+mn-lt"/>
              <a:ea typeface="+mn-ea"/>
              <a:cs typeface="+mn-cs"/>
            </a:endParaRPr>
          </a:p>
        </p:txBody>
      </p:sp>
      <p:sp>
        <p:nvSpPr>
          <p:cNvPr id="6" name="Овал 5">
            <a:extLst>
              <a:ext uri="{FF2B5EF4-FFF2-40B4-BE49-F238E27FC236}">
                <a16:creationId xmlns:a16="http://schemas.microsoft.com/office/drawing/2014/main" id="{F48033C4-2EBB-44D9-A5A6-216908D99FAB}"/>
              </a:ext>
            </a:extLst>
          </p:cNvPr>
          <p:cNvSpPr>
            <a:spLocks noChangeAspect="1"/>
          </p:cNvSpPr>
          <p:nvPr/>
        </p:nvSpPr>
        <p:spPr>
          <a:xfrm>
            <a:off x="3935413" y="1444336"/>
            <a:ext cx="4320000" cy="4320000"/>
          </a:xfrm>
          <a:prstGeom prst="ellipse">
            <a:avLst/>
          </a:prstGeom>
          <a:solidFill>
            <a:srgbClr val="1E8E97"/>
          </a:solidFill>
          <a:ln>
            <a:noFill/>
          </a:ln>
        </p:spPr>
        <p:txBody>
          <a:bodyPr spcFirstLastPara="1" wrap="square" lIns="91425" tIns="45700" rIns="91425" bIns="45700" anchor="ctr" anchorCtr="0">
            <a:noAutofit/>
          </a:bodyPr>
          <a:lstStyle/>
          <a:p>
            <a:pPr algn="ctr"/>
            <a:endParaRPr lang="ru-RU" sz="1800">
              <a:solidFill>
                <a:schemeClr val="lt1"/>
              </a:solidFill>
              <a:latin typeface="Calibri"/>
              <a:cs typeface="Calibri"/>
            </a:endParaRPr>
          </a:p>
        </p:txBody>
      </p:sp>
      <p:sp>
        <p:nvSpPr>
          <p:cNvPr id="4" name="Часть круга 3">
            <a:extLst>
              <a:ext uri="{FF2B5EF4-FFF2-40B4-BE49-F238E27FC236}">
                <a16:creationId xmlns:a16="http://schemas.microsoft.com/office/drawing/2014/main" id="{DDA1F5AF-9A74-470A-996A-B6D36844F9BD}"/>
              </a:ext>
            </a:extLst>
          </p:cNvPr>
          <p:cNvSpPr>
            <a:spLocks noChangeAspect="1"/>
          </p:cNvSpPr>
          <p:nvPr/>
        </p:nvSpPr>
        <p:spPr>
          <a:xfrm flipV="1">
            <a:off x="3939355" y="1556739"/>
            <a:ext cx="4212000" cy="4212000"/>
          </a:xfrm>
          <a:prstGeom prst="pie">
            <a:avLst>
              <a:gd name="adj1" fmla="val 10810716"/>
              <a:gd name="adj2" fmla="val 16200000"/>
            </a:avLst>
          </a:prstGeom>
          <a:solidFill>
            <a:srgbClr val="60AF8E"/>
          </a:solidFill>
          <a:ln>
            <a:noFill/>
          </a:ln>
        </p:spPr>
        <p:txBody>
          <a:bodyPr spcFirstLastPara="1" wrap="square" lIns="91425" tIns="45700" rIns="91425" bIns="45700" anchor="ctr" anchorCtr="0">
            <a:noAutofit/>
          </a:bodyPr>
          <a:lstStyle/>
          <a:p>
            <a:pPr algn="ctr"/>
            <a:endParaRPr lang="ru-RU" sz="1800">
              <a:latin typeface="Calibri"/>
              <a:cs typeface="Calibri"/>
            </a:endParaRPr>
          </a:p>
        </p:txBody>
      </p:sp>
      <p:sp>
        <p:nvSpPr>
          <p:cNvPr id="2" name="TextBox 1">
            <a:extLst>
              <a:ext uri="{FF2B5EF4-FFF2-40B4-BE49-F238E27FC236}">
                <a16:creationId xmlns:a16="http://schemas.microsoft.com/office/drawing/2014/main" id="{3FB6757C-208E-4E88-B41C-CE1479AA8877}"/>
              </a:ext>
            </a:extLst>
          </p:cNvPr>
          <p:cNvSpPr txBox="1"/>
          <p:nvPr/>
        </p:nvSpPr>
        <p:spPr>
          <a:xfrm>
            <a:off x="700376" y="355016"/>
            <a:ext cx="5970587" cy="954107"/>
          </a:xfrm>
          <a:prstGeom prst="rect">
            <a:avLst/>
          </a:prstGeom>
          <a:noFill/>
        </p:spPr>
        <p:txBody>
          <a:bodyPr wrap="square" anchor="ctr">
            <a:spAutoFit/>
          </a:bodyPr>
          <a:lstStyle/>
          <a:p>
            <a:r>
              <a:rPr lang="ru-RU" sz="2800" dirty="0">
                <a:latin typeface="Arial Black" panose="020B0A04020102020204" pitchFamily="34" charset="0"/>
              </a:rPr>
              <a:t>Структура программы «Жизнестойкость лидера»</a:t>
            </a:r>
          </a:p>
        </p:txBody>
      </p:sp>
      <p:sp>
        <p:nvSpPr>
          <p:cNvPr id="7" name="Google Shape;145;p4">
            <a:extLst>
              <a:ext uri="{FF2B5EF4-FFF2-40B4-BE49-F238E27FC236}">
                <a16:creationId xmlns:a16="http://schemas.microsoft.com/office/drawing/2014/main" id="{9BC81AF2-0D57-437B-AEA1-95E42139337D}"/>
              </a:ext>
            </a:extLst>
          </p:cNvPr>
          <p:cNvSpPr/>
          <p:nvPr/>
        </p:nvSpPr>
        <p:spPr>
          <a:xfrm>
            <a:off x="-478341" y="976745"/>
            <a:ext cx="290945" cy="997528"/>
          </a:xfrm>
          <a:prstGeom prst="rect">
            <a:avLst/>
          </a:prstGeom>
          <a:solidFill>
            <a:srgbClr val="1E8E9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 name="Google Shape;146;p4">
            <a:extLst>
              <a:ext uri="{FF2B5EF4-FFF2-40B4-BE49-F238E27FC236}">
                <a16:creationId xmlns:a16="http://schemas.microsoft.com/office/drawing/2014/main" id="{C32E1565-B19C-4DF0-BB7C-4647B957BA27}"/>
              </a:ext>
            </a:extLst>
          </p:cNvPr>
          <p:cNvSpPr/>
          <p:nvPr/>
        </p:nvSpPr>
        <p:spPr>
          <a:xfrm>
            <a:off x="-478341" y="2126673"/>
            <a:ext cx="290945" cy="997528"/>
          </a:xfrm>
          <a:prstGeom prst="rect">
            <a:avLst/>
          </a:prstGeom>
          <a:solidFill>
            <a:srgbClr val="60AF8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 name="Google Shape;147;p4">
            <a:extLst>
              <a:ext uri="{FF2B5EF4-FFF2-40B4-BE49-F238E27FC236}">
                <a16:creationId xmlns:a16="http://schemas.microsoft.com/office/drawing/2014/main" id="{7BE80185-7403-497A-9BDB-54E91910113B}"/>
              </a:ext>
            </a:extLst>
          </p:cNvPr>
          <p:cNvSpPr/>
          <p:nvPr/>
        </p:nvSpPr>
        <p:spPr>
          <a:xfrm>
            <a:off x="-478341" y="3276601"/>
            <a:ext cx="290945" cy="997528"/>
          </a:xfrm>
          <a:prstGeom prst="rect">
            <a:avLst/>
          </a:prstGeom>
          <a:solidFill>
            <a:srgbClr val="9ACB5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11" name="Прямая со стрелкой 10">
            <a:extLst>
              <a:ext uri="{FF2B5EF4-FFF2-40B4-BE49-F238E27FC236}">
                <a16:creationId xmlns:a16="http://schemas.microsoft.com/office/drawing/2014/main" id="{BF466022-205F-4BE4-A2D2-B79CB8C57502}"/>
              </a:ext>
            </a:extLst>
          </p:cNvPr>
          <p:cNvCxnSpPr>
            <a:stCxn id="6" idx="0"/>
            <a:endCxn id="6" idx="4"/>
          </p:cNvCxnSpPr>
          <p:nvPr/>
        </p:nvCxnSpPr>
        <p:spPr>
          <a:xfrm>
            <a:off x="6095413" y="1444336"/>
            <a:ext cx="0" cy="4320000"/>
          </a:xfrm>
          <a:prstGeom prst="straightConnector1">
            <a:avLst/>
          </a:prstGeom>
          <a:ln w="1270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a:extLst>
              <a:ext uri="{FF2B5EF4-FFF2-40B4-BE49-F238E27FC236}">
                <a16:creationId xmlns:a16="http://schemas.microsoft.com/office/drawing/2014/main" id="{44A3B143-F07C-4DA8-B9CA-F550EE950F58}"/>
              </a:ext>
            </a:extLst>
          </p:cNvPr>
          <p:cNvCxnSpPr>
            <a:cxnSpLocks/>
            <a:stCxn id="6" idx="6"/>
            <a:endCxn id="6" idx="2"/>
          </p:cNvCxnSpPr>
          <p:nvPr/>
        </p:nvCxnSpPr>
        <p:spPr>
          <a:xfrm flipH="1">
            <a:off x="3935413" y="3604336"/>
            <a:ext cx="4320000" cy="0"/>
          </a:xfrm>
          <a:prstGeom prst="straightConnector1">
            <a:avLst/>
          </a:prstGeom>
          <a:ln w="1270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0C07E899-A445-4650-8ED4-6D8F99659910}"/>
              </a:ext>
            </a:extLst>
          </p:cNvPr>
          <p:cNvSpPr txBox="1"/>
          <p:nvPr/>
        </p:nvSpPr>
        <p:spPr>
          <a:xfrm>
            <a:off x="1207789" y="1768825"/>
            <a:ext cx="1371600" cy="369332"/>
          </a:xfrm>
          <a:prstGeom prst="rect">
            <a:avLst/>
          </a:prstGeom>
          <a:noFill/>
        </p:spPr>
        <p:txBody>
          <a:bodyPr wrap="square" rtlCol="0">
            <a:spAutoFit/>
          </a:bodyPr>
          <a:lstStyle/>
          <a:p>
            <a:r>
              <a:rPr lang="ru-RU" sz="1800" dirty="0">
                <a:latin typeface="Arial Black" panose="020B0A04020102020204" pitchFamily="34" charset="0"/>
              </a:rPr>
              <a:t>1,5 часа</a:t>
            </a:r>
          </a:p>
        </p:txBody>
      </p:sp>
      <p:sp>
        <p:nvSpPr>
          <p:cNvPr id="22" name="TextBox 21">
            <a:extLst>
              <a:ext uri="{FF2B5EF4-FFF2-40B4-BE49-F238E27FC236}">
                <a16:creationId xmlns:a16="http://schemas.microsoft.com/office/drawing/2014/main" id="{938B5715-1330-4EA4-B091-3FB270C41CF6}"/>
              </a:ext>
            </a:extLst>
          </p:cNvPr>
          <p:cNvSpPr txBox="1"/>
          <p:nvPr/>
        </p:nvSpPr>
        <p:spPr>
          <a:xfrm>
            <a:off x="8441774" y="1758996"/>
            <a:ext cx="2538674" cy="369332"/>
          </a:xfrm>
          <a:prstGeom prst="rect">
            <a:avLst/>
          </a:prstGeom>
          <a:noFill/>
        </p:spPr>
        <p:txBody>
          <a:bodyPr wrap="square" rtlCol="0" anchor="ctr">
            <a:spAutoFit/>
          </a:bodyPr>
          <a:lstStyle/>
          <a:p>
            <a:pPr algn="r"/>
            <a:r>
              <a:rPr lang="ru-RU" sz="1800" dirty="0">
                <a:latin typeface="Arial Black" panose="020B0A04020102020204" pitchFamily="34" charset="0"/>
              </a:rPr>
              <a:t>8 часов (4 ч + 4 ч)</a:t>
            </a:r>
          </a:p>
        </p:txBody>
      </p:sp>
      <p:sp>
        <p:nvSpPr>
          <p:cNvPr id="24" name="TextBox 23">
            <a:extLst>
              <a:ext uri="{FF2B5EF4-FFF2-40B4-BE49-F238E27FC236}">
                <a16:creationId xmlns:a16="http://schemas.microsoft.com/office/drawing/2014/main" id="{642F4178-7BB6-4E57-BC03-0C8F4A9874F7}"/>
              </a:ext>
            </a:extLst>
          </p:cNvPr>
          <p:cNvSpPr txBox="1"/>
          <p:nvPr/>
        </p:nvSpPr>
        <p:spPr>
          <a:xfrm>
            <a:off x="3935414" y="5921092"/>
            <a:ext cx="4324662" cy="461665"/>
          </a:xfrm>
          <a:prstGeom prst="rect">
            <a:avLst/>
          </a:prstGeom>
          <a:noFill/>
        </p:spPr>
        <p:txBody>
          <a:bodyPr wrap="square" rtlCol="0" anchor="ctr">
            <a:spAutoFit/>
          </a:bodyPr>
          <a:lstStyle/>
          <a:p>
            <a:pPr algn="ctr"/>
            <a:r>
              <a:rPr lang="ru-RU" sz="2400" dirty="0">
                <a:latin typeface="Arial Black" panose="020B0A04020102020204" pitchFamily="34" charset="0"/>
              </a:rPr>
              <a:t>Всего: 3 недели</a:t>
            </a:r>
          </a:p>
        </p:txBody>
      </p:sp>
      <p:sp>
        <p:nvSpPr>
          <p:cNvPr id="29" name="TextBox 28">
            <a:extLst>
              <a:ext uri="{FF2B5EF4-FFF2-40B4-BE49-F238E27FC236}">
                <a16:creationId xmlns:a16="http://schemas.microsoft.com/office/drawing/2014/main" id="{9A93C664-3143-494B-8094-B6B5C060A7A1}"/>
              </a:ext>
            </a:extLst>
          </p:cNvPr>
          <p:cNvSpPr txBox="1"/>
          <p:nvPr/>
        </p:nvSpPr>
        <p:spPr>
          <a:xfrm>
            <a:off x="1066790" y="2360016"/>
            <a:ext cx="2879725" cy="738664"/>
          </a:xfrm>
          <a:prstGeom prst="rect">
            <a:avLst/>
          </a:prstGeom>
          <a:noFill/>
        </p:spPr>
        <p:txBody>
          <a:bodyPr wrap="square" anchor="ctr">
            <a:spAutoFit/>
          </a:bodyPr>
          <a:lstStyle/>
          <a:p>
            <a:pPr marL="285750" lvl="0" indent="-285750">
              <a:buFont typeface="Wingdings" panose="05000000000000000000" pitchFamily="2" charset="2"/>
              <a:buChar char="ü"/>
            </a:pPr>
            <a:r>
              <a:rPr lang="ru-RU" dirty="0">
                <a:latin typeface="Arial Narrow" panose="020B0606020202030204" pitchFamily="34" charset="0"/>
              </a:rPr>
              <a:t>Пре-</a:t>
            </a:r>
            <a:r>
              <a:rPr lang="ru-RU" dirty="0" err="1">
                <a:latin typeface="Arial Narrow" panose="020B0606020202030204" pitchFamily="34" charset="0"/>
              </a:rPr>
              <a:t>рид</a:t>
            </a:r>
            <a:endParaRPr lang="ru-RU" dirty="0">
              <a:latin typeface="Arial Narrow" panose="020B0606020202030204" pitchFamily="34" charset="0"/>
            </a:endParaRPr>
          </a:p>
          <a:p>
            <a:pPr marL="285750" lvl="0" indent="-285750">
              <a:buFont typeface="Wingdings" panose="05000000000000000000" pitchFamily="2" charset="2"/>
              <a:buChar char="ü"/>
            </a:pPr>
            <a:r>
              <a:rPr lang="ru-RU" dirty="0" err="1">
                <a:latin typeface="Arial Narrow" panose="020B0606020202030204" pitchFamily="34" charset="0"/>
              </a:rPr>
              <a:t>Доп</a:t>
            </a:r>
            <a:r>
              <a:rPr lang="ru-RU" dirty="0">
                <a:latin typeface="Arial Narrow" panose="020B0606020202030204" pitchFamily="34" charset="0"/>
              </a:rPr>
              <a:t> литера</a:t>
            </a:r>
          </a:p>
          <a:p>
            <a:pPr marL="285750" lvl="0" indent="-285750">
              <a:buFont typeface="Wingdings" panose="05000000000000000000" pitchFamily="2" charset="2"/>
              <a:buChar char="ü"/>
            </a:pPr>
            <a:r>
              <a:rPr lang="ru-RU" dirty="0">
                <a:latin typeface="Arial Narrow" panose="020B0606020202030204" pitchFamily="34" charset="0"/>
              </a:rPr>
              <a:t>Диагностика текущего состояния</a:t>
            </a:r>
          </a:p>
        </p:txBody>
      </p:sp>
      <p:sp>
        <p:nvSpPr>
          <p:cNvPr id="30" name="TextBox 29">
            <a:extLst>
              <a:ext uri="{FF2B5EF4-FFF2-40B4-BE49-F238E27FC236}">
                <a16:creationId xmlns:a16="http://schemas.microsoft.com/office/drawing/2014/main" id="{FEE316E0-64FD-48EA-8F38-0BF5B559F897}"/>
              </a:ext>
            </a:extLst>
          </p:cNvPr>
          <p:cNvSpPr txBox="1"/>
          <p:nvPr/>
        </p:nvSpPr>
        <p:spPr>
          <a:xfrm>
            <a:off x="1055688" y="4160587"/>
            <a:ext cx="2938230" cy="307777"/>
          </a:xfrm>
          <a:prstGeom prst="rect">
            <a:avLst/>
          </a:prstGeom>
          <a:noFill/>
        </p:spPr>
        <p:txBody>
          <a:bodyPr wrap="square" anchor="ctr">
            <a:spAutoFit/>
          </a:bodyPr>
          <a:lstStyle/>
          <a:p>
            <a:pPr lvl="0"/>
            <a:r>
              <a:rPr lang="ru-RU" dirty="0">
                <a:latin typeface="Arial Narrow" panose="020B0606020202030204" pitchFamily="34" charset="0"/>
              </a:rPr>
              <a:t>Прохождение 3 коуч-сессий </a:t>
            </a:r>
          </a:p>
        </p:txBody>
      </p:sp>
      <p:sp>
        <p:nvSpPr>
          <p:cNvPr id="31" name="TextBox 30">
            <a:extLst>
              <a:ext uri="{FF2B5EF4-FFF2-40B4-BE49-F238E27FC236}">
                <a16:creationId xmlns:a16="http://schemas.microsoft.com/office/drawing/2014/main" id="{3FD58E2E-EDA8-4977-A49B-55B8A2B0D896}"/>
              </a:ext>
            </a:extLst>
          </p:cNvPr>
          <p:cNvSpPr txBox="1"/>
          <p:nvPr/>
        </p:nvSpPr>
        <p:spPr>
          <a:xfrm>
            <a:off x="8266391" y="2360016"/>
            <a:ext cx="3121766" cy="523220"/>
          </a:xfrm>
          <a:prstGeom prst="rect">
            <a:avLst/>
          </a:prstGeom>
          <a:noFill/>
        </p:spPr>
        <p:txBody>
          <a:bodyPr wrap="square" anchor="ctr">
            <a:spAutoFit/>
          </a:bodyPr>
          <a:lstStyle/>
          <a:p>
            <a:pPr lvl="0"/>
            <a:r>
              <a:rPr lang="ru-RU" dirty="0">
                <a:latin typeface="Arial Narrow" panose="020B0606020202030204" pitchFamily="34" charset="0"/>
              </a:rPr>
              <a:t>Он-лайн тренинг на платформе </a:t>
            </a:r>
            <a:r>
              <a:rPr lang="en-US" dirty="0">
                <a:latin typeface="Arial Narrow" panose="020B0606020202030204" pitchFamily="34" charset="0"/>
              </a:rPr>
              <a:t>Zoom </a:t>
            </a:r>
            <a:r>
              <a:rPr lang="ru-RU" dirty="0">
                <a:latin typeface="Arial Narrow" panose="020B0606020202030204" pitchFamily="34" charset="0"/>
              </a:rPr>
              <a:t>+ доска </a:t>
            </a:r>
            <a:r>
              <a:rPr lang="en-US" dirty="0">
                <a:latin typeface="Arial Narrow" panose="020B0606020202030204" pitchFamily="34" charset="0"/>
              </a:rPr>
              <a:t>Miro</a:t>
            </a:r>
            <a:endParaRPr lang="ru-RU" dirty="0">
              <a:latin typeface="Arial Narrow" panose="020B0606020202030204" pitchFamily="34" charset="0"/>
            </a:endParaRPr>
          </a:p>
        </p:txBody>
      </p:sp>
      <p:sp>
        <p:nvSpPr>
          <p:cNvPr id="32" name="TextBox 31">
            <a:extLst>
              <a:ext uri="{FF2B5EF4-FFF2-40B4-BE49-F238E27FC236}">
                <a16:creationId xmlns:a16="http://schemas.microsoft.com/office/drawing/2014/main" id="{7D2E4ADB-69A2-452A-960C-B73AD4E8AE86}"/>
              </a:ext>
            </a:extLst>
          </p:cNvPr>
          <p:cNvSpPr txBox="1"/>
          <p:nvPr/>
        </p:nvSpPr>
        <p:spPr>
          <a:xfrm>
            <a:off x="8256588" y="4035895"/>
            <a:ext cx="3015365" cy="954107"/>
          </a:xfrm>
          <a:prstGeom prst="rect">
            <a:avLst/>
          </a:prstGeom>
          <a:noFill/>
        </p:spPr>
        <p:txBody>
          <a:bodyPr wrap="square" anchor="ctr">
            <a:spAutoFit/>
          </a:bodyPr>
          <a:lstStyle/>
          <a:p>
            <a:pPr marL="285750" lvl="0" indent="-285750">
              <a:buFont typeface="Wingdings" panose="05000000000000000000" pitchFamily="2" charset="2"/>
              <a:buChar char="ü"/>
            </a:pPr>
            <a:r>
              <a:rPr lang="ru-RU" dirty="0">
                <a:latin typeface="Arial Narrow" panose="020B0606020202030204" pitchFamily="34" charset="0"/>
              </a:rPr>
              <a:t>Межмодульная практика:</a:t>
            </a:r>
          </a:p>
          <a:p>
            <a:pPr marL="285750" lvl="0" indent="-285750">
              <a:buFont typeface="Wingdings" panose="05000000000000000000" pitchFamily="2" charset="2"/>
              <a:buChar char="ü"/>
            </a:pPr>
            <a:r>
              <a:rPr lang="ru-RU" dirty="0">
                <a:latin typeface="Arial Narrow" panose="020B0606020202030204" pitchFamily="34" charset="0"/>
              </a:rPr>
              <a:t>Реализация личного плана действий </a:t>
            </a:r>
          </a:p>
          <a:p>
            <a:pPr marL="285750" lvl="0" indent="-285750">
              <a:buFont typeface="Wingdings" panose="05000000000000000000" pitchFamily="2" charset="2"/>
              <a:buChar char="ü"/>
            </a:pPr>
            <a:r>
              <a:rPr lang="ru-RU" dirty="0">
                <a:latin typeface="Arial Narrow" panose="020B0606020202030204" pitchFamily="34" charset="0"/>
              </a:rPr>
              <a:t>Применение когнитивной модели к другим стрессовым ситуациям</a:t>
            </a:r>
          </a:p>
        </p:txBody>
      </p:sp>
      <p:pic>
        <p:nvPicPr>
          <p:cNvPr id="36" name="Рисунок 35" descr="Часы">
            <a:extLst>
              <a:ext uri="{FF2B5EF4-FFF2-40B4-BE49-F238E27FC236}">
                <a16:creationId xmlns:a16="http://schemas.microsoft.com/office/drawing/2014/main" id="{2452F9E7-3778-478F-981A-742C612FC79F}"/>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909459" y="1807288"/>
            <a:ext cx="297521" cy="297521"/>
          </a:xfrm>
          <a:prstGeom prst="rect">
            <a:avLst/>
          </a:prstGeom>
        </p:spPr>
      </p:pic>
      <p:pic>
        <p:nvPicPr>
          <p:cNvPr id="38" name="Рисунок 37" descr="Часы">
            <a:extLst>
              <a:ext uri="{FF2B5EF4-FFF2-40B4-BE49-F238E27FC236}">
                <a16:creationId xmlns:a16="http://schemas.microsoft.com/office/drawing/2014/main" id="{42C80C36-F4F1-4F83-BCFB-3E53937625CE}"/>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0998531" y="1807288"/>
            <a:ext cx="297521" cy="297521"/>
          </a:xfrm>
          <a:prstGeom prst="rect">
            <a:avLst/>
          </a:prstGeom>
        </p:spPr>
      </p:pic>
      <p:sp>
        <p:nvSpPr>
          <p:cNvPr id="41" name="Стрелка: круговая 40">
            <a:extLst>
              <a:ext uri="{FF2B5EF4-FFF2-40B4-BE49-F238E27FC236}">
                <a16:creationId xmlns:a16="http://schemas.microsoft.com/office/drawing/2014/main" id="{4417B47A-7259-4A39-958A-E626244A9584}"/>
              </a:ext>
            </a:extLst>
          </p:cNvPr>
          <p:cNvSpPr>
            <a:spLocks noChangeAspect="1"/>
          </p:cNvSpPr>
          <p:nvPr/>
        </p:nvSpPr>
        <p:spPr>
          <a:xfrm>
            <a:off x="5736363" y="3105872"/>
            <a:ext cx="720000" cy="720000"/>
          </a:xfrm>
          <a:prstGeom prst="circularArrow">
            <a:avLst/>
          </a:prstGeom>
          <a:solidFill>
            <a:srgbClr val="9ACB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42" name="Стрелка: круговая 41">
            <a:extLst>
              <a:ext uri="{FF2B5EF4-FFF2-40B4-BE49-F238E27FC236}">
                <a16:creationId xmlns:a16="http://schemas.microsoft.com/office/drawing/2014/main" id="{BBE2A2F9-F1CA-44A1-A86F-7D8B3CC024BF}"/>
              </a:ext>
            </a:extLst>
          </p:cNvPr>
          <p:cNvSpPr>
            <a:spLocks noChangeAspect="1"/>
          </p:cNvSpPr>
          <p:nvPr/>
        </p:nvSpPr>
        <p:spPr>
          <a:xfrm flipH="1" flipV="1">
            <a:off x="5742209" y="3395343"/>
            <a:ext cx="720000" cy="720000"/>
          </a:xfrm>
          <a:prstGeom prst="circularArrow">
            <a:avLst/>
          </a:prstGeom>
          <a:solidFill>
            <a:srgbClr val="9ACB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35" name="TextBox 34">
            <a:extLst>
              <a:ext uri="{FF2B5EF4-FFF2-40B4-BE49-F238E27FC236}">
                <a16:creationId xmlns:a16="http://schemas.microsoft.com/office/drawing/2014/main" id="{DC9ED2B1-D154-4AAD-BB5A-E1B3DD4C0586}"/>
              </a:ext>
            </a:extLst>
          </p:cNvPr>
          <p:cNvSpPr txBox="1"/>
          <p:nvPr/>
        </p:nvSpPr>
        <p:spPr>
          <a:xfrm>
            <a:off x="4104166" y="2248529"/>
            <a:ext cx="1926025" cy="784830"/>
          </a:xfrm>
          <a:prstGeom prst="rect">
            <a:avLst/>
          </a:prstGeom>
          <a:noFill/>
        </p:spPr>
        <p:txBody>
          <a:bodyPr wrap="square" anchor="ctr">
            <a:spAutoFit/>
          </a:bodyPr>
          <a:lstStyle/>
          <a:p>
            <a:pPr lvl="0" algn="r">
              <a:lnSpc>
                <a:spcPts val="1800"/>
              </a:lnSpc>
            </a:pPr>
            <a:r>
              <a:rPr lang="ru-RU" sz="1600" b="1" dirty="0">
                <a:solidFill>
                  <a:schemeClr val="bg1"/>
                </a:solidFill>
                <a:latin typeface="Arial Narrow" panose="020B0606020202030204" pitchFamily="34" charset="0"/>
                <a:cs typeface="Arial" panose="020B0604020202020204" pitchFamily="34" charset="0"/>
              </a:rPr>
              <a:t>Теоретическая подготовка</a:t>
            </a:r>
          </a:p>
          <a:p>
            <a:pPr lvl="0" algn="r">
              <a:lnSpc>
                <a:spcPts val="1800"/>
              </a:lnSpc>
            </a:pPr>
            <a:r>
              <a:rPr lang="ru-RU" sz="1600" b="1" dirty="0">
                <a:solidFill>
                  <a:schemeClr val="bg1"/>
                </a:solidFill>
                <a:latin typeface="Arial Narrow" panose="020B0606020202030204" pitchFamily="34" charset="0"/>
                <a:cs typeface="Arial" panose="020B0604020202020204" pitchFamily="34" charset="0"/>
              </a:rPr>
              <a:t>(самостоятельно)</a:t>
            </a:r>
          </a:p>
        </p:txBody>
      </p:sp>
      <p:sp>
        <p:nvSpPr>
          <p:cNvPr id="40" name="TextBox 39">
            <a:extLst>
              <a:ext uri="{FF2B5EF4-FFF2-40B4-BE49-F238E27FC236}">
                <a16:creationId xmlns:a16="http://schemas.microsoft.com/office/drawing/2014/main" id="{60610712-7CB5-4445-AF6F-5A7E42AEDF9A}"/>
              </a:ext>
            </a:extLst>
          </p:cNvPr>
          <p:cNvSpPr txBox="1"/>
          <p:nvPr/>
        </p:nvSpPr>
        <p:spPr>
          <a:xfrm>
            <a:off x="4106487" y="4264532"/>
            <a:ext cx="1922077" cy="333425"/>
          </a:xfrm>
          <a:prstGeom prst="rect">
            <a:avLst/>
          </a:prstGeom>
          <a:noFill/>
        </p:spPr>
        <p:txBody>
          <a:bodyPr wrap="square" anchor="ctr">
            <a:spAutoFit/>
          </a:bodyPr>
          <a:lstStyle/>
          <a:p>
            <a:pPr lvl="0" algn="r">
              <a:lnSpc>
                <a:spcPts val="1800"/>
              </a:lnSpc>
            </a:pPr>
            <a:r>
              <a:rPr lang="ru-RU" sz="2400" b="1" dirty="0">
                <a:solidFill>
                  <a:schemeClr val="bg1"/>
                </a:solidFill>
                <a:latin typeface="Arial Narrow" panose="020B0606020202030204" pitchFamily="34" charset="0"/>
                <a:cs typeface="Arial" panose="020B0604020202020204" pitchFamily="34" charset="0"/>
              </a:rPr>
              <a:t>Коучинг</a:t>
            </a:r>
          </a:p>
        </p:txBody>
      </p:sp>
      <p:sp>
        <p:nvSpPr>
          <p:cNvPr id="43" name="TextBox 42">
            <a:extLst>
              <a:ext uri="{FF2B5EF4-FFF2-40B4-BE49-F238E27FC236}">
                <a16:creationId xmlns:a16="http://schemas.microsoft.com/office/drawing/2014/main" id="{BC004BD4-8020-439A-ABAD-524425627325}"/>
              </a:ext>
            </a:extLst>
          </p:cNvPr>
          <p:cNvSpPr txBox="1"/>
          <p:nvPr/>
        </p:nvSpPr>
        <p:spPr>
          <a:xfrm>
            <a:off x="6173803" y="2395119"/>
            <a:ext cx="1583356" cy="553998"/>
          </a:xfrm>
          <a:prstGeom prst="rect">
            <a:avLst/>
          </a:prstGeom>
          <a:noFill/>
        </p:spPr>
        <p:txBody>
          <a:bodyPr wrap="square" anchor="ctr">
            <a:spAutoFit/>
          </a:bodyPr>
          <a:lstStyle/>
          <a:p>
            <a:pPr lvl="0">
              <a:lnSpc>
                <a:spcPts val="1800"/>
              </a:lnSpc>
            </a:pPr>
            <a:r>
              <a:rPr lang="ru-RU" sz="1600" b="1" dirty="0">
                <a:solidFill>
                  <a:schemeClr val="bg1"/>
                </a:solidFill>
                <a:latin typeface="Arial Narrow" panose="020B0606020202030204" pitchFamily="34" charset="0"/>
                <a:cs typeface="Arial" panose="020B0604020202020204" pitchFamily="34" charset="0"/>
              </a:rPr>
              <a:t>Он-лайн обучение</a:t>
            </a:r>
          </a:p>
        </p:txBody>
      </p:sp>
      <p:sp>
        <p:nvSpPr>
          <p:cNvPr id="44" name="TextBox 43">
            <a:extLst>
              <a:ext uri="{FF2B5EF4-FFF2-40B4-BE49-F238E27FC236}">
                <a16:creationId xmlns:a16="http://schemas.microsoft.com/office/drawing/2014/main" id="{170D7210-0BBA-4D5A-AF48-6F2F8CF2EA26}"/>
              </a:ext>
            </a:extLst>
          </p:cNvPr>
          <p:cNvSpPr txBox="1"/>
          <p:nvPr/>
        </p:nvSpPr>
        <p:spPr>
          <a:xfrm>
            <a:off x="6172940" y="4161373"/>
            <a:ext cx="1854278" cy="553998"/>
          </a:xfrm>
          <a:prstGeom prst="rect">
            <a:avLst/>
          </a:prstGeom>
          <a:noFill/>
        </p:spPr>
        <p:txBody>
          <a:bodyPr wrap="square" anchor="ctr">
            <a:spAutoFit/>
          </a:bodyPr>
          <a:lstStyle/>
          <a:p>
            <a:pPr lvl="0">
              <a:lnSpc>
                <a:spcPts val="1800"/>
              </a:lnSpc>
            </a:pPr>
            <a:r>
              <a:rPr lang="ru-RU" sz="1600" b="1" dirty="0">
                <a:solidFill>
                  <a:schemeClr val="bg1"/>
                </a:solidFill>
                <a:latin typeface="Arial Narrow" panose="020B0606020202030204" pitchFamily="34" charset="0"/>
                <a:ea typeface="Arial Unicode MS" panose="020B0604020202020204" pitchFamily="34" charset="-128"/>
                <a:cs typeface="Arial" panose="020B0604020202020204" pitchFamily="34" charset="0"/>
              </a:rPr>
              <a:t>Самостоятельная практика</a:t>
            </a:r>
          </a:p>
        </p:txBody>
      </p:sp>
      <p:sp>
        <p:nvSpPr>
          <p:cNvPr id="45" name="TextBox 44">
            <a:extLst>
              <a:ext uri="{FF2B5EF4-FFF2-40B4-BE49-F238E27FC236}">
                <a16:creationId xmlns:a16="http://schemas.microsoft.com/office/drawing/2014/main" id="{5F8FC0AB-1BF7-4E8B-9CED-D5D6AB419706}"/>
              </a:ext>
            </a:extLst>
          </p:cNvPr>
          <p:cNvSpPr txBox="1"/>
          <p:nvPr/>
        </p:nvSpPr>
        <p:spPr>
          <a:xfrm>
            <a:off x="1215417" y="5065599"/>
            <a:ext cx="1371600" cy="369332"/>
          </a:xfrm>
          <a:prstGeom prst="rect">
            <a:avLst/>
          </a:prstGeom>
          <a:noFill/>
        </p:spPr>
        <p:txBody>
          <a:bodyPr wrap="square" rtlCol="0">
            <a:spAutoFit/>
          </a:bodyPr>
          <a:lstStyle/>
          <a:p>
            <a:r>
              <a:rPr lang="ru-RU" sz="1800" dirty="0">
                <a:latin typeface="Arial Black" panose="020B0A04020102020204" pitchFamily="34" charset="0"/>
              </a:rPr>
              <a:t>2 недели</a:t>
            </a:r>
          </a:p>
        </p:txBody>
      </p:sp>
      <p:sp>
        <p:nvSpPr>
          <p:cNvPr id="46" name="TextBox 45">
            <a:extLst>
              <a:ext uri="{FF2B5EF4-FFF2-40B4-BE49-F238E27FC236}">
                <a16:creationId xmlns:a16="http://schemas.microsoft.com/office/drawing/2014/main" id="{CA114B48-4B18-4D9C-835B-348EE6F615E6}"/>
              </a:ext>
            </a:extLst>
          </p:cNvPr>
          <p:cNvSpPr txBox="1"/>
          <p:nvPr/>
        </p:nvSpPr>
        <p:spPr>
          <a:xfrm>
            <a:off x="9575921" y="5058624"/>
            <a:ext cx="1371600" cy="369332"/>
          </a:xfrm>
          <a:prstGeom prst="rect">
            <a:avLst/>
          </a:prstGeom>
          <a:noFill/>
        </p:spPr>
        <p:txBody>
          <a:bodyPr wrap="square" rtlCol="0">
            <a:spAutoFit/>
          </a:bodyPr>
          <a:lstStyle/>
          <a:p>
            <a:r>
              <a:rPr lang="ru-RU" sz="1800" dirty="0">
                <a:latin typeface="Arial Black" panose="020B0A04020102020204" pitchFamily="34" charset="0"/>
              </a:rPr>
              <a:t>1 неделя</a:t>
            </a:r>
          </a:p>
        </p:txBody>
      </p:sp>
      <p:pic>
        <p:nvPicPr>
          <p:cNvPr id="47" name="Picture 2">
            <a:extLst>
              <a:ext uri="{FF2B5EF4-FFF2-40B4-BE49-F238E27FC236}">
                <a16:creationId xmlns:a16="http://schemas.microsoft.com/office/drawing/2014/main" id="{19B6383D-E832-446F-9858-4C495AA6CD3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1734" y="5070265"/>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
            <a:extLst>
              <a:ext uri="{FF2B5EF4-FFF2-40B4-BE49-F238E27FC236}">
                <a16:creationId xmlns:a16="http://schemas.microsoft.com/office/drawing/2014/main" id="{CA34A1B9-27C5-4261-A108-6D5E2E079A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35043" y="5063290"/>
            <a:ext cx="360000"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91553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4"/>
          <p:cNvSpPr/>
          <p:nvPr/>
        </p:nvSpPr>
        <p:spPr>
          <a:xfrm rot="-2700000" flipH="1">
            <a:off x="-2087018" y="-1263116"/>
            <a:ext cx="9402676" cy="9402676"/>
          </a:xfrm>
          <a:prstGeom prst="roundRect">
            <a:avLst>
              <a:gd name="adj" fmla="val 16667"/>
            </a:avLst>
          </a:prstGeom>
          <a:solidFill>
            <a:srgbClr val="1E8E9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5" name="Google Shape;145;p4"/>
          <p:cNvSpPr/>
          <p:nvPr/>
        </p:nvSpPr>
        <p:spPr>
          <a:xfrm>
            <a:off x="-478341" y="976745"/>
            <a:ext cx="290945" cy="997528"/>
          </a:xfrm>
          <a:prstGeom prst="rect">
            <a:avLst/>
          </a:prstGeom>
          <a:solidFill>
            <a:srgbClr val="1E8E9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6" name="Google Shape;146;p4"/>
          <p:cNvSpPr/>
          <p:nvPr/>
        </p:nvSpPr>
        <p:spPr>
          <a:xfrm>
            <a:off x="-478341" y="2126673"/>
            <a:ext cx="290945" cy="997528"/>
          </a:xfrm>
          <a:prstGeom prst="rect">
            <a:avLst/>
          </a:prstGeom>
          <a:solidFill>
            <a:srgbClr val="60AF8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7" name="Google Shape;147;p4"/>
          <p:cNvSpPr/>
          <p:nvPr/>
        </p:nvSpPr>
        <p:spPr>
          <a:xfrm>
            <a:off x="-478341" y="3276601"/>
            <a:ext cx="290945" cy="997528"/>
          </a:xfrm>
          <a:prstGeom prst="rect">
            <a:avLst/>
          </a:prstGeom>
          <a:solidFill>
            <a:srgbClr val="9ACB5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8" name="Google Shape;148;p4"/>
          <p:cNvSpPr/>
          <p:nvPr/>
        </p:nvSpPr>
        <p:spPr>
          <a:xfrm rot="5400000">
            <a:off x="-2714344" y="2126673"/>
            <a:ext cx="2774374" cy="997528"/>
          </a:xfrm>
          <a:prstGeom prst="rect">
            <a:avLst/>
          </a:prstGeom>
          <a:gradFill>
            <a:gsLst>
              <a:gs pos="0">
                <a:srgbClr val="1E8E97"/>
              </a:gs>
              <a:gs pos="28000">
                <a:srgbClr val="4DA593"/>
              </a:gs>
              <a:gs pos="100000">
                <a:srgbClr val="9ACB56"/>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9" name="Google Shape;149;p4"/>
          <p:cNvSpPr txBox="1"/>
          <p:nvPr/>
        </p:nvSpPr>
        <p:spPr>
          <a:xfrm>
            <a:off x="596862" y="2110097"/>
            <a:ext cx="7737866" cy="2657097"/>
          </a:xfrm>
          <a:prstGeom prst="rect">
            <a:avLst/>
          </a:prstGeom>
          <a:noFill/>
          <a:ln>
            <a:noFill/>
          </a:ln>
        </p:spPr>
        <p:txBody>
          <a:bodyPr spcFirstLastPara="1" wrap="square" lIns="91425" tIns="45700" rIns="91425" bIns="45700" anchor="ctr" anchorCtr="0">
            <a:spAutoFit/>
          </a:bodyPr>
          <a:lstStyle/>
          <a:p>
            <a:pPr lvl="0">
              <a:lnSpc>
                <a:spcPts val="5000"/>
              </a:lnSpc>
            </a:pPr>
            <a:r>
              <a:rPr lang="ru-RU" sz="5000" dirty="0">
                <a:solidFill>
                  <a:schemeClr val="lt1"/>
                </a:solidFill>
                <a:latin typeface="Arial Black"/>
                <a:ea typeface="Arial Black"/>
                <a:cs typeface="Arial Black"/>
                <a:sym typeface="Arial Black"/>
              </a:rPr>
              <a:t>Роль </a:t>
            </a:r>
            <a:r>
              <a:rPr lang="ru-RU" sz="5000" dirty="0" err="1">
                <a:solidFill>
                  <a:schemeClr val="lt1"/>
                </a:solidFill>
                <a:latin typeface="Arial Black"/>
                <a:ea typeface="Arial Black"/>
                <a:cs typeface="Arial Black"/>
                <a:sym typeface="Arial Black"/>
              </a:rPr>
              <a:t>когнитивно</a:t>
            </a:r>
            <a:r>
              <a:rPr lang="ru-RU" sz="5000" dirty="0">
                <a:solidFill>
                  <a:schemeClr val="lt1"/>
                </a:solidFill>
                <a:latin typeface="Arial Black"/>
                <a:ea typeface="Arial Black"/>
                <a:cs typeface="Arial Black"/>
                <a:sym typeface="Arial Black"/>
              </a:rPr>
              <a:t>-поведенческого </a:t>
            </a:r>
            <a:r>
              <a:rPr lang="ru-RU" sz="5000" dirty="0" err="1">
                <a:solidFill>
                  <a:schemeClr val="lt1"/>
                </a:solidFill>
                <a:latin typeface="Arial Black"/>
                <a:ea typeface="Arial Black"/>
                <a:cs typeface="Arial Black"/>
                <a:sym typeface="Arial Black"/>
              </a:rPr>
              <a:t>коучинга</a:t>
            </a:r>
            <a:r>
              <a:rPr lang="ru-RU" sz="5000" dirty="0">
                <a:solidFill>
                  <a:schemeClr val="lt1"/>
                </a:solidFill>
                <a:latin typeface="Arial Black"/>
                <a:ea typeface="Arial Black"/>
                <a:cs typeface="Arial Black"/>
                <a:sym typeface="Arial Black"/>
              </a:rPr>
              <a:t> в развитии жизнестойкости</a:t>
            </a:r>
          </a:p>
        </p:txBody>
      </p:sp>
      <p:sp>
        <p:nvSpPr>
          <p:cNvPr id="150" name="Google Shape;150;p4"/>
          <p:cNvSpPr txBox="1"/>
          <p:nvPr/>
        </p:nvSpPr>
        <p:spPr>
          <a:xfrm>
            <a:off x="8975725" y="303996"/>
            <a:ext cx="2523511" cy="6247864"/>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ru-RU" sz="40000" dirty="0">
                <a:solidFill>
                  <a:srgbClr val="60AF8E"/>
                </a:solidFill>
                <a:latin typeface="Arial"/>
                <a:ea typeface="Arial"/>
                <a:cs typeface="Arial"/>
                <a:sym typeface="Arial"/>
              </a:rPr>
              <a:t>!</a:t>
            </a:r>
            <a:endParaRPr dirty="0"/>
          </a:p>
        </p:txBody>
      </p:sp>
    </p:spTree>
    <p:extLst>
      <p:ext uri="{BB962C8B-B14F-4D97-AF65-F5344CB8AC3E}">
        <p14:creationId xmlns:p14="http://schemas.microsoft.com/office/powerpoint/2010/main" val="14331000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grpSp>
        <p:nvGrpSpPr>
          <p:cNvPr id="206" name="Google Shape;206;p10"/>
          <p:cNvGrpSpPr/>
          <p:nvPr/>
        </p:nvGrpSpPr>
        <p:grpSpPr>
          <a:xfrm>
            <a:off x="6456363" y="558518"/>
            <a:ext cx="6500359" cy="1093974"/>
            <a:chOff x="6456363" y="558518"/>
            <a:chExt cx="6500359" cy="1093974"/>
          </a:xfrm>
        </p:grpSpPr>
        <p:sp>
          <p:nvSpPr>
            <p:cNvPr id="207" name="Google Shape;207;p10"/>
            <p:cNvSpPr/>
            <p:nvPr/>
          </p:nvSpPr>
          <p:spPr>
            <a:xfrm>
              <a:off x="6456363" y="558518"/>
              <a:ext cx="6500359" cy="1093974"/>
            </a:xfrm>
            <a:prstGeom prst="roundRect">
              <a:avLst>
                <a:gd name="adj" fmla="val 50000"/>
              </a:avLst>
            </a:prstGeom>
            <a:solidFill>
              <a:srgbClr val="60AF8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8" name="Google Shape;208;p10"/>
            <p:cNvSpPr/>
            <p:nvPr/>
          </p:nvSpPr>
          <p:spPr>
            <a:xfrm>
              <a:off x="6816813" y="720785"/>
              <a:ext cx="4679157" cy="769441"/>
            </a:xfrm>
            <a:prstGeom prst="rect">
              <a:avLst/>
            </a:prstGeom>
            <a:noFill/>
            <a:ln>
              <a:noFill/>
            </a:ln>
          </p:spPr>
          <p:txBody>
            <a:bodyPr spcFirstLastPara="1" wrap="square" lIns="91425" tIns="45700" rIns="91425" bIns="45700" anchor="ctr" anchorCtr="0">
              <a:spAutoFit/>
            </a:bodyPr>
            <a:lstStyle/>
            <a:p>
              <a:pPr marL="0" marR="0" lvl="0" indent="0" algn="r" rtl="0">
                <a:spcBef>
                  <a:spcPts val="0"/>
                </a:spcBef>
                <a:spcAft>
                  <a:spcPts val="0"/>
                </a:spcAft>
                <a:buNone/>
              </a:pPr>
              <a:r>
                <a:rPr lang="ru-RU" sz="4400" b="1">
                  <a:solidFill>
                    <a:schemeClr val="lt1"/>
                  </a:solidFill>
                  <a:latin typeface="Arial Black"/>
                  <a:ea typeface="Arial Black"/>
                  <a:cs typeface="Arial Black"/>
                  <a:sym typeface="Arial Black"/>
                </a:rPr>
                <a:t>Определение</a:t>
              </a:r>
              <a:endParaRPr/>
            </a:p>
          </p:txBody>
        </p:sp>
      </p:grpSp>
      <p:sp>
        <p:nvSpPr>
          <p:cNvPr id="209" name="Google Shape;209;p10"/>
          <p:cNvSpPr txBox="1"/>
          <p:nvPr/>
        </p:nvSpPr>
        <p:spPr>
          <a:xfrm>
            <a:off x="695326" y="2622771"/>
            <a:ext cx="10801350" cy="1566728"/>
          </a:xfrm>
          <a:prstGeom prst="rect">
            <a:avLst/>
          </a:prstGeom>
          <a:noFill/>
          <a:ln>
            <a:noFill/>
          </a:ln>
        </p:spPr>
        <p:txBody>
          <a:bodyPr spcFirstLastPara="1" wrap="square" lIns="121900" tIns="121900" rIns="121900" bIns="121900" anchor="ctr" anchorCtr="0">
            <a:noAutofit/>
          </a:bodyPr>
          <a:lstStyle/>
          <a:p>
            <a:pPr marL="0" marR="0" lvl="0" indent="0" algn="l" rtl="0">
              <a:lnSpc>
                <a:spcPct val="90000"/>
              </a:lnSpc>
              <a:spcBef>
                <a:spcPts val="1000"/>
              </a:spcBef>
              <a:spcAft>
                <a:spcPts val="0"/>
              </a:spcAft>
              <a:buClr>
                <a:schemeClr val="dk1"/>
              </a:buClr>
              <a:buSzPts val="3000"/>
              <a:buFont typeface="Arial"/>
              <a:buNone/>
            </a:pPr>
            <a:r>
              <a:rPr lang="ru-RU" sz="3000" dirty="0">
                <a:solidFill>
                  <a:schemeClr val="dk1"/>
                </a:solidFill>
                <a:latin typeface="Arial Narrow"/>
                <a:ea typeface="Arial Narrow"/>
                <a:cs typeface="Arial Narrow"/>
                <a:sym typeface="Arial Narrow"/>
              </a:rPr>
              <a:t>- это вид профессиональной деятельности по сопровождению человека в определении и достижении своих целей с использованием знаний     о мышлении и поведении.</a:t>
            </a:r>
            <a:endParaRPr dirty="0"/>
          </a:p>
        </p:txBody>
      </p:sp>
      <p:grpSp>
        <p:nvGrpSpPr>
          <p:cNvPr id="210" name="Google Shape;210;p10"/>
          <p:cNvGrpSpPr/>
          <p:nvPr/>
        </p:nvGrpSpPr>
        <p:grpSpPr>
          <a:xfrm>
            <a:off x="-925976" y="1396838"/>
            <a:ext cx="5942475" cy="1219116"/>
            <a:chOff x="-925976" y="1396838"/>
            <a:chExt cx="5942475" cy="1219116"/>
          </a:xfrm>
        </p:grpSpPr>
        <p:sp>
          <p:nvSpPr>
            <p:cNvPr id="211" name="Google Shape;211;p10"/>
            <p:cNvSpPr/>
            <p:nvPr/>
          </p:nvSpPr>
          <p:spPr>
            <a:xfrm>
              <a:off x="-925976" y="1396838"/>
              <a:ext cx="5942475" cy="1219116"/>
            </a:xfrm>
            <a:prstGeom prst="roundRect">
              <a:avLst>
                <a:gd name="adj" fmla="val 50000"/>
              </a:avLst>
            </a:prstGeom>
            <a:solidFill>
              <a:srgbClr val="1E8E9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2" name="Google Shape;212;p10"/>
            <p:cNvSpPr txBox="1"/>
            <p:nvPr/>
          </p:nvSpPr>
          <p:spPr>
            <a:xfrm flipH="1">
              <a:off x="1441754" y="1590898"/>
              <a:ext cx="3222863"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4800">
                  <a:solidFill>
                    <a:schemeClr val="lt1"/>
                  </a:solidFill>
                  <a:latin typeface="Arial Black"/>
                  <a:ea typeface="Arial Black"/>
                  <a:cs typeface="Arial Black"/>
                  <a:sym typeface="Arial Black"/>
                </a:rPr>
                <a:t>Коучинг</a:t>
              </a:r>
              <a:endParaRPr/>
            </a:p>
          </p:txBody>
        </p:sp>
        <p:pic>
          <p:nvPicPr>
            <p:cNvPr id="213" name="Google Shape;213;p10" descr="Рукопожатие"/>
            <p:cNvPicPr preferRelativeResize="0"/>
            <p:nvPr/>
          </p:nvPicPr>
          <p:blipFill rotWithShape="1">
            <a:blip r:embed="rId3">
              <a:alphaModFix/>
            </a:blip>
            <a:srcRect/>
            <a:stretch/>
          </p:blipFill>
          <p:spPr>
            <a:xfrm>
              <a:off x="677837" y="1628545"/>
              <a:ext cx="755703" cy="755703"/>
            </a:xfrm>
            <a:prstGeom prst="rect">
              <a:avLst/>
            </a:prstGeom>
            <a:noFill/>
            <a:ln>
              <a:noFill/>
            </a:ln>
          </p:spPr>
        </p:pic>
      </p:grpSp>
      <p:sp>
        <p:nvSpPr>
          <p:cNvPr id="214" name="Google Shape;214;p10"/>
          <p:cNvSpPr txBox="1"/>
          <p:nvPr/>
        </p:nvSpPr>
        <p:spPr>
          <a:xfrm>
            <a:off x="1771770" y="4237033"/>
            <a:ext cx="9677900" cy="549128"/>
          </a:xfrm>
          <a:prstGeom prst="rect">
            <a:avLst/>
          </a:prstGeom>
          <a:no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1E8E97"/>
              </a:buClr>
              <a:buSzPts val="2500"/>
              <a:buFont typeface="Arial"/>
              <a:buNone/>
            </a:pPr>
            <a:r>
              <a:rPr lang="ru-RU" sz="2500">
                <a:solidFill>
                  <a:srgbClr val="1E8E97"/>
                </a:solidFill>
                <a:latin typeface="Arial Black"/>
                <a:ea typeface="Arial Black"/>
                <a:cs typeface="Arial Black"/>
                <a:sym typeface="Arial Black"/>
              </a:rPr>
              <a:t>сопровождение</a:t>
            </a:r>
            <a:endParaRPr/>
          </a:p>
        </p:txBody>
      </p:sp>
      <p:sp>
        <p:nvSpPr>
          <p:cNvPr id="215" name="Google Shape;215;p10"/>
          <p:cNvSpPr txBox="1"/>
          <p:nvPr/>
        </p:nvSpPr>
        <p:spPr>
          <a:xfrm>
            <a:off x="1771770" y="4950420"/>
            <a:ext cx="9677900" cy="549128"/>
          </a:xfrm>
          <a:prstGeom prst="rect">
            <a:avLst/>
          </a:prstGeom>
          <a:no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1E8E97"/>
              </a:buClr>
              <a:buSzPts val="2500"/>
              <a:buFont typeface="Arial"/>
              <a:buNone/>
            </a:pPr>
            <a:r>
              <a:rPr lang="ru-RU" sz="2500">
                <a:solidFill>
                  <a:srgbClr val="1E8E97"/>
                </a:solidFill>
                <a:latin typeface="Arial Black"/>
                <a:ea typeface="Arial Black"/>
                <a:cs typeface="Arial Black"/>
                <a:sym typeface="Arial Black"/>
              </a:rPr>
              <a:t>определение своих целей</a:t>
            </a:r>
            <a:endParaRPr/>
          </a:p>
        </p:txBody>
      </p:sp>
      <p:sp>
        <p:nvSpPr>
          <p:cNvPr id="216" name="Google Shape;216;p10"/>
          <p:cNvSpPr txBox="1"/>
          <p:nvPr/>
        </p:nvSpPr>
        <p:spPr>
          <a:xfrm>
            <a:off x="1771769" y="5686961"/>
            <a:ext cx="9836659" cy="549128"/>
          </a:xfrm>
          <a:prstGeom prst="rect">
            <a:avLst/>
          </a:prstGeom>
          <a:no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1E8E97"/>
              </a:buClr>
              <a:buSzPts val="2500"/>
              <a:buFont typeface="Arial"/>
              <a:buNone/>
            </a:pPr>
            <a:r>
              <a:rPr lang="ru-RU" sz="2500">
                <a:solidFill>
                  <a:srgbClr val="1E8E97"/>
                </a:solidFill>
                <a:latin typeface="Arial Black"/>
                <a:ea typeface="Arial Black"/>
                <a:cs typeface="Arial Black"/>
                <a:sym typeface="Arial Black"/>
              </a:rPr>
              <a:t>с использованием знаний о мышлении и поведении</a:t>
            </a:r>
            <a:endParaRPr/>
          </a:p>
        </p:txBody>
      </p:sp>
      <p:pic>
        <p:nvPicPr>
          <p:cNvPr id="217" name="Google Shape;217;p10" descr="Конференц-зал"/>
          <p:cNvPicPr preferRelativeResize="0"/>
          <p:nvPr/>
        </p:nvPicPr>
        <p:blipFill rotWithShape="1">
          <a:blip r:embed="rId4">
            <a:alphaModFix/>
          </a:blip>
          <a:srcRect/>
          <a:stretch/>
        </p:blipFill>
        <p:spPr>
          <a:xfrm>
            <a:off x="1137870" y="4228205"/>
            <a:ext cx="594000" cy="594000"/>
          </a:xfrm>
          <a:prstGeom prst="rect">
            <a:avLst/>
          </a:prstGeom>
          <a:noFill/>
          <a:ln>
            <a:noFill/>
          </a:ln>
        </p:spPr>
      </p:pic>
      <p:pic>
        <p:nvPicPr>
          <p:cNvPr id="218" name="Google Shape;218;p10" descr="Мозговой штурм группы"/>
          <p:cNvPicPr preferRelativeResize="0"/>
          <p:nvPr/>
        </p:nvPicPr>
        <p:blipFill rotWithShape="1">
          <a:blip r:embed="rId5">
            <a:alphaModFix/>
          </a:blip>
          <a:srcRect/>
          <a:stretch/>
        </p:blipFill>
        <p:spPr>
          <a:xfrm>
            <a:off x="1126295" y="5669089"/>
            <a:ext cx="594000" cy="594000"/>
          </a:xfrm>
          <a:prstGeom prst="rect">
            <a:avLst/>
          </a:prstGeom>
          <a:noFill/>
          <a:ln>
            <a:noFill/>
          </a:ln>
        </p:spPr>
      </p:pic>
      <p:pic>
        <p:nvPicPr>
          <p:cNvPr id="219" name="Google Shape;219;p10" descr="Цель"/>
          <p:cNvPicPr preferRelativeResize="0"/>
          <p:nvPr/>
        </p:nvPicPr>
        <p:blipFill rotWithShape="1">
          <a:blip r:embed="rId6">
            <a:alphaModFix/>
          </a:blip>
          <a:srcRect/>
          <a:stretch/>
        </p:blipFill>
        <p:spPr>
          <a:xfrm>
            <a:off x="1140651" y="4932548"/>
            <a:ext cx="594000" cy="594000"/>
          </a:xfrm>
          <a:prstGeom prst="rect">
            <a:avLst/>
          </a:prstGeom>
          <a:noFill/>
          <a:ln>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23"/>
          <p:cNvSpPr/>
          <p:nvPr/>
        </p:nvSpPr>
        <p:spPr>
          <a:xfrm>
            <a:off x="695434" y="569150"/>
            <a:ext cx="6121291" cy="900759"/>
          </a:xfrm>
          <a:prstGeom prst="rect">
            <a:avLst/>
          </a:prstGeom>
          <a:noFill/>
          <a:ln>
            <a:noFill/>
          </a:ln>
        </p:spPr>
        <p:txBody>
          <a:bodyPr spcFirstLastPara="1" wrap="square" lIns="91425" tIns="45700" rIns="91425" bIns="45700" anchor="ctr" anchorCtr="0">
            <a:spAutoFit/>
          </a:bodyPr>
          <a:lstStyle/>
          <a:p>
            <a:pPr marL="0" marR="0" lvl="0" indent="0" algn="l" rtl="0">
              <a:lnSpc>
                <a:spcPct val="75000"/>
              </a:lnSpc>
              <a:spcBef>
                <a:spcPts val="0"/>
              </a:spcBef>
              <a:spcAft>
                <a:spcPts val="0"/>
              </a:spcAft>
              <a:buNone/>
            </a:pPr>
            <a:r>
              <a:rPr lang="ru-RU" sz="4000" b="1">
                <a:solidFill>
                  <a:schemeClr val="dk1"/>
                </a:solidFill>
                <a:latin typeface="Arial Black"/>
                <a:ea typeface="Arial Black"/>
                <a:cs typeface="Arial Black"/>
                <a:sym typeface="Arial Black"/>
              </a:rPr>
              <a:t>Когнитивная модель коучинга</a:t>
            </a:r>
            <a:endParaRPr sz="4400">
              <a:solidFill>
                <a:schemeClr val="dk1"/>
              </a:solidFill>
              <a:latin typeface="Arial Black"/>
              <a:ea typeface="Arial Black"/>
              <a:cs typeface="Arial Black"/>
              <a:sym typeface="Arial Black"/>
            </a:endParaRPr>
          </a:p>
        </p:txBody>
      </p:sp>
      <p:cxnSp>
        <p:nvCxnSpPr>
          <p:cNvPr id="495" name="Google Shape;495;p23"/>
          <p:cNvCxnSpPr>
            <a:stCxn id="496" idx="3"/>
            <a:endCxn id="497" idx="1"/>
          </p:cNvCxnSpPr>
          <p:nvPr/>
        </p:nvCxnSpPr>
        <p:spPr>
          <a:xfrm rot="10800000" flipH="1">
            <a:off x="3681578" y="3164817"/>
            <a:ext cx="926100" cy="4800"/>
          </a:xfrm>
          <a:prstGeom prst="curvedConnector3">
            <a:avLst>
              <a:gd name="adj1" fmla="val 50003"/>
            </a:avLst>
          </a:prstGeom>
          <a:noFill/>
          <a:ln w="38100" cap="rnd" cmpd="sng">
            <a:solidFill>
              <a:schemeClr val="dk1"/>
            </a:solidFill>
            <a:prstDash val="dot"/>
            <a:round/>
            <a:headEnd type="triangle" w="med" len="med"/>
            <a:tailEnd type="triangle" w="med" len="med"/>
          </a:ln>
        </p:spPr>
      </p:cxnSp>
      <p:sp>
        <p:nvSpPr>
          <p:cNvPr id="498" name="Google Shape;498;p23"/>
          <p:cNvSpPr/>
          <p:nvPr/>
        </p:nvSpPr>
        <p:spPr>
          <a:xfrm>
            <a:off x="8553348" y="2995535"/>
            <a:ext cx="290946" cy="567771"/>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cxnSp>
        <p:nvCxnSpPr>
          <p:cNvPr id="499" name="Google Shape;499;p23"/>
          <p:cNvCxnSpPr>
            <a:stCxn id="497" idx="3"/>
            <a:endCxn id="500" idx="1"/>
          </p:cNvCxnSpPr>
          <p:nvPr/>
        </p:nvCxnSpPr>
        <p:spPr>
          <a:xfrm rot="10800000" flipH="1">
            <a:off x="7583556" y="2400275"/>
            <a:ext cx="778800" cy="764400"/>
          </a:xfrm>
          <a:prstGeom prst="curvedConnector3">
            <a:avLst>
              <a:gd name="adj1" fmla="val 49993"/>
            </a:avLst>
          </a:prstGeom>
          <a:noFill/>
          <a:ln w="38100" cap="rnd" cmpd="sng">
            <a:solidFill>
              <a:schemeClr val="dk1"/>
            </a:solidFill>
            <a:prstDash val="dot"/>
            <a:round/>
            <a:headEnd type="triangle" w="med" len="med"/>
            <a:tailEnd type="triangle" w="med" len="med"/>
          </a:ln>
        </p:spPr>
      </p:cxnSp>
      <p:sp>
        <p:nvSpPr>
          <p:cNvPr id="501" name="Google Shape;501;p23"/>
          <p:cNvSpPr/>
          <p:nvPr/>
        </p:nvSpPr>
        <p:spPr>
          <a:xfrm>
            <a:off x="5687623" y="4508500"/>
            <a:ext cx="290946" cy="567771"/>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nvGrpSpPr>
          <p:cNvPr id="502" name="Google Shape;502;p23"/>
          <p:cNvGrpSpPr/>
          <p:nvPr/>
        </p:nvGrpSpPr>
        <p:grpSpPr>
          <a:xfrm>
            <a:off x="4607740" y="2717611"/>
            <a:ext cx="2975816" cy="894127"/>
            <a:chOff x="4427911" y="1632094"/>
            <a:chExt cx="2975816" cy="914400"/>
          </a:xfrm>
        </p:grpSpPr>
        <p:sp>
          <p:nvSpPr>
            <p:cNvPr id="497" name="Google Shape;497;p23"/>
            <p:cNvSpPr/>
            <p:nvPr/>
          </p:nvSpPr>
          <p:spPr>
            <a:xfrm>
              <a:off x="4427911" y="1632094"/>
              <a:ext cx="2975816" cy="914400"/>
            </a:xfrm>
            <a:prstGeom prst="roundRect">
              <a:avLst>
                <a:gd name="adj" fmla="val 50000"/>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503" name="Google Shape;503;p23"/>
            <p:cNvSpPr txBox="1"/>
            <p:nvPr/>
          </p:nvSpPr>
          <p:spPr>
            <a:xfrm>
              <a:off x="4776954" y="1942716"/>
              <a:ext cx="2277730" cy="293157"/>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ru-RU" sz="2400" dirty="0">
                  <a:solidFill>
                    <a:schemeClr val="dk1"/>
                  </a:solidFill>
                  <a:latin typeface="Arial Black"/>
                  <a:ea typeface="Arial Black"/>
                  <a:cs typeface="Arial Black"/>
                  <a:sym typeface="Arial Black"/>
                </a:rPr>
                <a:t>Мысли</a:t>
              </a:r>
              <a:endParaRPr dirty="0"/>
            </a:p>
          </p:txBody>
        </p:sp>
      </p:grpSp>
      <p:grpSp>
        <p:nvGrpSpPr>
          <p:cNvPr id="504" name="Google Shape;504;p23"/>
          <p:cNvGrpSpPr/>
          <p:nvPr/>
        </p:nvGrpSpPr>
        <p:grpSpPr>
          <a:xfrm>
            <a:off x="8362246" y="1953212"/>
            <a:ext cx="3060000" cy="894127"/>
            <a:chOff x="3935413" y="1632094"/>
            <a:chExt cx="3960812" cy="914400"/>
          </a:xfrm>
        </p:grpSpPr>
        <p:sp>
          <p:nvSpPr>
            <p:cNvPr id="505" name="Google Shape;505;p23"/>
            <p:cNvSpPr/>
            <p:nvPr/>
          </p:nvSpPr>
          <p:spPr>
            <a:xfrm>
              <a:off x="3935413" y="1632094"/>
              <a:ext cx="3960812" cy="914400"/>
            </a:xfrm>
            <a:prstGeom prst="roundRect">
              <a:avLst>
                <a:gd name="adj" fmla="val 50000"/>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500" name="Google Shape;500;p23"/>
            <p:cNvSpPr txBox="1"/>
            <p:nvPr/>
          </p:nvSpPr>
          <p:spPr>
            <a:xfrm>
              <a:off x="3935413" y="1942716"/>
              <a:ext cx="3960812" cy="293157"/>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ru-RU" sz="2400">
                  <a:solidFill>
                    <a:schemeClr val="dk1"/>
                  </a:solidFill>
                  <a:latin typeface="Arial Black"/>
                  <a:ea typeface="Arial Black"/>
                  <a:cs typeface="Arial Black"/>
                  <a:sym typeface="Arial Black"/>
                </a:rPr>
                <a:t>Эмоции</a:t>
              </a:r>
              <a:endParaRPr/>
            </a:p>
          </p:txBody>
        </p:sp>
      </p:grpSp>
      <p:grpSp>
        <p:nvGrpSpPr>
          <p:cNvPr id="506" name="Google Shape;506;p23"/>
          <p:cNvGrpSpPr/>
          <p:nvPr/>
        </p:nvGrpSpPr>
        <p:grpSpPr>
          <a:xfrm>
            <a:off x="8364032" y="3429995"/>
            <a:ext cx="3060000" cy="894127"/>
            <a:chOff x="3937725" y="1805409"/>
            <a:chExt cx="3960812" cy="567771"/>
          </a:xfrm>
        </p:grpSpPr>
        <p:sp>
          <p:nvSpPr>
            <p:cNvPr id="507" name="Google Shape;507;p23"/>
            <p:cNvSpPr/>
            <p:nvPr/>
          </p:nvSpPr>
          <p:spPr>
            <a:xfrm>
              <a:off x="3937725" y="1805409"/>
              <a:ext cx="3960812" cy="567771"/>
            </a:xfrm>
            <a:prstGeom prst="roundRect">
              <a:avLst>
                <a:gd name="adj" fmla="val 50000"/>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508" name="Google Shape;508;p23"/>
            <p:cNvSpPr txBox="1"/>
            <p:nvPr/>
          </p:nvSpPr>
          <p:spPr>
            <a:xfrm>
              <a:off x="3937725" y="1942716"/>
              <a:ext cx="3960812" cy="293157"/>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ru-RU" sz="2400">
                  <a:solidFill>
                    <a:schemeClr val="dk1"/>
                  </a:solidFill>
                  <a:latin typeface="Arial Black"/>
                  <a:ea typeface="Arial Black"/>
                  <a:cs typeface="Arial Black"/>
                  <a:sym typeface="Arial Black"/>
                </a:rPr>
                <a:t>Действия</a:t>
              </a:r>
              <a:endParaRPr/>
            </a:p>
          </p:txBody>
        </p:sp>
      </p:grpSp>
      <p:grpSp>
        <p:nvGrpSpPr>
          <p:cNvPr id="509" name="Google Shape;509;p23"/>
          <p:cNvGrpSpPr/>
          <p:nvPr/>
        </p:nvGrpSpPr>
        <p:grpSpPr>
          <a:xfrm>
            <a:off x="815731" y="2369102"/>
            <a:ext cx="2628000" cy="1187475"/>
            <a:chOff x="1008366" y="2369281"/>
            <a:chExt cx="2628000" cy="1187475"/>
          </a:xfrm>
        </p:grpSpPr>
        <p:sp>
          <p:nvSpPr>
            <p:cNvPr id="510" name="Google Shape;510;p23"/>
            <p:cNvSpPr txBox="1"/>
            <p:nvPr/>
          </p:nvSpPr>
          <p:spPr>
            <a:xfrm>
              <a:off x="1008366" y="3033536"/>
              <a:ext cx="2628000" cy="52322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ru-RU" sz="2800">
                  <a:solidFill>
                    <a:schemeClr val="lt1"/>
                  </a:solidFill>
                  <a:latin typeface="Arial Black"/>
                  <a:ea typeface="Arial Black"/>
                  <a:cs typeface="Arial Black"/>
                  <a:sym typeface="Arial Black"/>
                </a:rPr>
                <a:t>Ситуация</a:t>
              </a:r>
              <a:endParaRPr/>
            </a:p>
          </p:txBody>
        </p:sp>
        <p:sp>
          <p:nvSpPr>
            <p:cNvPr id="511" name="Google Shape;511;p23"/>
            <p:cNvSpPr/>
            <p:nvPr/>
          </p:nvSpPr>
          <p:spPr>
            <a:xfrm>
              <a:off x="1980874" y="2369281"/>
              <a:ext cx="625680" cy="625680"/>
            </a:xfrm>
            <a:prstGeom prst="lightningBol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grpSp>
        <p:nvGrpSpPr>
          <p:cNvPr id="512" name="Google Shape;512;p23"/>
          <p:cNvGrpSpPr/>
          <p:nvPr/>
        </p:nvGrpSpPr>
        <p:grpSpPr>
          <a:xfrm>
            <a:off x="2944072" y="5208924"/>
            <a:ext cx="5142116" cy="900000"/>
            <a:chOff x="4340458" y="1632094"/>
            <a:chExt cx="3375730" cy="914400"/>
          </a:xfrm>
        </p:grpSpPr>
        <p:sp>
          <p:nvSpPr>
            <p:cNvPr id="513" name="Google Shape;513;p23"/>
            <p:cNvSpPr/>
            <p:nvPr/>
          </p:nvSpPr>
          <p:spPr>
            <a:xfrm>
              <a:off x="4340458" y="1632094"/>
              <a:ext cx="3375730" cy="914400"/>
            </a:xfrm>
            <a:prstGeom prst="roundRect">
              <a:avLst>
                <a:gd name="adj" fmla="val 50000"/>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514" name="Google Shape;514;p23"/>
            <p:cNvSpPr txBox="1"/>
            <p:nvPr/>
          </p:nvSpPr>
          <p:spPr>
            <a:xfrm>
              <a:off x="4757790" y="1823498"/>
              <a:ext cx="2541067" cy="531592"/>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ru-RU" sz="2800">
                  <a:solidFill>
                    <a:schemeClr val="dk1"/>
                  </a:solidFill>
                  <a:latin typeface="Arial Black"/>
                  <a:ea typeface="Arial Black"/>
                  <a:cs typeface="Arial Black"/>
                  <a:sym typeface="Arial Black"/>
                </a:rPr>
                <a:t>Деятельность</a:t>
              </a:r>
              <a:endParaRPr/>
            </a:p>
          </p:txBody>
        </p:sp>
      </p:grpSp>
      <p:cxnSp>
        <p:nvCxnSpPr>
          <p:cNvPr id="515" name="Google Shape;515;p23"/>
          <p:cNvCxnSpPr>
            <a:stCxn id="497" idx="3"/>
            <a:endCxn id="508" idx="1"/>
          </p:cNvCxnSpPr>
          <p:nvPr/>
        </p:nvCxnSpPr>
        <p:spPr>
          <a:xfrm>
            <a:off x="7583556" y="3164674"/>
            <a:ext cx="780600" cy="712500"/>
          </a:xfrm>
          <a:prstGeom prst="curvedConnector3">
            <a:avLst>
              <a:gd name="adj1" fmla="val 49992"/>
            </a:avLst>
          </a:prstGeom>
          <a:noFill/>
          <a:ln w="38100" cap="rnd" cmpd="sng">
            <a:solidFill>
              <a:schemeClr val="dk1"/>
            </a:solidFill>
            <a:prstDash val="dot"/>
            <a:round/>
            <a:headEnd type="triangle" w="med" len="med"/>
            <a:tailEnd type="triangle" w="med" len="med"/>
          </a:ln>
        </p:spPr>
      </p:cxnSp>
      <p:grpSp>
        <p:nvGrpSpPr>
          <p:cNvPr id="516" name="Google Shape;516;p23"/>
          <p:cNvGrpSpPr/>
          <p:nvPr/>
        </p:nvGrpSpPr>
        <p:grpSpPr>
          <a:xfrm>
            <a:off x="705762" y="2722553"/>
            <a:ext cx="2975816" cy="894127"/>
            <a:chOff x="4427911" y="1805409"/>
            <a:chExt cx="2975816" cy="567771"/>
          </a:xfrm>
        </p:grpSpPr>
        <p:sp>
          <p:nvSpPr>
            <p:cNvPr id="496" name="Google Shape;496;p23"/>
            <p:cNvSpPr/>
            <p:nvPr/>
          </p:nvSpPr>
          <p:spPr>
            <a:xfrm>
              <a:off x="4427911" y="1805409"/>
              <a:ext cx="2975816" cy="567771"/>
            </a:xfrm>
            <a:prstGeom prst="roundRect">
              <a:avLst>
                <a:gd name="adj" fmla="val 50000"/>
              </a:avLst>
            </a:prstGeom>
            <a:solidFill>
              <a:srgbClr val="1E8E9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7" name="Google Shape;517;p23"/>
            <p:cNvSpPr txBox="1"/>
            <p:nvPr/>
          </p:nvSpPr>
          <p:spPr>
            <a:xfrm>
              <a:off x="4698087" y="1942716"/>
              <a:ext cx="2435464" cy="293157"/>
            </a:xfrm>
            <a:prstGeom prst="rect">
              <a:avLst/>
            </a:prstGeom>
            <a:solidFill>
              <a:srgbClr val="1E8E9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ru-RU" sz="2400">
                  <a:solidFill>
                    <a:schemeClr val="lt1"/>
                  </a:solidFill>
                  <a:latin typeface="Arial Black"/>
                  <a:ea typeface="Arial Black"/>
                  <a:cs typeface="Arial Black"/>
                  <a:sym typeface="Arial Black"/>
                </a:rPr>
                <a:t>Ситуация</a:t>
              </a:r>
              <a:endParaRPr/>
            </a:p>
          </p:txBody>
        </p:sp>
      </p:grpSp>
      <p:cxnSp>
        <p:nvCxnSpPr>
          <p:cNvPr id="518" name="Google Shape;518;p23"/>
          <p:cNvCxnSpPr>
            <a:stCxn id="513" idx="1"/>
            <a:endCxn id="496" idx="2"/>
          </p:cNvCxnSpPr>
          <p:nvPr/>
        </p:nvCxnSpPr>
        <p:spPr>
          <a:xfrm rot="10800000">
            <a:off x="2193772" y="3616824"/>
            <a:ext cx="750300" cy="2042100"/>
          </a:xfrm>
          <a:prstGeom prst="bentConnector2">
            <a:avLst/>
          </a:prstGeom>
          <a:noFill/>
          <a:ln w="38100" cap="rnd" cmpd="sng">
            <a:solidFill>
              <a:schemeClr val="dk1"/>
            </a:solidFill>
            <a:prstDash val="dot"/>
            <a:round/>
            <a:headEnd type="none" w="sm" len="sm"/>
            <a:tailEnd type="triangle" w="med" len="med"/>
          </a:ln>
        </p:spPr>
      </p:cxnSp>
      <p:cxnSp>
        <p:nvCxnSpPr>
          <p:cNvPr id="519" name="Google Shape;519;p23"/>
          <p:cNvCxnSpPr>
            <a:stCxn id="507" idx="2"/>
            <a:endCxn id="513" idx="3"/>
          </p:cNvCxnSpPr>
          <p:nvPr/>
        </p:nvCxnSpPr>
        <p:spPr>
          <a:xfrm rot="5400000">
            <a:off x="8322782" y="4087572"/>
            <a:ext cx="1334700" cy="1807800"/>
          </a:xfrm>
          <a:prstGeom prst="bentConnector2">
            <a:avLst/>
          </a:prstGeom>
          <a:noFill/>
          <a:ln w="38100" cap="rnd" cmpd="sng">
            <a:solidFill>
              <a:schemeClr val="dk1"/>
            </a:solidFill>
            <a:prstDash val="dot"/>
            <a:round/>
            <a:headEnd type="none" w="sm" len="sm"/>
            <a:tailEnd type="triangle" w="med" len="med"/>
          </a:ln>
        </p:spPr>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24"/>
          <p:cNvSpPr txBox="1"/>
          <p:nvPr/>
        </p:nvSpPr>
        <p:spPr>
          <a:xfrm rot="-5400000">
            <a:off x="92748" y="4367172"/>
            <a:ext cx="1359315" cy="64629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ru-RU" sz="3600" b="1" dirty="0">
                <a:solidFill>
                  <a:schemeClr val="dk1"/>
                </a:solidFill>
                <a:latin typeface="Arial Narrow"/>
                <a:ea typeface="Arial Narrow"/>
                <a:cs typeface="Arial Narrow"/>
                <a:sym typeface="Arial Narrow"/>
              </a:rPr>
              <a:t>1</a:t>
            </a:r>
            <a:r>
              <a:rPr lang="ru-RU" sz="2400" b="1" dirty="0">
                <a:solidFill>
                  <a:schemeClr val="dk1"/>
                </a:solidFill>
                <a:latin typeface="Arial Narrow"/>
                <a:ea typeface="Arial Narrow"/>
                <a:cs typeface="Arial Narrow"/>
                <a:sym typeface="Arial Narrow"/>
              </a:rPr>
              <a:t> </a:t>
            </a:r>
            <a:r>
              <a:rPr lang="ru-RU" sz="1600" b="1" dirty="0">
                <a:solidFill>
                  <a:schemeClr val="dk1"/>
                </a:solidFill>
                <a:latin typeface="Arial Narrow"/>
                <a:ea typeface="Arial Narrow"/>
                <a:cs typeface="Arial Narrow"/>
                <a:sym typeface="Arial Narrow"/>
              </a:rPr>
              <a:t>уровень</a:t>
            </a:r>
            <a:endParaRPr sz="2400" b="1" dirty="0">
              <a:solidFill>
                <a:schemeClr val="dk1"/>
              </a:solidFill>
              <a:latin typeface="Arial Narrow"/>
              <a:ea typeface="Arial Narrow"/>
              <a:cs typeface="Arial Narrow"/>
              <a:sym typeface="Arial Narrow"/>
            </a:endParaRPr>
          </a:p>
        </p:txBody>
      </p:sp>
      <p:grpSp>
        <p:nvGrpSpPr>
          <p:cNvPr id="526" name="Google Shape;526;p24"/>
          <p:cNvGrpSpPr/>
          <p:nvPr/>
        </p:nvGrpSpPr>
        <p:grpSpPr>
          <a:xfrm>
            <a:off x="5790199" y="5638516"/>
            <a:ext cx="5014709" cy="605036"/>
            <a:chOff x="5242947" y="5022679"/>
            <a:chExt cx="5632148" cy="605036"/>
          </a:xfrm>
        </p:grpSpPr>
        <p:sp>
          <p:nvSpPr>
            <p:cNvPr id="527" name="Google Shape;527;p24"/>
            <p:cNvSpPr txBox="1"/>
            <p:nvPr/>
          </p:nvSpPr>
          <p:spPr>
            <a:xfrm>
              <a:off x="5242947" y="5042940"/>
              <a:ext cx="5632148" cy="584775"/>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ru-RU" sz="3200" dirty="0">
                  <a:solidFill>
                    <a:srgbClr val="9ACB56"/>
                  </a:solidFill>
                  <a:latin typeface="Arial Black"/>
                  <a:ea typeface="Arial Black"/>
                  <a:cs typeface="Arial Black"/>
                  <a:sym typeface="Arial Black"/>
                </a:rPr>
                <a:t>Поле решения</a:t>
              </a:r>
              <a:endParaRPr dirty="0"/>
            </a:p>
          </p:txBody>
        </p:sp>
        <p:pic>
          <p:nvPicPr>
            <p:cNvPr id="528" name="Google Shape;528;p24" descr="Знак одобрения"/>
            <p:cNvPicPr preferRelativeResize="0"/>
            <p:nvPr/>
          </p:nvPicPr>
          <p:blipFill rotWithShape="1">
            <a:blip r:embed="rId3">
              <a:alphaModFix/>
            </a:blip>
            <a:srcRect/>
            <a:stretch/>
          </p:blipFill>
          <p:spPr>
            <a:xfrm>
              <a:off x="10222355" y="5022679"/>
              <a:ext cx="567771" cy="567771"/>
            </a:xfrm>
            <a:prstGeom prst="rect">
              <a:avLst/>
            </a:prstGeom>
            <a:noFill/>
            <a:ln>
              <a:noFill/>
            </a:ln>
          </p:spPr>
        </p:pic>
      </p:grpSp>
      <p:sp>
        <p:nvSpPr>
          <p:cNvPr id="529" name="Google Shape;529;p24"/>
          <p:cNvSpPr txBox="1"/>
          <p:nvPr/>
        </p:nvSpPr>
        <p:spPr>
          <a:xfrm>
            <a:off x="1449285" y="5638516"/>
            <a:ext cx="4541881" cy="584775"/>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ru-RU" sz="3200">
                <a:solidFill>
                  <a:srgbClr val="FF0000"/>
                </a:solidFill>
                <a:latin typeface="Arial Black"/>
                <a:ea typeface="Arial Black"/>
                <a:cs typeface="Arial Black"/>
                <a:sym typeface="Arial Black"/>
              </a:rPr>
              <a:t>Поле проблемы</a:t>
            </a:r>
            <a:endParaRPr/>
          </a:p>
        </p:txBody>
      </p:sp>
      <p:sp>
        <p:nvSpPr>
          <p:cNvPr id="530" name="Google Shape;530;p24"/>
          <p:cNvSpPr/>
          <p:nvPr/>
        </p:nvSpPr>
        <p:spPr>
          <a:xfrm>
            <a:off x="1321955" y="5770999"/>
            <a:ext cx="360000" cy="360000"/>
          </a:xfrm>
          <a:prstGeom prst="lightningBolt">
            <a:avLst/>
          </a:prstGeom>
          <a:solidFill>
            <a:srgbClr val="FF0000">
              <a:alpha val="67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rgbClr val="FF0000"/>
              </a:solidFill>
              <a:latin typeface="Calibri"/>
              <a:ea typeface="Calibri"/>
              <a:cs typeface="Calibri"/>
              <a:sym typeface="Calibri"/>
            </a:endParaRPr>
          </a:p>
        </p:txBody>
      </p:sp>
      <p:sp>
        <p:nvSpPr>
          <p:cNvPr id="531" name="Google Shape;531;p24"/>
          <p:cNvSpPr/>
          <p:nvPr/>
        </p:nvSpPr>
        <p:spPr>
          <a:xfrm>
            <a:off x="1111257" y="4209749"/>
            <a:ext cx="10080625" cy="1476000"/>
          </a:xfrm>
          <a:prstGeom prst="rect">
            <a:avLst/>
          </a:prstGeom>
          <a:gradFill>
            <a:gsLst>
              <a:gs pos="48110">
                <a:schemeClr val="bg1">
                  <a:lumMod val="95000"/>
                </a:schemeClr>
              </a:gs>
              <a:gs pos="0">
                <a:srgbClr val="FF0000">
                  <a:alpha val="46666"/>
                </a:srgbClr>
              </a:gs>
              <a:gs pos="25000">
                <a:srgbClr val="FB8181"/>
              </a:gs>
              <a:gs pos="70000">
                <a:srgbClr val="CBE5A9"/>
              </a:gs>
              <a:gs pos="100000">
                <a:srgbClr val="9ACB56"/>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aphicFrame>
        <p:nvGraphicFramePr>
          <p:cNvPr id="532" name="Google Shape;532;p24"/>
          <p:cNvGraphicFramePr/>
          <p:nvPr>
            <p:extLst>
              <p:ext uri="{D42A27DB-BD31-4B8C-83A1-F6EECF244321}">
                <p14:modId xmlns:p14="http://schemas.microsoft.com/office/powerpoint/2010/main" val="1942394146"/>
              </p:ext>
            </p:extLst>
          </p:nvPr>
        </p:nvGraphicFramePr>
        <p:xfrm>
          <a:off x="1111257" y="3815196"/>
          <a:ext cx="10080000" cy="1864775"/>
        </p:xfrm>
        <a:graphic>
          <a:graphicData uri="http://schemas.openxmlformats.org/drawingml/2006/table">
            <a:tbl>
              <a:tblPr firstRow="1" bandRow="1">
                <a:noFill/>
                <a:tableStyleId>{650827CF-A0A9-4228-BA86-9FC21AD8BD8C}</a:tableStyleId>
              </a:tblPr>
              <a:tblGrid>
                <a:gridCol w="3360000">
                  <a:extLst>
                    <a:ext uri="{9D8B030D-6E8A-4147-A177-3AD203B41FA5}">
                      <a16:colId xmlns:a16="http://schemas.microsoft.com/office/drawing/2014/main" val="20000"/>
                    </a:ext>
                  </a:extLst>
                </a:gridCol>
                <a:gridCol w="3360000">
                  <a:extLst>
                    <a:ext uri="{9D8B030D-6E8A-4147-A177-3AD203B41FA5}">
                      <a16:colId xmlns:a16="http://schemas.microsoft.com/office/drawing/2014/main" val="20001"/>
                    </a:ext>
                  </a:extLst>
                </a:gridCol>
                <a:gridCol w="3360000">
                  <a:extLst>
                    <a:ext uri="{9D8B030D-6E8A-4147-A177-3AD203B41FA5}">
                      <a16:colId xmlns:a16="http://schemas.microsoft.com/office/drawing/2014/main" val="20002"/>
                    </a:ext>
                  </a:extLst>
                </a:gridCol>
              </a:tblGrid>
              <a:tr h="401725">
                <a:tc>
                  <a:txBody>
                    <a:bodyPr/>
                    <a:lstStyle/>
                    <a:p>
                      <a:pPr marL="0" marR="0" lvl="0" indent="0" algn="ctr" rtl="0">
                        <a:lnSpc>
                          <a:spcPct val="100000"/>
                        </a:lnSpc>
                        <a:spcBef>
                          <a:spcPts val="0"/>
                        </a:spcBef>
                        <a:spcAft>
                          <a:spcPts val="0"/>
                        </a:spcAft>
                        <a:buClr>
                          <a:schemeClr val="dk1"/>
                        </a:buClr>
                        <a:buSzPts val="1800"/>
                        <a:buFont typeface="Arial Black"/>
                        <a:buNone/>
                      </a:pPr>
                      <a:r>
                        <a:rPr lang="ru-RU" sz="1800" b="1" u="none" strike="noStrike" cap="none" dirty="0">
                          <a:solidFill>
                            <a:schemeClr val="dk1"/>
                          </a:solidFill>
                          <a:latin typeface="Arial Black"/>
                          <a:ea typeface="Arial Black"/>
                          <a:cs typeface="Arial Black"/>
                          <a:sym typeface="Arial Black"/>
                        </a:rPr>
                        <a:t>Ситуация</a:t>
                      </a:r>
                      <a:endParaRPr dirty="0"/>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chemeClr val="dk1"/>
                        </a:buClr>
                        <a:buSzPts val="1800"/>
                        <a:buFont typeface="Arial Black"/>
                        <a:buNone/>
                      </a:pPr>
                      <a:r>
                        <a:rPr lang="ru-RU" sz="1800" b="1" u="none" strike="noStrike" cap="none" dirty="0">
                          <a:solidFill>
                            <a:schemeClr val="dk1"/>
                          </a:solidFill>
                          <a:latin typeface="Arial Black"/>
                          <a:ea typeface="Arial Black"/>
                          <a:cs typeface="Arial Black"/>
                          <a:sym typeface="Arial Black"/>
                        </a:rPr>
                        <a:t>Действия</a:t>
                      </a:r>
                      <a:endParaRPr dirty="0"/>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chemeClr val="dk1"/>
                        </a:buClr>
                        <a:buSzPts val="1800"/>
                        <a:buFont typeface="Arial Black"/>
                        <a:buNone/>
                      </a:pPr>
                      <a:r>
                        <a:rPr lang="ru-RU" sz="1800" b="1" u="none" strike="noStrike" cap="none" dirty="0">
                          <a:solidFill>
                            <a:schemeClr val="dk1"/>
                          </a:solidFill>
                          <a:latin typeface="Arial Black"/>
                          <a:ea typeface="Arial Black"/>
                          <a:cs typeface="Arial Black"/>
                          <a:sym typeface="Arial Black"/>
                        </a:rPr>
                        <a:t>Будущее</a:t>
                      </a:r>
                      <a:endParaRPr dirty="0"/>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2F2F2"/>
                    </a:solidFill>
                  </a:tcPr>
                </a:tc>
                <a:extLst>
                  <a:ext uri="{0D108BD9-81ED-4DB2-BD59-A6C34878D82A}">
                    <a16:rowId xmlns:a16="http://schemas.microsoft.com/office/drawing/2014/main" val="10000"/>
                  </a:ext>
                </a:extLst>
              </a:tr>
              <a:tr h="1438175">
                <a:tc>
                  <a:txBody>
                    <a:bodyPr/>
                    <a:lstStyle/>
                    <a:p>
                      <a:pPr marL="0" marR="0" lvl="0" indent="0" algn="l" rtl="0">
                        <a:spcBef>
                          <a:spcPts val="0"/>
                        </a:spcBef>
                        <a:spcAft>
                          <a:spcPts val="0"/>
                        </a:spcAft>
                        <a:buNone/>
                      </a:pPr>
                      <a:r>
                        <a:rPr lang="ru-RU" sz="1600" b="1" u="sng" strike="noStrike" cap="none" dirty="0">
                          <a:solidFill>
                            <a:schemeClr val="dk1"/>
                          </a:solidFill>
                          <a:latin typeface="Arial"/>
                          <a:ea typeface="Arial"/>
                          <a:cs typeface="Arial"/>
                          <a:sym typeface="Arial"/>
                        </a:rPr>
                        <a:t>Задача:</a:t>
                      </a:r>
                      <a:endParaRPr dirty="0"/>
                    </a:p>
                    <a:p>
                      <a:pPr marL="0" marR="0" lvl="0" indent="0" algn="l" rtl="0">
                        <a:spcBef>
                          <a:spcPts val="0"/>
                        </a:spcBef>
                        <a:spcAft>
                          <a:spcPts val="0"/>
                        </a:spcAft>
                        <a:buNone/>
                      </a:pPr>
                      <a:endParaRPr sz="900" b="1" dirty="0">
                        <a:solidFill>
                          <a:schemeClr val="dk1"/>
                        </a:solidFill>
                        <a:latin typeface="Arial"/>
                        <a:ea typeface="Arial"/>
                        <a:cs typeface="Arial"/>
                        <a:sym typeface="Arial"/>
                      </a:endParaRPr>
                    </a:p>
                    <a:p>
                      <a:pPr marL="0" marR="0" lvl="0" indent="0" algn="l" rtl="0">
                        <a:spcBef>
                          <a:spcPts val="0"/>
                        </a:spcBef>
                        <a:spcAft>
                          <a:spcPts val="0"/>
                        </a:spcAft>
                        <a:buNone/>
                      </a:pPr>
                      <a:r>
                        <a:rPr lang="ru-RU" sz="1400" b="1" dirty="0">
                          <a:solidFill>
                            <a:schemeClr val="dk1"/>
                          </a:solidFill>
                          <a:latin typeface="Arial"/>
                          <a:ea typeface="Arial"/>
                          <a:cs typeface="Arial"/>
                          <a:sym typeface="Arial"/>
                        </a:rPr>
                        <a:t>Сложность:</a:t>
                      </a:r>
                      <a:endParaRPr dirty="0"/>
                    </a:p>
                    <a:p>
                      <a:pPr marL="0" marR="0" lvl="0" indent="0" algn="l" rtl="0">
                        <a:spcBef>
                          <a:spcPts val="0"/>
                        </a:spcBef>
                        <a:spcAft>
                          <a:spcPts val="0"/>
                        </a:spcAft>
                        <a:buNone/>
                      </a:pPr>
                      <a:endParaRPr sz="900" b="1" dirty="0">
                        <a:solidFill>
                          <a:schemeClr val="dk1"/>
                        </a:solidFill>
                        <a:latin typeface="Arial"/>
                        <a:ea typeface="Arial"/>
                        <a:cs typeface="Arial"/>
                        <a:sym typeface="Arial"/>
                      </a:endParaRPr>
                    </a:p>
                    <a:p>
                      <a:pPr marL="0" marR="0" lvl="0" indent="0" algn="l" rtl="0">
                        <a:spcBef>
                          <a:spcPts val="0"/>
                        </a:spcBef>
                        <a:spcAft>
                          <a:spcPts val="0"/>
                        </a:spcAft>
                        <a:buNone/>
                      </a:pPr>
                      <a:r>
                        <a:rPr lang="ru-RU" sz="1400" b="1" dirty="0">
                          <a:solidFill>
                            <a:schemeClr val="dk1"/>
                          </a:solidFill>
                          <a:latin typeface="Arial"/>
                          <a:ea typeface="Arial"/>
                          <a:cs typeface="Arial"/>
                          <a:sym typeface="Arial"/>
                        </a:rPr>
                        <a:t>Мысли:</a:t>
                      </a:r>
                      <a:endParaRPr dirty="0"/>
                    </a:p>
                    <a:p>
                      <a:pPr marL="0" marR="0" lvl="0" indent="0" algn="l" rtl="0">
                        <a:spcBef>
                          <a:spcPts val="0"/>
                        </a:spcBef>
                        <a:spcAft>
                          <a:spcPts val="0"/>
                        </a:spcAft>
                        <a:buNone/>
                      </a:pPr>
                      <a:r>
                        <a:rPr lang="ru-RU" sz="1400" b="1" dirty="0">
                          <a:solidFill>
                            <a:schemeClr val="dk1"/>
                          </a:solidFill>
                          <a:latin typeface="Arial"/>
                          <a:ea typeface="Arial"/>
                          <a:cs typeface="Arial"/>
                          <a:sym typeface="Arial"/>
                        </a:rPr>
                        <a:t>Эмоции:</a:t>
                      </a:r>
                      <a:endParaRPr dirty="0"/>
                    </a:p>
                    <a:p>
                      <a:pPr marL="0" marR="0" lvl="0" indent="0" algn="l" rtl="0">
                        <a:spcBef>
                          <a:spcPts val="0"/>
                        </a:spcBef>
                        <a:spcAft>
                          <a:spcPts val="0"/>
                        </a:spcAft>
                        <a:buNone/>
                      </a:pPr>
                      <a:r>
                        <a:rPr lang="ru-RU" sz="1400" b="1" dirty="0">
                          <a:solidFill>
                            <a:schemeClr val="dk1"/>
                          </a:solidFill>
                          <a:latin typeface="Arial"/>
                          <a:ea typeface="Arial"/>
                          <a:cs typeface="Arial"/>
                          <a:sym typeface="Arial"/>
                        </a:rPr>
                        <a:t>Действия:</a:t>
                      </a:r>
                      <a:endParaRPr dirty="0"/>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ru-RU" sz="1600" b="1" u="sng" dirty="0">
                          <a:solidFill>
                            <a:schemeClr val="dk1"/>
                          </a:solidFill>
                          <a:latin typeface="Arial"/>
                          <a:ea typeface="Arial"/>
                          <a:cs typeface="Arial"/>
                          <a:sym typeface="Arial"/>
                        </a:rPr>
                        <a:t>Варианты действий (план):</a:t>
                      </a:r>
                      <a:endParaRPr dirty="0"/>
                    </a:p>
                    <a:p>
                      <a:pPr marL="0" marR="0" lvl="0" indent="0" algn="l" rtl="0">
                        <a:spcBef>
                          <a:spcPts val="0"/>
                        </a:spcBef>
                        <a:spcAft>
                          <a:spcPts val="0"/>
                        </a:spcAft>
                        <a:buNone/>
                      </a:pPr>
                      <a:endParaRPr sz="900" b="1" dirty="0">
                        <a:solidFill>
                          <a:schemeClr val="dk1"/>
                        </a:solidFill>
                        <a:latin typeface="Arial"/>
                        <a:ea typeface="Arial"/>
                        <a:cs typeface="Arial"/>
                        <a:sym typeface="Arial"/>
                      </a:endParaRPr>
                    </a:p>
                    <a:p>
                      <a:pPr marL="0" marR="0" lvl="0" indent="0" algn="l" rtl="0">
                        <a:spcBef>
                          <a:spcPts val="0"/>
                        </a:spcBef>
                        <a:spcAft>
                          <a:spcPts val="0"/>
                        </a:spcAft>
                        <a:buNone/>
                      </a:pPr>
                      <a:r>
                        <a:rPr lang="ru-RU" sz="1400" b="1" dirty="0">
                          <a:solidFill>
                            <a:schemeClr val="dk1"/>
                          </a:solidFill>
                          <a:latin typeface="Arial"/>
                          <a:ea typeface="Arial"/>
                          <a:cs typeface="Arial"/>
                          <a:sym typeface="Arial"/>
                        </a:rPr>
                        <a:t>Первый шаг:</a:t>
                      </a:r>
                      <a:endParaRPr dirty="0"/>
                    </a:p>
                    <a:p>
                      <a:pPr marL="0" marR="0" lvl="0" indent="0" algn="l" rtl="0">
                        <a:spcBef>
                          <a:spcPts val="0"/>
                        </a:spcBef>
                        <a:spcAft>
                          <a:spcPts val="0"/>
                        </a:spcAft>
                        <a:buNone/>
                      </a:pPr>
                      <a:endParaRPr sz="900" b="1" dirty="0">
                        <a:solidFill>
                          <a:schemeClr val="dk1"/>
                        </a:solidFill>
                        <a:latin typeface="Arial"/>
                        <a:ea typeface="Arial"/>
                        <a:cs typeface="Arial"/>
                        <a:sym typeface="Arial"/>
                      </a:endParaRPr>
                    </a:p>
                    <a:p>
                      <a:pPr marL="0" marR="0" lvl="0" indent="0" algn="l" rtl="0">
                        <a:spcBef>
                          <a:spcPts val="0"/>
                        </a:spcBef>
                        <a:spcAft>
                          <a:spcPts val="0"/>
                        </a:spcAft>
                        <a:buNone/>
                      </a:pPr>
                      <a:r>
                        <a:rPr lang="ru-RU" sz="1400" b="1" dirty="0">
                          <a:solidFill>
                            <a:schemeClr val="dk1"/>
                          </a:solidFill>
                          <a:latin typeface="Arial"/>
                          <a:ea typeface="Arial"/>
                          <a:cs typeface="Arial"/>
                          <a:sym typeface="Arial"/>
                        </a:rPr>
                        <a:t>Мысли:</a:t>
                      </a:r>
                      <a:endParaRPr dirty="0"/>
                    </a:p>
                    <a:p>
                      <a:pPr marL="0" marR="0" lvl="0" indent="0" algn="l" rtl="0">
                        <a:spcBef>
                          <a:spcPts val="0"/>
                        </a:spcBef>
                        <a:spcAft>
                          <a:spcPts val="0"/>
                        </a:spcAft>
                        <a:buNone/>
                      </a:pPr>
                      <a:r>
                        <a:rPr lang="ru-RU" sz="1400" b="1" dirty="0">
                          <a:solidFill>
                            <a:schemeClr val="dk1"/>
                          </a:solidFill>
                          <a:latin typeface="Arial"/>
                          <a:ea typeface="Arial"/>
                          <a:cs typeface="Arial"/>
                          <a:sym typeface="Arial"/>
                        </a:rPr>
                        <a:t>Эмоции:</a:t>
                      </a:r>
                      <a:endParaRPr dirty="0"/>
                    </a:p>
                    <a:p>
                      <a:pPr marL="0" marR="0" lvl="0" indent="0" algn="l" rtl="0">
                        <a:spcBef>
                          <a:spcPts val="0"/>
                        </a:spcBef>
                        <a:spcAft>
                          <a:spcPts val="0"/>
                        </a:spcAft>
                        <a:buNone/>
                      </a:pPr>
                      <a:r>
                        <a:rPr lang="ru-RU" sz="1400" b="1" dirty="0">
                          <a:solidFill>
                            <a:schemeClr val="dk1"/>
                          </a:solidFill>
                          <a:latin typeface="Arial"/>
                          <a:ea typeface="Arial"/>
                          <a:cs typeface="Arial"/>
                          <a:sym typeface="Arial"/>
                        </a:rPr>
                        <a:t>Действия:</a:t>
                      </a:r>
                      <a:endParaRPr dirty="0"/>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ru-RU" sz="1600" b="1" u="sng" dirty="0">
                          <a:solidFill>
                            <a:schemeClr val="dk1"/>
                          </a:solidFill>
                          <a:latin typeface="Arial"/>
                          <a:ea typeface="Arial"/>
                          <a:cs typeface="Arial"/>
                          <a:sym typeface="Arial"/>
                        </a:rPr>
                        <a:t>Образ желаемого будущего:</a:t>
                      </a:r>
                      <a:endParaRPr dirty="0"/>
                    </a:p>
                    <a:p>
                      <a:pPr marL="0" marR="0" lvl="0" indent="0" algn="l" rtl="0">
                        <a:spcBef>
                          <a:spcPts val="0"/>
                        </a:spcBef>
                        <a:spcAft>
                          <a:spcPts val="0"/>
                        </a:spcAft>
                        <a:buNone/>
                      </a:pPr>
                      <a:endParaRPr sz="900" b="1" dirty="0">
                        <a:solidFill>
                          <a:schemeClr val="dk1"/>
                        </a:solidFill>
                        <a:latin typeface="Arial"/>
                        <a:ea typeface="Arial"/>
                        <a:cs typeface="Arial"/>
                        <a:sym typeface="Arial"/>
                      </a:endParaRPr>
                    </a:p>
                    <a:p>
                      <a:pPr marL="0" marR="0" lvl="0" indent="0" algn="l" rtl="0">
                        <a:spcBef>
                          <a:spcPts val="0"/>
                        </a:spcBef>
                        <a:spcAft>
                          <a:spcPts val="0"/>
                        </a:spcAft>
                        <a:buNone/>
                      </a:pPr>
                      <a:r>
                        <a:rPr lang="ru-RU" sz="1400" b="1" dirty="0">
                          <a:solidFill>
                            <a:schemeClr val="dk1"/>
                          </a:solidFill>
                          <a:latin typeface="Arial"/>
                          <a:ea typeface="Arial"/>
                          <a:cs typeface="Arial"/>
                          <a:sym typeface="Arial"/>
                        </a:rPr>
                        <a:t>Значимая цель:</a:t>
                      </a:r>
                      <a:endParaRPr dirty="0"/>
                    </a:p>
                    <a:p>
                      <a:pPr marL="0" marR="0" lvl="0" indent="0" algn="l" rtl="0">
                        <a:spcBef>
                          <a:spcPts val="0"/>
                        </a:spcBef>
                        <a:spcAft>
                          <a:spcPts val="0"/>
                        </a:spcAft>
                        <a:buNone/>
                      </a:pPr>
                      <a:endParaRPr sz="900" b="1" dirty="0">
                        <a:solidFill>
                          <a:schemeClr val="dk1"/>
                        </a:solidFill>
                        <a:latin typeface="Arial"/>
                        <a:ea typeface="Arial"/>
                        <a:cs typeface="Arial"/>
                        <a:sym typeface="Arial"/>
                      </a:endParaRPr>
                    </a:p>
                    <a:p>
                      <a:pPr marL="0" marR="0" lvl="0" indent="0" algn="l" rtl="0">
                        <a:spcBef>
                          <a:spcPts val="0"/>
                        </a:spcBef>
                        <a:spcAft>
                          <a:spcPts val="0"/>
                        </a:spcAft>
                        <a:buNone/>
                      </a:pPr>
                      <a:r>
                        <a:rPr lang="ru-RU" sz="1400" b="1" dirty="0">
                          <a:solidFill>
                            <a:schemeClr val="dk1"/>
                          </a:solidFill>
                          <a:latin typeface="Arial"/>
                          <a:ea typeface="Arial"/>
                          <a:cs typeface="Arial"/>
                          <a:sym typeface="Arial"/>
                        </a:rPr>
                        <a:t>Мысли:</a:t>
                      </a:r>
                      <a:endParaRPr dirty="0"/>
                    </a:p>
                    <a:p>
                      <a:pPr marL="0" marR="0" lvl="0" indent="0" algn="l" rtl="0">
                        <a:spcBef>
                          <a:spcPts val="0"/>
                        </a:spcBef>
                        <a:spcAft>
                          <a:spcPts val="0"/>
                        </a:spcAft>
                        <a:buNone/>
                      </a:pPr>
                      <a:r>
                        <a:rPr lang="ru-RU" sz="1400" b="1" dirty="0">
                          <a:solidFill>
                            <a:schemeClr val="dk1"/>
                          </a:solidFill>
                          <a:latin typeface="Arial"/>
                          <a:ea typeface="Arial"/>
                          <a:cs typeface="Arial"/>
                          <a:sym typeface="Arial"/>
                        </a:rPr>
                        <a:t>Эмоции:</a:t>
                      </a:r>
                      <a:endParaRPr dirty="0"/>
                    </a:p>
                    <a:p>
                      <a:pPr marL="0" marR="0" lvl="0" indent="0" algn="l" rtl="0">
                        <a:spcBef>
                          <a:spcPts val="0"/>
                        </a:spcBef>
                        <a:spcAft>
                          <a:spcPts val="0"/>
                        </a:spcAft>
                        <a:buNone/>
                      </a:pPr>
                      <a:r>
                        <a:rPr lang="ru-RU" sz="1400" b="1" dirty="0">
                          <a:solidFill>
                            <a:schemeClr val="dk1"/>
                          </a:solidFill>
                          <a:latin typeface="Arial"/>
                          <a:ea typeface="Arial"/>
                          <a:cs typeface="Arial"/>
                          <a:sym typeface="Arial"/>
                        </a:rPr>
                        <a:t>Действия</a:t>
                      </a:r>
                      <a:r>
                        <a:rPr lang="ru-RU" sz="1400" dirty="0">
                          <a:solidFill>
                            <a:schemeClr val="dk1"/>
                          </a:solidFill>
                          <a:latin typeface="Arial"/>
                          <a:ea typeface="Arial"/>
                          <a:cs typeface="Arial"/>
                          <a:sym typeface="Arial"/>
                        </a:rPr>
                        <a:t>:</a:t>
                      </a:r>
                      <a:endParaRPr dirty="0"/>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cxnSp>
        <p:nvCxnSpPr>
          <p:cNvPr id="533" name="Google Shape;533;p24"/>
          <p:cNvCxnSpPr/>
          <p:nvPr/>
        </p:nvCxnSpPr>
        <p:spPr>
          <a:xfrm>
            <a:off x="6111545" y="2550076"/>
            <a:ext cx="10809" cy="3503342"/>
          </a:xfrm>
          <a:prstGeom prst="straightConnector1">
            <a:avLst/>
          </a:prstGeom>
          <a:noFill/>
          <a:ln w="101600" cap="rnd" cmpd="sng">
            <a:solidFill>
              <a:srgbClr val="757070"/>
            </a:solidFill>
            <a:prstDash val="dot"/>
            <a:miter lim="800000"/>
            <a:headEnd type="none" w="sm" len="sm"/>
            <a:tailEnd type="none" w="sm" len="sm"/>
          </a:ln>
        </p:spPr>
      </p:cxnSp>
      <p:sp>
        <p:nvSpPr>
          <p:cNvPr id="534" name="Google Shape;534;p24"/>
          <p:cNvSpPr txBox="1"/>
          <p:nvPr/>
        </p:nvSpPr>
        <p:spPr>
          <a:xfrm>
            <a:off x="497624" y="505437"/>
            <a:ext cx="11249459" cy="419859"/>
          </a:xfrm>
          <a:prstGeom prst="rect">
            <a:avLst/>
          </a:prstGeom>
          <a:noFill/>
          <a:ln>
            <a:noFill/>
          </a:ln>
        </p:spPr>
        <p:txBody>
          <a:bodyPr spcFirstLastPara="1" wrap="square" lIns="91425" tIns="45700" rIns="91425" bIns="45700" anchor="t" anchorCtr="0">
            <a:spAutoFit/>
          </a:bodyPr>
          <a:lstStyle/>
          <a:p>
            <a:pPr marL="0" marR="0" lvl="0" indent="0" algn="ctr" rtl="0">
              <a:lnSpc>
                <a:spcPct val="50000"/>
              </a:lnSpc>
              <a:spcBef>
                <a:spcPts val="0"/>
              </a:spcBef>
              <a:spcAft>
                <a:spcPts val="0"/>
              </a:spcAft>
              <a:buNone/>
            </a:pPr>
            <a:r>
              <a:rPr lang="ru-RU" sz="4000" b="1">
                <a:solidFill>
                  <a:schemeClr val="dk1"/>
                </a:solidFill>
                <a:latin typeface="Arial Black"/>
                <a:ea typeface="Arial Black"/>
                <a:cs typeface="Arial Black"/>
                <a:sym typeface="Arial Black"/>
              </a:rPr>
              <a:t>Ситуативный уровень </a:t>
            </a:r>
            <a:r>
              <a:rPr lang="ru-RU" sz="3200" b="1">
                <a:solidFill>
                  <a:schemeClr val="dk1"/>
                </a:solidFill>
                <a:latin typeface="Arial Narrow"/>
                <a:ea typeface="Arial Narrow"/>
                <a:cs typeface="Arial Narrow"/>
                <a:sym typeface="Arial Narrow"/>
              </a:rPr>
              <a:t>(временные срезы)</a:t>
            </a:r>
            <a:endParaRPr sz="3200" b="1">
              <a:solidFill>
                <a:schemeClr val="dk1"/>
              </a:solidFill>
              <a:latin typeface="Arial Narrow"/>
              <a:ea typeface="Arial Narrow"/>
              <a:cs typeface="Arial Narrow"/>
              <a:sym typeface="Arial Narrow"/>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p25"/>
          <p:cNvSpPr/>
          <p:nvPr/>
        </p:nvSpPr>
        <p:spPr>
          <a:xfrm>
            <a:off x="1790371" y="3241374"/>
            <a:ext cx="8642350" cy="677505"/>
          </a:xfrm>
          <a:prstGeom prst="rect">
            <a:avLst/>
          </a:prstGeom>
          <a:gradFill>
            <a:gsLst>
              <a:gs pos="0">
                <a:srgbClr val="FF0000">
                  <a:alpha val="46666"/>
                </a:srgbClr>
              </a:gs>
              <a:gs pos="23000">
                <a:srgbClr val="FB8181"/>
              </a:gs>
              <a:gs pos="69000">
                <a:srgbClr val="CBE5A9"/>
              </a:gs>
              <a:gs pos="49000">
                <a:schemeClr val="bg1">
                  <a:lumMod val="95000"/>
                </a:schemeClr>
              </a:gs>
              <a:gs pos="100000">
                <a:srgbClr val="9ACB56"/>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1" name="Google Shape;541;p25"/>
          <p:cNvSpPr txBox="1"/>
          <p:nvPr/>
        </p:nvSpPr>
        <p:spPr>
          <a:xfrm rot="-5400000">
            <a:off x="185577" y="4716980"/>
            <a:ext cx="1473774" cy="284653"/>
          </a:xfrm>
          <a:prstGeom prst="rect">
            <a:avLst/>
          </a:prstGeom>
          <a:noFill/>
          <a:ln>
            <a:noFill/>
          </a:ln>
        </p:spPr>
        <p:txBody>
          <a:bodyPr spcFirstLastPara="1" wrap="square" lIns="91425" tIns="45700" rIns="91425" bIns="45700" anchor="ctr" anchorCtr="0">
            <a:spAutoFit/>
          </a:bodyPr>
          <a:lstStyle/>
          <a:p>
            <a:pPr marL="0" marR="0" lvl="0" indent="0" algn="l" rtl="0">
              <a:lnSpc>
                <a:spcPts val="1500"/>
              </a:lnSpc>
              <a:spcBef>
                <a:spcPts val="0"/>
              </a:spcBef>
              <a:spcAft>
                <a:spcPts val="0"/>
              </a:spcAft>
              <a:buNone/>
            </a:pPr>
            <a:r>
              <a:rPr lang="ru-RU" sz="3600" b="1" dirty="0">
                <a:solidFill>
                  <a:schemeClr val="dk1"/>
                </a:solidFill>
                <a:latin typeface="Arial Narrow"/>
                <a:ea typeface="Arial Narrow"/>
                <a:cs typeface="Arial Narrow"/>
                <a:sym typeface="Arial Narrow"/>
              </a:rPr>
              <a:t>1</a:t>
            </a:r>
            <a:r>
              <a:rPr lang="ru-RU" sz="2400" b="1" dirty="0">
                <a:solidFill>
                  <a:schemeClr val="dk1"/>
                </a:solidFill>
                <a:latin typeface="Arial Narrow"/>
                <a:ea typeface="Arial Narrow"/>
                <a:cs typeface="Arial Narrow"/>
                <a:sym typeface="Arial Narrow"/>
              </a:rPr>
              <a:t> </a:t>
            </a:r>
            <a:r>
              <a:rPr lang="ru-RU" sz="1600" b="1" dirty="0">
                <a:solidFill>
                  <a:schemeClr val="dk1"/>
                </a:solidFill>
                <a:latin typeface="Arial Narrow"/>
                <a:ea typeface="Arial Narrow"/>
                <a:cs typeface="Arial Narrow"/>
                <a:sym typeface="Arial Narrow"/>
              </a:rPr>
              <a:t>уровень</a:t>
            </a:r>
            <a:endParaRPr sz="2400" b="1" dirty="0">
              <a:solidFill>
                <a:schemeClr val="dk1"/>
              </a:solidFill>
              <a:latin typeface="Arial Narrow"/>
              <a:ea typeface="Arial Narrow"/>
              <a:cs typeface="Arial Narrow"/>
              <a:sym typeface="Arial Narrow"/>
            </a:endParaRPr>
          </a:p>
        </p:txBody>
      </p:sp>
      <p:sp>
        <p:nvSpPr>
          <p:cNvPr id="542" name="Google Shape;542;p25"/>
          <p:cNvSpPr txBox="1"/>
          <p:nvPr/>
        </p:nvSpPr>
        <p:spPr>
          <a:xfrm rot="-5400000">
            <a:off x="997716" y="3099047"/>
            <a:ext cx="1280181" cy="284653"/>
          </a:xfrm>
          <a:prstGeom prst="rect">
            <a:avLst/>
          </a:prstGeom>
          <a:noFill/>
          <a:ln>
            <a:noFill/>
          </a:ln>
        </p:spPr>
        <p:txBody>
          <a:bodyPr spcFirstLastPara="1" wrap="square" lIns="91425" tIns="45700" rIns="91425" bIns="45700" anchor="ctr" anchorCtr="0">
            <a:spAutoFit/>
          </a:bodyPr>
          <a:lstStyle/>
          <a:p>
            <a:pPr marL="0" marR="0" lvl="0" indent="0" algn="l" rtl="0">
              <a:lnSpc>
                <a:spcPts val="1500"/>
              </a:lnSpc>
              <a:spcBef>
                <a:spcPts val="0"/>
              </a:spcBef>
              <a:spcAft>
                <a:spcPts val="0"/>
              </a:spcAft>
              <a:buNone/>
            </a:pPr>
            <a:r>
              <a:rPr lang="ru-RU" sz="3600" b="1" dirty="0">
                <a:solidFill>
                  <a:schemeClr val="dk1"/>
                </a:solidFill>
                <a:latin typeface="Arial Narrow"/>
                <a:ea typeface="Arial Narrow"/>
                <a:cs typeface="Arial Narrow"/>
                <a:sym typeface="Arial Narrow"/>
              </a:rPr>
              <a:t>2</a:t>
            </a:r>
            <a:r>
              <a:rPr lang="ru-RU" sz="2400" b="1" dirty="0">
                <a:solidFill>
                  <a:schemeClr val="dk1"/>
                </a:solidFill>
                <a:latin typeface="Arial Narrow"/>
                <a:ea typeface="Arial Narrow"/>
                <a:cs typeface="Arial Narrow"/>
                <a:sym typeface="Arial Narrow"/>
              </a:rPr>
              <a:t> </a:t>
            </a:r>
            <a:r>
              <a:rPr lang="ru-RU" sz="1600" b="1" dirty="0">
                <a:solidFill>
                  <a:schemeClr val="dk1"/>
                </a:solidFill>
                <a:latin typeface="Arial Narrow"/>
                <a:ea typeface="Arial Narrow"/>
                <a:cs typeface="Arial Narrow"/>
                <a:sym typeface="Arial Narrow"/>
              </a:rPr>
              <a:t>уровень</a:t>
            </a:r>
            <a:endParaRPr sz="1500" b="1" dirty="0">
              <a:solidFill>
                <a:schemeClr val="dk1"/>
              </a:solidFill>
              <a:latin typeface="Arial Narrow"/>
              <a:ea typeface="Arial Narrow"/>
              <a:cs typeface="Arial Narrow"/>
              <a:sym typeface="Arial Narrow"/>
            </a:endParaRPr>
          </a:p>
        </p:txBody>
      </p:sp>
      <p:grpSp>
        <p:nvGrpSpPr>
          <p:cNvPr id="543" name="Google Shape;543;p25"/>
          <p:cNvGrpSpPr/>
          <p:nvPr/>
        </p:nvGrpSpPr>
        <p:grpSpPr>
          <a:xfrm>
            <a:off x="5790199" y="5750276"/>
            <a:ext cx="5014709" cy="605036"/>
            <a:chOff x="5242947" y="5022679"/>
            <a:chExt cx="5632148" cy="605036"/>
          </a:xfrm>
        </p:grpSpPr>
        <p:sp>
          <p:nvSpPr>
            <p:cNvPr id="544" name="Google Shape;544;p25"/>
            <p:cNvSpPr txBox="1"/>
            <p:nvPr/>
          </p:nvSpPr>
          <p:spPr>
            <a:xfrm>
              <a:off x="5242947" y="5042940"/>
              <a:ext cx="5632148" cy="584775"/>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ru-RU" sz="3200">
                  <a:solidFill>
                    <a:srgbClr val="9ACB56"/>
                  </a:solidFill>
                  <a:latin typeface="Arial Black"/>
                  <a:ea typeface="Arial Black"/>
                  <a:cs typeface="Arial Black"/>
                  <a:sym typeface="Arial Black"/>
                </a:rPr>
                <a:t>Поле решения</a:t>
              </a:r>
              <a:endParaRPr/>
            </a:p>
          </p:txBody>
        </p:sp>
        <p:pic>
          <p:nvPicPr>
            <p:cNvPr id="545" name="Google Shape;545;p25" descr="Знак одобрения"/>
            <p:cNvPicPr preferRelativeResize="0"/>
            <p:nvPr/>
          </p:nvPicPr>
          <p:blipFill rotWithShape="1">
            <a:blip r:embed="rId3">
              <a:alphaModFix/>
            </a:blip>
            <a:srcRect/>
            <a:stretch/>
          </p:blipFill>
          <p:spPr>
            <a:xfrm>
              <a:off x="10222355" y="5022679"/>
              <a:ext cx="567771" cy="567771"/>
            </a:xfrm>
            <a:prstGeom prst="rect">
              <a:avLst/>
            </a:prstGeom>
            <a:noFill/>
            <a:ln>
              <a:noFill/>
            </a:ln>
          </p:spPr>
        </p:pic>
      </p:grpSp>
      <p:sp>
        <p:nvSpPr>
          <p:cNvPr id="546" name="Google Shape;546;p25"/>
          <p:cNvSpPr txBox="1"/>
          <p:nvPr/>
        </p:nvSpPr>
        <p:spPr>
          <a:xfrm>
            <a:off x="1449285" y="5750276"/>
            <a:ext cx="4541881" cy="584775"/>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ru-RU" sz="3200">
                <a:solidFill>
                  <a:srgbClr val="FF0000"/>
                </a:solidFill>
                <a:latin typeface="Arial Black"/>
                <a:ea typeface="Arial Black"/>
                <a:cs typeface="Arial Black"/>
                <a:sym typeface="Arial Black"/>
              </a:rPr>
              <a:t>Поле проблемы</a:t>
            </a:r>
            <a:endParaRPr/>
          </a:p>
        </p:txBody>
      </p:sp>
      <p:sp>
        <p:nvSpPr>
          <p:cNvPr id="547" name="Google Shape;547;p25"/>
          <p:cNvSpPr/>
          <p:nvPr/>
        </p:nvSpPr>
        <p:spPr>
          <a:xfrm>
            <a:off x="1321955" y="5882759"/>
            <a:ext cx="360000" cy="360000"/>
          </a:xfrm>
          <a:prstGeom prst="lightningBolt">
            <a:avLst/>
          </a:prstGeom>
          <a:solidFill>
            <a:srgbClr val="FF0000">
              <a:alpha val="68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rgbClr val="FF0000"/>
              </a:solidFill>
              <a:latin typeface="Calibri"/>
              <a:ea typeface="Calibri"/>
              <a:cs typeface="Calibri"/>
              <a:sym typeface="Calibri"/>
            </a:endParaRPr>
          </a:p>
        </p:txBody>
      </p:sp>
      <p:sp>
        <p:nvSpPr>
          <p:cNvPr id="548" name="Google Shape;548;p25"/>
          <p:cNvSpPr/>
          <p:nvPr/>
        </p:nvSpPr>
        <p:spPr>
          <a:xfrm>
            <a:off x="1111257" y="4321509"/>
            <a:ext cx="10080625" cy="1476000"/>
          </a:xfrm>
          <a:prstGeom prst="rect">
            <a:avLst/>
          </a:prstGeom>
          <a:gradFill>
            <a:gsLst>
              <a:gs pos="0">
                <a:srgbClr val="FF0000">
                  <a:alpha val="46666"/>
                </a:srgbClr>
              </a:gs>
              <a:gs pos="23000">
                <a:srgbClr val="FB8181"/>
              </a:gs>
              <a:gs pos="49000">
                <a:schemeClr val="bg1">
                  <a:lumMod val="95000"/>
                </a:schemeClr>
              </a:gs>
              <a:gs pos="69000">
                <a:srgbClr val="CBE5A9"/>
              </a:gs>
              <a:gs pos="100000">
                <a:srgbClr val="9ACB56"/>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aphicFrame>
        <p:nvGraphicFramePr>
          <p:cNvPr id="549" name="Google Shape;549;p25"/>
          <p:cNvGraphicFramePr/>
          <p:nvPr>
            <p:extLst>
              <p:ext uri="{D42A27DB-BD31-4B8C-83A1-F6EECF244321}">
                <p14:modId xmlns:p14="http://schemas.microsoft.com/office/powerpoint/2010/main" val="4255320203"/>
              </p:ext>
            </p:extLst>
          </p:nvPr>
        </p:nvGraphicFramePr>
        <p:xfrm>
          <a:off x="1111257" y="3926956"/>
          <a:ext cx="10080000" cy="1864775"/>
        </p:xfrm>
        <a:graphic>
          <a:graphicData uri="http://schemas.openxmlformats.org/drawingml/2006/table">
            <a:tbl>
              <a:tblPr firstRow="1" bandRow="1">
                <a:noFill/>
                <a:tableStyleId>{650827CF-A0A9-4228-BA86-9FC21AD8BD8C}</a:tableStyleId>
              </a:tblPr>
              <a:tblGrid>
                <a:gridCol w="3360000">
                  <a:extLst>
                    <a:ext uri="{9D8B030D-6E8A-4147-A177-3AD203B41FA5}">
                      <a16:colId xmlns:a16="http://schemas.microsoft.com/office/drawing/2014/main" val="20000"/>
                    </a:ext>
                  </a:extLst>
                </a:gridCol>
                <a:gridCol w="3360000">
                  <a:extLst>
                    <a:ext uri="{9D8B030D-6E8A-4147-A177-3AD203B41FA5}">
                      <a16:colId xmlns:a16="http://schemas.microsoft.com/office/drawing/2014/main" val="20001"/>
                    </a:ext>
                  </a:extLst>
                </a:gridCol>
                <a:gridCol w="3360000">
                  <a:extLst>
                    <a:ext uri="{9D8B030D-6E8A-4147-A177-3AD203B41FA5}">
                      <a16:colId xmlns:a16="http://schemas.microsoft.com/office/drawing/2014/main" val="20002"/>
                    </a:ext>
                  </a:extLst>
                </a:gridCol>
              </a:tblGrid>
              <a:tr h="401725">
                <a:tc>
                  <a:txBody>
                    <a:bodyPr/>
                    <a:lstStyle/>
                    <a:p>
                      <a:pPr marL="0" marR="0" lvl="0" indent="0" algn="ctr" rtl="0">
                        <a:lnSpc>
                          <a:spcPct val="100000"/>
                        </a:lnSpc>
                        <a:spcBef>
                          <a:spcPts val="0"/>
                        </a:spcBef>
                        <a:spcAft>
                          <a:spcPts val="0"/>
                        </a:spcAft>
                        <a:buClr>
                          <a:schemeClr val="dk1"/>
                        </a:buClr>
                        <a:buSzPts val="1800"/>
                        <a:buFont typeface="Arial Black"/>
                        <a:buNone/>
                      </a:pPr>
                      <a:r>
                        <a:rPr lang="ru-RU" sz="1800" b="1" dirty="0">
                          <a:solidFill>
                            <a:schemeClr val="dk1"/>
                          </a:solidFill>
                          <a:latin typeface="Arial Black"/>
                          <a:ea typeface="Arial Black"/>
                          <a:cs typeface="Arial Black"/>
                          <a:sym typeface="Arial Black"/>
                        </a:rPr>
                        <a:t>Ситуация</a:t>
                      </a:r>
                      <a:endParaRPr dirty="0"/>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chemeClr val="dk1"/>
                        </a:buClr>
                        <a:buSzPts val="1800"/>
                        <a:buFont typeface="Arial Black"/>
                        <a:buNone/>
                      </a:pPr>
                      <a:r>
                        <a:rPr lang="ru-RU" sz="1800" b="1" dirty="0">
                          <a:solidFill>
                            <a:schemeClr val="dk1"/>
                          </a:solidFill>
                          <a:latin typeface="Arial Black"/>
                          <a:ea typeface="Arial Black"/>
                          <a:cs typeface="Arial Black"/>
                          <a:sym typeface="Arial Black"/>
                        </a:rPr>
                        <a:t>Действия</a:t>
                      </a:r>
                      <a:endParaRPr dirty="0"/>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chemeClr val="dk1"/>
                        </a:buClr>
                        <a:buSzPts val="1800"/>
                        <a:buFont typeface="Arial Black"/>
                        <a:buNone/>
                      </a:pPr>
                      <a:r>
                        <a:rPr lang="ru-RU" sz="1800" b="1" dirty="0">
                          <a:solidFill>
                            <a:schemeClr val="dk1"/>
                          </a:solidFill>
                          <a:latin typeface="Arial Black"/>
                          <a:ea typeface="Arial Black"/>
                          <a:cs typeface="Arial Black"/>
                          <a:sym typeface="Arial Black"/>
                        </a:rPr>
                        <a:t>Будущее</a:t>
                      </a:r>
                      <a:endParaRPr dirty="0"/>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2F2F2"/>
                    </a:solidFill>
                  </a:tcPr>
                </a:tc>
                <a:extLst>
                  <a:ext uri="{0D108BD9-81ED-4DB2-BD59-A6C34878D82A}">
                    <a16:rowId xmlns:a16="http://schemas.microsoft.com/office/drawing/2014/main" val="10000"/>
                  </a:ext>
                </a:extLst>
              </a:tr>
              <a:tr h="1438175">
                <a:tc>
                  <a:txBody>
                    <a:bodyPr/>
                    <a:lstStyle/>
                    <a:p>
                      <a:pPr marL="0" marR="0" lvl="0" indent="0" algn="l" rtl="0">
                        <a:spcBef>
                          <a:spcPts val="0"/>
                        </a:spcBef>
                        <a:spcAft>
                          <a:spcPts val="0"/>
                        </a:spcAft>
                        <a:buNone/>
                      </a:pPr>
                      <a:r>
                        <a:rPr lang="ru-RU" sz="1600" b="1" u="sng" dirty="0">
                          <a:solidFill>
                            <a:schemeClr val="dk1"/>
                          </a:solidFill>
                          <a:latin typeface="Arial"/>
                          <a:ea typeface="Arial"/>
                          <a:cs typeface="Arial"/>
                          <a:sym typeface="Arial"/>
                        </a:rPr>
                        <a:t>Задача:</a:t>
                      </a:r>
                      <a:endParaRPr dirty="0"/>
                    </a:p>
                    <a:p>
                      <a:pPr marL="0" marR="0" lvl="0" indent="0" algn="l" rtl="0">
                        <a:spcBef>
                          <a:spcPts val="0"/>
                        </a:spcBef>
                        <a:spcAft>
                          <a:spcPts val="0"/>
                        </a:spcAft>
                        <a:buNone/>
                      </a:pPr>
                      <a:endParaRPr sz="900" b="1" dirty="0">
                        <a:solidFill>
                          <a:schemeClr val="dk1"/>
                        </a:solidFill>
                        <a:latin typeface="Arial"/>
                        <a:ea typeface="Arial"/>
                        <a:cs typeface="Arial"/>
                        <a:sym typeface="Arial"/>
                      </a:endParaRPr>
                    </a:p>
                    <a:p>
                      <a:pPr marL="0" marR="0" lvl="0" indent="0" algn="l" rtl="0">
                        <a:spcBef>
                          <a:spcPts val="0"/>
                        </a:spcBef>
                        <a:spcAft>
                          <a:spcPts val="0"/>
                        </a:spcAft>
                        <a:buNone/>
                      </a:pPr>
                      <a:r>
                        <a:rPr lang="ru-RU" sz="1400" b="1" dirty="0">
                          <a:solidFill>
                            <a:schemeClr val="dk1"/>
                          </a:solidFill>
                          <a:latin typeface="Arial"/>
                          <a:ea typeface="Arial"/>
                          <a:cs typeface="Arial"/>
                          <a:sym typeface="Arial"/>
                        </a:rPr>
                        <a:t>Сложность:</a:t>
                      </a:r>
                      <a:endParaRPr dirty="0"/>
                    </a:p>
                    <a:p>
                      <a:pPr marL="0" marR="0" lvl="0" indent="0" algn="l" rtl="0">
                        <a:spcBef>
                          <a:spcPts val="0"/>
                        </a:spcBef>
                        <a:spcAft>
                          <a:spcPts val="0"/>
                        </a:spcAft>
                        <a:buNone/>
                      </a:pPr>
                      <a:endParaRPr sz="900" b="1" dirty="0">
                        <a:solidFill>
                          <a:schemeClr val="dk1"/>
                        </a:solidFill>
                        <a:latin typeface="Arial"/>
                        <a:ea typeface="Arial"/>
                        <a:cs typeface="Arial"/>
                        <a:sym typeface="Arial"/>
                      </a:endParaRPr>
                    </a:p>
                    <a:p>
                      <a:pPr marL="0" marR="0" lvl="0" indent="0" algn="l" rtl="0">
                        <a:spcBef>
                          <a:spcPts val="0"/>
                        </a:spcBef>
                        <a:spcAft>
                          <a:spcPts val="0"/>
                        </a:spcAft>
                        <a:buNone/>
                      </a:pPr>
                      <a:r>
                        <a:rPr lang="ru-RU" sz="1400" b="1" dirty="0">
                          <a:solidFill>
                            <a:schemeClr val="dk1"/>
                          </a:solidFill>
                          <a:latin typeface="Arial"/>
                          <a:ea typeface="Arial"/>
                          <a:cs typeface="Arial"/>
                          <a:sym typeface="Arial"/>
                        </a:rPr>
                        <a:t>Мысли:</a:t>
                      </a:r>
                      <a:endParaRPr dirty="0"/>
                    </a:p>
                    <a:p>
                      <a:pPr marL="0" marR="0" lvl="0" indent="0" algn="l" rtl="0">
                        <a:spcBef>
                          <a:spcPts val="0"/>
                        </a:spcBef>
                        <a:spcAft>
                          <a:spcPts val="0"/>
                        </a:spcAft>
                        <a:buNone/>
                      </a:pPr>
                      <a:r>
                        <a:rPr lang="ru-RU" sz="1400" b="1" dirty="0">
                          <a:solidFill>
                            <a:schemeClr val="dk1"/>
                          </a:solidFill>
                          <a:latin typeface="Arial"/>
                          <a:ea typeface="Arial"/>
                          <a:cs typeface="Arial"/>
                          <a:sym typeface="Arial"/>
                        </a:rPr>
                        <a:t>Эмоции:</a:t>
                      </a:r>
                      <a:endParaRPr dirty="0"/>
                    </a:p>
                    <a:p>
                      <a:pPr marL="0" marR="0" lvl="0" indent="0" algn="l" rtl="0">
                        <a:spcBef>
                          <a:spcPts val="0"/>
                        </a:spcBef>
                        <a:spcAft>
                          <a:spcPts val="0"/>
                        </a:spcAft>
                        <a:buNone/>
                      </a:pPr>
                      <a:r>
                        <a:rPr lang="ru-RU" sz="1400" b="1" dirty="0">
                          <a:solidFill>
                            <a:schemeClr val="dk1"/>
                          </a:solidFill>
                          <a:latin typeface="Arial"/>
                          <a:ea typeface="Arial"/>
                          <a:cs typeface="Arial"/>
                          <a:sym typeface="Arial"/>
                        </a:rPr>
                        <a:t>Действия:</a:t>
                      </a:r>
                      <a:endParaRPr dirty="0"/>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ru-RU" sz="1600" b="1" u="sng">
                          <a:solidFill>
                            <a:schemeClr val="dk1"/>
                          </a:solidFill>
                          <a:latin typeface="Arial"/>
                          <a:ea typeface="Arial"/>
                          <a:cs typeface="Arial"/>
                          <a:sym typeface="Arial"/>
                        </a:rPr>
                        <a:t>Варианты действий (план):</a:t>
                      </a:r>
                      <a:endParaRPr/>
                    </a:p>
                    <a:p>
                      <a:pPr marL="0" marR="0" lvl="0" indent="0" algn="l" rtl="0">
                        <a:spcBef>
                          <a:spcPts val="0"/>
                        </a:spcBef>
                        <a:spcAft>
                          <a:spcPts val="0"/>
                        </a:spcAft>
                        <a:buNone/>
                      </a:pPr>
                      <a:endParaRPr sz="900" b="1">
                        <a:solidFill>
                          <a:schemeClr val="dk1"/>
                        </a:solidFill>
                        <a:latin typeface="Arial"/>
                        <a:ea typeface="Arial"/>
                        <a:cs typeface="Arial"/>
                        <a:sym typeface="Arial"/>
                      </a:endParaRPr>
                    </a:p>
                    <a:p>
                      <a:pPr marL="0" marR="0" lvl="0" indent="0" algn="l" rtl="0">
                        <a:spcBef>
                          <a:spcPts val="0"/>
                        </a:spcBef>
                        <a:spcAft>
                          <a:spcPts val="0"/>
                        </a:spcAft>
                        <a:buNone/>
                      </a:pPr>
                      <a:r>
                        <a:rPr lang="ru-RU" sz="1400" b="1">
                          <a:solidFill>
                            <a:schemeClr val="dk1"/>
                          </a:solidFill>
                          <a:latin typeface="Arial"/>
                          <a:ea typeface="Arial"/>
                          <a:cs typeface="Arial"/>
                          <a:sym typeface="Arial"/>
                        </a:rPr>
                        <a:t>Первый шаг:</a:t>
                      </a:r>
                      <a:endParaRPr/>
                    </a:p>
                    <a:p>
                      <a:pPr marL="0" marR="0" lvl="0" indent="0" algn="l" rtl="0">
                        <a:spcBef>
                          <a:spcPts val="0"/>
                        </a:spcBef>
                        <a:spcAft>
                          <a:spcPts val="0"/>
                        </a:spcAft>
                        <a:buNone/>
                      </a:pPr>
                      <a:endParaRPr sz="900" b="1">
                        <a:solidFill>
                          <a:schemeClr val="dk1"/>
                        </a:solidFill>
                        <a:latin typeface="Arial"/>
                        <a:ea typeface="Arial"/>
                        <a:cs typeface="Arial"/>
                        <a:sym typeface="Arial"/>
                      </a:endParaRPr>
                    </a:p>
                    <a:p>
                      <a:pPr marL="0" marR="0" lvl="0" indent="0" algn="l" rtl="0">
                        <a:spcBef>
                          <a:spcPts val="0"/>
                        </a:spcBef>
                        <a:spcAft>
                          <a:spcPts val="0"/>
                        </a:spcAft>
                        <a:buNone/>
                      </a:pPr>
                      <a:r>
                        <a:rPr lang="ru-RU" sz="1400" b="1">
                          <a:solidFill>
                            <a:schemeClr val="dk1"/>
                          </a:solidFill>
                          <a:latin typeface="Arial"/>
                          <a:ea typeface="Arial"/>
                          <a:cs typeface="Arial"/>
                          <a:sym typeface="Arial"/>
                        </a:rPr>
                        <a:t>Мысли:</a:t>
                      </a:r>
                      <a:endParaRPr/>
                    </a:p>
                    <a:p>
                      <a:pPr marL="0" marR="0" lvl="0" indent="0" algn="l" rtl="0">
                        <a:spcBef>
                          <a:spcPts val="0"/>
                        </a:spcBef>
                        <a:spcAft>
                          <a:spcPts val="0"/>
                        </a:spcAft>
                        <a:buNone/>
                      </a:pPr>
                      <a:r>
                        <a:rPr lang="ru-RU" sz="1400" b="1">
                          <a:solidFill>
                            <a:schemeClr val="dk1"/>
                          </a:solidFill>
                          <a:latin typeface="Arial"/>
                          <a:ea typeface="Arial"/>
                          <a:cs typeface="Arial"/>
                          <a:sym typeface="Arial"/>
                        </a:rPr>
                        <a:t>Эмоции:</a:t>
                      </a:r>
                      <a:endParaRPr/>
                    </a:p>
                    <a:p>
                      <a:pPr marL="0" marR="0" lvl="0" indent="0" algn="l" rtl="0">
                        <a:spcBef>
                          <a:spcPts val="0"/>
                        </a:spcBef>
                        <a:spcAft>
                          <a:spcPts val="0"/>
                        </a:spcAft>
                        <a:buNone/>
                      </a:pPr>
                      <a:r>
                        <a:rPr lang="ru-RU" sz="1400" b="1">
                          <a:solidFill>
                            <a:schemeClr val="dk1"/>
                          </a:solidFill>
                          <a:latin typeface="Arial"/>
                          <a:ea typeface="Arial"/>
                          <a:cs typeface="Arial"/>
                          <a:sym typeface="Arial"/>
                        </a:rPr>
                        <a:t>Действия:</a:t>
                      </a:r>
                      <a:endParaRPr/>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ru-RU" sz="1600" b="1" u="sng" dirty="0">
                          <a:solidFill>
                            <a:schemeClr val="dk1"/>
                          </a:solidFill>
                          <a:latin typeface="Arial"/>
                          <a:ea typeface="Arial"/>
                          <a:cs typeface="Arial"/>
                          <a:sym typeface="Arial"/>
                        </a:rPr>
                        <a:t>Образ желаемого будущего:</a:t>
                      </a:r>
                      <a:endParaRPr dirty="0"/>
                    </a:p>
                    <a:p>
                      <a:pPr marL="0" marR="0" lvl="0" indent="0" algn="l" rtl="0">
                        <a:spcBef>
                          <a:spcPts val="0"/>
                        </a:spcBef>
                        <a:spcAft>
                          <a:spcPts val="0"/>
                        </a:spcAft>
                        <a:buNone/>
                      </a:pPr>
                      <a:endParaRPr sz="900" b="1" dirty="0">
                        <a:solidFill>
                          <a:schemeClr val="dk1"/>
                        </a:solidFill>
                        <a:latin typeface="Arial"/>
                        <a:ea typeface="Arial"/>
                        <a:cs typeface="Arial"/>
                        <a:sym typeface="Arial"/>
                      </a:endParaRPr>
                    </a:p>
                    <a:p>
                      <a:pPr marL="0" marR="0" lvl="0" indent="0" algn="l" rtl="0">
                        <a:spcBef>
                          <a:spcPts val="0"/>
                        </a:spcBef>
                        <a:spcAft>
                          <a:spcPts val="0"/>
                        </a:spcAft>
                        <a:buNone/>
                      </a:pPr>
                      <a:r>
                        <a:rPr lang="ru-RU" sz="1400" b="1" dirty="0">
                          <a:solidFill>
                            <a:schemeClr val="dk1"/>
                          </a:solidFill>
                          <a:latin typeface="Arial"/>
                          <a:ea typeface="Arial"/>
                          <a:cs typeface="Arial"/>
                          <a:sym typeface="Arial"/>
                        </a:rPr>
                        <a:t>Значимая цель:</a:t>
                      </a:r>
                      <a:endParaRPr dirty="0"/>
                    </a:p>
                    <a:p>
                      <a:pPr marL="0" marR="0" lvl="0" indent="0" algn="l" rtl="0">
                        <a:spcBef>
                          <a:spcPts val="0"/>
                        </a:spcBef>
                        <a:spcAft>
                          <a:spcPts val="0"/>
                        </a:spcAft>
                        <a:buNone/>
                      </a:pPr>
                      <a:endParaRPr sz="900" b="1" dirty="0">
                        <a:solidFill>
                          <a:schemeClr val="dk1"/>
                        </a:solidFill>
                        <a:latin typeface="Arial"/>
                        <a:ea typeface="Arial"/>
                        <a:cs typeface="Arial"/>
                        <a:sym typeface="Arial"/>
                      </a:endParaRPr>
                    </a:p>
                    <a:p>
                      <a:pPr marL="0" marR="0" lvl="0" indent="0" algn="l" rtl="0">
                        <a:spcBef>
                          <a:spcPts val="0"/>
                        </a:spcBef>
                        <a:spcAft>
                          <a:spcPts val="0"/>
                        </a:spcAft>
                        <a:buNone/>
                      </a:pPr>
                      <a:r>
                        <a:rPr lang="ru-RU" sz="1400" b="1" dirty="0">
                          <a:solidFill>
                            <a:schemeClr val="dk1"/>
                          </a:solidFill>
                          <a:latin typeface="Arial"/>
                          <a:ea typeface="Arial"/>
                          <a:cs typeface="Arial"/>
                          <a:sym typeface="Arial"/>
                        </a:rPr>
                        <a:t>Мысли:</a:t>
                      </a:r>
                      <a:endParaRPr dirty="0"/>
                    </a:p>
                    <a:p>
                      <a:pPr marL="0" marR="0" lvl="0" indent="0" algn="l" rtl="0">
                        <a:spcBef>
                          <a:spcPts val="0"/>
                        </a:spcBef>
                        <a:spcAft>
                          <a:spcPts val="0"/>
                        </a:spcAft>
                        <a:buNone/>
                      </a:pPr>
                      <a:r>
                        <a:rPr lang="ru-RU" sz="1400" b="1" dirty="0">
                          <a:solidFill>
                            <a:schemeClr val="dk1"/>
                          </a:solidFill>
                          <a:latin typeface="Arial"/>
                          <a:ea typeface="Arial"/>
                          <a:cs typeface="Arial"/>
                          <a:sym typeface="Arial"/>
                        </a:rPr>
                        <a:t>Эмоции:</a:t>
                      </a:r>
                      <a:endParaRPr dirty="0"/>
                    </a:p>
                    <a:p>
                      <a:pPr marL="0" marR="0" lvl="0" indent="0" algn="l" rtl="0">
                        <a:spcBef>
                          <a:spcPts val="0"/>
                        </a:spcBef>
                        <a:spcAft>
                          <a:spcPts val="0"/>
                        </a:spcAft>
                        <a:buNone/>
                      </a:pPr>
                      <a:r>
                        <a:rPr lang="ru-RU" sz="1400" b="1" dirty="0">
                          <a:solidFill>
                            <a:schemeClr val="dk1"/>
                          </a:solidFill>
                          <a:latin typeface="Arial"/>
                          <a:ea typeface="Arial"/>
                          <a:cs typeface="Arial"/>
                          <a:sym typeface="Arial"/>
                        </a:rPr>
                        <a:t>Действия</a:t>
                      </a:r>
                      <a:r>
                        <a:rPr lang="ru-RU" sz="1400" dirty="0">
                          <a:solidFill>
                            <a:schemeClr val="dk1"/>
                          </a:solidFill>
                          <a:latin typeface="Arial"/>
                          <a:ea typeface="Arial"/>
                          <a:cs typeface="Arial"/>
                          <a:sym typeface="Arial"/>
                        </a:rPr>
                        <a:t>:</a:t>
                      </a:r>
                      <a:endParaRPr dirty="0"/>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550" name="Google Shape;550;p25"/>
          <p:cNvGraphicFramePr/>
          <p:nvPr>
            <p:extLst>
              <p:ext uri="{D42A27DB-BD31-4B8C-83A1-F6EECF244321}">
                <p14:modId xmlns:p14="http://schemas.microsoft.com/office/powerpoint/2010/main" val="2170396835"/>
              </p:ext>
            </p:extLst>
          </p:nvPr>
        </p:nvGraphicFramePr>
        <p:xfrm>
          <a:off x="1801179" y="2653184"/>
          <a:ext cx="8642350" cy="1280180"/>
        </p:xfrm>
        <a:graphic>
          <a:graphicData uri="http://schemas.openxmlformats.org/drawingml/2006/table">
            <a:tbl>
              <a:tblPr firstRow="1" bandRow="1">
                <a:noFill/>
                <a:tableStyleId>{650827CF-A0A9-4228-BA86-9FC21AD8BD8C}</a:tableStyleId>
              </a:tblPr>
              <a:tblGrid>
                <a:gridCol w="4321175">
                  <a:extLst>
                    <a:ext uri="{9D8B030D-6E8A-4147-A177-3AD203B41FA5}">
                      <a16:colId xmlns:a16="http://schemas.microsoft.com/office/drawing/2014/main" val="20000"/>
                    </a:ext>
                  </a:extLst>
                </a:gridCol>
                <a:gridCol w="4321175">
                  <a:extLst>
                    <a:ext uri="{9D8B030D-6E8A-4147-A177-3AD203B41FA5}">
                      <a16:colId xmlns:a16="http://schemas.microsoft.com/office/drawing/2014/main" val="20001"/>
                    </a:ext>
                  </a:extLst>
                </a:gridCol>
              </a:tblGrid>
              <a:tr h="224950">
                <a:tc>
                  <a:txBody>
                    <a:bodyPr/>
                    <a:lstStyle/>
                    <a:p>
                      <a:pPr marL="0" marR="0" lvl="0" indent="0" algn="ctr" rtl="0">
                        <a:lnSpc>
                          <a:spcPct val="100000"/>
                        </a:lnSpc>
                        <a:spcBef>
                          <a:spcPts val="0"/>
                        </a:spcBef>
                        <a:spcAft>
                          <a:spcPts val="0"/>
                        </a:spcAft>
                        <a:buClr>
                          <a:schemeClr val="dk1"/>
                        </a:buClr>
                        <a:buSzPts val="1800"/>
                        <a:buFont typeface="Arial Black"/>
                        <a:buNone/>
                      </a:pPr>
                      <a:r>
                        <a:rPr lang="ru-RU" sz="1800" b="1">
                          <a:solidFill>
                            <a:schemeClr val="dk1"/>
                          </a:solidFill>
                          <a:latin typeface="Arial Black"/>
                          <a:ea typeface="Arial Black"/>
                          <a:cs typeface="Arial Black"/>
                          <a:sym typeface="Arial Black"/>
                        </a:rPr>
                        <a:t>Убеждения</a:t>
                      </a:r>
                      <a:endParaRPr/>
                    </a:p>
                    <a:p>
                      <a:pPr marL="0" marR="0" lvl="0" indent="0" algn="ctr" rtl="0">
                        <a:lnSpc>
                          <a:spcPct val="100000"/>
                        </a:lnSpc>
                        <a:spcBef>
                          <a:spcPts val="0"/>
                        </a:spcBef>
                        <a:spcAft>
                          <a:spcPts val="0"/>
                        </a:spcAft>
                        <a:buClr>
                          <a:schemeClr val="dk1"/>
                        </a:buClr>
                        <a:buSzPts val="1400"/>
                        <a:buFont typeface="Arial Narrow"/>
                        <a:buNone/>
                      </a:pPr>
                      <a:r>
                        <a:rPr lang="ru-RU" sz="1400" b="1">
                          <a:solidFill>
                            <a:schemeClr val="dk1"/>
                          </a:solidFill>
                          <a:latin typeface="Arial Narrow"/>
                          <a:ea typeface="Arial Narrow"/>
                          <a:cs typeface="Arial Narrow"/>
                          <a:sym typeface="Arial Narrow"/>
                        </a:rPr>
                        <a:t>ограничения, препятствия, сложности </a:t>
                      </a:r>
                      <a:endParaRPr/>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chemeClr val="dk1"/>
                        </a:buClr>
                        <a:buSzPts val="1800"/>
                        <a:buFont typeface="Arial Black"/>
                        <a:buNone/>
                      </a:pPr>
                      <a:r>
                        <a:rPr lang="ru-RU" sz="1800" b="1" dirty="0">
                          <a:solidFill>
                            <a:schemeClr val="dk1"/>
                          </a:solidFill>
                          <a:latin typeface="Arial Black"/>
                          <a:ea typeface="Arial Black"/>
                          <a:cs typeface="Arial Black"/>
                          <a:sym typeface="Arial Black"/>
                        </a:rPr>
                        <a:t>Знание</a:t>
                      </a:r>
                      <a:endParaRPr dirty="0"/>
                    </a:p>
                    <a:p>
                      <a:pPr marL="0" marR="0" lvl="0" indent="0" algn="ctr" rtl="0">
                        <a:lnSpc>
                          <a:spcPct val="100000"/>
                        </a:lnSpc>
                        <a:spcBef>
                          <a:spcPts val="0"/>
                        </a:spcBef>
                        <a:spcAft>
                          <a:spcPts val="0"/>
                        </a:spcAft>
                        <a:buClr>
                          <a:schemeClr val="dk1"/>
                        </a:buClr>
                        <a:buSzPts val="1400"/>
                        <a:buFont typeface="Arial Narrow"/>
                        <a:buNone/>
                      </a:pPr>
                      <a:r>
                        <a:rPr lang="ru-RU" sz="1400" b="1" dirty="0">
                          <a:solidFill>
                            <a:schemeClr val="dk1"/>
                          </a:solidFill>
                          <a:latin typeface="Arial Narrow"/>
                          <a:ea typeface="Arial Narrow"/>
                          <a:cs typeface="Arial Narrow"/>
                          <a:sym typeface="Arial Narrow"/>
                        </a:rPr>
                        <a:t>ресурсы, поддержка, возможности </a:t>
                      </a:r>
                      <a:endParaRPr dirty="0"/>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2F2F2"/>
                    </a:solidFill>
                  </a:tcPr>
                </a:tc>
                <a:extLst>
                  <a:ext uri="{0D108BD9-81ED-4DB2-BD59-A6C34878D82A}">
                    <a16:rowId xmlns:a16="http://schemas.microsoft.com/office/drawing/2014/main" val="10000"/>
                  </a:ext>
                </a:extLst>
              </a:tr>
              <a:tr h="360000">
                <a:tc>
                  <a:txBody>
                    <a:bodyPr/>
                    <a:lstStyle/>
                    <a:p>
                      <a:pPr marL="0" marR="0" lvl="0" indent="0" algn="l" rtl="0">
                        <a:spcBef>
                          <a:spcPts val="0"/>
                        </a:spcBef>
                        <a:spcAft>
                          <a:spcPts val="0"/>
                        </a:spcAft>
                        <a:buNone/>
                      </a:pPr>
                      <a:endParaRPr sz="1000" dirty="0">
                        <a:solidFill>
                          <a:schemeClr val="dk1"/>
                        </a:solidFill>
                        <a:latin typeface="Arial Narrow"/>
                        <a:ea typeface="Arial Narrow"/>
                        <a:cs typeface="Arial Narrow"/>
                        <a:sym typeface="Arial Narrow"/>
                      </a:endParaRPr>
                    </a:p>
                    <a:p>
                      <a:pPr marL="0" marR="0" lvl="0" indent="0" algn="l" rtl="0">
                        <a:spcBef>
                          <a:spcPts val="0"/>
                        </a:spcBef>
                        <a:spcAft>
                          <a:spcPts val="0"/>
                        </a:spcAft>
                        <a:buNone/>
                      </a:pPr>
                      <a:endParaRPr sz="1000" dirty="0">
                        <a:solidFill>
                          <a:schemeClr val="dk1"/>
                        </a:solidFill>
                        <a:latin typeface="Arial Narrow"/>
                        <a:ea typeface="Arial Narrow"/>
                        <a:cs typeface="Arial Narrow"/>
                        <a:sym typeface="Arial Narrow"/>
                      </a:endParaRPr>
                    </a:p>
                    <a:p>
                      <a:pPr marL="0" marR="0" lvl="0" indent="0" algn="l" rtl="0">
                        <a:spcBef>
                          <a:spcPts val="0"/>
                        </a:spcBef>
                        <a:spcAft>
                          <a:spcPts val="0"/>
                        </a:spcAft>
                        <a:buNone/>
                      </a:pPr>
                      <a:endParaRPr sz="1000" dirty="0">
                        <a:solidFill>
                          <a:schemeClr val="dk1"/>
                        </a:solidFill>
                        <a:latin typeface="Arial Narrow"/>
                        <a:ea typeface="Arial Narrow"/>
                        <a:cs typeface="Arial Narrow"/>
                        <a:sym typeface="Arial Narrow"/>
                      </a:endParaRPr>
                    </a:p>
                    <a:p>
                      <a:pPr marL="0" marR="0" lvl="0" indent="0" algn="l" rtl="0">
                        <a:spcBef>
                          <a:spcPts val="0"/>
                        </a:spcBef>
                        <a:spcAft>
                          <a:spcPts val="0"/>
                        </a:spcAft>
                        <a:buNone/>
                      </a:pPr>
                      <a:endParaRPr sz="1000" dirty="0">
                        <a:solidFill>
                          <a:schemeClr val="dk1"/>
                        </a:solidFill>
                        <a:latin typeface="Arial Narrow"/>
                        <a:ea typeface="Arial Narrow"/>
                        <a:cs typeface="Arial Narrow"/>
                        <a:sym typeface="Arial Narrow"/>
                      </a:endParaRPr>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1000" dirty="0">
                        <a:solidFill>
                          <a:schemeClr val="dk1"/>
                        </a:solidFill>
                        <a:latin typeface="Arial Narrow"/>
                        <a:ea typeface="Arial Narrow"/>
                        <a:cs typeface="Arial Narrow"/>
                        <a:sym typeface="Arial Narrow"/>
                      </a:endParaRPr>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cxnSp>
        <p:nvCxnSpPr>
          <p:cNvPr id="551" name="Google Shape;551;p25"/>
          <p:cNvCxnSpPr/>
          <p:nvPr/>
        </p:nvCxnSpPr>
        <p:spPr>
          <a:xfrm>
            <a:off x="6111545" y="2661836"/>
            <a:ext cx="10809" cy="3503342"/>
          </a:xfrm>
          <a:prstGeom prst="straightConnector1">
            <a:avLst/>
          </a:prstGeom>
          <a:noFill/>
          <a:ln w="101600" cap="rnd" cmpd="sng">
            <a:solidFill>
              <a:srgbClr val="757070"/>
            </a:solidFill>
            <a:prstDash val="dot"/>
            <a:miter lim="800000"/>
            <a:headEnd type="none" w="sm" len="sm"/>
            <a:tailEnd type="none" w="sm" len="sm"/>
          </a:ln>
        </p:spPr>
      </p:cxnSp>
      <p:sp>
        <p:nvSpPr>
          <p:cNvPr id="552" name="Google Shape;552;p25"/>
          <p:cNvSpPr txBox="1"/>
          <p:nvPr/>
        </p:nvSpPr>
        <p:spPr>
          <a:xfrm>
            <a:off x="1742838" y="507115"/>
            <a:ext cx="8816837" cy="419859"/>
          </a:xfrm>
          <a:prstGeom prst="rect">
            <a:avLst/>
          </a:prstGeom>
          <a:noFill/>
          <a:ln>
            <a:noFill/>
          </a:ln>
        </p:spPr>
        <p:txBody>
          <a:bodyPr spcFirstLastPara="1" wrap="square" lIns="91425" tIns="45700" rIns="91425" bIns="45700" anchor="t" anchorCtr="0">
            <a:spAutoFit/>
          </a:bodyPr>
          <a:lstStyle/>
          <a:p>
            <a:pPr marL="0" marR="0" lvl="0" indent="0" algn="ctr" rtl="0">
              <a:lnSpc>
                <a:spcPct val="50000"/>
              </a:lnSpc>
              <a:spcBef>
                <a:spcPts val="0"/>
              </a:spcBef>
              <a:spcAft>
                <a:spcPts val="0"/>
              </a:spcAft>
              <a:buNone/>
            </a:pPr>
            <a:r>
              <a:rPr lang="ru-RU" sz="4000" b="1">
                <a:solidFill>
                  <a:schemeClr val="dk1"/>
                </a:solidFill>
                <a:latin typeface="Arial Black"/>
                <a:ea typeface="Arial Black"/>
                <a:cs typeface="Arial Black"/>
                <a:sym typeface="Arial Black"/>
              </a:rPr>
              <a:t>Уровень убеждений и знаний</a:t>
            </a:r>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p26"/>
          <p:cNvSpPr/>
          <p:nvPr/>
        </p:nvSpPr>
        <p:spPr>
          <a:xfrm>
            <a:off x="1790371" y="3627454"/>
            <a:ext cx="8642350" cy="677505"/>
          </a:xfrm>
          <a:prstGeom prst="rect">
            <a:avLst/>
          </a:prstGeom>
          <a:gradFill>
            <a:gsLst>
              <a:gs pos="49000">
                <a:schemeClr val="bg1">
                  <a:lumMod val="95000"/>
                </a:schemeClr>
              </a:gs>
              <a:gs pos="0">
                <a:srgbClr val="FF0000">
                  <a:alpha val="46666"/>
                </a:srgbClr>
              </a:gs>
              <a:gs pos="22000">
                <a:srgbClr val="FB8181"/>
              </a:gs>
              <a:gs pos="72000">
                <a:srgbClr val="CBE5A9"/>
              </a:gs>
              <a:gs pos="100000">
                <a:srgbClr val="9ACB56"/>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9" name="Google Shape;559;p26"/>
          <p:cNvSpPr txBox="1"/>
          <p:nvPr/>
        </p:nvSpPr>
        <p:spPr>
          <a:xfrm>
            <a:off x="1901536" y="389078"/>
            <a:ext cx="8499442" cy="419859"/>
          </a:xfrm>
          <a:prstGeom prst="rect">
            <a:avLst/>
          </a:prstGeom>
          <a:noFill/>
          <a:ln>
            <a:noFill/>
          </a:ln>
        </p:spPr>
        <p:txBody>
          <a:bodyPr spcFirstLastPara="1" wrap="square" lIns="91425" tIns="45700" rIns="91425" bIns="45700" anchor="t" anchorCtr="0">
            <a:spAutoFit/>
          </a:bodyPr>
          <a:lstStyle/>
          <a:p>
            <a:pPr marL="0" marR="0" lvl="0" indent="0" algn="ctr" rtl="0">
              <a:lnSpc>
                <a:spcPct val="50000"/>
              </a:lnSpc>
              <a:spcBef>
                <a:spcPts val="0"/>
              </a:spcBef>
              <a:spcAft>
                <a:spcPts val="0"/>
              </a:spcAft>
              <a:buNone/>
            </a:pPr>
            <a:r>
              <a:rPr lang="ru-RU" sz="4000" b="1">
                <a:solidFill>
                  <a:schemeClr val="dk1"/>
                </a:solidFill>
                <a:latin typeface="Arial Black"/>
                <a:ea typeface="Arial Black"/>
                <a:cs typeface="Arial Black"/>
                <a:sym typeface="Arial Black"/>
              </a:rPr>
              <a:t>Уровни ценностей и смысла</a:t>
            </a:r>
            <a:endParaRPr/>
          </a:p>
        </p:txBody>
      </p:sp>
      <p:sp>
        <p:nvSpPr>
          <p:cNvPr id="560" name="Google Shape;560;p26"/>
          <p:cNvSpPr txBox="1"/>
          <p:nvPr/>
        </p:nvSpPr>
        <p:spPr>
          <a:xfrm rot="-5400000">
            <a:off x="269724" y="5244920"/>
            <a:ext cx="1359314" cy="284653"/>
          </a:xfrm>
          <a:prstGeom prst="rect">
            <a:avLst/>
          </a:prstGeom>
          <a:noFill/>
          <a:ln>
            <a:noFill/>
          </a:ln>
        </p:spPr>
        <p:txBody>
          <a:bodyPr spcFirstLastPara="1" wrap="square" lIns="91425" tIns="45700" rIns="91425" bIns="45700" anchor="ctr" anchorCtr="0">
            <a:spAutoFit/>
          </a:bodyPr>
          <a:lstStyle/>
          <a:p>
            <a:pPr marL="0" marR="0" lvl="0" indent="0" algn="l" rtl="0">
              <a:lnSpc>
                <a:spcPts val="1500"/>
              </a:lnSpc>
              <a:spcBef>
                <a:spcPts val="0"/>
              </a:spcBef>
              <a:spcAft>
                <a:spcPts val="0"/>
              </a:spcAft>
              <a:buNone/>
            </a:pPr>
            <a:r>
              <a:rPr lang="ru-RU" sz="3600" b="1" dirty="0">
                <a:solidFill>
                  <a:schemeClr val="dk1"/>
                </a:solidFill>
                <a:latin typeface="Arial Narrow"/>
                <a:ea typeface="Arial Narrow"/>
                <a:cs typeface="Arial Narrow"/>
                <a:sym typeface="Arial Narrow"/>
              </a:rPr>
              <a:t>1</a:t>
            </a:r>
            <a:r>
              <a:rPr lang="ru-RU" sz="2400" b="1" dirty="0">
                <a:solidFill>
                  <a:schemeClr val="dk1"/>
                </a:solidFill>
                <a:latin typeface="Arial Narrow"/>
                <a:ea typeface="Arial Narrow"/>
                <a:cs typeface="Arial Narrow"/>
                <a:sym typeface="Arial Narrow"/>
              </a:rPr>
              <a:t> </a:t>
            </a:r>
            <a:r>
              <a:rPr lang="ru-RU" sz="1600" b="1" dirty="0">
                <a:solidFill>
                  <a:schemeClr val="dk1"/>
                </a:solidFill>
                <a:latin typeface="Arial Narrow"/>
                <a:ea typeface="Arial Narrow"/>
                <a:cs typeface="Arial Narrow"/>
                <a:sym typeface="Arial Narrow"/>
              </a:rPr>
              <a:t>уровень</a:t>
            </a:r>
            <a:endParaRPr sz="2400" b="1" dirty="0">
              <a:solidFill>
                <a:schemeClr val="dk1"/>
              </a:solidFill>
              <a:latin typeface="Arial Narrow"/>
              <a:ea typeface="Arial Narrow"/>
              <a:cs typeface="Arial Narrow"/>
              <a:sym typeface="Arial Narrow"/>
            </a:endParaRPr>
          </a:p>
        </p:txBody>
      </p:sp>
      <p:sp>
        <p:nvSpPr>
          <p:cNvPr id="561" name="Google Shape;561;p26"/>
          <p:cNvSpPr txBox="1"/>
          <p:nvPr/>
        </p:nvSpPr>
        <p:spPr>
          <a:xfrm rot="-5400000">
            <a:off x="1044181" y="3539853"/>
            <a:ext cx="1187252" cy="284653"/>
          </a:xfrm>
          <a:prstGeom prst="rect">
            <a:avLst/>
          </a:prstGeom>
          <a:noFill/>
          <a:ln>
            <a:noFill/>
          </a:ln>
        </p:spPr>
        <p:txBody>
          <a:bodyPr spcFirstLastPara="1" wrap="square" lIns="91425" tIns="45700" rIns="91425" bIns="45700" anchor="ctr" anchorCtr="0">
            <a:spAutoFit/>
          </a:bodyPr>
          <a:lstStyle/>
          <a:p>
            <a:pPr marL="0" marR="0" lvl="0" indent="0" algn="l" rtl="0">
              <a:lnSpc>
                <a:spcPts val="1500"/>
              </a:lnSpc>
              <a:spcBef>
                <a:spcPts val="0"/>
              </a:spcBef>
              <a:spcAft>
                <a:spcPts val="0"/>
              </a:spcAft>
              <a:buNone/>
            </a:pPr>
            <a:r>
              <a:rPr lang="ru-RU" sz="3600" b="1" dirty="0">
                <a:solidFill>
                  <a:schemeClr val="dk1"/>
                </a:solidFill>
                <a:latin typeface="Arial Narrow"/>
                <a:ea typeface="Arial Narrow"/>
                <a:cs typeface="Arial Narrow"/>
                <a:sym typeface="Arial Narrow"/>
              </a:rPr>
              <a:t>2</a:t>
            </a:r>
            <a:r>
              <a:rPr lang="ru-RU" sz="2400" b="1" dirty="0">
                <a:solidFill>
                  <a:schemeClr val="dk1"/>
                </a:solidFill>
                <a:latin typeface="Arial Narrow"/>
                <a:ea typeface="Arial Narrow"/>
                <a:cs typeface="Arial Narrow"/>
                <a:sym typeface="Arial Narrow"/>
              </a:rPr>
              <a:t> </a:t>
            </a:r>
            <a:r>
              <a:rPr lang="ru-RU" sz="1600" b="1" dirty="0">
                <a:solidFill>
                  <a:schemeClr val="dk1"/>
                </a:solidFill>
                <a:latin typeface="Arial Narrow"/>
                <a:ea typeface="Arial Narrow"/>
                <a:cs typeface="Arial Narrow"/>
                <a:sym typeface="Arial Narrow"/>
              </a:rPr>
              <a:t>уровень</a:t>
            </a:r>
            <a:endParaRPr sz="1500" b="1" dirty="0">
              <a:solidFill>
                <a:schemeClr val="dk1"/>
              </a:solidFill>
              <a:latin typeface="Arial Narrow"/>
              <a:ea typeface="Arial Narrow"/>
              <a:cs typeface="Arial Narrow"/>
              <a:sym typeface="Arial Narrow"/>
            </a:endParaRPr>
          </a:p>
        </p:txBody>
      </p:sp>
      <p:graphicFrame>
        <p:nvGraphicFramePr>
          <p:cNvPr id="562" name="Google Shape;562;p26"/>
          <p:cNvGraphicFramePr/>
          <p:nvPr/>
        </p:nvGraphicFramePr>
        <p:xfrm>
          <a:off x="2875643" y="1967434"/>
          <a:ext cx="6471800" cy="1080480"/>
        </p:xfrm>
        <a:graphic>
          <a:graphicData uri="http://schemas.openxmlformats.org/drawingml/2006/table">
            <a:tbl>
              <a:tblPr firstRow="1" bandRow="1">
                <a:noFill/>
                <a:tableStyleId>{650827CF-A0A9-4228-BA86-9FC21AD8BD8C}</a:tableStyleId>
              </a:tblPr>
              <a:tblGrid>
                <a:gridCol w="6471800">
                  <a:extLst>
                    <a:ext uri="{9D8B030D-6E8A-4147-A177-3AD203B41FA5}">
                      <a16:colId xmlns:a16="http://schemas.microsoft.com/office/drawing/2014/main" val="20000"/>
                    </a:ext>
                  </a:extLst>
                </a:gridCol>
              </a:tblGrid>
              <a:tr h="501350">
                <a:tc>
                  <a:txBody>
                    <a:bodyPr/>
                    <a:lstStyle/>
                    <a:p>
                      <a:pPr marL="0" marR="0" lvl="0" indent="0" algn="ctr" rtl="0">
                        <a:lnSpc>
                          <a:spcPct val="100000"/>
                        </a:lnSpc>
                        <a:spcBef>
                          <a:spcPts val="0"/>
                        </a:spcBef>
                        <a:spcAft>
                          <a:spcPts val="0"/>
                        </a:spcAft>
                        <a:buClr>
                          <a:schemeClr val="dk1"/>
                        </a:buClr>
                        <a:buSzPts val="2000"/>
                        <a:buFont typeface="Arial Black"/>
                        <a:buNone/>
                      </a:pPr>
                      <a:r>
                        <a:rPr lang="ru-RU" sz="2000" b="1">
                          <a:solidFill>
                            <a:schemeClr val="dk1"/>
                          </a:solidFill>
                          <a:latin typeface="Arial Black"/>
                          <a:ea typeface="Arial Black"/>
                          <a:cs typeface="Arial Black"/>
                          <a:sym typeface="Arial Black"/>
                        </a:rPr>
                        <a:t>Ценности</a:t>
                      </a:r>
                      <a:endParaRPr/>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2F2F2"/>
                    </a:solidFill>
                  </a:tcPr>
                </a:tc>
                <a:extLst>
                  <a:ext uri="{0D108BD9-81ED-4DB2-BD59-A6C34878D82A}">
                    <a16:rowId xmlns:a16="http://schemas.microsoft.com/office/drawing/2014/main" val="10000"/>
                  </a:ext>
                </a:extLst>
              </a:tr>
              <a:tr h="512950">
                <a:tc>
                  <a:txBody>
                    <a:bodyPr/>
                    <a:lstStyle/>
                    <a:p>
                      <a:pPr marL="0" marR="0" lvl="0" indent="0" algn="l" rtl="0">
                        <a:spcBef>
                          <a:spcPts val="0"/>
                        </a:spcBef>
                        <a:spcAft>
                          <a:spcPts val="0"/>
                        </a:spcAft>
                        <a:buNone/>
                      </a:pPr>
                      <a:endParaRPr sz="800" dirty="0">
                        <a:solidFill>
                          <a:schemeClr val="dk1"/>
                        </a:solidFill>
                        <a:latin typeface="Arial Narrow"/>
                        <a:ea typeface="Arial Narrow"/>
                        <a:cs typeface="Arial Narrow"/>
                        <a:sym typeface="Arial Narrow"/>
                      </a:endParaRPr>
                    </a:p>
                    <a:p>
                      <a:pPr marL="0" marR="0" lvl="0" indent="0" algn="l" rtl="0">
                        <a:spcBef>
                          <a:spcPts val="0"/>
                        </a:spcBef>
                        <a:spcAft>
                          <a:spcPts val="0"/>
                        </a:spcAft>
                        <a:buNone/>
                      </a:pPr>
                      <a:endParaRPr sz="800" dirty="0">
                        <a:solidFill>
                          <a:schemeClr val="dk1"/>
                        </a:solidFill>
                        <a:latin typeface="Arial Narrow"/>
                        <a:ea typeface="Arial Narrow"/>
                        <a:cs typeface="Arial Narrow"/>
                        <a:sym typeface="Arial Narrow"/>
                      </a:endParaRPr>
                    </a:p>
                    <a:p>
                      <a:pPr marL="0" marR="0" lvl="0" indent="0" algn="l" rtl="0">
                        <a:spcBef>
                          <a:spcPts val="0"/>
                        </a:spcBef>
                        <a:spcAft>
                          <a:spcPts val="0"/>
                        </a:spcAft>
                        <a:buNone/>
                      </a:pPr>
                      <a:endParaRPr sz="800" dirty="0">
                        <a:solidFill>
                          <a:schemeClr val="dk1"/>
                        </a:solidFill>
                        <a:latin typeface="Arial Narrow"/>
                        <a:ea typeface="Arial Narrow"/>
                        <a:cs typeface="Arial Narrow"/>
                        <a:sym typeface="Arial Narrow"/>
                      </a:endParaRPr>
                    </a:p>
                    <a:p>
                      <a:pPr marL="0" marR="0" lvl="0" indent="0" algn="l" rtl="0">
                        <a:spcBef>
                          <a:spcPts val="0"/>
                        </a:spcBef>
                        <a:spcAft>
                          <a:spcPts val="0"/>
                        </a:spcAft>
                        <a:buNone/>
                      </a:pPr>
                      <a:endParaRPr sz="800" dirty="0">
                        <a:solidFill>
                          <a:schemeClr val="dk1"/>
                        </a:solidFill>
                        <a:latin typeface="Arial Narrow"/>
                        <a:ea typeface="Arial Narrow"/>
                        <a:cs typeface="Arial Narrow"/>
                        <a:sym typeface="Arial Narrow"/>
                      </a:endParaRPr>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563" name="Google Shape;563;p26"/>
          <p:cNvSpPr txBox="1"/>
          <p:nvPr/>
        </p:nvSpPr>
        <p:spPr>
          <a:xfrm rot="-5400000">
            <a:off x="2109850" y="2299625"/>
            <a:ext cx="1184762" cy="284653"/>
          </a:xfrm>
          <a:prstGeom prst="rect">
            <a:avLst/>
          </a:prstGeom>
          <a:noFill/>
          <a:ln>
            <a:noFill/>
          </a:ln>
        </p:spPr>
        <p:txBody>
          <a:bodyPr spcFirstLastPara="1" wrap="square" lIns="91425" tIns="45700" rIns="91425" bIns="45700" anchor="ctr" anchorCtr="0">
            <a:spAutoFit/>
          </a:bodyPr>
          <a:lstStyle/>
          <a:p>
            <a:pPr marL="0" marR="0" lvl="0" indent="0" algn="l" rtl="0">
              <a:lnSpc>
                <a:spcPts val="1500"/>
              </a:lnSpc>
              <a:spcBef>
                <a:spcPts val="0"/>
              </a:spcBef>
              <a:spcAft>
                <a:spcPts val="0"/>
              </a:spcAft>
              <a:buNone/>
            </a:pPr>
            <a:r>
              <a:rPr lang="ru-RU" sz="3600" b="1" dirty="0">
                <a:solidFill>
                  <a:schemeClr val="dk1"/>
                </a:solidFill>
                <a:latin typeface="Arial Narrow"/>
                <a:ea typeface="Arial Narrow"/>
                <a:cs typeface="Arial Narrow"/>
                <a:sym typeface="Arial Narrow"/>
              </a:rPr>
              <a:t>3</a:t>
            </a:r>
            <a:r>
              <a:rPr lang="ru-RU" sz="2400" b="1" dirty="0">
                <a:solidFill>
                  <a:schemeClr val="dk1"/>
                </a:solidFill>
                <a:latin typeface="Arial Narrow"/>
                <a:ea typeface="Arial Narrow"/>
                <a:cs typeface="Arial Narrow"/>
                <a:sym typeface="Arial Narrow"/>
              </a:rPr>
              <a:t> </a:t>
            </a:r>
            <a:r>
              <a:rPr lang="ru-RU" sz="1600" b="1" dirty="0">
                <a:solidFill>
                  <a:schemeClr val="dk1"/>
                </a:solidFill>
                <a:latin typeface="Arial Narrow"/>
                <a:ea typeface="Arial Narrow"/>
                <a:cs typeface="Arial Narrow"/>
                <a:sym typeface="Arial Narrow"/>
              </a:rPr>
              <a:t>уровень</a:t>
            </a:r>
            <a:endParaRPr sz="2400" b="1" dirty="0">
              <a:solidFill>
                <a:schemeClr val="dk1"/>
              </a:solidFill>
              <a:latin typeface="Arial Narrow"/>
              <a:ea typeface="Arial Narrow"/>
              <a:cs typeface="Arial Narrow"/>
              <a:sym typeface="Arial Narrow"/>
            </a:endParaRPr>
          </a:p>
        </p:txBody>
      </p:sp>
      <p:graphicFrame>
        <p:nvGraphicFramePr>
          <p:cNvPr id="564" name="Google Shape;564;p26"/>
          <p:cNvGraphicFramePr/>
          <p:nvPr/>
        </p:nvGraphicFramePr>
        <p:xfrm>
          <a:off x="3605588" y="987173"/>
          <a:ext cx="5033525" cy="981550"/>
        </p:xfrm>
        <a:graphic>
          <a:graphicData uri="http://schemas.openxmlformats.org/drawingml/2006/table">
            <a:tbl>
              <a:tblPr firstRow="1" bandRow="1">
                <a:noFill/>
                <a:tableStyleId>{650827CF-A0A9-4228-BA86-9FC21AD8BD8C}</a:tableStyleId>
              </a:tblPr>
              <a:tblGrid>
                <a:gridCol w="5033525">
                  <a:extLst>
                    <a:ext uri="{9D8B030D-6E8A-4147-A177-3AD203B41FA5}">
                      <a16:colId xmlns:a16="http://schemas.microsoft.com/office/drawing/2014/main" val="20000"/>
                    </a:ext>
                  </a:extLst>
                </a:gridCol>
              </a:tblGrid>
              <a:tr h="423975">
                <a:tc>
                  <a:txBody>
                    <a:bodyPr/>
                    <a:lstStyle/>
                    <a:p>
                      <a:pPr marL="0" marR="0" lvl="0" indent="0" algn="ctr" rtl="0">
                        <a:lnSpc>
                          <a:spcPct val="100000"/>
                        </a:lnSpc>
                        <a:spcBef>
                          <a:spcPts val="0"/>
                        </a:spcBef>
                        <a:spcAft>
                          <a:spcPts val="0"/>
                        </a:spcAft>
                        <a:buClr>
                          <a:schemeClr val="dk1"/>
                        </a:buClr>
                        <a:buSzPts val="2000"/>
                        <a:buFont typeface="Arial Black"/>
                        <a:buNone/>
                      </a:pPr>
                      <a:r>
                        <a:rPr lang="ru-RU" sz="2000" b="1" dirty="0">
                          <a:solidFill>
                            <a:schemeClr val="dk1"/>
                          </a:solidFill>
                          <a:latin typeface="Arial Black"/>
                          <a:ea typeface="Arial Black"/>
                          <a:cs typeface="Arial Black"/>
                          <a:sym typeface="Arial Black"/>
                        </a:rPr>
                        <a:t>Личностный смысл</a:t>
                      </a:r>
                      <a:endParaRPr sz="2000" b="1" dirty="0">
                        <a:solidFill>
                          <a:schemeClr val="dk1"/>
                        </a:solidFill>
                        <a:latin typeface="Arial Black"/>
                        <a:ea typeface="Arial Black"/>
                        <a:cs typeface="Arial Black"/>
                        <a:sym typeface="Arial Black"/>
                      </a:endParaRPr>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2F2F2"/>
                    </a:solidFill>
                  </a:tcPr>
                </a:tc>
                <a:extLst>
                  <a:ext uri="{0D108BD9-81ED-4DB2-BD59-A6C34878D82A}">
                    <a16:rowId xmlns:a16="http://schemas.microsoft.com/office/drawing/2014/main" val="10000"/>
                  </a:ext>
                </a:extLst>
              </a:tr>
              <a:tr h="557575">
                <a:tc>
                  <a:txBody>
                    <a:bodyPr/>
                    <a:lstStyle/>
                    <a:p>
                      <a:pPr marL="0" marR="0" lvl="0" indent="0" algn="l" rtl="0">
                        <a:spcBef>
                          <a:spcPts val="0"/>
                        </a:spcBef>
                        <a:spcAft>
                          <a:spcPts val="0"/>
                        </a:spcAft>
                        <a:buNone/>
                      </a:pPr>
                      <a:endParaRPr sz="800" dirty="0">
                        <a:solidFill>
                          <a:schemeClr val="dk1"/>
                        </a:solidFill>
                        <a:latin typeface="Arial Narrow"/>
                        <a:ea typeface="Arial Narrow"/>
                        <a:cs typeface="Arial Narrow"/>
                        <a:sym typeface="Arial Narrow"/>
                      </a:endParaRPr>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565" name="Google Shape;565;p26"/>
          <p:cNvSpPr txBox="1"/>
          <p:nvPr/>
        </p:nvSpPr>
        <p:spPr>
          <a:xfrm rot="-5400000">
            <a:off x="2810256" y="1133684"/>
            <a:ext cx="1073371" cy="477013"/>
          </a:xfrm>
          <a:prstGeom prst="rect">
            <a:avLst/>
          </a:prstGeom>
          <a:noFill/>
          <a:ln>
            <a:noFill/>
          </a:ln>
        </p:spPr>
        <p:txBody>
          <a:bodyPr spcFirstLastPara="1" wrap="square" lIns="91425" tIns="45700" rIns="91425" bIns="45700" anchor="ctr" anchorCtr="0">
            <a:spAutoFit/>
          </a:bodyPr>
          <a:lstStyle/>
          <a:p>
            <a:pPr marL="0" marR="0" lvl="0" indent="0" algn="l" rtl="0">
              <a:lnSpc>
                <a:spcPts val="1500"/>
              </a:lnSpc>
              <a:spcBef>
                <a:spcPts val="0"/>
              </a:spcBef>
              <a:spcAft>
                <a:spcPts val="0"/>
              </a:spcAft>
              <a:buNone/>
            </a:pPr>
            <a:r>
              <a:rPr lang="ru-RU" sz="3600" b="1" dirty="0">
                <a:solidFill>
                  <a:schemeClr val="dk1"/>
                </a:solidFill>
                <a:latin typeface="Arial Narrow"/>
                <a:ea typeface="Arial Narrow"/>
                <a:cs typeface="Arial Narrow"/>
                <a:sym typeface="Arial Narrow"/>
              </a:rPr>
              <a:t>4</a:t>
            </a:r>
            <a:r>
              <a:rPr lang="ru-RU" sz="2400" b="1" dirty="0">
                <a:solidFill>
                  <a:schemeClr val="dk1"/>
                </a:solidFill>
                <a:latin typeface="Arial Narrow"/>
                <a:ea typeface="Arial Narrow"/>
                <a:cs typeface="Arial Narrow"/>
                <a:sym typeface="Arial Narrow"/>
              </a:rPr>
              <a:t> </a:t>
            </a:r>
            <a:r>
              <a:rPr lang="ru-RU" sz="1600" b="1" dirty="0">
                <a:solidFill>
                  <a:schemeClr val="dk1"/>
                </a:solidFill>
                <a:latin typeface="Arial Narrow"/>
                <a:ea typeface="Arial Narrow"/>
                <a:cs typeface="Arial Narrow"/>
                <a:sym typeface="Arial Narrow"/>
              </a:rPr>
              <a:t>уровень</a:t>
            </a:r>
            <a:endParaRPr sz="2400" b="1" dirty="0">
              <a:solidFill>
                <a:schemeClr val="dk1"/>
              </a:solidFill>
              <a:latin typeface="Arial Narrow"/>
              <a:ea typeface="Arial Narrow"/>
              <a:cs typeface="Arial Narrow"/>
              <a:sym typeface="Arial Narrow"/>
            </a:endParaRPr>
          </a:p>
        </p:txBody>
      </p:sp>
      <p:grpSp>
        <p:nvGrpSpPr>
          <p:cNvPr id="566" name="Google Shape;566;p26"/>
          <p:cNvGrpSpPr/>
          <p:nvPr/>
        </p:nvGrpSpPr>
        <p:grpSpPr>
          <a:xfrm>
            <a:off x="5790199" y="6136356"/>
            <a:ext cx="5014709" cy="605036"/>
            <a:chOff x="5242947" y="5022679"/>
            <a:chExt cx="5632148" cy="605036"/>
          </a:xfrm>
        </p:grpSpPr>
        <p:sp>
          <p:nvSpPr>
            <p:cNvPr id="567" name="Google Shape;567;p26"/>
            <p:cNvSpPr txBox="1"/>
            <p:nvPr/>
          </p:nvSpPr>
          <p:spPr>
            <a:xfrm>
              <a:off x="5242947" y="5042940"/>
              <a:ext cx="5632148" cy="584775"/>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ru-RU" sz="3200">
                  <a:solidFill>
                    <a:srgbClr val="9ACB56"/>
                  </a:solidFill>
                  <a:latin typeface="Arial Black"/>
                  <a:ea typeface="Arial Black"/>
                  <a:cs typeface="Arial Black"/>
                  <a:sym typeface="Arial Black"/>
                </a:rPr>
                <a:t>Поле решения</a:t>
              </a:r>
              <a:endParaRPr/>
            </a:p>
          </p:txBody>
        </p:sp>
        <p:pic>
          <p:nvPicPr>
            <p:cNvPr id="568" name="Google Shape;568;p26" descr="Знак одобрения"/>
            <p:cNvPicPr preferRelativeResize="0"/>
            <p:nvPr/>
          </p:nvPicPr>
          <p:blipFill rotWithShape="1">
            <a:blip r:embed="rId3">
              <a:alphaModFix/>
            </a:blip>
            <a:srcRect/>
            <a:stretch/>
          </p:blipFill>
          <p:spPr>
            <a:xfrm>
              <a:off x="10222355" y="5022679"/>
              <a:ext cx="567771" cy="567771"/>
            </a:xfrm>
            <a:prstGeom prst="rect">
              <a:avLst/>
            </a:prstGeom>
            <a:noFill/>
            <a:ln>
              <a:noFill/>
            </a:ln>
          </p:spPr>
        </p:pic>
      </p:grpSp>
      <p:sp>
        <p:nvSpPr>
          <p:cNvPr id="569" name="Google Shape;569;p26"/>
          <p:cNvSpPr txBox="1"/>
          <p:nvPr/>
        </p:nvSpPr>
        <p:spPr>
          <a:xfrm>
            <a:off x="1449285" y="6136356"/>
            <a:ext cx="4541881" cy="584775"/>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ru-RU" sz="3200">
                <a:solidFill>
                  <a:srgbClr val="FF0000"/>
                </a:solidFill>
                <a:latin typeface="Arial Black"/>
                <a:ea typeface="Arial Black"/>
                <a:cs typeface="Arial Black"/>
                <a:sym typeface="Arial Black"/>
              </a:rPr>
              <a:t>Поле проблемы</a:t>
            </a:r>
            <a:endParaRPr/>
          </a:p>
        </p:txBody>
      </p:sp>
      <p:sp>
        <p:nvSpPr>
          <p:cNvPr id="570" name="Google Shape;570;p26"/>
          <p:cNvSpPr/>
          <p:nvPr/>
        </p:nvSpPr>
        <p:spPr>
          <a:xfrm>
            <a:off x="1321955" y="6268839"/>
            <a:ext cx="360000" cy="360000"/>
          </a:xfrm>
          <a:prstGeom prst="lightningBolt">
            <a:avLst/>
          </a:prstGeom>
          <a:solidFill>
            <a:srgbClr val="FF0000">
              <a:alpha val="67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rgbClr val="FF0000"/>
              </a:solidFill>
              <a:latin typeface="Calibri"/>
              <a:ea typeface="Calibri"/>
              <a:cs typeface="Calibri"/>
              <a:sym typeface="Calibri"/>
            </a:endParaRPr>
          </a:p>
        </p:txBody>
      </p:sp>
      <p:sp>
        <p:nvSpPr>
          <p:cNvPr id="571" name="Google Shape;571;p26"/>
          <p:cNvSpPr/>
          <p:nvPr/>
        </p:nvSpPr>
        <p:spPr>
          <a:xfrm>
            <a:off x="1111257" y="4707589"/>
            <a:ext cx="10080625" cy="1476000"/>
          </a:xfrm>
          <a:prstGeom prst="rect">
            <a:avLst/>
          </a:prstGeom>
          <a:gradFill>
            <a:gsLst>
              <a:gs pos="0">
                <a:srgbClr val="FF0000">
                  <a:alpha val="46666"/>
                </a:srgbClr>
              </a:gs>
              <a:gs pos="24000">
                <a:srgbClr val="FB8181"/>
              </a:gs>
              <a:gs pos="49000">
                <a:schemeClr val="bg1">
                  <a:lumMod val="95000"/>
                </a:schemeClr>
              </a:gs>
              <a:gs pos="68000">
                <a:srgbClr val="CBE5A9"/>
              </a:gs>
              <a:gs pos="100000">
                <a:srgbClr val="9ACB56"/>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aphicFrame>
        <p:nvGraphicFramePr>
          <p:cNvPr id="572" name="Google Shape;572;p26"/>
          <p:cNvGraphicFramePr/>
          <p:nvPr>
            <p:extLst>
              <p:ext uri="{D42A27DB-BD31-4B8C-83A1-F6EECF244321}">
                <p14:modId xmlns:p14="http://schemas.microsoft.com/office/powerpoint/2010/main" val="814466994"/>
              </p:ext>
            </p:extLst>
          </p:nvPr>
        </p:nvGraphicFramePr>
        <p:xfrm>
          <a:off x="1111257" y="4313036"/>
          <a:ext cx="10080000" cy="1864775"/>
        </p:xfrm>
        <a:graphic>
          <a:graphicData uri="http://schemas.openxmlformats.org/drawingml/2006/table">
            <a:tbl>
              <a:tblPr firstRow="1" bandRow="1">
                <a:noFill/>
                <a:tableStyleId>{650827CF-A0A9-4228-BA86-9FC21AD8BD8C}</a:tableStyleId>
              </a:tblPr>
              <a:tblGrid>
                <a:gridCol w="3360000">
                  <a:extLst>
                    <a:ext uri="{9D8B030D-6E8A-4147-A177-3AD203B41FA5}">
                      <a16:colId xmlns:a16="http://schemas.microsoft.com/office/drawing/2014/main" val="20000"/>
                    </a:ext>
                  </a:extLst>
                </a:gridCol>
                <a:gridCol w="3360000">
                  <a:extLst>
                    <a:ext uri="{9D8B030D-6E8A-4147-A177-3AD203B41FA5}">
                      <a16:colId xmlns:a16="http://schemas.microsoft.com/office/drawing/2014/main" val="20001"/>
                    </a:ext>
                  </a:extLst>
                </a:gridCol>
                <a:gridCol w="3360000">
                  <a:extLst>
                    <a:ext uri="{9D8B030D-6E8A-4147-A177-3AD203B41FA5}">
                      <a16:colId xmlns:a16="http://schemas.microsoft.com/office/drawing/2014/main" val="20002"/>
                    </a:ext>
                  </a:extLst>
                </a:gridCol>
              </a:tblGrid>
              <a:tr h="401725">
                <a:tc>
                  <a:txBody>
                    <a:bodyPr/>
                    <a:lstStyle/>
                    <a:p>
                      <a:pPr marL="0" marR="0" lvl="0" indent="0" algn="ctr" rtl="0">
                        <a:lnSpc>
                          <a:spcPct val="100000"/>
                        </a:lnSpc>
                        <a:spcBef>
                          <a:spcPts val="0"/>
                        </a:spcBef>
                        <a:spcAft>
                          <a:spcPts val="0"/>
                        </a:spcAft>
                        <a:buClr>
                          <a:schemeClr val="dk1"/>
                        </a:buClr>
                        <a:buSzPts val="1800"/>
                        <a:buFont typeface="Arial Black"/>
                        <a:buNone/>
                      </a:pPr>
                      <a:r>
                        <a:rPr lang="ru-RU" sz="1800" b="1" dirty="0">
                          <a:solidFill>
                            <a:schemeClr val="dk1"/>
                          </a:solidFill>
                          <a:latin typeface="Arial Black"/>
                          <a:ea typeface="Arial Black"/>
                          <a:cs typeface="Arial Black"/>
                          <a:sym typeface="Arial Black"/>
                        </a:rPr>
                        <a:t>Ситуация</a:t>
                      </a:r>
                      <a:endParaRPr dirty="0"/>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chemeClr val="dk1"/>
                        </a:buClr>
                        <a:buSzPts val="1800"/>
                        <a:buFont typeface="Arial Black"/>
                        <a:buNone/>
                      </a:pPr>
                      <a:r>
                        <a:rPr lang="ru-RU" sz="1800" b="1" dirty="0">
                          <a:solidFill>
                            <a:schemeClr val="dk1"/>
                          </a:solidFill>
                          <a:latin typeface="Arial Black"/>
                          <a:ea typeface="Arial Black"/>
                          <a:cs typeface="Arial Black"/>
                          <a:sym typeface="Arial Black"/>
                        </a:rPr>
                        <a:t>Действия</a:t>
                      </a:r>
                      <a:endParaRPr dirty="0"/>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chemeClr val="dk1"/>
                        </a:buClr>
                        <a:buSzPts val="1800"/>
                        <a:buFont typeface="Arial Black"/>
                        <a:buNone/>
                      </a:pPr>
                      <a:r>
                        <a:rPr lang="ru-RU" sz="1800" b="1" dirty="0">
                          <a:solidFill>
                            <a:schemeClr val="dk1"/>
                          </a:solidFill>
                          <a:latin typeface="Arial Black"/>
                          <a:ea typeface="Arial Black"/>
                          <a:cs typeface="Arial Black"/>
                          <a:sym typeface="Arial Black"/>
                        </a:rPr>
                        <a:t>Будущее</a:t>
                      </a:r>
                      <a:endParaRPr dirty="0"/>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2F2F2"/>
                    </a:solidFill>
                  </a:tcPr>
                </a:tc>
                <a:extLst>
                  <a:ext uri="{0D108BD9-81ED-4DB2-BD59-A6C34878D82A}">
                    <a16:rowId xmlns:a16="http://schemas.microsoft.com/office/drawing/2014/main" val="10000"/>
                  </a:ext>
                </a:extLst>
              </a:tr>
              <a:tr h="1438175">
                <a:tc>
                  <a:txBody>
                    <a:bodyPr/>
                    <a:lstStyle/>
                    <a:p>
                      <a:pPr marL="0" marR="0" lvl="0" indent="0" algn="l" rtl="0">
                        <a:spcBef>
                          <a:spcPts val="0"/>
                        </a:spcBef>
                        <a:spcAft>
                          <a:spcPts val="0"/>
                        </a:spcAft>
                        <a:buNone/>
                      </a:pPr>
                      <a:r>
                        <a:rPr lang="ru-RU" sz="1600" b="1" u="sng">
                          <a:solidFill>
                            <a:schemeClr val="dk1"/>
                          </a:solidFill>
                          <a:latin typeface="Arial"/>
                          <a:ea typeface="Arial"/>
                          <a:cs typeface="Arial"/>
                          <a:sym typeface="Arial"/>
                        </a:rPr>
                        <a:t>Задача:</a:t>
                      </a:r>
                      <a:endParaRPr/>
                    </a:p>
                    <a:p>
                      <a:pPr marL="0" marR="0" lvl="0" indent="0" algn="l" rtl="0">
                        <a:spcBef>
                          <a:spcPts val="0"/>
                        </a:spcBef>
                        <a:spcAft>
                          <a:spcPts val="0"/>
                        </a:spcAft>
                        <a:buNone/>
                      </a:pPr>
                      <a:endParaRPr sz="900" b="1">
                        <a:solidFill>
                          <a:schemeClr val="dk1"/>
                        </a:solidFill>
                        <a:latin typeface="Arial"/>
                        <a:ea typeface="Arial"/>
                        <a:cs typeface="Arial"/>
                        <a:sym typeface="Arial"/>
                      </a:endParaRPr>
                    </a:p>
                    <a:p>
                      <a:pPr marL="0" marR="0" lvl="0" indent="0" algn="l" rtl="0">
                        <a:spcBef>
                          <a:spcPts val="0"/>
                        </a:spcBef>
                        <a:spcAft>
                          <a:spcPts val="0"/>
                        </a:spcAft>
                        <a:buNone/>
                      </a:pPr>
                      <a:r>
                        <a:rPr lang="ru-RU" sz="1400" b="1">
                          <a:solidFill>
                            <a:schemeClr val="dk1"/>
                          </a:solidFill>
                          <a:latin typeface="Arial"/>
                          <a:ea typeface="Arial"/>
                          <a:cs typeface="Arial"/>
                          <a:sym typeface="Arial"/>
                        </a:rPr>
                        <a:t>Сложность:</a:t>
                      </a:r>
                      <a:endParaRPr/>
                    </a:p>
                    <a:p>
                      <a:pPr marL="0" marR="0" lvl="0" indent="0" algn="l" rtl="0">
                        <a:spcBef>
                          <a:spcPts val="0"/>
                        </a:spcBef>
                        <a:spcAft>
                          <a:spcPts val="0"/>
                        </a:spcAft>
                        <a:buNone/>
                      </a:pPr>
                      <a:endParaRPr sz="900" b="1">
                        <a:solidFill>
                          <a:schemeClr val="dk1"/>
                        </a:solidFill>
                        <a:latin typeface="Arial"/>
                        <a:ea typeface="Arial"/>
                        <a:cs typeface="Arial"/>
                        <a:sym typeface="Arial"/>
                      </a:endParaRPr>
                    </a:p>
                    <a:p>
                      <a:pPr marL="0" marR="0" lvl="0" indent="0" algn="l" rtl="0">
                        <a:spcBef>
                          <a:spcPts val="0"/>
                        </a:spcBef>
                        <a:spcAft>
                          <a:spcPts val="0"/>
                        </a:spcAft>
                        <a:buNone/>
                      </a:pPr>
                      <a:r>
                        <a:rPr lang="ru-RU" sz="1400" b="1">
                          <a:solidFill>
                            <a:schemeClr val="dk1"/>
                          </a:solidFill>
                          <a:latin typeface="Arial"/>
                          <a:ea typeface="Arial"/>
                          <a:cs typeface="Arial"/>
                          <a:sym typeface="Arial"/>
                        </a:rPr>
                        <a:t>Мысли:</a:t>
                      </a:r>
                      <a:endParaRPr/>
                    </a:p>
                    <a:p>
                      <a:pPr marL="0" marR="0" lvl="0" indent="0" algn="l" rtl="0">
                        <a:spcBef>
                          <a:spcPts val="0"/>
                        </a:spcBef>
                        <a:spcAft>
                          <a:spcPts val="0"/>
                        </a:spcAft>
                        <a:buNone/>
                      </a:pPr>
                      <a:r>
                        <a:rPr lang="ru-RU" sz="1400" b="1">
                          <a:solidFill>
                            <a:schemeClr val="dk1"/>
                          </a:solidFill>
                          <a:latin typeface="Arial"/>
                          <a:ea typeface="Arial"/>
                          <a:cs typeface="Arial"/>
                          <a:sym typeface="Arial"/>
                        </a:rPr>
                        <a:t>Эмоции:</a:t>
                      </a:r>
                      <a:endParaRPr/>
                    </a:p>
                    <a:p>
                      <a:pPr marL="0" marR="0" lvl="0" indent="0" algn="l" rtl="0">
                        <a:spcBef>
                          <a:spcPts val="0"/>
                        </a:spcBef>
                        <a:spcAft>
                          <a:spcPts val="0"/>
                        </a:spcAft>
                        <a:buNone/>
                      </a:pPr>
                      <a:r>
                        <a:rPr lang="ru-RU" sz="1400" b="1">
                          <a:solidFill>
                            <a:schemeClr val="dk1"/>
                          </a:solidFill>
                          <a:latin typeface="Arial"/>
                          <a:ea typeface="Arial"/>
                          <a:cs typeface="Arial"/>
                          <a:sym typeface="Arial"/>
                        </a:rPr>
                        <a:t>Действия:</a:t>
                      </a:r>
                      <a:endParaRPr/>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ru-RU" sz="1600" b="1" u="sng">
                          <a:solidFill>
                            <a:schemeClr val="dk1"/>
                          </a:solidFill>
                          <a:latin typeface="Arial"/>
                          <a:ea typeface="Arial"/>
                          <a:cs typeface="Arial"/>
                          <a:sym typeface="Arial"/>
                        </a:rPr>
                        <a:t>Варианты действий (план):</a:t>
                      </a:r>
                      <a:endParaRPr/>
                    </a:p>
                    <a:p>
                      <a:pPr marL="0" marR="0" lvl="0" indent="0" algn="l" rtl="0">
                        <a:spcBef>
                          <a:spcPts val="0"/>
                        </a:spcBef>
                        <a:spcAft>
                          <a:spcPts val="0"/>
                        </a:spcAft>
                        <a:buNone/>
                      </a:pPr>
                      <a:endParaRPr sz="900" b="1">
                        <a:solidFill>
                          <a:schemeClr val="dk1"/>
                        </a:solidFill>
                        <a:latin typeface="Arial"/>
                        <a:ea typeface="Arial"/>
                        <a:cs typeface="Arial"/>
                        <a:sym typeface="Arial"/>
                      </a:endParaRPr>
                    </a:p>
                    <a:p>
                      <a:pPr marL="0" marR="0" lvl="0" indent="0" algn="l" rtl="0">
                        <a:spcBef>
                          <a:spcPts val="0"/>
                        </a:spcBef>
                        <a:spcAft>
                          <a:spcPts val="0"/>
                        </a:spcAft>
                        <a:buNone/>
                      </a:pPr>
                      <a:r>
                        <a:rPr lang="ru-RU" sz="1400" b="1">
                          <a:solidFill>
                            <a:schemeClr val="dk1"/>
                          </a:solidFill>
                          <a:latin typeface="Arial"/>
                          <a:ea typeface="Arial"/>
                          <a:cs typeface="Arial"/>
                          <a:sym typeface="Arial"/>
                        </a:rPr>
                        <a:t>Первый шаг:</a:t>
                      </a:r>
                      <a:endParaRPr/>
                    </a:p>
                    <a:p>
                      <a:pPr marL="0" marR="0" lvl="0" indent="0" algn="l" rtl="0">
                        <a:spcBef>
                          <a:spcPts val="0"/>
                        </a:spcBef>
                        <a:spcAft>
                          <a:spcPts val="0"/>
                        </a:spcAft>
                        <a:buNone/>
                      </a:pPr>
                      <a:endParaRPr sz="900" b="1">
                        <a:solidFill>
                          <a:schemeClr val="dk1"/>
                        </a:solidFill>
                        <a:latin typeface="Arial"/>
                        <a:ea typeface="Arial"/>
                        <a:cs typeface="Arial"/>
                        <a:sym typeface="Arial"/>
                      </a:endParaRPr>
                    </a:p>
                    <a:p>
                      <a:pPr marL="0" marR="0" lvl="0" indent="0" algn="l" rtl="0">
                        <a:spcBef>
                          <a:spcPts val="0"/>
                        </a:spcBef>
                        <a:spcAft>
                          <a:spcPts val="0"/>
                        </a:spcAft>
                        <a:buNone/>
                      </a:pPr>
                      <a:r>
                        <a:rPr lang="ru-RU" sz="1400" b="1">
                          <a:solidFill>
                            <a:schemeClr val="dk1"/>
                          </a:solidFill>
                          <a:latin typeface="Arial"/>
                          <a:ea typeface="Arial"/>
                          <a:cs typeface="Arial"/>
                          <a:sym typeface="Arial"/>
                        </a:rPr>
                        <a:t>Мысли:</a:t>
                      </a:r>
                      <a:endParaRPr/>
                    </a:p>
                    <a:p>
                      <a:pPr marL="0" marR="0" lvl="0" indent="0" algn="l" rtl="0">
                        <a:spcBef>
                          <a:spcPts val="0"/>
                        </a:spcBef>
                        <a:spcAft>
                          <a:spcPts val="0"/>
                        </a:spcAft>
                        <a:buNone/>
                      </a:pPr>
                      <a:r>
                        <a:rPr lang="ru-RU" sz="1400" b="1">
                          <a:solidFill>
                            <a:schemeClr val="dk1"/>
                          </a:solidFill>
                          <a:latin typeface="Arial"/>
                          <a:ea typeface="Arial"/>
                          <a:cs typeface="Arial"/>
                          <a:sym typeface="Arial"/>
                        </a:rPr>
                        <a:t>Эмоции:</a:t>
                      </a:r>
                      <a:endParaRPr/>
                    </a:p>
                    <a:p>
                      <a:pPr marL="0" marR="0" lvl="0" indent="0" algn="l" rtl="0">
                        <a:spcBef>
                          <a:spcPts val="0"/>
                        </a:spcBef>
                        <a:spcAft>
                          <a:spcPts val="0"/>
                        </a:spcAft>
                        <a:buNone/>
                      </a:pPr>
                      <a:r>
                        <a:rPr lang="ru-RU" sz="1400" b="1">
                          <a:solidFill>
                            <a:schemeClr val="dk1"/>
                          </a:solidFill>
                          <a:latin typeface="Arial"/>
                          <a:ea typeface="Arial"/>
                          <a:cs typeface="Arial"/>
                          <a:sym typeface="Arial"/>
                        </a:rPr>
                        <a:t>Действия:</a:t>
                      </a:r>
                      <a:endParaRPr/>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ru-RU" sz="1600" b="1" u="sng" dirty="0">
                          <a:solidFill>
                            <a:schemeClr val="dk1"/>
                          </a:solidFill>
                          <a:latin typeface="Arial"/>
                          <a:ea typeface="Arial"/>
                          <a:cs typeface="Arial"/>
                          <a:sym typeface="Arial"/>
                        </a:rPr>
                        <a:t>Образ желаемого будущего:</a:t>
                      </a:r>
                      <a:endParaRPr dirty="0"/>
                    </a:p>
                    <a:p>
                      <a:pPr marL="0" marR="0" lvl="0" indent="0" algn="l" rtl="0">
                        <a:spcBef>
                          <a:spcPts val="0"/>
                        </a:spcBef>
                        <a:spcAft>
                          <a:spcPts val="0"/>
                        </a:spcAft>
                        <a:buNone/>
                      </a:pPr>
                      <a:endParaRPr sz="900" b="1" dirty="0">
                        <a:solidFill>
                          <a:schemeClr val="dk1"/>
                        </a:solidFill>
                        <a:latin typeface="Arial"/>
                        <a:ea typeface="Arial"/>
                        <a:cs typeface="Arial"/>
                        <a:sym typeface="Arial"/>
                      </a:endParaRPr>
                    </a:p>
                    <a:p>
                      <a:pPr marL="0" marR="0" lvl="0" indent="0" algn="l" rtl="0">
                        <a:spcBef>
                          <a:spcPts val="0"/>
                        </a:spcBef>
                        <a:spcAft>
                          <a:spcPts val="0"/>
                        </a:spcAft>
                        <a:buNone/>
                      </a:pPr>
                      <a:r>
                        <a:rPr lang="ru-RU" sz="1400" b="1" dirty="0">
                          <a:solidFill>
                            <a:schemeClr val="dk1"/>
                          </a:solidFill>
                          <a:latin typeface="Arial"/>
                          <a:ea typeface="Arial"/>
                          <a:cs typeface="Arial"/>
                          <a:sym typeface="Arial"/>
                        </a:rPr>
                        <a:t>Значимая цель:</a:t>
                      </a:r>
                      <a:endParaRPr dirty="0"/>
                    </a:p>
                    <a:p>
                      <a:pPr marL="0" marR="0" lvl="0" indent="0" algn="l" rtl="0">
                        <a:spcBef>
                          <a:spcPts val="0"/>
                        </a:spcBef>
                        <a:spcAft>
                          <a:spcPts val="0"/>
                        </a:spcAft>
                        <a:buNone/>
                      </a:pPr>
                      <a:endParaRPr sz="900" b="1" dirty="0">
                        <a:solidFill>
                          <a:schemeClr val="dk1"/>
                        </a:solidFill>
                        <a:latin typeface="Arial"/>
                        <a:ea typeface="Arial"/>
                        <a:cs typeface="Arial"/>
                        <a:sym typeface="Arial"/>
                      </a:endParaRPr>
                    </a:p>
                    <a:p>
                      <a:pPr marL="0" marR="0" lvl="0" indent="0" algn="l" rtl="0">
                        <a:spcBef>
                          <a:spcPts val="0"/>
                        </a:spcBef>
                        <a:spcAft>
                          <a:spcPts val="0"/>
                        </a:spcAft>
                        <a:buNone/>
                      </a:pPr>
                      <a:r>
                        <a:rPr lang="ru-RU" sz="1400" b="1" dirty="0">
                          <a:solidFill>
                            <a:schemeClr val="dk1"/>
                          </a:solidFill>
                          <a:latin typeface="Arial"/>
                          <a:ea typeface="Arial"/>
                          <a:cs typeface="Arial"/>
                          <a:sym typeface="Arial"/>
                        </a:rPr>
                        <a:t>Мысли:</a:t>
                      </a:r>
                      <a:endParaRPr dirty="0"/>
                    </a:p>
                    <a:p>
                      <a:pPr marL="0" marR="0" lvl="0" indent="0" algn="l" rtl="0">
                        <a:spcBef>
                          <a:spcPts val="0"/>
                        </a:spcBef>
                        <a:spcAft>
                          <a:spcPts val="0"/>
                        </a:spcAft>
                        <a:buNone/>
                      </a:pPr>
                      <a:r>
                        <a:rPr lang="ru-RU" sz="1400" b="1" dirty="0">
                          <a:solidFill>
                            <a:schemeClr val="dk1"/>
                          </a:solidFill>
                          <a:latin typeface="Arial"/>
                          <a:ea typeface="Arial"/>
                          <a:cs typeface="Arial"/>
                          <a:sym typeface="Arial"/>
                        </a:rPr>
                        <a:t>Эмоции:</a:t>
                      </a:r>
                      <a:endParaRPr dirty="0"/>
                    </a:p>
                    <a:p>
                      <a:pPr marL="0" marR="0" lvl="0" indent="0" algn="l" rtl="0">
                        <a:spcBef>
                          <a:spcPts val="0"/>
                        </a:spcBef>
                        <a:spcAft>
                          <a:spcPts val="0"/>
                        </a:spcAft>
                        <a:buNone/>
                      </a:pPr>
                      <a:r>
                        <a:rPr lang="ru-RU" sz="1400" b="1" dirty="0">
                          <a:solidFill>
                            <a:schemeClr val="dk1"/>
                          </a:solidFill>
                          <a:latin typeface="Arial"/>
                          <a:ea typeface="Arial"/>
                          <a:cs typeface="Arial"/>
                          <a:sym typeface="Arial"/>
                        </a:rPr>
                        <a:t>Действия</a:t>
                      </a:r>
                      <a:r>
                        <a:rPr lang="ru-RU" sz="1400" dirty="0">
                          <a:solidFill>
                            <a:schemeClr val="dk1"/>
                          </a:solidFill>
                          <a:latin typeface="Arial"/>
                          <a:ea typeface="Arial"/>
                          <a:cs typeface="Arial"/>
                          <a:sym typeface="Arial"/>
                        </a:rPr>
                        <a:t>:</a:t>
                      </a:r>
                      <a:endParaRPr dirty="0"/>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573" name="Google Shape;573;p26"/>
          <p:cNvGraphicFramePr/>
          <p:nvPr>
            <p:extLst>
              <p:ext uri="{D42A27DB-BD31-4B8C-83A1-F6EECF244321}">
                <p14:modId xmlns:p14="http://schemas.microsoft.com/office/powerpoint/2010/main" val="4247978494"/>
              </p:ext>
            </p:extLst>
          </p:nvPr>
        </p:nvGraphicFramePr>
        <p:xfrm>
          <a:off x="1801179" y="3039264"/>
          <a:ext cx="8642350" cy="1280180"/>
        </p:xfrm>
        <a:graphic>
          <a:graphicData uri="http://schemas.openxmlformats.org/drawingml/2006/table">
            <a:tbl>
              <a:tblPr firstRow="1" bandRow="1">
                <a:noFill/>
                <a:tableStyleId>{650827CF-A0A9-4228-BA86-9FC21AD8BD8C}</a:tableStyleId>
              </a:tblPr>
              <a:tblGrid>
                <a:gridCol w="4321175">
                  <a:extLst>
                    <a:ext uri="{9D8B030D-6E8A-4147-A177-3AD203B41FA5}">
                      <a16:colId xmlns:a16="http://schemas.microsoft.com/office/drawing/2014/main" val="20000"/>
                    </a:ext>
                  </a:extLst>
                </a:gridCol>
                <a:gridCol w="4321175">
                  <a:extLst>
                    <a:ext uri="{9D8B030D-6E8A-4147-A177-3AD203B41FA5}">
                      <a16:colId xmlns:a16="http://schemas.microsoft.com/office/drawing/2014/main" val="20001"/>
                    </a:ext>
                  </a:extLst>
                </a:gridCol>
              </a:tblGrid>
              <a:tr h="224950">
                <a:tc>
                  <a:txBody>
                    <a:bodyPr/>
                    <a:lstStyle/>
                    <a:p>
                      <a:pPr marL="0" marR="0" lvl="0" indent="0" algn="ctr" rtl="0">
                        <a:lnSpc>
                          <a:spcPct val="100000"/>
                        </a:lnSpc>
                        <a:spcBef>
                          <a:spcPts val="0"/>
                        </a:spcBef>
                        <a:spcAft>
                          <a:spcPts val="0"/>
                        </a:spcAft>
                        <a:buClr>
                          <a:schemeClr val="dk1"/>
                        </a:buClr>
                        <a:buSzPts val="1800"/>
                        <a:buFont typeface="Arial Black"/>
                        <a:buNone/>
                      </a:pPr>
                      <a:r>
                        <a:rPr lang="ru-RU" sz="1800" b="1">
                          <a:solidFill>
                            <a:schemeClr val="dk1"/>
                          </a:solidFill>
                          <a:latin typeface="Arial Black"/>
                          <a:ea typeface="Arial Black"/>
                          <a:cs typeface="Arial Black"/>
                          <a:sym typeface="Arial Black"/>
                        </a:rPr>
                        <a:t>Убеждения</a:t>
                      </a:r>
                      <a:endParaRPr/>
                    </a:p>
                    <a:p>
                      <a:pPr marL="0" marR="0" lvl="0" indent="0" algn="ctr" rtl="0">
                        <a:lnSpc>
                          <a:spcPct val="100000"/>
                        </a:lnSpc>
                        <a:spcBef>
                          <a:spcPts val="0"/>
                        </a:spcBef>
                        <a:spcAft>
                          <a:spcPts val="0"/>
                        </a:spcAft>
                        <a:buClr>
                          <a:schemeClr val="dk1"/>
                        </a:buClr>
                        <a:buSzPts val="1400"/>
                        <a:buFont typeface="Arial Narrow"/>
                        <a:buNone/>
                      </a:pPr>
                      <a:r>
                        <a:rPr lang="ru-RU" sz="1400" b="1">
                          <a:solidFill>
                            <a:schemeClr val="dk1"/>
                          </a:solidFill>
                          <a:latin typeface="Arial Narrow"/>
                          <a:ea typeface="Arial Narrow"/>
                          <a:cs typeface="Arial Narrow"/>
                          <a:sym typeface="Arial Narrow"/>
                        </a:rPr>
                        <a:t>ограничения, препятствия, сложности </a:t>
                      </a:r>
                      <a:endParaRPr/>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chemeClr val="dk1"/>
                        </a:buClr>
                        <a:buSzPts val="1800"/>
                        <a:buFont typeface="Arial Black"/>
                        <a:buNone/>
                      </a:pPr>
                      <a:r>
                        <a:rPr lang="ru-RU" sz="1800" b="1">
                          <a:solidFill>
                            <a:schemeClr val="dk1"/>
                          </a:solidFill>
                          <a:latin typeface="Arial Black"/>
                          <a:ea typeface="Arial Black"/>
                          <a:cs typeface="Arial Black"/>
                          <a:sym typeface="Arial Black"/>
                        </a:rPr>
                        <a:t>Знание</a:t>
                      </a:r>
                      <a:endParaRPr/>
                    </a:p>
                    <a:p>
                      <a:pPr marL="0" marR="0" lvl="0" indent="0" algn="ctr" rtl="0">
                        <a:lnSpc>
                          <a:spcPct val="100000"/>
                        </a:lnSpc>
                        <a:spcBef>
                          <a:spcPts val="0"/>
                        </a:spcBef>
                        <a:spcAft>
                          <a:spcPts val="0"/>
                        </a:spcAft>
                        <a:buClr>
                          <a:schemeClr val="dk1"/>
                        </a:buClr>
                        <a:buSzPts val="1400"/>
                        <a:buFont typeface="Arial Narrow"/>
                        <a:buNone/>
                      </a:pPr>
                      <a:r>
                        <a:rPr lang="ru-RU" sz="1400" b="1">
                          <a:solidFill>
                            <a:schemeClr val="dk1"/>
                          </a:solidFill>
                          <a:latin typeface="Arial Narrow"/>
                          <a:ea typeface="Arial Narrow"/>
                          <a:cs typeface="Arial Narrow"/>
                          <a:sym typeface="Arial Narrow"/>
                        </a:rPr>
                        <a:t>ресурсы, поддержка, возможности </a:t>
                      </a:r>
                      <a:endParaRPr/>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2F2F2"/>
                    </a:solidFill>
                  </a:tcPr>
                </a:tc>
                <a:extLst>
                  <a:ext uri="{0D108BD9-81ED-4DB2-BD59-A6C34878D82A}">
                    <a16:rowId xmlns:a16="http://schemas.microsoft.com/office/drawing/2014/main" val="10000"/>
                  </a:ext>
                </a:extLst>
              </a:tr>
              <a:tr h="360000">
                <a:tc>
                  <a:txBody>
                    <a:bodyPr/>
                    <a:lstStyle/>
                    <a:p>
                      <a:pPr marL="0" marR="0" lvl="0" indent="0" algn="l" rtl="0">
                        <a:spcBef>
                          <a:spcPts val="0"/>
                        </a:spcBef>
                        <a:spcAft>
                          <a:spcPts val="0"/>
                        </a:spcAft>
                        <a:buNone/>
                      </a:pPr>
                      <a:endParaRPr sz="1000">
                        <a:solidFill>
                          <a:schemeClr val="dk1"/>
                        </a:solidFill>
                        <a:latin typeface="Arial Narrow"/>
                        <a:ea typeface="Arial Narrow"/>
                        <a:cs typeface="Arial Narrow"/>
                        <a:sym typeface="Arial Narrow"/>
                      </a:endParaRPr>
                    </a:p>
                    <a:p>
                      <a:pPr marL="0" marR="0" lvl="0" indent="0" algn="l" rtl="0">
                        <a:spcBef>
                          <a:spcPts val="0"/>
                        </a:spcBef>
                        <a:spcAft>
                          <a:spcPts val="0"/>
                        </a:spcAft>
                        <a:buNone/>
                      </a:pPr>
                      <a:endParaRPr sz="1000">
                        <a:solidFill>
                          <a:schemeClr val="dk1"/>
                        </a:solidFill>
                        <a:latin typeface="Arial Narrow"/>
                        <a:ea typeface="Arial Narrow"/>
                        <a:cs typeface="Arial Narrow"/>
                        <a:sym typeface="Arial Narrow"/>
                      </a:endParaRPr>
                    </a:p>
                    <a:p>
                      <a:pPr marL="0" marR="0" lvl="0" indent="0" algn="l" rtl="0">
                        <a:spcBef>
                          <a:spcPts val="0"/>
                        </a:spcBef>
                        <a:spcAft>
                          <a:spcPts val="0"/>
                        </a:spcAft>
                        <a:buNone/>
                      </a:pPr>
                      <a:endParaRPr sz="1000">
                        <a:solidFill>
                          <a:schemeClr val="dk1"/>
                        </a:solidFill>
                        <a:latin typeface="Arial Narrow"/>
                        <a:ea typeface="Arial Narrow"/>
                        <a:cs typeface="Arial Narrow"/>
                        <a:sym typeface="Arial Narrow"/>
                      </a:endParaRPr>
                    </a:p>
                    <a:p>
                      <a:pPr marL="0" marR="0" lvl="0" indent="0" algn="l" rtl="0">
                        <a:spcBef>
                          <a:spcPts val="0"/>
                        </a:spcBef>
                        <a:spcAft>
                          <a:spcPts val="0"/>
                        </a:spcAft>
                        <a:buNone/>
                      </a:pPr>
                      <a:endParaRPr sz="1000">
                        <a:solidFill>
                          <a:schemeClr val="dk1"/>
                        </a:solidFill>
                        <a:latin typeface="Arial Narrow"/>
                        <a:ea typeface="Arial Narrow"/>
                        <a:cs typeface="Arial Narrow"/>
                        <a:sym typeface="Arial Narrow"/>
                      </a:endParaRPr>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1000" dirty="0">
                        <a:solidFill>
                          <a:schemeClr val="dk1"/>
                        </a:solidFill>
                        <a:latin typeface="Arial Narrow"/>
                        <a:ea typeface="Arial Narrow"/>
                        <a:cs typeface="Arial Narrow"/>
                        <a:sym typeface="Arial Narrow"/>
                      </a:endParaRPr>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cxnSp>
        <p:nvCxnSpPr>
          <p:cNvPr id="574" name="Google Shape;574;p26"/>
          <p:cNvCxnSpPr/>
          <p:nvPr/>
        </p:nvCxnSpPr>
        <p:spPr>
          <a:xfrm>
            <a:off x="6111545" y="3047916"/>
            <a:ext cx="10800" cy="3503400"/>
          </a:xfrm>
          <a:prstGeom prst="straightConnector1">
            <a:avLst/>
          </a:prstGeom>
          <a:noFill/>
          <a:ln w="101600" cap="rnd" cmpd="sng">
            <a:solidFill>
              <a:srgbClr val="757070"/>
            </a:solidFill>
            <a:prstDash val="dot"/>
            <a:miter lim="800000"/>
            <a:headEnd type="none" w="sm" len="sm"/>
            <a:tailEnd type="none" w="sm" len="sm"/>
          </a:ln>
        </p:spPr>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graphicFrame>
        <p:nvGraphicFramePr>
          <p:cNvPr id="642" name="Google Shape;642;p30"/>
          <p:cNvGraphicFramePr/>
          <p:nvPr/>
        </p:nvGraphicFramePr>
        <p:xfrm>
          <a:off x="1054142" y="4391137"/>
          <a:ext cx="10080000" cy="1978175"/>
        </p:xfrm>
        <a:graphic>
          <a:graphicData uri="http://schemas.openxmlformats.org/drawingml/2006/table">
            <a:tbl>
              <a:tblPr firstRow="1" bandRow="1">
                <a:noFill/>
                <a:tableStyleId>{650827CF-A0A9-4228-BA86-9FC21AD8BD8C}</a:tableStyleId>
              </a:tblPr>
              <a:tblGrid>
                <a:gridCol w="3360000">
                  <a:extLst>
                    <a:ext uri="{9D8B030D-6E8A-4147-A177-3AD203B41FA5}">
                      <a16:colId xmlns:a16="http://schemas.microsoft.com/office/drawing/2014/main" val="20000"/>
                    </a:ext>
                  </a:extLst>
                </a:gridCol>
                <a:gridCol w="3360000">
                  <a:extLst>
                    <a:ext uri="{9D8B030D-6E8A-4147-A177-3AD203B41FA5}">
                      <a16:colId xmlns:a16="http://schemas.microsoft.com/office/drawing/2014/main" val="20001"/>
                    </a:ext>
                  </a:extLst>
                </a:gridCol>
                <a:gridCol w="3360000">
                  <a:extLst>
                    <a:ext uri="{9D8B030D-6E8A-4147-A177-3AD203B41FA5}">
                      <a16:colId xmlns:a16="http://schemas.microsoft.com/office/drawing/2014/main" val="20002"/>
                    </a:ext>
                  </a:extLst>
                </a:gridCol>
              </a:tblGrid>
              <a:tr h="540000">
                <a:tc>
                  <a:txBody>
                    <a:bodyPr/>
                    <a:lstStyle/>
                    <a:p>
                      <a:pPr marL="0" marR="0" lvl="0" indent="0" algn="ctr" rtl="0">
                        <a:lnSpc>
                          <a:spcPct val="100000"/>
                        </a:lnSpc>
                        <a:spcBef>
                          <a:spcPts val="0"/>
                        </a:spcBef>
                        <a:spcAft>
                          <a:spcPts val="0"/>
                        </a:spcAft>
                        <a:buClr>
                          <a:schemeClr val="dk1"/>
                        </a:buClr>
                        <a:buSzPts val="2400"/>
                        <a:buFont typeface="Arial Black"/>
                        <a:buNone/>
                      </a:pPr>
                      <a:r>
                        <a:rPr lang="ru-RU" sz="2400" b="1">
                          <a:solidFill>
                            <a:schemeClr val="dk1"/>
                          </a:solidFill>
                          <a:latin typeface="Arial Black"/>
                          <a:ea typeface="Arial Black"/>
                          <a:cs typeface="Arial Black"/>
                          <a:sym typeface="Arial Black"/>
                        </a:rPr>
                        <a:t>А: Ситуация</a:t>
                      </a:r>
                      <a:endParaRPr/>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chemeClr val="dk1"/>
                        </a:buClr>
                        <a:buSzPts val="2400"/>
                        <a:buFont typeface="Arial Black"/>
                        <a:buNone/>
                      </a:pPr>
                      <a:r>
                        <a:rPr lang="ru-RU" sz="2400" b="1">
                          <a:solidFill>
                            <a:schemeClr val="dk1"/>
                          </a:solidFill>
                          <a:latin typeface="Arial Black"/>
                          <a:ea typeface="Arial Black"/>
                          <a:cs typeface="Arial Black"/>
                          <a:sym typeface="Arial Black"/>
                        </a:rPr>
                        <a:t>B: Действия</a:t>
                      </a:r>
                      <a:endParaRPr/>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chemeClr val="dk1"/>
                        </a:buClr>
                        <a:buSzPts val="2400"/>
                        <a:buFont typeface="Arial Black"/>
                        <a:buNone/>
                      </a:pPr>
                      <a:r>
                        <a:rPr lang="ru-RU" sz="2400" b="1">
                          <a:solidFill>
                            <a:schemeClr val="dk1"/>
                          </a:solidFill>
                          <a:latin typeface="Arial Black"/>
                          <a:ea typeface="Arial Black"/>
                          <a:cs typeface="Arial Black"/>
                          <a:sym typeface="Arial Black"/>
                        </a:rPr>
                        <a:t>С: Будущее</a:t>
                      </a:r>
                      <a:endParaRPr/>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2F2F2"/>
                    </a:solidFill>
                  </a:tcPr>
                </a:tc>
                <a:extLst>
                  <a:ext uri="{0D108BD9-81ED-4DB2-BD59-A6C34878D82A}">
                    <a16:rowId xmlns:a16="http://schemas.microsoft.com/office/drawing/2014/main" val="10000"/>
                  </a:ext>
                </a:extLst>
              </a:tr>
              <a:tr h="1438175">
                <a:tc>
                  <a:txBody>
                    <a:bodyPr/>
                    <a:lstStyle/>
                    <a:p>
                      <a:pPr marL="0" marR="0" lvl="0" indent="0" algn="l" rtl="0">
                        <a:spcBef>
                          <a:spcPts val="0"/>
                        </a:spcBef>
                        <a:spcAft>
                          <a:spcPts val="0"/>
                        </a:spcAft>
                        <a:buNone/>
                      </a:pPr>
                      <a:r>
                        <a:rPr lang="ru-RU" sz="1400" u="sng">
                          <a:solidFill>
                            <a:schemeClr val="dk1"/>
                          </a:solidFill>
                          <a:latin typeface="Arial"/>
                          <a:ea typeface="Arial"/>
                          <a:cs typeface="Arial"/>
                          <a:sym typeface="Arial"/>
                        </a:rPr>
                        <a:t>Задача:</a:t>
                      </a:r>
                      <a:endParaRPr/>
                    </a:p>
                    <a:p>
                      <a:pPr marL="0" marR="0" lvl="0" indent="0" algn="l" rtl="0">
                        <a:spcBef>
                          <a:spcPts val="0"/>
                        </a:spcBef>
                        <a:spcAft>
                          <a:spcPts val="0"/>
                        </a:spcAft>
                        <a:buNone/>
                      </a:pPr>
                      <a:endParaRPr sz="800">
                        <a:solidFill>
                          <a:schemeClr val="dk1"/>
                        </a:solidFill>
                        <a:latin typeface="Arial"/>
                        <a:ea typeface="Arial"/>
                        <a:cs typeface="Arial"/>
                        <a:sym typeface="Arial"/>
                      </a:endParaRPr>
                    </a:p>
                    <a:p>
                      <a:pPr marL="0" marR="0" lvl="0" indent="0" algn="l" rtl="0">
                        <a:spcBef>
                          <a:spcPts val="0"/>
                        </a:spcBef>
                        <a:spcAft>
                          <a:spcPts val="0"/>
                        </a:spcAft>
                        <a:buNone/>
                      </a:pPr>
                      <a:r>
                        <a:rPr lang="ru-RU" sz="1200">
                          <a:solidFill>
                            <a:schemeClr val="dk1"/>
                          </a:solidFill>
                          <a:latin typeface="Arial"/>
                          <a:ea typeface="Arial"/>
                          <a:cs typeface="Arial"/>
                          <a:sym typeface="Arial"/>
                        </a:rPr>
                        <a:t>Сложность:</a:t>
                      </a:r>
                      <a:endParaRPr/>
                    </a:p>
                    <a:p>
                      <a:pPr marL="0" marR="0" lvl="0" indent="0" algn="l" rtl="0">
                        <a:spcBef>
                          <a:spcPts val="0"/>
                        </a:spcBef>
                        <a:spcAft>
                          <a:spcPts val="0"/>
                        </a:spcAft>
                        <a:buNone/>
                      </a:pPr>
                      <a:endParaRPr sz="800">
                        <a:solidFill>
                          <a:schemeClr val="dk1"/>
                        </a:solidFill>
                        <a:latin typeface="Arial"/>
                        <a:ea typeface="Arial"/>
                        <a:cs typeface="Arial"/>
                        <a:sym typeface="Arial"/>
                      </a:endParaRPr>
                    </a:p>
                    <a:p>
                      <a:pPr marL="0" marR="0" lvl="0" indent="0" algn="l" rtl="0">
                        <a:spcBef>
                          <a:spcPts val="0"/>
                        </a:spcBef>
                        <a:spcAft>
                          <a:spcPts val="0"/>
                        </a:spcAft>
                        <a:buNone/>
                      </a:pPr>
                      <a:r>
                        <a:rPr lang="ru-RU" sz="1200">
                          <a:solidFill>
                            <a:schemeClr val="dk1"/>
                          </a:solidFill>
                          <a:latin typeface="Arial"/>
                          <a:ea typeface="Arial"/>
                          <a:cs typeface="Arial"/>
                          <a:sym typeface="Arial"/>
                        </a:rPr>
                        <a:t>Мысли:</a:t>
                      </a:r>
                      <a:endParaRPr/>
                    </a:p>
                    <a:p>
                      <a:pPr marL="0" marR="0" lvl="0" indent="0" algn="l" rtl="0">
                        <a:spcBef>
                          <a:spcPts val="0"/>
                        </a:spcBef>
                        <a:spcAft>
                          <a:spcPts val="0"/>
                        </a:spcAft>
                        <a:buNone/>
                      </a:pPr>
                      <a:r>
                        <a:rPr lang="ru-RU" sz="1200">
                          <a:solidFill>
                            <a:schemeClr val="dk1"/>
                          </a:solidFill>
                          <a:latin typeface="Arial"/>
                          <a:ea typeface="Arial"/>
                          <a:cs typeface="Arial"/>
                          <a:sym typeface="Arial"/>
                        </a:rPr>
                        <a:t>Эмоции:</a:t>
                      </a:r>
                      <a:endParaRPr/>
                    </a:p>
                    <a:p>
                      <a:pPr marL="0" marR="0" lvl="0" indent="0" algn="l" rtl="0">
                        <a:spcBef>
                          <a:spcPts val="0"/>
                        </a:spcBef>
                        <a:spcAft>
                          <a:spcPts val="0"/>
                        </a:spcAft>
                        <a:buNone/>
                      </a:pPr>
                      <a:r>
                        <a:rPr lang="ru-RU" sz="1200">
                          <a:solidFill>
                            <a:schemeClr val="dk1"/>
                          </a:solidFill>
                          <a:latin typeface="Arial"/>
                          <a:ea typeface="Arial"/>
                          <a:cs typeface="Arial"/>
                          <a:sym typeface="Arial"/>
                        </a:rPr>
                        <a:t>Действия:</a:t>
                      </a:r>
                      <a:endParaRPr/>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ru-RU" sz="1400" u="sng">
                          <a:solidFill>
                            <a:schemeClr val="dk1"/>
                          </a:solidFill>
                          <a:latin typeface="Arial"/>
                          <a:ea typeface="Arial"/>
                          <a:cs typeface="Arial"/>
                          <a:sym typeface="Arial"/>
                        </a:rPr>
                        <a:t>Варианты действий (план):</a:t>
                      </a:r>
                      <a:endParaRPr/>
                    </a:p>
                    <a:p>
                      <a:pPr marL="0" marR="0" lvl="0" indent="0" algn="l" rtl="0">
                        <a:spcBef>
                          <a:spcPts val="0"/>
                        </a:spcBef>
                        <a:spcAft>
                          <a:spcPts val="0"/>
                        </a:spcAft>
                        <a:buNone/>
                      </a:pPr>
                      <a:endParaRPr sz="800">
                        <a:solidFill>
                          <a:schemeClr val="dk1"/>
                        </a:solidFill>
                        <a:latin typeface="Arial"/>
                        <a:ea typeface="Arial"/>
                        <a:cs typeface="Arial"/>
                        <a:sym typeface="Arial"/>
                      </a:endParaRPr>
                    </a:p>
                    <a:p>
                      <a:pPr marL="0" marR="0" lvl="0" indent="0" algn="l" rtl="0">
                        <a:spcBef>
                          <a:spcPts val="0"/>
                        </a:spcBef>
                        <a:spcAft>
                          <a:spcPts val="0"/>
                        </a:spcAft>
                        <a:buNone/>
                      </a:pPr>
                      <a:r>
                        <a:rPr lang="ru-RU" sz="1200">
                          <a:solidFill>
                            <a:schemeClr val="dk1"/>
                          </a:solidFill>
                          <a:latin typeface="Arial"/>
                          <a:ea typeface="Arial"/>
                          <a:cs typeface="Arial"/>
                          <a:sym typeface="Arial"/>
                        </a:rPr>
                        <a:t>Первый шаг:</a:t>
                      </a:r>
                      <a:endParaRPr/>
                    </a:p>
                    <a:p>
                      <a:pPr marL="0" marR="0" lvl="0" indent="0" algn="l" rtl="0">
                        <a:spcBef>
                          <a:spcPts val="0"/>
                        </a:spcBef>
                        <a:spcAft>
                          <a:spcPts val="0"/>
                        </a:spcAft>
                        <a:buNone/>
                      </a:pPr>
                      <a:endParaRPr sz="800">
                        <a:solidFill>
                          <a:schemeClr val="dk1"/>
                        </a:solidFill>
                        <a:latin typeface="Arial"/>
                        <a:ea typeface="Arial"/>
                        <a:cs typeface="Arial"/>
                        <a:sym typeface="Arial"/>
                      </a:endParaRPr>
                    </a:p>
                    <a:p>
                      <a:pPr marL="0" marR="0" lvl="0" indent="0" algn="l" rtl="0">
                        <a:spcBef>
                          <a:spcPts val="0"/>
                        </a:spcBef>
                        <a:spcAft>
                          <a:spcPts val="0"/>
                        </a:spcAft>
                        <a:buNone/>
                      </a:pPr>
                      <a:r>
                        <a:rPr lang="ru-RU" sz="1200">
                          <a:solidFill>
                            <a:schemeClr val="dk1"/>
                          </a:solidFill>
                          <a:latin typeface="Arial"/>
                          <a:ea typeface="Arial"/>
                          <a:cs typeface="Arial"/>
                          <a:sym typeface="Arial"/>
                        </a:rPr>
                        <a:t>Мысли:</a:t>
                      </a:r>
                      <a:endParaRPr/>
                    </a:p>
                    <a:p>
                      <a:pPr marL="0" marR="0" lvl="0" indent="0" algn="l" rtl="0">
                        <a:spcBef>
                          <a:spcPts val="0"/>
                        </a:spcBef>
                        <a:spcAft>
                          <a:spcPts val="0"/>
                        </a:spcAft>
                        <a:buNone/>
                      </a:pPr>
                      <a:r>
                        <a:rPr lang="ru-RU" sz="1200">
                          <a:solidFill>
                            <a:schemeClr val="dk1"/>
                          </a:solidFill>
                          <a:latin typeface="Arial"/>
                          <a:ea typeface="Arial"/>
                          <a:cs typeface="Arial"/>
                          <a:sym typeface="Arial"/>
                        </a:rPr>
                        <a:t>Эмоции:</a:t>
                      </a:r>
                      <a:endParaRPr/>
                    </a:p>
                    <a:p>
                      <a:pPr marL="0" marR="0" lvl="0" indent="0" algn="l" rtl="0">
                        <a:spcBef>
                          <a:spcPts val="0"/>
                        </a:spcBef>
                        <a:spcAft>
                          <a:spcPts val="0"/>
                        </a:spcAft>
                        <a:buNone/>
                      </a:pPr>
                      <a:r>
                        <a:rPr lang="ru-RU" sz="1200">
                          <a:solidFill>
                            <a:schemeClr val="dk1"/>
                          </a:solidFill>
                          <a:latin typeface="Arial"/>
                          <a:ea typeface="Arial"/>
                          <a:cs typeface="Arial"/>
                          <a:sym typeface="Arial"/>
                        </a:rPr>
                        <a:t>Действия:</a:t>
                      </a:r>
                      <a:endParaRPr/>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ru-RU" sz="1400" u="sng">
                          <a:solidFill>
                            <a:schemeClr val="dk1"/>
                          </a:solidFill>
                          <a:latin typeface="Arial"/>
                          <a:ea typeface="Arial"/>
                          <a:cs typeface="Arial"/>
                          <a:sym typeface="Arial"/>
                        </a:rPr>
                        <a:t>Образ желаемого будущего:</a:t>
                      </a:r>
                      <a:endParaRPr/>
                    </a:p>
                    <a:p>
                      <a:pPr marL="0" marR="0" lvl="0" indent="0" algn="l" rtl="0">
                        <a:spcBef>
                          <a:spcPts val="0"/>
                        </a:spcBef>
                        <a:spcAft>
                          <a:spcPts val="0"/>
                        </a:spcAft>
                        <a:buNone/>
                      </a:pPr>
                      <a:endParaRPr sz="800">
                        <a:solidFill>
                          <a:schemeClr val="dk1"/>
                        </a:solidFill>
                        <a:latin typeface="Arial Narrow"/>
                        <a:ea typeface="Arial Narrow"/>
                        <a:cs typeface="Arial Narrow"/>
                        <a:sym typeface="Arial Narrow"/>
                      </a:endParaRPr>
                    </a:p>
                    <a:p>
                      <a:pPr marL="0" marR="0" lvl="0" indent="0" algn="l" rtl="0">
                        <a:spcBef>
                          <a:spcPts val="0"/>
                        </a:spcBef>
                        <a:spcAft>
                          <a:spcPts val="0"/>
                        </a:spcAft>
                        <a:buNone/>
                      </a:pPr>
                      <a:r>
                        <a:rPr lang="ru-RU" sz="2000" b="1">
                          <a:solidFill>
                            <a:srgbClr val="1E8E97"/>
                          </a:solidFill>
                          <a:latin typeface="Arial Black"/>
                          <a:ea typeface="Arial Black"/>
                          <a:cs typeface="Arial Black"/>
                          <a:sym typeface="Arial Black"/>
                        </a:rPr>
                        <a:t>Значимая цель:</a:t>
                      </a:r>
                      <a:endParaRPr/>
                    </a:p>
                    <a:p>
                      <a:pPr marL="0" marR="0" lvl="0" indent="0" algn="l" rtl="0">
                        <a:spcBef>
                          <a:spcPts val="0"/>
                        </a:spcBef>
                        <a:spcAft>
                          <a:spcPts val="0"/>
                        </a:spcAft>
                        <a:buNone/>
                      </a:pPr>
                      <a:endParaRPr sz="800">
                        <a:solidFill>
                          <a:schemeClr val="dk1"/>
                        </a:solidFill>
                        <a:latin typeface="Arial Narrow"/>
                        <a:ea typeface="Arial Narrow"/>
                        <a:cs typeface="Arial Narrow"/>
                        <a:sym typeface="Arial Narrow"/>
                      </a:endParaRPr>
                    </a:p>
                    <a:p>
                      <a:pPr marL="0" marR="0" lvl="0" indent="0" algn="l" rtl="0">
                        <a:spcBef>
                          <a:spcPts val="0"/>
                        </a:spcBef>
                        <a:spcAft>
                          <a:spcPts val="0"/>
                        </a:spcAft>
                        <a:buNone/>
                      </a:pPr>
                      <a:r>
                        <a:rPr lang="ru-RU" sz="1200">
                          <a:solidFill>
                            <a:schemeClr val="dk1"/>
                          </a:solidFill>
                          <a:latin typeface="Arial"/>
                          <a:ea typeface="Arial"/>
                          <a:cs typeface="Arial"/>
                          <a:sym typeface="Arial"/>
                        </a:rPr>
                        <a:t>Мысли:</a:t>
                      </a:r>
                      <a:endParaRPr/>
                    </a:p>
                    <a:p>
                      <a:pPr marL="0" marR="0" lvl="0" indent="0" algn="l" rtl="0">
                        <a:spcBef>
                          <a:spcPts val="0"/>
                        </a:spcBef>
                        <a:spcAft>
                          <a:spcPts val="0"/>
                        </a:spcAft>
                        <a:buNone/>
                      </a:pPr>
                      <a:r>
                        <a:rPr lang="ru-RU" sz="1200">
                          <a:solidFill>
                            <a:schemeClr val="dk1"/>
                          </a:solidFill>
                          <a:latin typeface="Arial"/>
                          <a:ea typeface="Arial"/>
                          <a:cs typeface="Arial"/>
                          <a:sym typeface="Arial"/>
                        </a:rPr>
                        <a:t>Эмоции:</a:t>
                      </a:r>
                      <a:endParaRPr/>
                    </a:p>
                    <a:p>
                      <a:pPr marL="0" marR="0" lvl="0" indent="0" algn="l" rtl="0">
                        <a:spcBef>
                          <a:spcPts val="0"/>
                        </a:spcBef>
                        <a:spcAft>
                          <a:spcPts val="0"/>
                        </a:spcAft>
                        <a:buNone/>
                      </a:pPr>
                      <a:r>
                        <a:rPr lang="ru-RU" sz="1200">
                          <a:solidFill>
                            <a:schemeClr val="dk1"/>
                          </a:solidFill>
                          <a:latin typeface="Arial"/>
                          <a:ea typeface="Arial"/>
                          <a:cs typeface="Arial"/>
                          <a:sym typeface="Arial"/>
                        </a:rPr>
                        <a:t>Действия:</a:t>
                      </a:r>
                      <a:endParaRPr/>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643" name="Google Shape;643;p30"/>
          <p:cNvSpPr txBox="1"/>
          <p:nvPr/>
        </p:nvSpPr>
        <p:spPr>
          <a:xfrm rot="-5400000">
            <a:off x="117818" y="5138491"/>
            <a:ext cx="1249701" cy="738664"/>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ru-RU" sz="3600" b="1">
                <a:solidFill>
                  <a:schemeClr val="dk1"/>
                </a:solidFill>
                <a:latin typeface="Arial Narrow"/>
                <a:ea typeface="Arial Narrow"/>
                <a:cs typeface="Arial Narrow"/>
                <a:sym typeface="Arial Narrow"/>
              </a:rPr>
              <a:t>1</a:t>
            </a:r>
            <a:r>
              <a:rPr lang="ru-RU" sz="2400" b="1">
                <a:solidFill>
                  <a:schemeClr val="dk1"/>
                </a:solidFill>
                <a:latin typeface="Arial Narrow"/>
                <a:ea typeface="Arial Narrow"/>
                <a:cs typeface="Arial Narrow"/>
                <a:sym typeface="Arial Narrow"/>
              </a:rPr>
              <a:t> </a:t>
            </a:r>
            <a:r>
              <a:rPr lang="ru-RU" sz="2000" b="1">
                <a:solidFill>
                  <a:schemeClr val="dk1"/>
                </a:solidFill>
                <a:latin typeface="Arial Narrow"/>
                <a:ea typeface="Arial Narrow"/>
                <a:cs typeface="Arial Narrow"/>
                <a:sym typeface="Arial Narrow"/>
              </a:rPr>
              <a:t>уровень</a:t>
            </a:r>
            <a:endParaRPr sz="2400" b="1">
              <a:solidFill>
                <a:schemeClr val="dk1"/>
              </a:solidFill>
              <a:latin typeface="Arial Narrow"/>
              <a:ea typeface="Arial Narrow"/>
              <a:cs typeface="Arial Narrow"/>
              <a:sym typeface="Arial Narrow"/>
            </a:endParaRPr>
          </a:p>
        </p:txBody>
      </p:sp>
      <p:sp>
        <p:nvSpPr>
          <p:cNvPr id="644" name="Google Shape;644;p30"/>
          <p:cNvSpPr/>
          <p:nvPr/>
        </p:nvSpPr>
        <p:spPr>
          <a:xfrm>
            <a:off x="2173549" y="193974"/>
            <a:ext cx="7836534" cy="646331"/>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ru-RU" sz="3600" b="1">
                <a:solidFill>
                  <a:srgbClr val="1E8E97"/>
                </a:solidFill>
                <a:latin typeface="Arial Black"/>
                <a:ea typeface="Arial Black"/>
                <a:cs typeface="Arial Black"/>
                <a:sym typeface="Arial Black"/>
              </a:rPr>
              <a:t>Значение цели для коучинга</a:t>
            </a:r>
            <a:endParaRPr/>
          </a:p>
        </p:txBody>
      </p:sp>
      <p:pic>
        <p:nvPicPr>
          <p:cNvPr id="645" name="Google Shape;645;p30" descr="Попасть в яблочко"/>
          <p:cNvPicPr preferRelativeResize="0"/>
          <p:nvPr/>
        </p:nvPicPr>
        <p:blipFill rotWithShape="1">
          <a:blip r:embed="rId3">
            <a:alphaModFix/>
          </a:blip>
          <a:srcRect/>
          <a:stretch/>
        </p:blipFill>
        <p:spPr>
          <a:xfrm>
            <a:off x="10259795" y="5228962"/>
            <a:ext cx="516155" cy="516155"/>
          </a:xfrm>
          <a:prstGeom prst="rect">
            <a:avLst/>
          </a:prstGeom>
          <a:noFill/>
          <a:ln>
            <a:noFill/>
          </a:ln>
        </p:spPr>
      </p:pic>
      <p:pic>
        <p:nvPicPr>
          <p:cNvPr id="646" name="Google Shape;646;p30" descr="Попасть в яблочко"/>
          <p:cNvPicPr preferRelativeResize="0"/>
          <p:nvPr/>
        </p:nvPicPr>
        <p:blipFill rotWithShape="1">
          <a:blip r:embed="rId4">
            <a:alphaModFix/>
          </a:blip>
          <a:srcRect/>
          <a:stretch/>
        </p:blipFill>
        <p:spPr>
          <a:xfrm>
            <a:off x="1573113" y="204865"/>
            <a:ext cx="624548" cy="624548"/>
          </a:xfrm>
          <a:prstGeom prst="rect">
            <a:avLst/>
          </a:prstGeom>
          <a:noFill/>
          <a:ln>
            <a:noFill/>
          </a:ln>
        </p:spPr>
      </p:pic>
      <p:graphicFrame>
        <p:nvGraphicFramePr>
          <p:cNvPr id="647" name="Google Shape;647;p30"/>
          <p:cNvGraphicFramePr/>
          <p:nvPr/>
        </p:nvGraphicFramePr>
        <p:xfrm>
          <a:off x="1774825" y="3110730"/>
          <a:ext cx="8642350" cy="1282570"/>
        </p:xfrm>
        <a:graphic>
          <a:graphicData uri="http://schemas.openxmlformats.org/drawingml/2006/table">
            <a:tbl>
              <a:tblPr firstRow="1" bandRow="1">
                <a:noFill/>
                <a:tableStyleId>{650827CF-A0A9-4228-BA86-9FC21AD8BD8C}</a:tableStyleId>
              </a:tblPr>
              <a:tblGrid>
                <a:gridCol w="4321175">
                  <a:extLst>
                    <a:ext uri="{9D8B030D-6E8A-4147-A177-3AD203B41FA5}">
                      <a16:colId xmlns:a16="http://schemas.microsoft.com/office/drawing/2014/main" val="20000"/>
                    </a:ext>
                  </a:extLst>
                </a:gridCol>
                <a:gridCol w="4321175">
                  <a:extLst>
                    <a:ext uri="{9D8B030D-6E8A-4147-A177-3AD203B41FA5}">
                      <a16:colId xmlns:a16="http://schemas.microsoft.com/office/drawing/2014/main" val="20001"/>
                    </a:ext>
                  </a:extLst>
                </a:gridCol>
              </a:tblGrid>
              <a:tr h="520450">
                <a:tc>
                  <a:txBody>
                    <a:bodyPr/>
                    <a:lstStyle/>
                    <a:p>
                      <a:pPr marL="0" marR="0" lvl="0" indent="0" algn="ctr" rtl="0">
                        <a:lnSpc>
                          <a:spcPct val="100000"/>
                        </a:lnSpc>
                        <a:spcBef>
                          <a:spcPts val="0"/>
                        </a:spcBef>
                        <a:spcAft>
                          <a:spcPts val="0"/>
                        </a:spcAft>
                        <a:buClr>
                          <a:schemeClr val="dk1"/>
                        </a:buClr>
                        <a:buSzPts val="2400"/>
                        <a:buFont typeface="Arial Black"/>
                        <a:buNone/>
                      </a:pPr>
                      <a:r>
                        <a:rPr lang="ru-RU" sz="2400" b="1">
                          <a:solidFill>
                            <a:schemeClr val="dk1"/>
                          </a:solidFill>
                          <a:latin typeface="Arial Black"/>
                          <a:ea typeface="Arial Black"/>
                          <a:cs typeface="Arial Black"/>
                          <a:sym typeface="Arial Black"/>
                        </a:rPr>
                        <a:t>Убеждения</a:t>
                      </a:r>
                      <a:endParaRPr/>
                    </a:p>
                    <a:p>
                      <a:pPr marL="0" marR="0" lvl="0" indent="0" algn="ctr" rtl="0">
                        <a:lnSpc>
                          <a:spcPct val="100000"/>
                        </a:lnSpc>
                        <a:spcBef>
                          <a:spcPts val="0"/>
                        </a:spcBef>
                        <a:spcAft>
                          <a:spcPts val="0"/>
                        </a:spcAft>
                        <a:buClr>
                          <a:schemeClr val="dk1"/>
                        </a:buClr>
                        <a:buSzPts val="1400"/>
                        <a:buFont typeface="Arial Narrow"/>
                        <a:buNone/>
                      </a:pPr>
                      <a:r>
                        <a:rPr lang="ru-RU" sz="1400" b="1">
                          <a:solidFill>
                            <a:schemeClr val="dk1"/>
                          </a:solidFill>
                          <a:latin typeface="Arial Narrow"/>
                          <a:ea typeface="Arial Narrow"/>
                          <a:cs typeface="Arial Narrow"/>
                          <a:sym typeface="Arial Narrow"/>
                        </a:rPr>
                        <a:t>ограничения, препятствия, сложности </a:t>
                      </a:r>
                      <a:endParaRPr/>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chemeClr val="dk1"/>
                        </a:buClr>
                        <a:buSzPts val="2400"/>
                        <a:buFont typeface="Arial Black"/>
                        <a:buNone/>
                      </a:pPr>
                      <a:r>
                        <a:rPr lang="ru-RU" sz="2400" b="1">
                          <a:solidFill>
                            <a:schemeClr val="dk1"/>
                          </a:solidFill>
                          <a:latin typeface="Arial Black"/>
                          <a:ea typeface="Arial Black"/>
                          <a:cs typeface="Arial Black"/>
                          <a:sym typeface="Arial Black"/>
                        </a:rPr>
                        <a:t>Знание</a:t>
                      </a:r>
                      <a:endParaRPr sz="2400" b="1">
                        <a:solidFill>
                          <a:schemeClr val="dk1"/>
                        </a:solidFill>
                        <a:latin typeface="Arial Black"/>
                        <a:ea typeface="Arial Black"/>
                        <a:cs typeface="Arial Black"/>
                        <a:sym typeface="Arial Black"/>
                      </a:endParaRPr>
                    </a:p>
                    <a:p>
                      <a:pPr marL="0" marR="0" lvl="0" indent="0" algn="ctr" rtl="0">
                        <a:lnSpc>
                          <a:spcPct val="100000"/>
                        </a:lnSpc>
                        <a:spcBef>
                          <a:spcPts val="0"/>
                        </a:spcBef>
                        <a:spcAft>
                          <a:spcPts val="0"/>
                        </a:spcAft>
                        <a:buClr>
                          <a:schemeClr val="dk1"/>
                        </a:buClr>
                        <a:buSzPts val="1400"/>
                        <a:buFont typeface="Arial Narrow"/>
                        <a:buNone/>
                      </a:pPr>
                      <a:r>
                        <a:rPr lang="ru-RU" sz="1400" b="1">
                          <a:solidFill>
                            <a:schemeClr val="dk1"/>
                          </a:solidFill>
                          <a:latin typeface="Arial Narrow"/>
                          <a:ea typeface="Arial Narrow"/>
                          <a:cs typeface="Arial Narrow"/>
                          <a:sym typeface="Arial Narrow"/>
                        </a:rPr>
                        <a:t>ресурсы, поддержка, возможности </a:t>
                      </a:r>
                      <a:endParaRPr/>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2F2F2"/>
                    </a:solidFill>
                  </a:tcPr>
                </a:tc>
                <a:extLst>
                  <a:ext uri="{0D108BD9-81ED-4DB2-BD59-A6C34878D82A}">
                    <a16:rowId xmlns:a16="http://schemas.microsoft.com/office/drawing/2014/main" val="10000"/>
                  </a:ext>
                </a:extLst>
              </a:tr>
              <a:tr h="612000">
                <a:tc>
                  <a:txBody>
                    <a:bodyPr/>
                    <a:lstStyle/>
                    <a:p>
                      <a:pPr marL="0" marR="0" lvl="0" indent="0" algn="l" rtl="0">
                        <a:spcBef>
                          <a:spcPts val="0"/>
                        </a:spcBef>
                        <a:spcAft>
                          <a:spcPts val="0"/>
                        </a:spcAft>
                        <a:buNone/>
                      </a:pPr>
                      <a:endParaRPr sz="1000">
                        <a:solidFill>
                          <a:schemeClr val="dk1"/>
                        </a:solidFill>
                        <a:latin typeface="Arial Narrow"/>
                        <a:ea typeface="Arial Narrow"/>
                        <a:cs typeface="Arial Narrow"/>
                        <a:sym typeface="Arial Narrow"/>
                      </a:endParaRPr>
                    </a:p>
                    <a:p>
                      <a:pPr marL="0" marR="0" lvl="0" indent="0" algn="l" rtl="0">
                        <a:spcBef>
                          <a:spcPts val="0"/>
                        </a:spcBef>
                        <a:spcAft>
                          <a:spcPts val="0"/>
                        </a:spcAft>
                        <a:buNone/>
                      </a:pPr>
                      <a:endParaRPr sz="1000">
                        <a:solidFill>
                          <a:schemeClr val="dk1"/>
                        </a:solidFill>
                        <a:latin typeface="Arial Narrow"/>
                        <a:ea typeface="Arial Narrow"/>
                        <a:cs typeface="Arial Narrow"/>
                        <a:sym typeface="Arial Narrow"/>
                      </a:endParaRPr>
                    </a:p>
                    <a:p>
                      <a:pPr marL="0" marR="0" lvl="0" indent="0" algn="l" rtl="0">
                        <a:spcBef>
                          <a:spcPts val="0"/>
                        </a:spcBef>
                        <a:spcAft>
                          <a:spcPts val="0"/>
                        </a:spcAft>
                        <a:buNone/>
                      </a:pPr>
                      <a:endParaRPr sz="1000">
                        <a:solidFill>
                          <a:schemeClr val="dk1"/>
                        </a:solidFill>
                        <a:latin typeface="Arial Narrow"/>
                        <a:ea typeface="Arial Narrow"/>
                        <a:cs typeface="Arial Narrow"/>
                        <a:sym typeface="Arial Narrow"/>
                      </a:endParaRPr>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1000">
                        <a:solidFill>
                          <a:schemeClr val="dk1"/>
                        </a:solidFill>
                        <a:latin typeface="Arial Narrow"/>
                        <a:ea typeface="Arial Narrow"/>
                        <a:cs typeface="Arial Narrow"/>
                        <a:sym typeface="Arial Narrow"/>
                      </a:endParaRPr>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648" name="Google Shape;648;p30"/>
          <p:cNvSpPr txBox="1"/>
          <p:nvPr/>
        </p:nvSpPr>
        <p:spPr>
          <a:xfrm rot="-5400000">
            <a:off x="967089" y="3389902"/>
            <a:ext cx="1028487" cy="738664"/>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ru-RU" sz="3600" b="1">
                <a:solidFill>
                  <a:schemeClr val="dk1"/>
                </a:solidFill>
                <a:latin typeface="Arial Narrow"/>
                <a:ea typeface="Arial Narrow"/>
                <a:cs typeface="Arial Narrow"/>
                <a:sym typeface="Arial Narrow"/>
              </a:rPr>
              <a:t>2</a:t>
            </a:r>
            <a:r>
              <a:rPr lang="ru-RU" sz="2400" b="1">
                <a:solidFill>
                  <a:schemeClr val="dk1"/>
                </a:solidFill>
                <a:latin typeface="Arial Narrow"/>
                <a:ea typeface="Arial Narrow"/>
                <a:cs typeface="Arial Narrow"/>
                <a:sym typeface="Arial Narrow"/>
              </a:rPr>
              <a:t> </a:t>
            </a:r>
            <a:r>
              <a:rPr lang="ru-RU" sz="1500" b="1">
                <a:solidFill>
                  <a:schemeClr val="dk1"/>
                </a:solidFill>
                <a:latin typeface="Arial Narrow"/>
                <a:ea typeface="Arial Narrow"/>
                <a:cs typeface="Arial Narrow"/>
                <a:sym typeface="Arial Narrow"/>
              </a:rPr>
              <a:t>уровень</a:t>
            </a:r>
            <a:endParaRPr/>
          </a:p>
        </p:txBody>
      </p:sp>
      <p:graphicFrame>
        <p:nvGraphicFramePr>
          <p:cNvPr id="649" name="Google Shape;649;p30"/>
          <p:cNvGraphicFramePr/>
          <p:nvPr/>
        </p:nvGraphicFramePr>
        <p:xfrm>
          <a:off x="2855914" y="2114370"/>
          <a:ext cx="6471800" cy="1002700"/>
        </p:xfrm>
        <a:graphic>
          <a:graphicData uri="http://schemas.openxmlformats.org/drawingml/2006/table">
            <a:tbl>
              <a:tblPr firstRow="1" bandRow="1">
                <a:noFill/>
                <a:tableStyleId>{650827CF-A0A9-4228-BA86-9FC21AD8BD8C}</a:tableStyleId>
              </a:tblPr>
              <a:tblGrid>
                <a:gridCol w="6471800">
                  <a:extLst>
                    <a:ext uri="{9D8B030D-6E8A-4147-A177-3AD203B41FA5}">
                      <a16:colId xmlns:a16="http://schemas.microsoft.com/office/drawing/2014/main" val="20000"/>
                    </a:ext>
                  </a:extLst>
                </a:gridCol>
              </a:tblGrid>
              <a:tr h="462700">
                <a:tc>
                  <a:txBody>
                    <a:bodyPr/>
                    <a:lstStyle/>
                    <a:p>
                      <a:pPr marL="0" marR="0" lvl="0" indent="0" algn="ctr" rtl="0">
                        <a:lnSpc>
                          <a:spcPct val="100000"/>
                        </a:lnSpc>
                        <a:spcBef>
                          <a:spcPts val="0"/>
                        </a:spcBef>
                        <a:spcAft>
                          <a:spcPts val="0"/>
                        </a:spcAft>
                        <a:buClr>
                          <a:schemeClr val="dk1"/>
                        </a:buClr>
                        <a:buSzPts val="2400"/>
                        <a:buFont typeface="Arial Black"/>
                        <a:buNone/>
                      </a:pPr>
                      <a:r>
                        <a:rPr lang="ru-RU" sz="2400" b="1">
                          <a:solidFill>
                            <a:schemeClr val="dk1"/>
                          </a:solidFill>
                          <a:latin typeface="Arial Black"/>
                          <a:ea typeface="Arial Black"/>
                          <a:cs typeface="Arial Black"/>
                          <a:sym typeface="Arial Black"/>
                        </a:rPr>
                        <a:t>Ценности</a:t>
                      </a:r>
                      <a:endParaRPr/>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2F2F2"/>
                    </a:solidFill>
                  </a:tcPr>
                </a:tc>
                <a:extLst>
                  <a:ext uri="{0D108BD9-81ED-4DB2-BD59-A6C34878D82A}">
                    <a16:rowId xmlns:a16="http://schemas.microsoft.com/office/drawing/2014/main" val="10000"/>
                  </a:ext>
                </a:extLst>
              </a:tr>
              <a:tr h="540000">
                <a:tc>
                  <a:txBody>
                    <a:bodyPr/>
                    <a:lstStyle/>
                    <a:p>
                      <a:pPr marL="0" marR="0" lvl="0" indent="0" algn="l" rtl="0">
                        <a:spcBef>
                          <a:spcPts val="0"/>
                        </a:spcBef>
                        <a:spcAft>
                          <a:spcPts val="0"/>
                        </a:spcAft>
                        <a:buNone/>
                      </a:pPr>
                      <a:endParaRPr sz="800">
                        <a:solidFill>
                          <a:schemeClr val="dk1"/>
                        </a:solidFill>
                        <a:latin typeface="Arial Narrow"/>
                        <a:ea typeface="Arial Narrow"/>
                        <a:cs typeface="Arial Narrow"/>
                        <a:sym typeface="Arial Narrow"/>
                      </a:endParaRPr>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650" name="Google Shape;650;p30"/>
          <p:cNvSpPr txBox="1"/>
          <p:nvPr/>
        </p:nvSpPr>
        <p:spPr>
          <a:xfrm rot="-5400000">
            <a:off x="1967835" y="2168110"/>
            <a:ext cx="1073371" cy="738664"/>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ru-RU" sz="3600" b="1">
                <a:solidFill>
                  <a:schemeClr val="dk1"/>
                </a:solidFill>
                <a:latin typeface="Arial Narrow"/>
                <a:ea typeface="Arial Narrow"/>
                <a:cs typeface="Arial Narrow"/>
                <a:sym typeface="Arial Narrow"/>
              </a:rPr>
              <a:t>3</a:t>
            </a:r>
            <a:r>
              <a:rPr lang="ru-RU" sz="2400" b="1">
                <a:solidFill>
                  <a:schemeClr val="dk1"/>
                </a:solidFill>
                <a:latin typeface="Arial Narrow"/>
                <a:ea typeface="Arial Narrow"/>
                <a:cs typeface="Arial Narrow"/>
                <a:sym typeface="Arial Narrow"/>
              </a:rPr>
              <a:t> </a:t>
            </a:r>
            <a:r>
              <a:rPr lang="ru-RU" sz="1600" b="1">
                <a:solidFill>
                  <a:schemeClr val="dk1"/>
                </a:solidFill>
                <a:latin typeface="Arial Narrow"/>
                <a:ea typeface="Arial Narrow"/>
                <a:cs typeface="Arial Narrow"/>
                <a:sym typeface="Arial Narrow"/>
              </a:rPr>
              <a:t>уровень</a:t>
            </a:r>
            <a:endParaRPr sz="2400" b="1">
              <a:solidFill>
                <a:schemeClr val="dk1"/>
              </a:solidFill>
              <a:latin typeface="Arial Narrow"/>
              <a:ea typeface="Arial Narrow"/>
              <a:cs typeface="Arial Narrow"/>
              <a:sym typeface="Arial Narrow"/>
            </a:endParaRPr>
          </a:p>
        </p:txBody>
      </p:sp>
      <p:graphicFrame>
        <p:nvGraphicFramePr>
          <p:cNvPr id="651" name="Google Shape;651;p30"/>
          <p:cNvGraphicFramePr/>
          <p:nvPr/>
        </p:nvGraphicFramePr>
        <p:xfrm>
          <a:off x="3575050" y="1098894"/>
          <a:ext cx="5033525" cy="1012585"/>
        </p:xfrm>
        <a:graphic>
          <a:graphicData uri="http://schemas.openxmlformats.org/drawingml/2006/table">
            <a:tbl>
              <a:tblPr firstRow="1" bandRow="1">
                <a:noFill/>
                <a:tableStyleId>{650827CF-A0A9-4228-BA86-9FC21AD8BD8C}</a:tableStyleId>
              </a:tblPr>
              <a:tblGrid>
                <a:gridCol w="5033525">
                  <a:extLst>
                    <a:ext uri="{9D8B030D-6E8A-4147-A177-3AD203B41FA5}">
                      <a16:colId xmlns:a16="http://schemas.microsoft.com/office/drawing/2014/main" val="20000"/>
                    </a:ext>
                  </a:extLst>
                </a:gridCol>
              </a:tblGrid>
              <a:tr h="416525">
                <a:tc>
                  <a:txBody>
                    <a:bodyPr/>
                    <a:lstStyle/>
                    <a:p>
                      <a:pPr marL="0" marR="0" lvl="0" indent="0" algn="ctr" rtl="0">
                        <a:lnSpc>
                          <a:spcPct val="100000"/>
                        </a:lnSpc>
                        <a:spcBef>
                          <a:spcPts val="0"/>
                        </a:spcBef>
                        <a:spcAft>
                          <a:spcPts val="0"/>
                        </a:spcAft>
                        <a:buClr>
                          <a:schemeClr val="dk1"/>
                        </a:buClr>
                        <a:buSzPts val="2400"/>
                        <a:buFont typeface="Arial Black"/>
                        <a:buNone/>
                      </a:pPr>
                      <a:r>
                        <a:rPr lang="ru-RU" sz="2400" b="1">
                          <a:solidFill>
                            <a:schemeClr val="dk1"/>
                          </a:solidFill>
                          <a:latin typeface="Arial Black"/>
                          <a:ea typeface="Arial Black"/>
                          <a:cs typeface="Arial Black"/>
                          <a:sym typeface="Arial Black"/>
                        </a:rPr>
                        <a:t>Личностный смысл</a:t>
                      </a:r>
                      <a:endParaRPr sz="2400" b="1">
                        <a:solidFill>
                          <a:schemeClr val="dk1"/>
                        </a:solidFill>
                        <a:latin typeface="Arial Black"/>
                        <a:ea typeface="Arial Black"/>
                        <a:cs typeface="Arial Black"/>
                        <a:sym typeface="Arial Black"/>
                      </a:endParaRPr>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2F2F2"/>
                    </a:solidFill>
                  </a:tcPr>
                </a:tc>
                <a:extLst>
                  <a:ext uri="{0D108BD9-81ED-4DB2-BD59-A6C34878D82A}">
                    <a16:rowId xmlns:a16="http://schemas.microsoft.com/office/drawing/2014/main" val="10000"/>
                  </a:ext>
                </a:extLst>
              </a:tr>
              <a:tr h="555375">
                <a:tc>
                  <a:txBody>
                    <a:bodyPr/>
                    <a:lstStyle/>
                    <a:p>
                      <a:pPr marL="0" marR="0" lvl="0" indent="0" algn="l" rtl="0">
                        <a:spcBef>
                          <a:spcPts val="0"/>
                        </a:spcBef>
                        <a:spcAft>
                          <a:spcPts val="0"/>
                        </a:spcAft>
                        <a:buNone/>
                      </a:pPr>
                      <a:endParaRPr sz="800">
                        <a:solidFill>
                          <a:schemeClr val="dk1"/>
                        </a:solidFill>
                        <a:latin typeface="Arial Narrow"/>
                        <a:ea typeface="Arial Narrow"/>
                        <a:cs typeface="Arial Narrow"/>
                        <a:sym typeface="Arial Narrow"/>
                      </a:endParaRPr>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652" name="Google Shape;652;p30"/>
          <p:cNvSpPr txBox="1"/>
          <p:nvPr/>
        </p:nvSpPr>
        <p:spPr>
          <a:xfrm rot="-5400000">
            <a:off x="2687766" y="1133544"/>
            <a:ext cx="1073371" cy="738664"/>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ru-RU" sz="3600" b="1">
                <a:solidFill>
                  <a:schemeClr val="dk1"/>
                </a:solidFill>
                <a:latin typeface="Arial Narrow"/>
                <a:ea typeface="Arial Narrow"/>
                <a:cs typeface="Arial Narrow"/>
                <a:sym typeface="Arial Narrow"/>
              </a:rPr>
              <a:t>4</a:t>
            </a:r>
            <a:r>
              <a:rPr lang="ru-RU" sz="2400" b="1">
                <a:solidFill>
                  <a:schemeClr val="dk1"/>
                </a:solidFill>
                <a:latin typeface="Arial Narrow"/>
                <a:ea typeface="Arial Narrow"/>
                <a:cs typeface="Arial Narrow"/>
                <a:sym typeface="Arial Narrow"/>
              </a:rPr>
              <a:t> </a:t>
            </a:r>
            <a:r>
              <a:rPr lang="ru-RU" sz="1600" b="1">
                <a:solidFill>
                  <a:schemeClr val="dk1"/>
                </a:solidFill>
                <a:latin typeface="Arial Narrow"/>
                <a:ea typeface="Arial Narrow"/>
                <a:cs typeface="Arial Narrow"/>
                <a:sym typeface="Arial Narrow"/>
              </a:rPr>
              <a:t>уровень</a:t>
            </a:r>
            <a:endParaRPr sz="2400" b="1">
              <a:solidFill>
                <a:schemeClr val="dk1"/>
              </a:solidFill>
              <a:latin typeface="Arial Narrow"/>
              <a:ea typeface="Arial Narrow"/>
              <a:cs typeface="Arial Narrow"/>
              <a:sym typeface="Arial Narrow"/>
            </a:endParaRPr>
          </a:p>
        </p:txBody>
      </p:sp>
    </p:spTree>
    <p:extLst>
      <p:ext uri="{BB962C8B-B14F-4D97-AF65-F5344CB8AC3E}">
        <p14:creationId xmlns:p14="http://schemas.microsoft.com/office/powerpoint/2010/main" val="29418691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57"/>
        <p:cNvGrpSpPr/>
        <p:nvPr/>
      </p:nvGrpSpPr>
      <p:grpSpPr>
        <a:xfrm>
          <a:off x="0" y="0"/>
          <a:ext cx="0" cy="0"/>
          <a:chOff x="0" y="0"/>
          <a:chExt cx="0" cy="0"/>
        </a:xfrm>
      </p:grpSpPr>
      <p:sp>
        <p:nvSpPr>
          <p:cNvPr id="658" name="Google Shape;658;p31"/>
          <p:cNvSpPr/>
          <p:nvPr/>
        </p:nvSpPr>
        <p:spPr>
          <a:xfrm>
            <a:off x="675756" y="1831561"/>
            <a:ext cx="6502602" cy="433960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2300" i="1" dirty="0">
                <a:solidFill>
                  <a:schemeClr val="dk1"/>
                </a:solidFill>
                <a:latin typeface="Arial Narrow"/>
                <a:ea typeface="Arial Narrow"/>
                <a:cs typeface="Arial Narrow"/>
                <a:sym typeface="Arial Narrow"/>
              </a:rPr>
              <a:t>«Рефлекс цели имеет огромное жизненное значение, он есть основная форма жизненной энергии каждого </a:t>
            </a:r>
            <a:endParaRPr dirty="0"/>
          </a:p>
          <a:p>
            <a:pPr marL="0" marR="0" lvl="0" indent="0" algn="l" rtl="0">
              <a:spcBef>
                <a:spcPts val="0"/>
              </a:spcBef>
              <a:spcAft>
                <a:spcPts val="0"/>
              </a:spcAft>
              <a:buNone/>
            </a:pPr>
            <a:r>
              <a:rPr lang="ru-RU" sz="2300" i="1" dirty="0">
                <a:solidFill>
                  <a:schemeClr val="dk1"/>
                </a:solidFill>
                <a:latin typeface="Arial Narrow"/>
                <a:ea typeface="Arial Narrow"/>
                <a:cs typeface="Arial Narrow"/>
                <a:sym typeface="Arial Narrow"/>
              </a:rPr>
              <a:t>из нас. Жизнь только того красна и сильна, кто всю жизнь стремится к постоянно достигаемой, но никогда не достижимой цели, или с одинаковым пылом переходит от одной цели к другой. </a:t>
            </a:r>
            <a:endParaRPr dirty="0"/>
          </a:p>
          <a:p>
            <a:pPr marL="0" marR="0" lvl="0" indent="0" algn="l" rtl="0">
              <a:spcBef>
                <a:spcPts val="0"/>
              </a:spcBef>
              <a:spcAft>
                <a:spcPts val="0"/>
              </a:spcAft>
              <a:buNone/>
            </a:pPr>
            <a:r>
              <a:rPr lang="ru-RU" sz="2300" i="1" dirty="0">
                <a:solidFill>
                  <a:schemeClr val="dk1"/>
                </a:solidFill>
                <a:latin typeface="Arial Narrow"/>
                <a:ea typeface="Arial Narrow"/>
                <a:cs typeface="Arial Narrow"/>
                <a:sym typeface="Arial Narrow"/>
              </a:rPr>
              <a:t>Вся жизнь, все ее улучшения, вся ее культура делается рефлексом цели, делается только людьми, стремящимися к той или другой поставленной ими </a:t>
            </a:r>
            <a:r>
              <a:rPr lang="ru-RU" sz="2300" i="1" dirty="0">
                <a:solidFill>
                  <a:schemeClr val="dk1"/>
                </a:solidFill>
                <a:latin typeface="Arial Narrow" panose="020B0606020202030204" pitchFamily="34" charset="0"/>
                <a:ea typeface="Arial Narrow"/>
                <a:cs typeface="Arial Narrow"/>
                <a:sym typeface="Arial Narrow"/>
              </a:rPr>
              <a:t>себе в жизни цели.</a:t>
            </a:r>
          </a:p>
          <a:p>
            <a:pPr lvl="0"/>
            <a:r>
              <a:rPr lang="ru-RU" sz="2300" i="1" dirty="0">
                <a:latin typeface="Arial Narrow" panose="020B0606020202030204" pitchFamily="34" charset="0"/>
              </a:rPr>
              <a:t>Наоборот, жизнь перестает привязывать к себе, как только исчезает цель.</a:t>
            </a:r>
            <a:r>
              <a:rPr lang="ru-RU" sz="2300" i="1" dirty="0"/>
              <a:t> </a:t>
            </a:r>
            <a:r>
              <a:rPr lang="ru-RU" sz="2300" i="1" dirty="0">
                <a:solidFill>
                  <a:schemeClr val="dk1"/>
                </a:solidFill>
                <a:latin typeface="Arial Narrow"/>
                <a:ea typeface="Arial Narrow"/>
                <a:cs typeface="Arial Narrow"/>
                <a:sym typeface="Arial Narrow"/>
              </a:rPr>
              <a:t>»*</a:t>
            </a:r>
            <a:endParaRPr sz="2300" i="1" dirty="0"/>
          </a:p>
        </p:txBody>
      </p:sp>
      <p:sp>
        <p:nvSpPr>
          <p:cNvPr id="659" name="Google Shape;659;p31"/>
          <p:cNvSpPr/>
          <p:nvPr/>
        </p:nvSpPr>
        <p:spPr>
          <a:xfrm>
            <a:off x="529388" y="6293013"/>
            <a:ext cx="6795337" cy="40011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ru-RU" sz="2000" i="1" dirty="0">
                <a:solidFill>
                  <a:schemeClr val="dk1"/>
                </a:solidFill>
                <a:latin typeface="Arial Narrow"/>
                <a:ea typeface="Arial Narrow"/>
                <a:cs typeface="Arial Narrow"/>
                <a:sym typeface="Arial Narrow"/>
              </a:rPr>
              <a:t>* Павлов И.П. Рефлекс свободы. СПб. : Питер, 2001. 432 с.</a:t>
            </a:r>
            <a:endParaRPr sz="2000" i="1" dirty="0">
              <a:solidFill>
                <a:schemeClr val="dk1"/>
              </a:solidFill>
              <a:latin typeface="Arial Narrow"/>
              <a:ea typeface="Arial Narrow"/>
              <a:cs typeface="Arial Narrow"/>
              <a:sym typeface="Arial Narrow"/>
            </a:endParaRPr>
          </a:p>
        </p:txBody>
      </p:sp>
      <p:sp>
        <p:nvSpPr>
          <p:cNvPr id="660" name="Google Shape;660;p31"/>
          <p:cNvSpPr txBox="1"/>
          <p:nvPr/>
        </p:nvSpPr>
        <p:spPr>
          <a:xfrm>
            <a:off x="698298" y="385011"/>
            <a:ext cx="5758065"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4800" b="1">
                <a:solidFill>
                  <a:schemeClr val="dk1"/>
                </a:solidFill>
                <a:latin typeface="Arial Black"/>
                <a:ea typeface="Arial Black"/>
                <a:cs typeface="Arial Black"/>
                <a:sym typeface="Arial Black"/>
              </a:rPr>
              <a:t>Рефлекс цели </a:t>
            </a:r>
            <a:endParaRPr/>
          </a:p>
          <a:p>
            <a:pPr marL="0" marR="0" lvl="0" indent="0" algn="l" rtl="0">
              <a:spcBef>
                <a:spcPts val="0"/>
              </a:spcBef>
              <a:spcAft>
                <a:spcPts val="0"/>
              </a:spcAft>
              <a:buNone/>
            </a:pPr>
            <a:r>
              <a:rPr lang="ru-RU" sz="4000" b="1">
                <a:solidFill>
                  <a:schemeClr val="dk1"/>
                </a:solidFill>
                <a:latin typeface="Arial Black"/>
                <a:ea typeface="Arial Black"/>
                <a:cs typeface="Arial Black"/>
                <a:sym typeface="Arial Black"/>
              </a:rPr>
              <a:t>по И.П.</a:t>
            </a:r>
            <a:r>
              <a:rPr lang="ru-RU" sz="4000">
                <a:solidFill>
                  <a:schemeClr val="dk1"/>
                </a:solidFill>
                <a:latin typeface="Arial Black"/>
                <a:ea typeface="Arial Black"/>
                <a:cs typeface="Arial Black"/>
                <a:sym typeface="Arial Black"/>
              </a:rPr>
              <a:t> </a:t>
            </a:r>
            <a:r>
              <a:rPr lang="ru-RU" sz="4000" b="1">
                <a:solidFill>
                  <a:schemeClr val="dk1"/>
                </a:solidFill>
                <a:latin typeface="Arial Black"/>
                <a:ea typeface="Arial Black"/>
                <a:cs typeface="Arial Black"/>
                <a:sym typeface="Arial Black"/>
              </a:rPr>
              <a:t>Павлову</a:t>
            </a:r>
            <a:endParaRPr sz="4000">
              <a:solidFill>
                <a:schemeClr val="dk1"/>
              </a:solidFill>
              <a:latin typeface="Arial Black"/>
              <a:ea typeface="Arial Black"/>
              <a:cs typeface="Arial Black"/>
              <a:sym typeface="Arial Black"/>
            </a:endParaRPr>
          </a:p>
        </p:txBody>
      </p:sp>
      <p:pic>
        <p:nvPicPr>
          <p:cNvPr id="661" name="Google Shape;661;p31"/>
          <p:cNvPicPr preferRelativeResize="0"/>
          <p:nvPr/>
        </p:nvPicPr>
        <p:blipFill rotWithShape="1">
          <a:blip r:embed="rId3">
            <a:alphaModFix/>
          </a:blip>
          <a:srcRect/>
          <a:stretch/>
        </p:blipFill>
        <p:spPr>
          <a:xfrm>
            <a:off x="7324725" y="0"/>
            <a:ext cx="4867275" cy="6858000"/>
          </a:xfrm>
          <a:prstGeom prst="rect">
            <a:avLst/>
          </a:prstGeom>
          <a:noFill/>
          <a:ln>
            <a:noFill/>
          </a:ln>
        </p:spPr>
      </p:pic>
    </p:spTree>
    <p:extLst>
      <p:ext uri="{BB962C8B-B14F-4D97-AF65-F5344CB8AC3E}">
        <p14:creationId xmlns:p14="http://schemas.microsoft.com/office/powerpoint/2010/main" val="12319997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Векторная карта мира глобус индия ближний восток азии по центру карта голубая планета сфера значок, изолированные на белом фоне Бесплатные векторы">
            <a:extLst>
              <a:ext uri="{FF2B5EF4-FFF2-40B4-BE49-F238E27FC236}">
                <a16:creationId xmlns:a16="http://schemas.microsoft.com/office/drawing/2014/main" id="{A888C480-D563-4FCA-B702-53CD84B51A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9715" y="1653565"/>
            <a:ext cx="4072570" cy="4072570"/>
          </a:xfrm>
          <a:prstGeom prst="rect">
            <a:avLst/>
          </a:prstGeom>
          <a:noFill/>
          <a:extLst>
            <a:ext uri="{909E8E84-426E-40DD-AFC4-6F175D3DCCD1}">
              <a14:hiddenFill xmlns:a14="http://schemas.microsoft.com/office/drawing/2010/main">
                <a:solidFill>
                  <a:srgbClr val="FFFFFF"/>
                </a:solidFill>
              </a14:hiddenFill>
            </a:ext>
          </a:extLst>
        </p:spPr>
      </p:pic>
      <p:sp>
        <p:nvSpPr>
          <p:cNvPr id="10" name="Прямоугольник 9">
            <a:extLst>
              <a:ext uri="{FF2B5EF4-FFF2-40B4-BE49-F238E27FC236}">
                <a16:creationId xmlns:a16="http://schemas.microsoft.com/office/drawing/2014/main" id="{6A7A2DED-3CF6-469C-963A-C92C90E8F07F}"/>
              </a:ext>
            </a:extLst>
          </p:cNvPr>
          <p:cNvSpPr/>
          <p:nvPr/>
        </p:nvSpPr>
        <p:spPr>
          <a:xfrm>
            <a:off x="-276726" y="5488935"/>
            <a:ext cx="12861758" cy="1490686"/>
          </a:xfrm>
          <a:prstGeom prst="rect">
            <a:avLst/>
          </a:prstGeom>
          <a:solidFill>
            <a:srgbClr val="1E8E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695325" y="365125"/>
            <a:ext cx="10801350" cy="1325563"/>
          </a:xfrm>
        </p:spPr>
        <p:txBody>
          <a:bodyPr>
            <a:normAutofit/>
          </a:bodyPr>
          <a:lstStyle/>
          <a:p>
            <a:r>
              <a:rPr lang="ru-RU" sz="3600" dirty="0">
                <a:latin typeface="Arial Black" panose="020B0A04020102020204" pitchFamily="34" charset="0"/>
              </a:rPr>
              <a:t>Почему мы заговорили </a:t>
            </a:r>
            <a:r>
              <a:rPr lang="en-US" sz="3600" dirty="0">
                <a:latin typeface="Arial Black" panose="020B0A04020102020204" pitchFamily="34" charset="0"/>
              </a:rPr>
              <a:t/>
            </a:r>
            <a:br>
              <a:rPr lang="en-US" sz="3600" dirty="0">
                <a:latin typeface="Arial Black" panose="020B0A04020102020204" pitchFamily="34" charset="0"/>
              </a:rPr>
            </a:br>
            <a:r>
              <a:rPr lang="ru-RU" sz="3600" dirty="0">
                <a:latin typeface="Arial Black" panose="020B0A04020102020204" pitchFamily="34" charset="0"/>
              </a:rPr>
              <a:t>о «жизнестойкости» сейчас?</a:t>
            </a:r>
          </a:p>
        </p:txBody>
      </p:sp>
      <p:sp>
        <p:nvSpPr>
          <p:cNvPr id="4" name="Прямоугольник 3"/>
          <p:cNvSpPr/>
          <p:nvPr/>
        </p:nvSpPr>
        <p:spPr>
          <a:xfrm>
            <a:off x="8979612" y="2383333"/>
            <a:ext cx="1119217" cy="400110"/>
          </a:xfrm>
          <a:prstGeom prst="rect">
            <a:avLst/>
          </a:prstGeom>
        </p:spPr>
        <p:txBody>
          <a:bodyPr wrap="none">
            <a:spAutoFit/>
          </a:bodyPr>
          <a:lstStyle/>
          <a:p>
            <a:r>
              <a:rPr lang="ru-RU" sz="2000" b="1" dirty="0">
                <a:solidFill>
                  <a:schemeClr val="dk1"/>
                </a:solidFill>
                <a:latin typeface="Arial Narrow" panose="020B0606020202030204" pitchFamily="34" charset="0"/>
                <a:ea typeface="Calibri"/>
                <a:cs typeface="Calibri"/>
                <a:sym typeface="Calibri"/>
              </a:rPr>
              <a:t>Хрупкий</a:t>
            </a:r>
            <a:r>
              <a:rPr lang="ru-RU" sz="2000" dirty="0">
                <a:solidFill>
                  <a:schemeClr val="dk1"/>
                </a:solidFill>
                <a:latin typeface="Arial Narrow" panose="020B0606020202030204" pitchFamily="34" charset="0"/>
                <a:ea typeface="Calibri"/>
                <a:cs typeface="Calibri"/>
                <a:sym typeface="Calibri"/>
              </a:rPr>
              <a:t> </a:t>
            </a:r>
            <a:endParaRPr lang="ru-RU" sz="2000" dirty="0">
              <a:latin typeface="Arial Narrow" panose="020B0606020202030204" pitchFamily="34" charset="0"/>
            </a:endParaRPr>
          </a:p>
        </p:txBody>
      </p:sp>
      <p:sp>
        <p:nvSpPr>
          <p:cNvPr id="5" name="Прямоугольник 4"/>
          <p:cNvSpPr/>
          <p:nvPr/>
        </p:nvSpPr>
        <p:spPr>
          <a:xfrm>
            <a:off x="1755353" y="2394908"/>
            <a:ext cx="1465466" cy="400110"/>
          </a:xfrm>
          <a:prstGeom prst="rect">
            <a:avLst/>
          </a:prstGeom>
        </p:spPr>
        <p:txBody>
          <a:bodyPr wrap="none">
            <a:spAutoFit/>
          </a:bodyPr>
          <a:lstStyle/>
          <a:p>
            <a:pPr algn="r"/>
            <a:r>
              <a:rPr lang="ru-RU" sz="2000" b="1" dirty="0">
                <a:solidFill>
                  <a:schemeClr val="dk1"/>
                </a:solidFill>
                <a:latin typeface="Arial Narrow" panose="020B0606020202030204" pitchFamily="34" charset="0"/>
                <a:ea typeface="Calibri"/>
                <a:cs typeface="Calibri"/>
                <a:sym typeface="Calibri"/>
              </a:rPr>
              <a:t>Тревожный</a:t>
            </a:r>
            <a:r>
              <a:rPr lang="ru-RU" sz="2000" dirty="0">
                <a:solidFill>
                  <a:schemeClr val="dk1"/>
                </a:solidFill>
                <a:latin typeface="Arial Narrow" panose="020B0606020202030204" pitchFamily="34" charset="0"/>
                <a:ea typeface="Calibri"/>
                <a:cs typeface="Calibri"/>
                <a:sym typeface="Calibri"/>
              </a:rPr>
              <a:t> </a:t>
            </a:r>
            <a:endParaRPr lang="ru-RU" sz="2000" dirty="0">
              <a:latin typeface="Arial Narrow" panose="020B0606020202030204" pitchFamily="34" charset="0"/>
            </a:endParaRPr>
          </a:p>
        </p:txBody>
      </p:sp>
      <p:sp>
        <p:nvSpPr>
          <p:cNvPr id="6" name="Прямоугольник 5"/>
          <p:cNvSpPr/>
          <p:nvPr/>
        </p:nvSpPr>
        <p:spPr>
          <a:xfrm>
            <a:off x="1619239" y="4528126"/>
            <a:ext cx="1588897" cy="400110"/>
          </a:xfrm>
          <a:prstGeom prst="rect">
            <a:avLst/>
          </a:prstGeom>
        </p:spPr>
        <p:txBody>
          <a:bodyPr wrap="none">
            <a:spAutoFit/>
          </a:bodyPr>
          <a:lstStyle/>
          <a:p>
            <a:pPr algn="r"/>
            <a:r>
              <a:rPr lang="ru-RU" sz="2000" b="1" dirty="0">
                <a:solidFill>
                  <a:schemeClr val="dk1"/>
                </a:solidFill>
                <a:latin typeface="Arial Narrow" panose="020B0606020202030204" pitchFamily="34" charset="0"/>
                <a:ea typeface="Calibri"/>
                <a:cs typeface="Calibri"/>
                <a:sym typeface="Calibri"/>
              </a:rPr>
              <a:t>Нелинейный </a:t>
            </a:r>
            <a:endParaRPr lang="ru-RU" sz="2000" dirty="0">
              <a:latin typeface="Arial Narrow" panose="020B0606020202030204" pitchFamily="34" charset="0"/>
            </a:endParaRPr>
          </a:p>
        </p:txBody>
      </p:sp>
      <p:sp>
        <p:nvSpPr>
          <p:cNvPr id="7" name="Прямоугольник 6"/>
          <p:cNvSpPr/>
          <p:nvPr/>
        </p:nvSpPr>
        <p:spPr>
          <a:xfrm>
            <a:off x="8963189" y="4551771"/>
            <a:ext cx="1866217" cy="400110"/>
          </a:xfrm>
          <a:prstGeom prst="rect">
            <a:avLst/>
          </a:prstGeom>
        </p:spPr>
        <p:txBody>
          <a:bodyPr wrap="none">
            <a:spAutoFit/>
          </a:bodyPr>
          <a:lstStyle/>
          <a:p>
            <a:r>
              <a:rPr lang="ru-RU" sz="2000" b="1" dirty="0">
                <a:solidFill>
                  <a:schemeClr val="dk1"/>
                </a:solidFill>
                <a:latin typeface="Arial Narrow" panose="020B0606020202030204" pitchFamily="34" charset="0"/>
                <a:ea typeface="Calibri"/>
                <a:cs typeface="Calibri"/>
                <a:sym typeface="Calibri"/>
              </a:rPr>
              <a:t>Непостижимый </a:t>
            </a:r>
            <a:endParaRPr lang="ru-RU" sz="2000" dirty="0">
              <a:latin typeface="Arial Narrow" panose="020B0606020202030204" pitchFamily="34" charset="0"/>
            </a:endParaRPr>
          </a:p>
        </p:txBody>
      </p:sp>
      <p:sp>
        <p:nvSpPr>
          <p:cNvPr id="12" name="Google Shape;145;p4">
            <a:extLst>
              <a:ext uri="{FF2B5EF4-FFF2-40B4-BE49-F238E27FC236}">
                <a16:creationId xmlns:a16="http://schemas.microsoft.com/office/drawing/2014/main" id="{77C39C62-772C-45A4-A5F5-DB920FEC8699}"/>
              </a:ext>
            </a:extLst>
          </p:cNvPr>
          <p:cNvSpPr/>
          <p:nvPr/>
        </p:nvSpPr>
        <p:spPr>
          <a:xfrm>
            <a:off x="-478341" y="976745"/>
            <a:ext cx="290945" cy="997528"/>
          </a:xfrm>
          <a:prstGeom prst="rect">
            <a:avLst/>
          </a:prstGeom>
          <a:solidFill>
            <a:srgbClr val="1E8E9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 name="Google Shape;146;p4">
            <a:extLst>
              <a:ext uri="{FF2B5EF4-FFF2-40B4-BE49-F238E27FC236}">
                <a16:creationId xmlns:a16="http://schemas.microsoft.com/office/drawing/2014/main" id="{24777452-7181-4E4B-B1C7-E9A0EDD2EF45}"/>
              </a:ext>
            </a:extLst>
          </p:cNvPr>
          <p:cNvSpPr/>
          <p:nvPr/>
        </p:nvSpPr>
        <p:spPr>
          <a:xfrm>
            <a:off x="-478341" y="2126673"/>
            <a:ext cx="290945" cy="997528"/>
          </a:xfrm>
          <a:prstGeom prst="rect">
            <a:avLst/>
          </a:prstGeom>
          <a:solidFill>
            <a:srgbClr val="60AF8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 name="Google Shape;147;p4">
            <a:extLst>
              <a:ext uri="{FF2B5EF4-FFF2-40B4-BE49-F238E27FC236}">
                <a16:creationId xmlns:a16="http://schemas.microsoft.com/office/drawing/2014/main" id="{75F25876-9943-46C8-B166-45DF3E0E0530}"/>
              </a:ext>
            </a:extLst>
          </p:cNvPr>
          <p:cNvSpPr/>
          <p:nvPr/>
        </p:nvSpPr>
        <p:spPr>
          <a:xfrm>
            <a:off x="-478341" y="3276601"/>
            <a:ext cx="290945" cy="997528"/>
          </a:xfrm>
          <a:prstGeom prst="rect">
            <a:avLst/>
          </a:prstGeom>
          <a:solidFill>
            <a:srgbClr val="9ACB5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5" name="Группа 14">
            <a:extLst>
              <a:ext uri="{FF2B5EF4-FFF2-40B4-BE49-F238E27FC236}">
                <a16:creationId xmlns:a16="http://schemas.microsoft.com/office/drawing/2014/main" id="{010EF30E-56DD-46AA-BD12-6509A879638A}"/>
              </a:ext>
            </a:extLst>
          </p:cNvPr>
          <p:cNvGrpSpPr/>
          <p:nvPr/>
        </p:nvGrpSpPr>
        <p:grpSpPr>
          <a:xfrm>
            <a:off x="4295775" y="3272135"/>
            <a:ext cx="3600450" cy="791051"/>
            <a:chOff x="4295775" y="3272135"/>
            <a:chExt cx="3600450" cy="791051"/>
          </a:xfrm>
        </p:grpSpPr>
        <p:sp>
          <p:nvSpPr>
            <p:cNvPr id="9" name="Прямоугольник 8">
              <a:extLst>
                <a:ext uri="{FF2B5EF4-FFF2-40B4-BE49-F238E27FC236}">
                  <a16:creationId xmlns:a16="http://schemas.microsoft.com/office/drawing/2014/main" id="{202A4950-9DF4-49C0-8E7E-EBA5C7646EEB}"/>
                </a:ext>
              </a:extLst>
            </p:cNvPr>
            <p:cNvSpPr/>
            <p:nvPr/>
          </p:nvSpPr>
          <p:spPr>
            <a:xfrm>
              <a:off x="4295775" y="3272135"/>
              <a:ext cx="3600450" cy="791051"/>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TextBox 10">
              <a:extLst>
                <a:ext uri="{FF2B5EF4-FFF2-40B4-BE49-F238E27FC236}">
                  <a16:creationId xmlns:a16="http://schemas.microsoft.com/office/drawing/2014/main" id="{1F4281F0-78A0-4BBC-BF05-F0200379EB36}"/>
                </a:ext>
              </a:extLst>
            </p:cNvPr>
            <p:cNvSpPr txBox="1"/>
            <p:nvPr/>
          </p:nvSpPr>
          <p:spPr>
            <a:xfrm>
              <a:off x="4626571" y="3344495"/>
              <a:ext cx="2887726" cy="646331"/>
            </a:xfrm>
            <a:prstGeom prst="rect">
              <a:avLst/>
            </a:prstGeom>
            <a:noFill/>
          </p:spPr>
          <p:txBody>
            <a:bodyPr wrap="square" anchor="ctr">
              <a:spAutoFit/>
            </a:bodyPr>
            <a:lstStyle/>
            <a:p>
              <a:pPr marL="114300" indent="0" algn="ctr">
                <a:buNone/>
              </a:pPr>
              <a:r>
                <a:rPr lang="en-US" sz="3600" dirty="0">
                  <a:solidFill>
                    <a:schemeClr val="tx1"/>
                  </a:solidFill>
                  <a:latin typeface="Arial Black" panose="020B0A04020102020204" pitchFamily="34" charset="0"/>
                </a:rPr>
                <a:t>BANI-</a:t>
              </a:r>
              <a:r>
                <a:rPr lang="ru-RU" sz="3600" dirty="0">
                  <a:solidFill>
                    <a:schemeClr val="tx1"/>
                  </a:solidFill>
                  <a:latin typeface="Arial Black" panose="020B0A04020102020204" pitchFamily="34" charset="0"/>
                </a:rPr>
                <a:t>мир</a:t>
              </a:r>
            </a:p>
          </p:txBody>
        </p:sp>
      </p:grpSp>
      <p:grpSp>
        <p:nvGrpSpPr>
          <p:cNvPr id="20" name="Группа 19">
            <a:extLst>
              <a:ext uri="{FF2B5EF4-FFF2-40B4-BE49-F238E27FC236}">
                <a16:creationId xmlns:a16="http://schemas.microsoft.com/office/drawing/2014/main" id="{2027D924-EC4F-41E0-BC33-85DEEC947F1B}"/>
              </a:ext>
            </a:extLst>
          </p:cNvPr>
          <p:cNvGrpSpPr/>
          <p:nvPr/>
        </p:nvGrpSpPr>
        <p:grpSpPr>
          <a:xfrm>
            <a:off x="3308132" y="2336538"/>
            <a:ext cx="540000" cy="540000"/>
            <a:chOff x="3310983" y="2796185"/>
            <a:chExt cx="540000" cy="540000"/>
          </a:xfrm>
        </p:grpSpPr>
        <p:sp>
          <p:nvSpPr>
            <p:cNvPr id="19" name="Овал 18">
              <a:extLst>
                <a:ext uri="{FF2B5EF4-FFF2-40B4-BE49-F238E27FC236}">
                  <a16:creationId xmlns:a16="http://schemas.microsoft.com/office/drawing/2014/main" id="{601EB971-06E8-49D2-8645-58D5720A5843}"/>
                </a:ext>
              </a:extLst>
            </p:cNvPr>
            <p:cNvSpPr/>
            <p:nvPr/>
          </p:nvSpPr>
          <p:spPr>
            <a:xfrm>
              <a:off x="3310983" y="2796185"/>
              <a:ext cx="540000" cy="540000"/>
            </a:xfrm>
            <a:prstGeom prst="ellipse">
              <a:avLst/>
            </a:prstGeom>
            <a:solidFill>
              <a:srgbClr val="60AF8E"/>
            </a:solidFill>
            <a:ln>
              <a:noFill/>
            </a:ln>
          </p:spPr>
          <p:txBody>
            <a:bodyPr spcFirstLastPara="1" wrap="square" lIns="91425" tIns="45700" rIns="91425" bIns="45700" anchor="ctr" anchorCtr="0">
              <a:noAutofit/>
            </a:bodyPr>
            <a:lstStyle/>
            <a:p>
              <a:pPr algn="ctr"/>
              <a:endParaRPr lang="ru-RU" sz="1800">
                <a:latin typeface="Calibri"/>
                <a:cs typeface="Calibri"/>
              </a:endParaRPr>
            </a:p>
          </p:txBody>
        </p:sp>
        <p:sp>
          <p:nvSpPr>
            <p:cNvPr id="27" name="Прямоугольник 26">
              <a:extLst>
                <a:ext uri="{FF2B5EF4-FFF2-40B4-BE49-F238E27FC236}">
                  <a16:creationId xmlns:a16="http://schemas.microsoft.com/office/drawing/2014/main" id="{E10A3784-CEC0-445B-AD72-7FBB909D0F74}"/>
                </a:ext>
              </a:extLst>
            </p:cNvPr>
            <p:cNvSpPr/>
            <p:nvPr/>
          </p:nvSpPr>
          <p:spPr>
            <a:xfrm>
              <a:off x="3382983" y="2887502"/>
              <a:ext cx="396000" cy="357367"/>
            </a:xfrm>
            <a:prstGeom prst="rect">
              <a:avLst/>
            </a:prstGeom>
          </p:spPr>
          <p:txBody>
            <a:bodyPr wrap="none" anchor="ctr">
              <a:spAutoFit/>
            </a:bodyPr>
            <a:lstStyle/>
            <a:p>
              <a:pPr algn="ctr"/>
              <a:r>
                <a:rPr lang="ru-RU" sz="2800" b="1" dirty="0">
                  <a:solidFill>
                    <a:schemeClr val="bg1"/>
                  </a:solidFill>
                  <a:latin typeface="Arial Narrow" panose="020B0606020202030204" pitchFamily="34" charset="0"/>
                  <a:ea typeface="Calibri"/>
                  <a:cs typeface="Calibri"/>
                  <a:sym typeface="Calibri"/>
                </a:rPr>
                <a:t>A</a:t>
              </a:r>
              <a:endParaRPr lang="en-US" sz="2800" b="1" dirty="0">
                <a:solidFill>
                  <a:schemeClr val="bg1"/>
                </a:solidFill>
                <a:latin typeface="Arial Narrow" panose="020B0606020202030204" pitchFamily="34" charset="0"/>
                <a:ea typeface="Calibri"/>
                <a:cs typeface="Calibri"/>
                <a:sym typeface="Calibri"/>
              </a:endParaRPr>
            </a:p>
          </p:txBody>
        </p:sp>
      </p:grpSp>
      <p:grpSp>
        <p:nvGrpSpPr>
          <p:cNvPr id="29" name="Группа 28">
            <a:extLst>
              <a:ext uri="{FF2B5EF4-FFF2-40B4-BE49-F238E27FC236}">
                <a16:creationId xmlns:a16="http://schemas.microsoft.com/office/drawing/2014/main" id="{2DA9522C-17B5-4014-A11D-2BF8397F4812}"/>
              </a:ext>
            </a:extLst>
          </p:cNvPr>
          <p:cNvGrpSpPr/>
          <p:nvPr/>
        </p:nvGrpSpPr>
        <p:grpSpPr>
          <a:xfrm>
            <a:off x="3308132" y="4470251"/>
            <a:ext cx="540000" cy="540000"/>
            <a:chOff x="3310983" y="2796185"/>
            <a:chExt cx="540000" cy="540000"/>
          </a:xfrm>
        </p:grpSpPr>
        <p:sp>
          <p:nvSpPr>
            <p:cNvPr id="30" name="Овал 29">
              <a:extLst>
                <a:ext uri="{FF2B5EF4-FFF2-40B4-BE49-F238E27FC236}">
                  <a16:creationId xmlns:a16="http://schemas.microsoft.com/office/drawing/2014/main" id="{C58A93FF-D321-4374-9BA9-05DC089129CB}"/>
                </a:ext>
              </a:extLst>
            </p:cNvPr>
            <p:cNvSpPr/>
            <p:nvPr/>
          </p:nvSpPr>
          <p:spPr>
            <a:xfrm>
              <a:off x="3310983" y="2796185"/>
              <a:ext cx="540000" cy="540000"/>
            </a:xfrm>
            <a:prstGeom prst="ellipse">
              <a:avLst/>
            </a:prstGeom>
            <a:solidFill>
              <a:srgbClr val="60AF8E"/>
            </a:solidFill>
            <a:ln>
              <a:noFill/>
            </a:ln>
          </p:spPr>
          <p:txBody>
            <a:bodyPr spcFirstLastPara="1" wrap="square" lIns="91425" tIns="45700" rIns="91425" bIns="45700" anchor="ctr" anchorCtr="0">
              <a:noAutofit/>
            </a:bodyPr>
            <a:lstStyle/>
            <a:p>
              <a:pPr algn="ctr"/>
              <a:endParaRPr lang="ru-RU" sz="1800">
                <a:latin typeface="Calibri"/>
                <a:cs typeface="Calibri"/>
              </a:endParaRPr>
            </a:p>
          </p:txBody>
        </p:sp>
        <p:sp>
          <p:nvSpPr>
            <p:cNvPr id="31" name="Прямоугольник 30">
              <a:extLst>
                <a:ext uri="{FF2B5EF4-FFF2-40B4-BE49-F238E27FC236}">
                  <a16:creationId xmlns:a16="http://schemas.microsoft.com/office/drawing/2014/main" id="{73FFAC5F-C74E-47AE-A586-5EA8A4A5C5B0}"/>
                </a:ext>
              </a:extLst>
            </p:cNvPr>
            <p:cNvSpPr/>
            <p:nvPr/>
          </p:nvSpPr>
          <p:spPr>
            <a:xfrm>
              <a:off x="3382050" y="2804576"/>
              <a:ext cx="397866" cy="523220"/>
            </a:xfrm>
            <a:prstGeom prst="rect">
              <a:avLst/>
            </a:prstGeom>
          </p:spPr>
          <p:txBody>
            <a:bodyPr wrap="none" anchor="ctr">
              <a:spAutoFit/>
            </a:bodyPr>
            <a:lstStyle/>
            <a:p>
              <a:pPr algn="ctr"/>
              <a:r>
                <a:rPr lang="en-US" sz="2800" b="1" dirty="0">
                  <a:solidFill>
                    <a:schemeClr val="bg1"/>
                  </a:solidFill>
                  <a:latin typeface="Arial Narrow" panose="020B0606020202030204" pitchFamily="34" charset="0"/>
                  <a:ea typeface="Calibri"/>
                  <a:cs typeface="Calibri"/>
                  <a:sym typeface="Calibri"/>
                </a:rPr>
                <a:t>N</a:t>
              </a:r>
            </a:p>
          </p:txBody>
        </p:sp>
      </p:grpSp>
      <p:grpSp>
        <p:nvGrpSpPr>
          <p:cNvPr id="32" name="Группа 31">
            <a:extLst>
              <a:ext uri="{FF2B5EF4-FFF2-40B4-BE49-F238E27FC236}">
                <a16:creationId xmlns:a16="http://schemas.microsoft.com/office/drawing/2014/main" id="{20A7A4A1-522F-41C5-A1E2-2E251C97D609}"/>
              </a:ext>
            </a:extLst>
          </p:cNvPr>
          <p:cNvGrpSpPr/>
          <p:nvPr/>
        </p:nvGrpSpPr>
        <p:grpSpPr>
          <a:xfrm>
            <a:off x="8355398" y="2336538"/>
            <a:ext cx="540000" cy="540000"/>
            <a:chOff x="3310983" y="2796185"/>
            <a:chExt cx="540000" cy="540000"/>
          </a:xfrm>
        </p:grpSpPr>
        <p:sp>
          <p:nvSpPr>
            <p:cNvPr id="33" name="Овал 32">
              <a:extLst>
                <a:ext uri="{FF2B5EF4-FFF2-40B4-BE49-F238E27FC236}">
                  <a16:creationId xmlns:a16="http://schemas.microsoft.com/office/drawing/2014/main" id="{19BA4067-C76B-47E4-9D35-65E9A76F40DC}"/>
                </a:ext>
              </a:extLst>
            </p:cNvPr>
            <p:cNvSpPr/>
            <p:nvPr/>
          </p:nvSpPr>
          <p:spPr>
            <a:xfrm>
              <a:off x="3310983" y="2796185"/>
              <a:ext cx="540000" cy="540000"/>
            </a:xfrm>
            <a:prstGeom prst="ellipse">
              <a:avLst/>
            </a:prstGeom>
            <a:solidFill>
              <a:srgbClr val="60AF8E"/>
            </a:solidFill>
            <a:ln>
              <a:noFill/>
            </a:ln>
          </p:spPr>
          <p:txBody>
            <a:bodyPr spcFirstLastPara="1" wrap="square" lIns="91425" tIns="45700" rIns="91425" bIns="45700" anchor="ctr" anchorCtr="0">
              <a:noAutofit/>
            </a:bodyPr>
            <a:lstStyle/>
            <a:p>
              <a:pPr algn="ctr"/>
              <a:endParaRPr lang="ru-RU" sz="1800">
                <a:latin typeface="Calibri"/>
                <a:cs typeface="Calibri"/>
              </a:endParaRPr>
            </a:p>
          </p:txBody>
        </p:sp>
        <p:sp>
          <p:nvSpPr>
            <p:cNvPr id="34" name="Прямоугольник 33">
              <a:extLst>
                <a:ext uri="{FF2B5EF4-FFF2-40B4-BE49-F238E27FC236}">
                  <a16:creationId xmlns:a16="http://schemas.microsoft.com/office/drawing/2014/main" id="{1BAE50FC-3044-4218-BCCE-3C2093DB2725}"/>
                </a:ext>
              </a:extLst>
            </p:cNvPr>
            <p:cNvSpPr/>
            <p:nvPr/>
          </p:nvSpPr>
          <p:spPr>
            <a:xfrm>
              <a:off x="3382050" y="2804576"/>
              <a:ext cx="397866" cy="523220"/>
            </a:xfrm>
            <a:prstGeom prst="rect">
              <a:avLst/>
            </a:prstGeom>
          </p:spPr>
          <p:txBody>
            <a:bodyPr wrap="none" anchor="ctr">
              <a:spAutoFit/>
            </a:bodyPr>
            <a:lstStyle/>
            <a:p>
              <a:pPr algn="ctr"/>
              <a:r>
                <a:rPr lang="en-US" sz="2800" b="1" dirty="0">
                  <a:solidFill>
                    <a:schemeClr val="bg1"/>
                  </a:solidFill>
                  <a:latin typeface="Arial Narrow" panose="020B0606020202030204" pitchFamily="34" charset="0"/>
                  <a:ea typeface="Calibri"/>
                  <a:cs typeface="Calibri"/>
                  <a:sym typeface="Calibri"/>
                </a:rPr>
                <a:t>B</a:t>
              </a:r>
            </a:p>
          </p:txBody>
        </p:sp>
      </p:grpSp>
      <p:grpSp>
        <p:nvGrpSpPr>
          <p:cNvPr id="35" name="Группа 34">
            <a:extLst>
              <a:ext uri="{FF2B5EF4-FFF2-40B4-BE49-F238E27FC236}">
                <a16:creationId xmlns:a16="http://schemas.microsoft.com/office/drawing/2014/main" id="{EA99D870-E55C-4662-83E4-FE4700DE5ECE}"/>
              </a:ext>
            </a:extLst>
          </p:cNvPr>
          <p:cNvGrpSpPr/>
          <p:nvPr/>
        </p:nvGrpSpPr>
        <p:grpSpPr>
          <a:xfrm>
            <a:off x="8343825" y="4470251"/>
            <a:ext cx="540000" cy="540000"/>
            <a:chOff x="3310983" y="2796185"/>
            <a:chExt cx="540000" cy="540000"/>
          </a:xfrm>
        </p:grpSpPr>
        <p:sp>
          <p:nvSpPr>
            <p:cNvPr id="36" name="Овал 35">
              <a:extLst>
                <a:ext uri="{FF2B5EF4-FFF2-40B4-BE49-F238E27FC236}">
                  <a16:creationId xmlns:a16="http://schemas.microsoft.com/office/drawing/2014/main" id="{E3B1D421-43A5-4D2A-9A6E-C563C5201C23}"/>
                </a:ext>
              </a:extLst>
            </p:cNvPr>
            <p:cNvSpPr/>
            <p:nvPr/>
          </p:nvSpPr>
          <p:spPr>
            <a:xfrm>
              <a:off x="3310983" y="2796185"/>
              <a:ext cx="540000" cy="540000"/>
            </a:xfrm>
            <a:prstGeom prst="ellipse">
              <a:avLst/>
            </a:prstGeom>
            <a:solidFill>
              <a:srgbClr val="60AF8E"/>
            </a:solidFill>
            <a:ln>
              <a:noFill/>
            </a:ln>
          </p:spPr>
          <p:txBody>
            <a:bodyPr spcFirstLastPara="1" wrap="square" lIns="91425" tIns="45700" rIns="91425" bIns="45700" anchor="ctr" anchorCtr="0">
              <a:noAutofit/>
            </a:bodyPr>
            <a:lstStyle/>
            <a:p>
              <a:pPr algn="ctr"/>
              <a:endParaRPr lang="ru-RU" sz="1800">
                <a:latin typeface="Calibri"/>
                <a:cs typeface="Calibri"/>
              </a:endParaRPr>
            </a:p>
          </p:txBody>
        </p:sp>
        <p:sp>
          <p:nvSpPr>
            <p:cNvPr id="37" name="Прямоугольник 36">
              <a:extLst>
                <a:ext uri="{FF2B5EF4-FFF2-40B4-BE49-F238E27FC236}">
                  <a16:creationId xmlns:a16="http://schemas.microsoft.com/office/drawing/2014/main" id="{51462A5D-8531-4C75-9F92-62548C7E0D7F}"/>
                </a:ext>
              </a:extLst>
            </p:cNvPr>
            <p:cNvSpPr/>
            <p:nvPr/>
          </p:nvSpPr>
          <p:spPr>
            <a:xfrm>
              <a:off x="3447773" y="2804576"/>
              <a:ext cx="266419" cy="523220"/>
            </a:xfrm>
            <a:prstGeom prst="rect">
              <a:avLst/>
            </a:prstGeom>
          </p:spPr>
          <p:txBody>
            <a:bodyPr wrap="none" anchor="ctr">
              <a:spAutoFit/>
            </a:bodyPr>
            <a:lstStyle/>
            <a:p>
              <a:pPr algn="ctr"/>
              <a:r>
                <a:rPr lang="en-US" sz="2800" b="1" dirty="0">
                  <a:solidFill>
                    <a:schemeClr val="bg1"/>
                  </a:solidFill>
                  <a:latin typeface="Arial Narrow" panose="020B0606020202030204" pitchFamily="34" charset="0"/>
                  <a:ea typeface="Calibri"/>
                  <a:cs typeface="Calibri"/>
                  <a:sym typeface="Calibri"/>
                </a:rPr>
                <a:t>I</a:t>
              </a:r>
            </a:p>
          </p:txBody>
        </p:sp>
      </p:grpSp>
      <p:cxnSp>
        <p:nvCxnSpPr>
          <p:cNvPr id="28" name="Соединитель: изогнутый 27">
            <a:extLst>
              <a:ext uri="{FF2B5EF4-FFF2-40B4-BE49-F238E27FC236}">
                <a16:creationId xmlns:a16="http://schemas.microsoft.com/office/drawing/2014/main" id="{72BBC648-29F7-4054-80BD-3F9AF501C0E2}"/>
              </a:ext>
            </a:extLst>
          </p:cNvPr>
          <p:cNvCxnSpPr>
            <a:cxnSpLocks/>
            <a:endCxn id="19" idx="6"/>
          </p:cNvCxnSpPr>
          <p:nvPr/>
        </p:nvCxnSpPr>
        <p:spPr>
          <a:xfrm rot="16200000" flipV="1">
            <a:off x="3832818" y="2621853"/>
            <a:ext cx="665597" cy="634968"/>
          </a:xfrm>
          <a:prstGeom prst="curvedConnector2">
            <a:avLst/>
          </a:prstGeom>
          <a:ln w="19050" cap="rnd">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3" name="Соединитель: изогнутый 42">
            <a:extLst>
              <a:ext uri="{FF2B5EF4-FFF2-40B4-BE49-F238E27FC236}">
                <a16:creationId xmlns:a16="http://schemas.microsoft.com/office/drawing/2014/main" id="{60DA3263-F5E7-4FEE-9D7D-35EB782D0EB9}"/>
              </a:ext>
            </a:extLst>
          </p:cNvPr>
          <p:cNvCxnSpPr>
            <a:cxnSpLocks/>
            <a:endCxn id="33" idx="2"/>
          </p:cNvCxnSpPr>
          <p:nvPr/>
        </p:nvCxnSpPr>
        <p:spPr>
          <a:xfrm rot="5400000" flipH="1" flipV="1">
            <a:off x="7693285" y="2610025"/>
            <a:ext cx="665600" cy="658626"/>
          </a:xfrm>
          <a:prstGeom prst="curvedConnector2">
            <a:avLst/>
          </a:prstGeom>
          <a:ln w="19050" cap="rnd">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5" name="Соединитель: изогнутый 44">
            <a:extLst>
              <a:ext uri="{FF2B5EF4-FFF2-40B4-BE49-F238E27FC236}">
                <a16:creationId xmlns:a16="http://schemas.microsoft.com/office/drawing/2014/main" id="{252517E6-A5A7-4297-88EF-856514D45948}"/>
              </a:ext>
            </a:extLst>
          </p:cNvPr>
          <p:cNvCxnSpPr>
            <a:cxnSpLocks/>
            <a:endCxn id="30" idx="6"/>
          </p:cNvCxnSpPr>
          <p:nvPr/>
        </p:nvCxnSpPr>
        <p:spPr>
          <a:xfrm rot="5400000">
            <a:off x="3827086" y="4084233"/>
            <a:ext cx="677065" cy="634971"/>
          </a:xfrm>
          <a:prstGeom prst="curvedConnector2">
            <a:avLst/>
          </a:prstGeom>
          <a:ln w="19050" cap="rnd">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6" name="Соединитель: изогнутый 45">
            <a:extLst>
              <a:ext uri="{FF2B5EF4-FFF2-40B4-BE49-F238E27FC236}">
                <a16:creationId xmlns:a16="http://schemas.microsoft.com/office/drawing/2014/main" id="{1DD7D229-7E6C-45BA-9083-4D04E57812D9}"/>
              </a:ext>
            </a:extLst>
          </p:cNvPr>
          <p:cNvCxnSpPr>
            <a:cxnSpLocks/>
            <a:endCxn id="36" idx="2"/>
          </p:cNvCxnSpPr>
          <p:nvPr/>
        </p:nvCxnSpPr>
        <p:spPr>
          <a:xfrm rot="16200000" flipH="1">
            <a:off x="7681765" y="4078191"/>
            <a:ext cx="677066" cy="647054"/>
          </a:xfrm>
          <a:prstGeom prst="curvedConnector2">
            <a:avLst/>
          </a:prstGeom>
          <a:ln w="19050" cap="rnd">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pic>
        <p:nvPicPr>
          <p:cNvPr id="1036" name="Picture 12">
            <a:extLst>
              <a:ext uri="{FF2B5EF4-FFF2-40B4-BE49-F238E27FC236}">
                <a16:creationId xmlns:a16="http://schemas.microsoft.com/office/drawing/2014/main" id="{3B536DAC-7C07-4D2F-A359-055EB45F5D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75950" y="4387592"/>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CED210D4-F1CA-435B-B6C5-2AC3DADFA9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4465" y="4396180"/>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075EAB76-54E9-4EAB-BFFA-6759381711B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75950" y="2234595"/>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1ED707AC-820E-4269-B00E-4F839963FB0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1857" y="2234963"/>
            <a:ext cx="720000" cy="720000"/>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695325" y="5876645"/>
            <a:ext cx="11495950" cy="461665"/>
          </a:xfrm>
          <a:prstGeom prst="rect">
            <a:avLst/>
          </a:prstGeom>
        </p:spPr>
        <p:txBody>
          <a:bodyPr wrap="square" anchor="ctr">
            <a:spAutoFit/>
          </a:bodyPr>
          <a:lstStyle/>
          <a:p>
            <a:pPr algn="ctr"/>
            <a:r>
              <a:rPr lang="ru-RU" sz="2400" dirty="0">
                <a:solidFill>
                  <a:schemeClr val="bg1"/>
                </a:solidFill>
                <a:latin typeface="Arial Narrow" panose="020B0606020202030204" pitchFamily="34" charset="0"/>
                <a:ea typeface="Arial Unicode MS" panose="020B0604020202020204" pitchFamily="34" charset="-128"/>
                <a:cs typeface="Arial Unicode MS" panose="020B0604020202020204" pitchFamily="34" charset="-128"/>
                <a:sym typeface="Calibri"/>
              </a:rPr>
              <a:t>«Как </a:t>
            </a:r>
            <a:r>
              <a:rPr lang="ru-RU" sz="2400" dirty="0" smtClean="0">
                <a:solidFill>
                  <a:schemeClr val="bg1"/>
                </a:solidFill>
                <a:latin typeface="Arial Narrow" panose="020B0606020202030204" pitchFamily="34" charset="0"/>
                <a:ea typeface="Arial Unicode MS" panose="020B0604020202020204" pitchFamily="34" charset="-128"/>
                <a:cs typeface="Arial Unicode MS" panose="020B0604020202020204" pitchFamily="34" charset="-128"/>
              </a:rPr>
              <a:t>сохранить себя и свой бизнес в ситуациях частого стресса и постоянных изменений?</a:t>
            </a:r>
            <a:r>
              <a:rPr lang="ru-RU" sz="2400" dirty="0" smtClean="0">
                <a:solidFill>
                  <a:schemeClr val="bg1"/>
                </a:solidFill>
                <a:latin typeface="Arial Narrow" panose="020B0606020202030204" pitchFamily="34" charset="0"/>
                <a:ea typeface="Arial Unicode MS" panose="020B0604020202020204" pitchFamily="34" charset="-128"/>
                <a:cs typeface="Arial Unicode MS" panose="020B0604020202020204" pitchFamily="34" charset="-128"/>
                <a:sym typeface="Calibri"/>
              </a:rPr>
              <a:t>» </a:t>
            </a:r>
            <a:endParaRPr lang="ru-RU" sz="2400" dirty="0">
              <a:solidFill>
                <a:schemeClr val="bg1"/>
              </a:solidFill>
              <a:latin typeface="Arial Narrow" panose="020B0606020202030204" pitchFamily="34" charset="0"/>
              <a:ea typeface="Arial Unicode MS" panose="020B0604020202020204" pitchFamily="34" charset="-128"/>
              <a:cs typeface="Arial Unicode MS" panose="020B0604020202020204" pitchFamily="34" charset="-128"/>
              <a:sym typeface="Calibri"/>
            </a:endParaRPr>
          </a:p>
        </p:txBody>
      </p:sp>
    </p:spTree>
    <p:extLst>
      <p:ext uri="{BB962C8B-B14F-4D97-AF65-F5344CB8AC3E}">
        <p14:creationId xmlns:p14="http://schemas.microsoft.com/office/powerpoint/2010/main" val="261475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28"/>
                                        </p:tgtEl>
                                        <p:attrNameLst>
                                          <p:attrName>style.visibility</p:attrName>
                                        </p:attrNameLst>
                                      </p:cBhvr>
                                      <p:to>
                                        <p:strVal val="visible"/>
                                      </p:to>
                                    </p:set>
                                    <p:anim calcmode="lin" valueType="num">
                                      <p:cBhvr>
                                        <p:cTn id="11" dur="1000" fill="hold"/>
                                        <p:tgtEl>
                                          <p:spTgt spid="1028"/>
                                        </p:tgtEl>
                                        <p:attrNameLst>
                                          <p:attrName>ppt_w</p:attrName>
                                        </p:attrNameLst>
                                      </p:cBhvr>
                                      <p:tavLst>
                                        <p:tav tm="0">
                                          <p:val>
                                            <p:fltVal val="0"/>
                                          </p:val>
                                        </p:tav>
                                        <p:tav tm="100000">
                                          <p:val>
                                            <p:strVal val="#ppt_w"/>
                                          </p:val>
                                        </p:tav>
                                      </p:tavLst>
                                    </p:anim>
                                    <p:anim calcmode="lin" valueType="num">
                                      <p:cBhvr>
                                        <p:cTn id="12" dur="1000" fill="hold"/>
                                        <p:tgtEl>
                                          <p:spTgt spid="1028"/>
                                        </p:tgtEl>
                                        <p:attrNameLst>
                                          <p:attrName>ppt_h</p:attrName>
                                        </p:attrNameLst>
                                      </p:cBhvr>
                                      <p:tavLst>
                                        <p:tav tm="0">
                                          <p:val>
                                            <p:fltVal val="0"/>
                                          </p:val>
                                        </p:tav>
                                        <p:tav tm="100000">
                                          <p:val>
                                            <p:strVal val="#ppt_h"/>
                                          </p:val>
                                        </p:tav>
                                      </p:tavLst>
                                    </p:anim>
                                    <p:anim calcmode="lin" valueType="num">
                                      <p:cBhvr>
                                        <p:cTn id="13" dur="1000" fill="hold"/>
                                        <p:tgtEl>
                                          <p:spTgt spid="1028"/>
                                        </p:tgtEl>
                                        <p:attrNameLst>
                                          <p:attrName>style.rotation</p:attrName>
                                        </p:attrNameLst>
                                      </p:cBhvr>
                                      <p:tavLst>
                                        <p:tav tm="0">
                                          <p:val>
                                            <p:fltVal val="90"/>
                                          </p:val>
                                        </p:tav>
                                        <p:tav tm="100000">
                                          <p:val>
                                            <p:fltVal val="0"/>
                                          </p:val>
                                        </p:tav>
                                      </p:tavLst>
                                    </p:anim>
                                    <p:animEffect transition="in" filter="fade">
                                      <p:cBhvr>
                                        <p:cTn id="14" dur="1000"/>
                                        <p:tgtEl>
                                          <p:spTgt spid="1028"/>
                                        </p:tgtEl>
                                      </p:cBhvr>
                                    </p:animEffect>
                                  </p:childTnLst>
                                </p:cTn>
                              </p:par>
                            </p:childTnLst>
                          </p:cTn>
                        </p:par>
                        <p:par>
                          <p:cTn id="15" fill="hold">
                            <p:stCondLst>
                              <p:cond delay="1500"/>
                            </p:stCondLst>
                            <p:childTnLst>
                              <p:par>
                                <p:cTn id="16" presetID="16" presetClass="entr" presetSubtype="37" fill="hold"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outVertical)">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wipe(down)">
                                      <p:cBhvr>
                                        <p:cTn id="23" dur="500"/>
                                        <p:tgtEl>
                                          <p:spTgt spid="43"/>
                                        </p:tgtEl>
                                      </p:cBhvr>
                                    </p:animEffect>
                                  </p:childTnLst>
                                </p:cTn>
                              </p:par>
                            </p:childTnLst>
                          </p:cTn>
                        </p:par>
                        <p:par>
                          <p:cTn id="24" fill="hold">
                            <p:stCondLst>
                              <p:cond delay="500"/>
                            </p:stCondLst>
                            <p:childTnLst>
                              <p:par>
                                <p:cTn id="25" presetID="53" presetClass="entr" presetSubtype="16" fill="hold" nodeType="after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animEffect transition="in" filter="fade">
                                      <p:cBhvr>
                                        <p:cTn id="29" dur="500"/>
                                        <p:tgtEl>
                                          <p:spTgt spid="32"/>
                                        </p:tgtEl>
                                      </p:cBhvr>
                                    </p:animEffect>
                                  </p:childTnLst>
                                </p:cTn>
                              </p:par>
                            </p:childTnLst>
                          </p:cTn>
                        </p:par>
                        <p:par>
                          <p:cTn id="30" fill="hold">
                            <p:stCondLst>
                              <p:cond delay="1000"/>
                            </p:stCondLst>
                            <p:childTnLst>
                              <p:par>
                                <p:cTn id="31" presetID="22" presetClass="entr" presetSubtype="8"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left)">
                                      <p:cBhvr>
                                        <p:cTn id="33" dur="500"/>
                                        <p:tgtEl>
                                          <p:spTgt spid="4"/>
                                        </p:tgtEl>
                                      </p:cBhvr>
                                    </p:animEffect>
                                  </p:childTnLst>
                                </p:cTn>
                              </p:par>
                            </p:childTnLst>
                          </p:cTn>
                        </p:par>
                        <p:par>
                          <p:cTn id="34" fill="hold">
                            <p:stCondLst>
                              <p:cond delay="1500"/>
                            </p:stCondLst>
                            <p:childTnLst>
                              <p:par>
                                <p:cTn id="35" presetID="10" presetClass="entr" presetSubtype="0" fill="hold" nodeType="afterEffect">
                                  <p:stCondLst>
                                    <p:cond delay="0"/>
                                  </p:stCondLst>
                                  <p:childTnLst>
                                    <p:set>
                                      <p:cBhvr>
                                        <p:cTn id="36" dur="1" fill="hold">
                                          <p:stCondLst>
                                            <p:cond delay="0"/>
                                          </p:stCondLst>
                                        </p:cTn>
                                        <p:tgtEl>
                                          <p:spTgt spid="1040"/>
                                        </p:tgtEl>
                                        <p:attrNameLst>
                                          <p:attrName>style.visibility</p:attrName>
                                        </p:attrNameLst>
                                      </p:cBhvr>
                                      <p:to>
                                        <p:strVal val="visible"/>
                                      </p:to>
                                    </p:set>
                                    <p:animEffect transition="in" filter="fade">
                                      <p:cBhvr>
                                        <p:cTn id="37" dur="500"/>
                                        <p:tgtEl>
                                          <p:spTgt spid="104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wipe(down)">
                                      <p:cBhvr>
                                        <p:cTn id="42" dur="500"/>
                                        <p:tgtEl>
                                          <p:spTgt spid="28"/>
                                        </p:tgtEl>
                                      </p:cBhvr>
                                    </p:animEffect>
                                  </p:childTnLst>
                                </p:cTn>
                              </p:par>
                            </p:childTnLst>
                          </p:cTn>
                        </p:par>
                        <p:par>
                          <p:cTn id="43" fill="hold">
                            <p:stCondLst>
                              <p:cond delay="500"/>
                            </p:stCondLst>
                            <p:childTnLst>
                              <p:par>
                                <p:cTn id="44" presetID="5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childTnLst>
                          </p:cTn>
                        </p:par>
                        <p:par>
                          <p:cTn id="49" fill="hold">
                            <p:stCondLst>
                              <p:cond delay="1000"/>
                            </p:stCondLst>
                            <p:childTnLst>
                              <p:par>
                                <p:cTn id="50" presetID="22" presetClass="entr" presetSubtype="2" fill="hold" grpId="0" nodeType="after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wipe(right)">
                                      <p:cBhvr>
                                        <p:cTn id="52" dur="500"/>
                                        <p:tgtEl>
                                          <p:spTgt spid="5"/>
                                        </p:tgtEl>
                                      </p:cBhvr>
                                    </p:animEffect>
                                  </p:childTnLst>
                                </p:cTn>
                              </p:par>
                            </p:childTnLst>
                          </p:cTn>
                        </p:par>
                        <p:par>
                          <p:cTn id="53" fill="hold">
                            <p:stCondLst>
                              <p:cond delay="1500"/>
                            </p:stCondLst>
                            <p:childTnLst>
                              <p:par>
                                <p:cTn id="54" presetID="10" presetClass="entr" presetSubtype="0" fill="hold" nodeType="afterEffect">
                                  <p:stCondLst>
                                    <p:cond delay="0"/>
                                  </p:stCondLst>
                                  <p:childTnLst>
                                    <p:set>
                                      <p:cBhvr>
                                        <p:cTn id="55" dur="1" fill="hold">
                                          <p:stCondLst>
                                            <p:cond delay="0"/>
                                          </p:stCondLst>
                                        </p:cTn>
                                        <p:tgtEl>
                                          <p:spTgt spid="1042"/>
                                        </p:tgtEl>
                                        <p:attrNameLst>
                                          <p:attrName>style.visibility</p:attrName>
                                        </p:attrNameLst>
                                      </p:cBhvr>
                                      <p:to>
                                        <p:strVal val="visible"/>
                                      </p:to>
                                    </p:set>
                                    <p:animEffect transition="in" filter="fade">
                                      <p:cBhvr>
                                        <p:cTn id="56" dur="500"/>
                                        <p:tgtEl>
                                          <p:spTgt spid="1042"/>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1" fill="hold" nodeType="click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500"/>
                                        <p:tgtEl>
                                          <p:spTgt spid="45"/>
                                        </p:tgtEl>
                                      </p:cBhvr>
                                    </p:animEffect>
                                  </p:childTnLst>
                                </p:cTn>
                              </p:par>
                            </p:childTnLst>
                          </p:cTn>
                        </p:par>
                        <p:par>
                          <p:cTn id="62" fill="hold">
                            <p:stCondLst>
                              <p:cond delay="500"/>
                            </p:stCondLst>
                            <p:childTnLst>
                              <p:par>
                                <p:cTn id="63" presetID="53" presetClass="entr" presetSubtype="16" fill="hold"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par>
                          <p:cTn id="68" fill="hold">
                            <p:stCondLst>
                              <p:cond delay="1000"/>
                            </p:stCondLst>
                            <p:childTnLst>
                              <p:par>
                                <p:cTn id="69" presetID="22" presetClass="entr" presetSubtype="2" fill="hold" grpId="0" nodeType="afterEffect">
                                  <p:stCondLst>
                                    <p:cond delay="0"/>
                                  </p:stCondLst>
                                  <p:childTnLst>
                                    <p:set>
                                      <p:cBhvr>
                                        <p:cTn id="70" dur="1" fill="hold">
                                          <p:stCondLst>
                                            <p:cond delay="0"/>
                                          </p:stCondLst>
                                        </p:cTn>
                                        <p:tgtEl>
                                          <p:spTgt spid="6"/>
                                        </p:tgtEl>
                                        <p:attrNameLst>
                                          <p:attrName>style.visibility</p:attrName>
                                        </p:attrNameLst>
                                      </p:cBhvr>
                                      <p:to>
                                        <p:strVal val="visible"/>
                                      </p:to>
                                    </p:set>
                                    <p:animEffect transition="in" filter="wipe(right)">
                                      <p:cBhvr>
                                        <p:cTn id="71" dur="500"/>
                                        <p:tgtEl>
                                          <p:spTgt spid="6"/>
                                        </p:tgtEl>
                                      </p:cBhvr>
                                    </p:animEffect>
                                  </p:childTnLst>
                                </p:cTn>
                              </p:par>
                            </p:childTnLst>
                          </p:cTn>
                        </p:par>
                        <p:par>
                          <p:cTn id="72" fill="hold">
                            <p:stCondLst>
                              <p:cond delay="1500"/>
                            </p:stCondLst>
                            <p:childTnLst>
                              <p:par>
                                <p:cTn id="73" presetID="10" presetClass="entr" presetSubtype="0" fill="hold" nodeType="afterEffect">
                                  <p:stCondLst>
                                    <p:cond delay="0"/>
                                  </p:stCondLst>
                                  <p:childTnLst>
                                    <p:set>
                                      <p:cBhvr>
                                        <p:cTn id="74" dur="1" fill="hold">
                                          <p:stCondLst>
                                            <p:cond delay="0"/>
                                          </p:stCondLst>
                                        </p:cTn>
                                        <p:tgtEl>
                                          <p:spTgt spid="1038"/>
                                        </p:tgtEl>
                                        <p:attrNameLst>
                                          <p:attrName>style.visibility</p:attrName>
                                        </p:attrNameLst>
                                      </p:cBhvr>
                                      <p:to>
                                        <p:strVal val="visible"/>
                                      </p:to>
                                    </p:set>
                                    <p:animEffect transition="in" filter="fade">
                                      <p:cBhvr>
                                        <p:cTn id="75" dur="500"/>
                                        <p:tgtEl>
                                          <p:spTgt spid="1038"/>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1" fill="hold" nodeType="click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up)">
                                      <p:cBhvr>
                                        <p:cTn id="80" dur="500"/>
                                        <p:tgtEl>
                                          <p:spTgt spid="46"/>
                                        </p:tgtEl>
                                      </p:cBhvr>
                                    </p:animEffect>
                                  </p:childTnLst>
                                </p:cTn>
                              </p:par>
                            </p:childTnLst>
                          </p:cTn>
                        </p:par>
                        <p:par>
                          <p:cTn id="81" fill="hold">
                            <p:stCondLst>
                              <p:cond delay="500"/>
                            </p:stCondLst>
                            <p:childTnLst>
                              <p:par>
                                <p:cTn id="82" presetID="53" presetClass="entr" presetSubtype="16" fill="hold" nodeType="afterEffect">
                                  <p:stCondLst>
                                    <p:cond delay="0"/>
                                  </p:stCondLst>
                                  <p:childTnLst>
                                    <p:set>
                                      <p:cBhvr>
                                        <p:cTn id="83" dur="1" fill="hold">
                                          <p:stCondLst>
                                            <p:cond delay="0"/>
                                          </p:stCondLst>
                                        </p:cTn>
                                        <p:tgtEl>
                                          <p:spTgt spid="35"/>
                                        </p:tgtEl>
                                        <p:attrNameLst>
                                          <p:attrName>style.visibility</p:attrName>
                                        </p:attrNameLst>
                                      </p:cBhvr>
                                      <p:to>
                                        <p:strVal val="visible"/>
                                      </p:to>
                                    </p:set>
                                    <p:anim calcmode="lin" valueType="num">
                                      <p:cBhvr>
                                        <p:cTn id="84" dur="500" fill="hold"/>
                                        <p:tgtEl>
                                          <p:spTgt spid="35"/>
                                        </p:tgtEl>
                                        <p:attrNameLst>
                                          <p:attrName>ppt_w</p:attrName>
                                        </p:attrNameLst>
                                      </p:cBhvr>
                                      <p:tavLst>
                                        <p:tav tm="0">
                                          <p:val>
                                            <p:fltVal val="0"/>
                                          </p:val>
                                        </p:tav>
                                        <p:tav tm="100000">
                                          <p:val>
                                            <p:strVal val="#ppt_w"/>
                                          </p:val>
                                        </p:tav>
                                      </p:tavLst>
                                    </p:anim>
                                    <p:anim calcmode="lin" valueType="num">
                                      <p:cBhvr>
                                        <p:cTn id="85" dur="500" fill="hold"/>
                                        <p:tgtEl>
                                          <p:spTgt spid="35"/>
                                        </p:tgtEl>
                                        <p:attrNameLst>
                                          <p:attrName>ppt_h</p:attrName>
                                        </p:attrNameLst>
                                      </p:cBhvr>
                                      <p:tavLst>
                                        <p:tav tm="0">
                                          <p:val>
                                            <p:fltVal val="0"/>
                                          </p:val>
                                        </p:tav>
                                        <p:tav tm="100000">
                                          <p:val>
                                            <p:strVal val="#ppt_h"/>
                                          </p:val>
                                        </p:tav>
                                      </p:tavLst>
                                    </p:anim>
                                    <p:animEffect transition="in" filter="fade">
                                      <p:cBhvr>
                                        <p:cTn id="86" dur="500"/>
                                        <p:tgtEl>
                                          <p:spTgt spid="35"/>
                                        </p:tgtEl>
                                      </p:cBhvr>
                                    </p:animEffect>
                                  </p:childTnLst>
                                </p:cTn>
                              </p:par>
                            </p:childTnLst>
                          </p:cTn>
                        </p:par>
                        <p:par>
                          <p:cTn id="87" fill="hold">
                            <p:stCondLst>
                              <p:cond delay="1000"/>
                            </p:stCondLst>
                            <p:childTnLst>
                              <p:par>
                                <p:cTn id="88" presetID="22" presetClass="entr" presetSubtype="8" fill="hold" grpId="0" nodeType="afterEffect">
                                  <p:stCondLst>
                                    <p:cond delay="0"/>
                                  </p:stCondLst>
                                  <p:childTnLst>
                                    <p:set>
                                      <p:cBhvr>
                                        <p:cTn id="89" dur="1" fill="hold">
                                          <p:stCondLst>
                                            <p:cond delay="0"/>
                                          </p:stCondLst>
                                        </p:cTn>
                                        <p:tgtEl>
                                          <p:spTgt spid="7"/>
                                        </p:tgtEl>
                                        <p:attrNameLst>
                                          <p:attrName>style.visibility</p:attrName>
                                        </p:attrNameLst>
                                      </p:cBhvr>
                                      <p:to>
                                        <p:strVal val="visible"/>
                                      </p:to>
                                    </p:set>
                                    <p:animEffect transition="in" filter="wipe(left)">
                                      <p:cBhvr>
                                        <p:cTn id="90" dur="500"/>
                                        <p:tgtEl>
                                          <p:spTgt spid="7"/>
                                        </p:tgtEl>
                                      </p:cBhvr>
                                    </p:animEffect>
                                  </p:childTnLst>
                                </p:cTn>
                              </p:par>
                            </p:childTnLst>
                          </p:cTn>
                        </p:par>
                        <p:par>
                          <p:cTn id="91" fill="hold">
                            <p:stCondLst>
                              <p:cond delay="1500"/>
                            </p:stCondLst>
                            <p:childTnLst>
                              <p:par>
                                <p:cTn id="92" presetID="10" presetClass="entr" presetSubtype="0" fill="hold" nodeType="afterEffect">
                                  <p:stCondLst>
                                    <p:cond delay="0"/>
                                  </p:stCondLst>
                                  <p:childTnLst>
                                    <p:set>
                                      <p:cBhvr>
                                        <p:cTn id="93" dur="1" fill="hold">
                                          <p:stCondLst>
                                            <p:cond delay="0"/>
                                          </p:stCondLst>
                                        </p:cTn>
                                        <p:tgtEl>
                                          <p:spTgt spid="1036"/>
                                        </p:tgtEl>
                                        <p:attrNameLst>
                                          <p:attrName>style.visibility</p:attrName>
                                        </p:attrNameLst>
                                      </p:cBhvr>
                                      <p:to>
                                        <p:strVal val="visible"/>
                                      </p:to>
                                    </p:set>
                                    <p:animEffect transition="in" filter="fade">
                                      <p:cBhvr>
                                        <p:cTn id="94" dur="500"/>
                                        <p:tgtEl>
                                          <p:spTgt spid="1036"/>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fade">
                                      <p:cBhvr>
                                        <p:cTn id="9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p:bldP spid="4" grpId="0"/>
      <p:bldP spid="5" grpId="0"/>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75"/>
        <p:cNvGrpSpPr/>
        <p:nvPr/>
      </p:nvGrpSpPr>
      <p:grpSpPr>
        <a:xfrm>
          <a:off x="0" y="0"/>
          <a:ext cx="0" cy="0"/>
          <a:chOff x="0" y="0"/>
          <a:chExt cx="0" cy="0"/>
        </a:xfrm>
      </p:grpSpPr>
      <p:sp>
        <p:nvSpPr>
          <p:cNvPr id="676" name="Google Shape;676;p33"/>
          <p:cNvSpPr/>
          <p:nvPr/>
        </p:nvSpPr>
        <p:spPr>
          <a:xfrm>
            <a:off x="696855" y="1852920"/>
            <a:ext cx="10799819" cy="24160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4000" b="1" dirty="0">
                <a:solidFill>
                  <a:schemeClr val="dk1"/>
                </a:solidFill>
                <a:latin typeface="Arial Narrow"/>
                <a:ea typeface="Arial Narrow"/>
                <a:cs typeface="Arial Narrow"/>
                <a:sym typeface="Arial Narrow"/>
              </a:rPr>
              <a:t>Цель</a:t>
            </a:r>
            <a:r>
              <a:rPr lang="ru-RU" sz="2400" b="1" dirty="0">
                <a:solidFill>
                  <a:schemeClr val="dk1"/>
                </a:solidFill>
                <a:latin typeface="Calibri"/>
                <a:ea typeface="Calibri"/>
                <a:cs typeface="Calibri"/>
                <a:sym typeface="Calibri"/>
              </a:rPr>
              <a:t> </a:t>
            </a:r>
            <a:r>
              <a:rPr lang="ru-RU" sz="3700" dirty="0">
                <a:solidFill>
                  <a:schemeClr val="dk1"/>
                </a:solidFill>
                <a:latin typeface="Arial Narrow"/>
                <a:ea typeface="Arial Narrow"/>
                <a:cs typeface="Arial Narrow"/>
                <a:sym typeface="Arial Narrow"/>
              </a:rPr>
              <a:t>- это осознанный конкретизированный образ желаемого результата (в виде объекта, состояния          или процесса), обусловленный возможностями, ценностями и личностным смыслом человека.* </a:t>
            </a:r>
            <a:endParaRPr dirty="0"/>
          </a:p>
        </p:txBody>
      </p:sp>
      <p:sp>
        <p:nvSpPr>
          <p:cNvPr id="677" name="Google Shape;677;p33"/>
          <p:cNvSpPr/>
          <p:nvPr/>
        </p:nvSpPr>
        <p:spPr>
          <a:xfrm>
            <a:off x="707833" y="434060"/>
            <a:ext cx="8244565" cy="92333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ru-RU" sz="5400" b="1">
                <a:solidFill>
                  <a:schemeClr val="dk1"/>
                </a:solidFill>
                <a:latin typeface="Arial Black"/>
                <a:ea typeface="Arial Black"/>
                <a:cs typeface="Arial Black"/>
                <a:sym typeface="Arial Black"/>
              </a:rPr>
              <a:t>Цель с позиций КПК</a:t>
            </a:r>
            <a:endParaRPr sz="6000">
              <a:solidFill>
                <a:schemeClr val="dk1"/>
              </a:solidFill>
              <a:latin typeface="Arial Black"/>
              <a:ea typeface="Arial Black"/>
              <a:cs typeface="Arial Black"/>
              <a:sym typeface="Arial Black"/>
            </a:endParaRPr>
          </a:p>
        </p:txBody>
      </p:sp>
      <p:pic>
        <p:nvPicPr>
          <p:cNvPr id="678" name="Google Shape;678;p33"/>
          <p:cNvPicPr preferRelativeResize="0"/>
          <p:nvPr/>
        </p:nvPicPr>
        <p:blipFill rotWithShape="1">
          <a:blip r:embed="rId3">
            <a:alphaModFix/>
          </a:blip>
          <a:srcRect/>
          <a:stretch/>
        </p:blipFill>
        <p:spPr>
          <a:xfrm>
            <a:off x="9326274" y="3675496"/>
            <a:ext cx="2178000" cy="2178000"/>
          </a:xfrm>
          <a:prstGeom prst="rect">
            <a:avLst/>
          </a:prstGeom>
          <a:noFill/>
          <a:ln>
            <a:noFill/>
          </a:ln>
        </p:spPr>
      </p:pic>
      <p:sp>
        <p:nvSpPr>
          <p:cNvPr id="679" name="Google Shape;679;p33"/>
          <p:cNvSpPr txBox="1"/>
          <p:nvPr/>
        </p:nvSpPr>
        <p:spPr>
          <a:xfrm>
            <a:off x="5642119" y="5950698"/>
            <a:ext cx="5868427"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ru-RU" sz="1800" i="1">
                <a:solidFill>
                  <a:schemeClr val="dk1"/>
                </a:solidFill>
                <a:latin typeface="Arial Narrow"/>
                <a:ea typeface="Arial Narrow"/>
                <a:cs typeface="Arial Narrow"/>
                <a:sym typeface="Arial Narrow"/>
              </a:rPr>
              <a:t>*Авторское определение (Василевский А.С., Попова К.С.)</a:t>
            </a:r>
            <a:endParaRPr/>
          </a:p>
        </p:txBody>
      </p:sp>
    </p:spTree>
    <p:extLst>
      <p:ext uri="{BB962C8B-B14F-4D97-AF65-F5344CB8AC3E}">
        <p14:creationId xmlns:p14="http://schemas.microsoft.com/office/powerpoint/2010/main" val="39495749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pic>
        <p:nvPicPr>
          <p:cNvPr id="685" name="Google Shape;685;p34"/>
          <p:cNvPicPr preferRelativeResize="0"/>
          <p:nvPr/>
        </p:nvPicPr>
        <p:blipFill rotWithShape="1">
          <a:blip r:embed="rId3">
            <a:alphaModFix/>
          </a:blip>
          <a:srcRect/>
          <a:stretch/>
        </p:blipFill>
        <p:spPr>
          <a:xfrm>
            <a:off x="3183145" y="1940406"/>
            <a:ext cx="1155557" cy="1155557"/>
          </a:xfrm>
          <a:prstGeom prst="rect">
            <a:avLst/>
          </a:prstGeom>
          <a:noFill/>
          <a:ln>
            <a:noFill/>
          </a:ln>
          <a:effectLst>
            <a:outerShdw blurRad="50800" dist="38100" dir="2700000" algn="tl" rotWithShape="0">
              <a:srgbClr val="000000">
                <a:alpha val="40000"/>
              </a:srgbClr>
            </a:outerShdw>
          </a:effectLst>
        </p:spPr>
      </p:pic>
      <p:pic>
        <p:nvPicPr>
          <p:cNvPr id="686" name="Google Shape;686;p34"/>
          <p:cNvPicPr preferRelativeResize="0"/>
          <p:nvPr/>
        </p:nvPicPr>
        <p:blipFill rotWithShape="1">
          <a:blip r:embed="rId4">
            <a:alphaModFix/>
          </a:blip>
          <a:srcRect/>
          <a:stretch/>
        </p:blipFill>
        <p:spPr>
          <a:xfrm rot="2693874">
            <a:off x="7554913" y="1941069"/>
            <a:ext cx="1419173" cy="1419173"/>
          </a:xfrm>
          <a:prstGeom prst="rect">
            <a:avLst/>
          </a:prstGeom>
          <a:solidFill>
            <a:schemeClr val="lt1">
              <a:alpha val="0"/>
            </a:schemeClr>
          </a:solidFill>
          <a:ln>
            <a:noFill/>
          </a:ln>
          <a:effectLst>
            <a:outerShdw blurRad="50800" dist="38100" dir="2700000" algn="tl" rotWithShape="0">
              <a:srgbClr val="000000">
                <a:alpha val="40000"/>
              </a:srgbClr>
            </a:outerShdw>
          </a:effectLst>
        </p:spPr>
      </p:pic>
      <p:sp>
        <p:nvSpPr>
          <p:cNvPr id="687" name="Google Shape;687;p34"/>
          <p:cNvSpPr/>
          <p:nvPr/>
        </p:nvSpPr>
        <p:spPr>
          <a:xfrm>
            <a:off x="2734923" y="3576870"/>
            <a:ext cx="2052000" cy="86177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5000" b="1">
                <a:solidFill>
                  <a:schemeClr val="dk1"/>
                </a:solidFill>
                <a:latin typeface="Arial Black"/>
                <a:ea typeface="Arial Black"/>
                <a:cs typeface="Arial Black"/>
                <a:sym typeface="Arial Black"/>
              </a:rPr>
              <a:t>Цель</a:t>
            </a:r>
            <a:endParaRPr sz="5000">
              <a:solidFill>
                <a:schemeClr val="dk1"/>
              </a:solidFill>
              <a:latin typeface="Arial Black"/>
              <a:ea typeface="Arial Black"/>
              <a:cs typeface="Arial Black"/>
              <a:sym typeface="Arial Black"/>
            </a:endParaRPr>
          </a:p>
        </p:txBody>
      </p:sp>
      <p:sp>
        <p:nvSpPr>
          <p:cNvPr id="688" name="Google Shape;688;p34"/>
          <p:cNvSpPr/>
          <p:nvPr/>
        </p:nvSpPr>
        <p:spPr>
          <a:xfrm>
            <a:off x="5094424" y="2200524"/>
            <a:ext cx="1764789" cy="457200"/>
          </a:xfrm>
          <a:prstGeom prst="rightArrow">
            <a:avLst>
              <a:gd name="adj1" fmla="val 50000"/>
              <a:gd name="adj2" fmla="val 50000"/>
            </a:avLst>
          </a:prstGeom>
          <a:solidFill>
            <a:srgbClr val="1E8E9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89" name="Google Shape;689;p34"/>
          <p:cNvSpPr/>
          <p:nvPr/>
        </p:nvSpPr>
        <p:spPr>
          <a:xfrm rot="10800000">
            <a:off x="5119065" y="2764067"/>
            <a:ext cx="1740148" cy="457200"/>
          </a:xfrm>
          <a:prstGeom prst="rightArrow">
            <a:avLst>
              <a:gd name="adj1" fmla="val 50000"/>
              <a:gd name="adj2" fmla="val 50000"/>
            </a:avLst>
          </a:prstGeom>
          <a:solidFill>
            <a:srgbClr val="60AF8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90" name="Google Shape;690;p34"/>
          <p:cNvSpPr/>
          <p:nvPr/>
        </p:nvSpPr>
        <p:spPr>
          <a:xfrm>
            <a:off x="6617262" y="3623036"/>
            <a:ext cx="4285147"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4400" b="1">
                <a:solidFill>
                  <a:schemeClr val="dk1"/>
                </a:solidFill>
                <a:latin typeface="Arial Black"/>
                <a:ea typeface="Arial Black"/>
                <a:cs typeface="Arial Black"/>
                <a:sym typeface="Arial Black"/>
              </a:rPr>
              <a:t>Целостность</a:t>
            </a:r>
            <a:endParaRPr sz="4400">
              <a:solidFill>
                <a:schemeClr val="dk1"/>
              </a:solidFill>
              <a:latin typeface="Arial Black"/>
              <a:ea typeface="Arial Black"/>
              <a:cs typeface="Arial Black"/>
              <a:sym typeface="Arial Black"/>
            </a:endParaRPr>
          </a:p>
        </p:txBody>
      </p:sp>
    </p:spTree>
    <p:extLst>
      <p:ext uri="{BB962C8B-B14F-4D97-AF65-F5344CB8AC3E}">
        <p14:creationId xmlns:p14="http://schemas.microsoft.com/office/powerpoint/2010/main" val="15017033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4"/>
          <p:cNvSpPr/>
          <p:nvPr/>
        </p:nvSpPr>
        <p:spPr>
          <a:xfrm rot="-2700000" flipH="1">
            <a:off x="-2087018" y="-1263116"/>
            <a:ext cx="9402676" cy="9402676"/>
          </a:xfrm>
          <a:prstGeom prst="roundRect">
            <a:avLst>
              <a:gd name="adj" fmla="val 16667"/>
            </a:avLst>
          </a:prstGeom>
          <a:solidFill>
            <a:srgbClr val="1E8E9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5" name="Google Shape;145;p4"/>
          <p:cNvSpPr/>
          <p:nvPr/>
        </p:nvSpPr>
        <p:spPr>
          <a:xfrm>
            <a:off x="-478341" y="976745"/>
            <a:ext cx="290945" cy="997528"/>
          </a:xfrm>
          <a:prstGeom prst="rect">
            <a:avLst/>
          </a:prstGeom>
          <a:solidFill>
            <a:srgbClr val="1E8E9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6" name="Google Shape;146;p4"/>
          <p:cNvSpPr/>
          <p:nvPr/>
        </p:nvSpPr>
        <p:spPr>
          <a:xfrm>
            <a:off x="-478341" y="2126673"/>
            <a:ext cx="290945" cy="997528"/>
          </a:xfrm>
          <a:prstGeom prst="rect">
            <a:avLst/>
          </a:prstGeom>
          <a:solidFill>
            <a:srgbClr val="60AF8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7" name="Google Shape;147;p4"/>
          <p:cNvSpPr/>
          <p:nvPr/>
        </p:nvSpPr>
        <p:spPr>
          <a:xfrm>
            <a:off x="-478341" y="3276601"/>
            <a:ext cx="290945" cy="997528"/>
          </a:xfrm>
          <a:prstGeom prst="rect">
            <a:avLst/>
          </a:prstGeom>
          <a:solidFill>
            <a:srgbClr val="9ACB5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8" name="Google Shape;148;p4"/>
          <p:cNvSpPr/>
          <p:nvPr/>
        </p:nvSpPr>
        <p:spPr>
          <a:xfrm rot="5400000">
            <a:off x="-2714344" y="2126673"/>
            <a:ext cx="2774374" cy="997528"/>
          </a:xfrm>
          <a:prstGeom prst="rect">
            <a:avLst/>
          </a:prstGeom>
          <a:gradFill>
            <a:gsLst>
              <a:gs pos="0">
                <a:srgbClr val="1E8E97"/>
              </a:gs>
              <a:gs pos="28000">
                <a:srgbClr val="4DA593"/>
              </a:gs>
              <a:gs pos="100000">
                <a:srgbClr val="9ACB56"/>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9" name="Google Shape;149;p4"/>
          <p:cNvSpPr txBox="1"/>
          <p:nvPr/>
        </p:nvSpPr>
        <p:spPr>
          <a:xfrm>
            <a:off x="596862" y="2751299"/>
            <a:ext cx="7737866" cy="1374695"/>
          </a:xfrm>
          <a:prstGeom prst="rect">
            <a:avLst/>
          </a:prstGeom>
          <a:noFill/>
          <a:ln>
            <a:noFill/>
          </a:ln>
        </p:spPr>
        <p:txBody>
          <a:bodyPr spcFirstLastPara="1" wrap="square" lIns="91425" tIns="45700" rIns="91425" bIns="45700" anchor="ctr" anchorCtr="0">
            <a:spAutoFit/>
          </a:bodyPr>
          <a:lstStyle/>
          <a:p>
            <a:pPr marL="0" marR="0" lvl="0" indent="0" algn="l" rtl="0">
              <a:lnSpc>
                <a:spcPts val="5000"/>
              </a:lnSpc>
              <a:spcBef>
                <a:spcPts val="0"/>
              </a:spcBef>
              <a:spcAft>
                <a:spcPts val="0"/>
              </a:spcAft>
              <a:buNone/>
            </a:pPr>
            <a:r>
              <a:rPr lang="ru-RU" sz="5000" dirty="0">
                <a:solidFill>
                  <a:schemeClr val="lt1"/>
                </a:solidFill>
                <a:latin typeface="Arial Black"/>
                <a:ea typeface="Arial Black"/>
                <a:cs typeface="Arial Black"/>
                <a:sym typeface="Arial Black"/>
              </a:rPr>
              <a:t>Результаты исследования</a:t>
            </a:r>
            <a:endParaRPr sz="5000" dirty="0"/>
          </a:p>
        </p:txBody>
      </p:sp>
      <p:sp>
        <p:nvSpPr>
          <p:cNvPr id="150" name="Google Shape;150;p4"/>
          <p:cNvSpPr txBox="1"/>
          <p:nvPr/>
        </p:nvSpPr>
        <p:spPr>
          <a:xfrm>
            <a:off x="8975725" y="303996"/>
            <a:ext cx="2523511" cy="6247864"/>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ru-RU" sz="40000" dirty="0">
                <a:solidFill>
                  <a:srgbClr val="60AF8E"/>
                </a:solidFill>
                <a:latin typeface="Arial"/>
                <a:ea typeface="Arial"/>
                <a:cs typeface="Arial"/>
                <a:sym typeface="Arial"/>
              </a:rPr>
              <a:t>!</a:t>
            </a:r>
            <a:endParaRPr dirty="0"/>
          </a:p>
        </p:txBody>
      </p:sp>
    </p:spTree>
    <p:extLst>
      <p:ext uri="{BB962C8B-B14F-4D97-AF65-F5344CB8AC3E}">
        <p14:creationId xmlns:p14="http://schemas.microsoft.com/office/powerpoint/2010/main" val="7253228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8" name="Прямоугольник 7">
            <a:extLst>
              <a:ext uri="{FF2B5EF4-FFF2-40B4-BE49-F238E27FC236}">
                <a16:creationId xmlns:a16="http://schemas.microsoft.com/office/drawing/2014/main" id="{1C036BAE-CD4B-41A5-A5E0-BEF315165BAE}"/>
              </a:ext>
            </a:extLst>
          </p:cNvPr>
          <p:cNvSpPr/>
          <p:nvPr/>
        </p:nvSpPr>
        <p:spPr>
          <a:xfrm>
            <a:off x="-33715" y="-13050"/>
            <a:ext cx="6129716" cy="6982261"/>
          </a:xfrm>
          <a:prstGeom prst="rect">
            <a:avLst/>
          </a:prstGeom>
          <a:solidFill>
            <a:srgbClr val="1E8E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719389" y="6329315"/>
            <a:ext cx="3240088" cy="307777"/>
          </a:xfrm>
          <a:prstGeom prst="rect">
            <a:avLst/>
          </a:prstGeom>
          <a:noFill/>
        </p:spPr>
        <p:txBody>
          <a:bodyPr wrap="square" rtlCol="0" anchor="ctr">
            <a:spAutoFit/>
          </a:bodyPr>
          <a:lstStyle/>
          <a:p>
            <a:r>
              <a:rPr lang="ru-RU" dirty="0">
                <a:solidFill>
                  <a:schemeClr val="bg1"/>
                </a:solidFill>
                <a:latin typeface="Arial Narrow" panose="020B0606020202030204" pitchFamily="34" charset="0"/>
              </a:rPr>
              <a:t>*</a:t>
            </a:r>
            <a:r>
              <a:rPr lang="ru-RU" sz="1200" dirty="0">
                <a:solidFill>
                  <a:schemeClr val="bg1"/>
                </a:solidFill>
                <a:latin typeface="Arial Narrow" panose="020B0606020202030204" pitchFamily="34" charset="0"/>
              </a:rPr>
              <a:t>Модификация Е.Н. Осина и Е.И. </a:t>
            </a:r>
            <a:r>
              <a:rPr lang="ru-RU" sz="1200" dirty="0" err="1">
                <a:solidFill>
                  <a:schemeClr val="bg1"/>
                </a:solidFill>
                <a:latin typeface="Arial Narrow" panose="020B0606020202030204" pitchFamily="34" charset="0"/>
              </a:rPr>
              <a:t>Рассказовой</a:t>
            </a:r>
            <a:endParaRPr lang="ru-RU" sz="1100" dirty="0">
              <a:solidFill>
                <a:schemeClr val="bg1"/>
              </a:solidFill>
              <a:latin typeface="Arial Narrow" panose="020B0606020202030204" pitchFamily="34" charset="0"/>
            </a:endParaRPr>
          </a:p>
        </p:txBody>
      </p:sp>
      <p:sp>
        <p:nvSpPr>
          <p:cNvPr id="6" name="Прямоугольник 5"/>
          <p:cNvSpPr/>
          <p:nvPr/>
        </p:nvSpPr>
        <p:spPr>
          <a:xfrm>
            <a:off x="707681" y="1643145"/>
            <a:ext cx="5235919" cy="2092881"/>
          </a:xfrm>
          <a:prstGeom prst="rect">
            <a:avLst/>
          </a:prstGeom>
        </p:spPr>
        <p:txBody>
          <a:bodyPr wrap="square">
            <a:spAutoFit/>
          </a:bodyPr>
          <a:lstStyle/>
          <a:p>
            <a:r>
              <a:rPr lang="ru-RU" sz="1800" dirty="0">
                <a:solidFill>
                  <a:schemeClr val="bg1"/>
                </a:solidFill>
                <a:latin typeface="Arial Black" panose="020B0A04020102020204" pitchFamily="34" charset="0"/>
              </a:rPr>
              <a:t>Внутренняя структура</a:t>
            </a:r>
          </a:p>
          <a:p>
            <a:r>
              <a:rPr lang="ru-RU" dirty="0">
                <a:solidFill>
                  <a:schemeClr val="bg1"/>
                </a:solidFill>
                <a:latin typeface="Arial Narrow" panose="020B0606020202030204" pitchFamily="34" charset="0"/>
              </a:rPr>
              <a:t>Опросник состоит из 24 пунктов-утверждений, с которыми респондент должен выразить своё согласие или несогласие по 4-балльной шкале </a:t>
            </a:r>
            <a:r>
              <a:rPr lang="ru-RU" dirty="0" err="1">
                <a:solidFill>
                  <a:schemeClr val="bg1"/>
                </a:solidFill>
                <a:latin typeface="Arial Narrow" panose="020B0606020202030204" pitchFamily="34" charset="0"/>
              </a:rPr>
              <a:t>Ликкерта</a:t>
            </a:r>
            <a:r>
              <a:rPr lang="ru-RU" dirty="0">
                <a:solidFill>
                  <a:schemeClr val="bg1"/>
                </a:solidFill>
                <a:latin typeface="Arial Narrow" panose="020B0606020202030204" pitchFamily="34" charset="0"/>
              </a:rPr>
              <a:t>. Баллы считаются как в прямом, так и в обратном значении. </a:t>
            </a:r>
          </a:p>
          <a:p>
            <a:r>
              <a:rPr lang="ru-RU" dirty="0">
                <a:solidFill>
                  <a:schemeClr val="bg1"/>
                </a:solidFill>
                <a:latin typeface="Arial Narrow" panose="020B0606020202030204" pitchFamily="34" charset="0"/>
              </a:rPr>
              <a:t>Из шкалы могут быть извлечены 4 показателя: </a:t>
            </a:r>
          </a:p>
          <a:p>
            <a:pPr marL="444500" indent="-285750">
              <a:buClr>
                <a:schemeClr val="bg1"/>
              </a:buClr>
              <a:buFont typeface="Wingdings" panose="05000000000000000000" pitchFamily="2" charset="2"/>
              <a:buChar char="ü"/>
            </a:pPr>
            <a:r>
              <a:rPr lang="ru-RU" dirty="0">
                <a:solidFill>
                  <a:schemeClr val="bg1"/>
                </a:solidFill>
                <a:latin typeface="Arial Narrow" panose="020B0606020202030204" pitchFamily="34" charset="0"/>
              </a:rPr>
              <a:t>вовлечённость, </a:t>
            </a:r>
          </a:p>
          <a:p>
            <a:pPr marL="444500" indent="-285750">
              <a:buClr>
                <a:schemeClr val="bg1"/>
              </a:buClr>
              <a:buFont typeface="Wingdings" panose="05000000000000000000" pitchFamily="2" charset="2"/>
              <a:buChar char="ü"/>
            </a:pPr>
            <a:r>
              <a:rPr lang="ru-RU" dirty="0">
                <a:solidFill>
                  <a:schemeClr val="bg1"/>
                </a:solidFill>
                <a:latin typeface="Arial Narrow" panose="020B0606020202030204" pitchFamily="34" charset="0"/>
              </a:rPr>
              <a:t>контроль, </a:t>
            </a:r>
          </a:p>
          <a:p>
            <a:pPr marL="444500" indent="-285750">
              <a:buClr>
                <a:schemeClr val="bg1"/>
              </a:buClr>
              <a:buFont typeface="Wingdings" panose="05000000000000000000" pitchFamily="2" charset="2"/>
              <a:buChar char="ü"/>
            </a:pPr>
            <a:r>
              <a:rPr lang="ru-RU" dirty="0">
                <a:solidFill>
                  <a:schemeClr val="bg1"/>
                </a:solidFill>
                <a:latin typeface="Arial Narrow" panose="020B0606020202030204" pitchFamily="34" charset="0"/>
              </a:rPr>
              <a:t>принятие риска, </a:t>
            </a:r>
          </a:p>
          <a:p>
            <a:pPr marL="444500" indent="-285750">
              <a:buClr>
                <a:schemeClr val="bg1"/>
              </a:buClr>
              <a:buFont typeface="Wingdings" panose="05000000000000000000" pitchFamily="2" charset="2"/>
              <a:buChar char="ü"/>
            </a:pPr>
            <a:r>
              <a:rPr lang="ru-RU" dirty="0">
                <a:solidFill>
                  <a:schemeClr val="bg1"/>
                </a:solidFill>
                <a:latin typeface="Arial Narrow" panose="020B0606020202030204" pitchFamily="34" charset="0"/>
              </a:rPr>
              <a:t>общий показатель жизнестойкости.</a:t>
            </a:r>
            <a:endParaRPr lang="ru-RU" sz="1500" dirty="0">
              <a:solidFill>
                <a:schemeClr val="bg1"/>
              </a:solidFill>
              <a:latin typeface="Arial Narrow" panose="020B0606020202030204" pitchFamily="34" charset="0"/>
            </a:endParaRPr>
          </a:p>
        </p:txBody>
      </p:sp>
      <p:sp>
        <p:nvSpPr>
          <p:cNvPr id="7" name="Прямоугольник 6"/>
          <p:cNvSpPr/>
          <p:nvPr/>
        </p:nvSpPr>
        <p:spPr>
          <a:xfrm>
            <a:off x="707683" y="4175806"/>
            <a:ext cx="5383910" cy="1877437"/>
          </a:xfrm>
          <a:prstGeom prst="rect">
            <a:avLst/>
          </a:prstGeom>
        </p:spPr>
        <p:txBody>
          <a:bodyPr wrap="square">
            <a:spAutoFit/>
          </a:bodyPr>
          <a:lstStyle/>
          <a:p>
            <a:r>
              <a:rPr lang="ru-RU" sz="1800" b="1" dirty="0">
                <a:solidFill>
                  <a:schemeClr val="bg1"/>
                </a:solidFill>
                <a:latin typeface="Arial Black" panose="020B0A04020102020204" pitchFamily="34" charset="0"/>
              </a:rPr>
              <a:t>Интерпретация</a:t>
            </a:r>
          </a:p>
          <a:p>
            <a:pPr indent="358775"/>
            <a:r>
              <a:rPr lang="ru-RU" dirty="0">
                <a:solidFill>
                  <a:schemeClr val="bg1"/>
                </a:solidFill>
                <a:latin typeface="Arial Narrow" panose="020B0606020202030204" pitchFamily="34" charset="0"/>
              </a:rPr>
              <a:t>Для подсчета баллов ответам на прямые пункты присваиваются баллы    </a:t>
            </a:r>
            <a:r>
              <a:rPr lang="ru-RU" b="1" dirty="0">
                <a:solidFill>
                  <a:schemeClr val="bg1"/>
                </a:solidFill>
                <a:latin typeface="Arial Narrow" panose="020B0606020202030204" pitchFamily="34" charset="0"/>
              </a:rPr>
              <a:t>от 0 до 3</a:t>
            </a:r>
            <a:r>
              <a:rPr lang="ru-RU" dirty="0">
                <a:solidFill>
                  <a:schemeClr val="bg1"/>
                </a:solidFill>
                <a:latin typeface="Arial Narrow" panose="020B0606020202030204" pitchFamily="34" charset="0"/>
              </a:rPr>
              <a:t> («нет» - 0 баллов, «скорее нет, чем да» - 1 балл, «скорее да, чем нет» - 2 балла, «да» - 3 балла), ответам на обратные пункты присваиваются баллы </a:t>
            </a:r>
            <a:r>
              <a:rPr lang="ru-RU" b="1" dirty="0">
                <a:solidFill>
                  <a:schemeClr val="bg1"/>
                </a:solidFill>
                <a:latin typeface="Arial Narrow" panose="020B0606020202030204" pitchFamily="34" charset="0"/>
              </a:rPr>
              <a:t>от 3 до 0 </a:t>
            </a:r>
            <a:r>
              <a:rPr lang="ru-RU" dirty="0">
                <a:solidFill>
                  <a:schemeClr val="bg1"/>
                </a:solidFill>
                <a:latin typeface="Arial Narrow" panose="020B0606020202030204" pitchFamily="34" charset="0"/>
              </a:rPr>
              <a:t>(«нет» - 3 балла, «да» - 0 баллов). </a:t>
            </a:r>
          </a:p>
          <a:p>
            <a:pPr indent="360000"/>
            <a:r>
              <a:rPr lang="ru-RU" dirty="0">
                <a:solidFill>
                  <a:schemeClr val="bg1"/>
                </a:solidFill>
                <a:latin typeface="Arial Narrow" panose="020B0606020202030204" pitchFamily="34" charset="0"/>
              </a:rPr>
              <a:t>Затем суммируется общий балл жизнестойкости и показатели          для каждой из 3 </a:t>
            </a:r>
            <a:r>
              <a:rPr lang="ru-RU" dirty="0" err="1">
                <a:solidFill>
                  <a:schemeClr val="bg1"/>
                </a:solidFill>
                <a:latin typeface="Arial Narrow" panose="020B0606020202030204" pitchFamily="34" charset="0"/>
              </a:rPr>
              <a:t>субшкал</a:t>
            </a:r>
            <a:r>
              <a:rPr lang="ru-RU" dirty="0">
                <a:solidFill>
                  <a:schemeClr val="bg1"/>
                </a:solidFill>
                <a:latin typeface="Arial Narrow" panose="020B0606020202030204" pitchFamily="34" charset="0"/>
              </a:rPr>
              <a:t> (вовлеченности, контроля и принятия риска). Полученный результат может быть сравнён с нормативным.</a:t>
            </a:r>
          </a:p>
        </p:txBody>
      </p:sp>
      <p:graphicFrame>
        <p:nvGraphicFramePr>
          <p:cNvPr id="11" name="Таблица 10"/>
          <p:cNvGraphicFramePr>
            <a:graphicFrameLocks noGrp="1"/>
          </p:cNvGraphicFramePr>
          <p:nvPr>
            <p:extLst>
              <p:ext uri="{D42A27DB-BD31-4B8C-83A1-F6EECF244321}">
                <p14:modId xmlns:p14="http://schemas.microsoft.com/office/powerpoint/2010/main" val="1152210128"/>
              </p:ext>
            </p:extLst>
          </p:nvPr>
        </p:nvGraphicFramePr>
        <p:xfrm>
          <a:off x="6466005" y="4792508"/>
          <a:ext cx="5027957" cy="1509867"/>
        </p:xfrm>
        <a:graphic>
          <a:graphicData uri="http://schemas.openxmlformats.org/drawingml/2006/table">
            <a:tbl>
              <a:tblPr/>
              <a:tblGrid>
                <a:gridCol w="1471197">
                  <a:extLst>
                    <a:ext uri="{9D8B030D-6E8A-4147-A177-3AD203B41FA5}">
                      <a16:colId xmlns:a16="http://schemas.microsoft.com/office/drawing/2014/main" val="3105281818"/>
                    </a:ext>
                  </a:extLst>
                </a:gridCol>
                <a:gridCol w="1721675">
                  <a:extLst>
                    <a:ext uri="{9D8B030D-6E8A-4147-A177-3AD203B41FA5}">
                      <a16:colId xmlns:a16="http://schemas.microsoft.com/office/drawing/2014/main" val="4136520054"/>
                    </a:ext>
                  </a:extLst>
                </a:gridCol>
                <a:gridCol w="1835085">
                  <a:extLst>
                    <a:ext uri="{9D8B030D-6E8A-4147-A177-3AD203B41FA5}">
                      <a16:colId xmlns:a16="http://schemas.microsoft.com/office/drawing/2014/main" val="3309357380"/>
                    </a:ext>
                  </a:extLst>
                </a:gridCol>
              </a:tblGrid>
              <a:tr h="535143">
                <a:tc>
                  <a:txBody>
                    <a:bodyPr/>
                    <a:lstStyle/>
                    <a:p>
                      <a:pPr algn="ctr"/>
                      <a:r>
                        <a:rPr lang="ru-RU" sz="1200" b="1" dirty="0">
                          <a:solidFill>
                            <a:schemeClr val="bg1"/>
                          </a:solidFill>
                          <a:effectLst/>
                          <a:latin typeface="Arial Narrow" panose="020B0606020202030204" pitchFamily="34" charset="0"/>
                        </a:rPr>
                        <a:t>Шкала</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E8E97"/>
                    </a:solidFill>
                  </a:tcPr>
                </a:tc>
                <a:tc>
                  <a:txBody>
                    <a:bodyPr/>
                    <a:lstStyle/>
                    <a:p>
                      <a:pPr algn="ctr"/>
                      <a:r>
                        <a:rPr lang="ru-RU" sz="1200" b="1" dirty="0">
                          <a:solidFill>
                            <a:schemeClr val="bg1"/>
                          </a:solidFill>
                          <a:effectLst/>
                          <a:latin typeface="Arial Narrow" panose="020B0606020202030204" pitchFamily="34" charset="0"/>
                        </a:rPr>
                        <a:t>Прямые утверждения</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E8E97"/>
                    </a:solidFill>
                  </a:tcPr>
                </a:tc>
                <a:tc>
                  <a:txBody>
                    <a:bodyPr/>
                    <a:lstStyle/>
                    <a:p>
                      <a:pPr algn="ctr"/>
                      <a:r>
                        <a:rPr lang="ru-RU" sz="1200" b="1" dirty="0">
                          <a:solidFill>
                            <a:schemeClr val="bg1"/>
                          </a:solidFill>
                          <a:effectLst/>
                          <a:latin typeface="Arial Narrow" panose="020B0606020202030204" pitchFamily="34" charset="0"/>
                        </a:rPr>
                        <a:t>Обратные утверждения</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E8E97"/>
                    </a:solidFill>
                  </a:tcPr>
                </a:tc>
                <a:extLst>
                  <a:ext uri="{0D108BD9-81ED-4DB2-BD59-A6C34878D82A}">
                    <a16:rowId xmlns:a16="http://schemas.microsoft.com/office/drawing/2014/main" val="1245493486"/>
                  </a:ext>
                </a:extLst>
              </a:tr>
              <a:tr h="324908">
                <a:tc>
                  <a:txBody>
                    <a:bodyPr/>
                    <a:lstStyle/>
                    <a:p>
                      <a:r>
                        <a:rPr lang="ru-RU" sz="1200" dirty="0" err="1">
                          <a:solidFill>
                            <a:schemeClr val="bg1"/>
                          </a:solidFill>
                          <a:effectLst/>
                          <a:latin typeface="Arial Narrow" panose="020B0606020202030204" pitchFamily="34" charset="0"/>
                        </a:rPr>
                        <a:t>Вовлечённость</a:t>
                      </a:r>
                      <a:endParaRPr lang="ru-RU" sz="1200" dirty="0">
                        <a:solidFill>
                          <a:schemeClr val="bg1"/>
                        </a:solidFill>
                        <a:effectLst/>
                        <a:latin typeface="Arial Narrow" panose="020B060602020203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E8E97"/>
                    </a:solidFill>
                  </a:tcPr>
                </a:tc>
                <a:tc>
                  <a:txBody>
                    <a:bodyPr/>
                    <a:lstStyle/>
                    <a:p>
                      <a:r>
                        <a:rPr lang="ru-RU" sz="1200" dirty="0">
                          <a:solidFill>
                            <a:schemeClr val="bg1"/>
                          </a:solidFill>
                          <a:effectLst/>
                          <a:latin typeface="Arial Narrow" panose="020B0606020202030204" pitchFamily="34" charset="0"/>
                        </a:rPr>
                        <a:t>3, 11, 12, 20</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E8E97"/>
                    </a:solidFill>
                  </a:tcPr>
                </a:tc>
                <a:tc>
                  <a:txBody>
                    <a:bodyPr/>
                    <a:lstStyle/>
                    <a:p>
                      <a:r>
                        <a:rPr lang="ru-RU" sz="1200" dirty="0">
                          <a:solidFill>
                            <a:schemeClr val="bg1"/>
                          </a:solidFill>
                          <a:effectLst/>
                          <a:latin typeface="Arial Narrow" panose="020B0606020202030204" pitchFamily="34" charset="0"/>
                        </a:rPr>
                        <a:t>2, 4, 8, 15, 19, 21</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E8E97"/>
                    </a:solidFill>
                  </a:tcPr>
                </a:tc>
                <a:extLst>
                  <a:ext uri="{0D108BD9-81ED-4DB2-BD59-A6C34878D82A}">
                    <a16:rowId xmlns:a16="http://schemas.microsoft.com/office/drawing/2014/main" val="1166049970"/>
                  </a:ext>
                </a:extLst>
              </a:tr>
              <a:tr h="324908">
                <a:tc>
                  <a:txBody>
                    <a:bodyPr/>
                    <a:lstStyle/>
                    <a:p>
                      <a:r>
                        <a:rPr lang="ru-RU" sz="1200">
                          <a:solidFill>
                            <a:schemeClr val="bg1"/>
                          </a:solidFill>
                          <a:effectLst/>
                          <a:latin typeface="Arial Narrow" panose="020B0606020202030204" pitchFamily="34" charset="0"/>
                        </a:rPr>
                        <a:t>Контроль</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E8E97"/>
                    </a:solidFill>
                  </a:tcPr>
                </a:tc>
                <a:tc>
                  <a:txBody>
                    <a:bodyPr/>
                    <a:lstStyle/>
                    <a:p>
                      <a:r>
                        <a:rPr lang="ru-RU" sz="1200" dirty="0">
                          <a:solidFill>
                            <a:schemeClr val="bg1"/>
                          </a:solidFill>
                          <a:effectLst/>
                          <a:latin typeface="Arial Narrow" panose="020B0606020202030204" pitchFamily="34" charset="0"/>
                        </a:rPr>
                        <a:t>7, 23</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E8E97"/>
                    </a:solidFill>
                  </a:tcPr>
                </a:tc>
                <a:tc>
                  <a:txBody>
                    <a:bodyPr/>
                    <a:lstStyle/>
                    <a:p>
                      <a:r>
                        <a:rPr lang="ru-RU" sz="1200" dirty="0">
                          <a:solidFill>
                            <a:schemeClr val="bg1"/>
                          </a:solidFill>
                          <a:effectLst/>
                          <a:latin typeface="Arial Narrow" panose="020B0606020202030204" pitchFamily="34" charset="0"/>
                        </a:rPr>
                        <a:t>1, 5, 10, 17, 18, 22</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E8E97"/>
                    </a:solidFill>
                  </a:tcPr>
                </a:tc>
                <a:extLst>
                  <a:ext uri="{0D108BD9-81ED-4DB2-BD59-A6C34878D82A}">
                    <a16:rowId xmlns:a16="http://schemas.microsoft.com/office/drawing/2014/main" val="2572859102"/>
                  </a:ext>
                </a:extLst>
              </a:tr>
              <a:tr h="324908">
                <a:tc>
                  <a:txBody>
                    <a:bodyPr/>
                    <a:lstStyle/>
                    <a:p>
                      <a:r>
                        <a:rPr lang="ru-RU" sz="1200" dirty="0">
                          <a:solidFill>
                            <a:schemeClr val="bg1"/>
                          </a:solidFill>
                          <a:effectLst/>
                          <a:latin typeface="Arial Narrow" panose="020B0606020202030204" pitchFamily="34" charset="0"/>
                        </a:rPr>
                        <a:t>Принятие риска</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E8E97"/>
                    </a:solidFill>
                  </a:tcPr>
                </a:tc>
                <a:tc>
                  <a:txBody>
                    <a:bodyPr/>
                    <a:lstStyle/>
                    <a:p>
                      <a:r>
                        <a:rPr lang="ru-RU" sz="1200" dirty="0">
                          <a:solidFill>
                            <a:schemeClr val="bg1"/>
                          </a:solidFill>
                          <a:effectLst/>
                          <a:latin typeface="Arial Narrow" panose="020B0606020202030204" pitchFamily="34" charset="0"/>
                        </a:rPr>
                        <a:t>24</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E8E97"/>
                    </a:solidFill>
                  </a:tcPr>
                </a:tc>
                <a:tc>
                  <a:txBody>
                    <a:bodyPr/>
                    <a:lstStyle/>
                    <a:p>
                      <a:r>
                        <a:rPr lang="ru-RU" sz="1200" dirty="0">
                          <a:solidFill>
                            <a:schemeClr val="bg1"/>
                          </a:solidFill>
                          <a:effectLst/>
                          <a:latin typeface="Arial Narrow" panose="020B0606020202030204" pitchFamily="34" charset="0"/>
                        </a:rPr>
                        <a:t>6, 9, 13, 14, 16</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E8E97"/>
                    </a:solidFill>
                  </a:tcPr>
                </a:tc>
                <a:extLst>
                  <a:ext uri="{0D108BD9-81ED-4DB2-BD59-A6C34878D82A}">
                    <a16:rowId xmlns:a16="http://schemas.microsoft.com/office/drawing/2014/main" val="4064582004"/>
                  </a:ext>
                </a:extLst>
              </a:tr>
            </a:tbl>
          </a:graphicData>
        </a:graphic>
      </p:graphicFrame>
      <p:sp>
        <p:nvSpPr>
          <p:cNvPr id="12" name="Rectangle 3"/>
          <p:cNvSpPr>
            <a:spLocks noChangeArrowheads="1"/>
          </p:cNvSpPr>
          <p:nvPr/>
        </p:nvSpPr>
        <p:spPr bwMode="auto">
          <a:xfrm>
            <a:off x="6468446" y="4428258"/>
            <a:ext cx="3265634" cy="325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761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800" i="0" u="none" strike="noStrike" cap="none" normalizeH="0" baseline="0" dirty="0">
                <a:ln>
                  <a:noFill/>
                </a:ln>
                <a:solidFill>
                  <a:srgbClr val="000000"/>
                </a:solidFill>
                <a:effectLst/>
                <a:latin typeface="Arial Black" panose="020B0A04020102020204" pitchFamily="34" charset="0"/>
                <a:cs typeface="Arial" panose="020B0604020202020204" pitchFamily="34" charset="0"/>
              </a:rPr>
              <a:t>Подсчёт сырых баллов</a:t>
            </a:r>
          </a:p>
        </p:txBody>
      </p:sp>
      <p:graphicFrame>
        <p:nvGraphicFramePr>
          <p:cNvPr id="13" name="Таблица 12"/>
          <p:cNvGraphicFramePr>
            <a:graphicFrameLocks noGrp="1"/>
          </p:cNvGraphicFramePr>
          <p:nvPr>
            <p:extLst>
              <p:ext uri="{D42A27DB-BD31-4B8C-83A1-F6EECF244321}">
                <p14:modId xmlns:p14="http://schemas.microsoft.com/office/powerpoint/2010/main" val="4160972852"/>
              </p:ext>
            </p:extLst>
          </p:nvPr>
        </p:nvGraphicFramePr>
        <p:xfrm>
          <a:off x="6468719" y="1273284"/>
          <a:ext cx="5040001" cy="2240280"/>
        </p:xfrm>
        <a:graphic>
          <a:graphicData uri="http://schemas.openxmlformats.org/drawingml/2006/table">
            <a:tbl>
              <a:tblPr/>
              <a:tblGrid>
                <a:gridCol w="1008000">
                  <a:extLst>
                    <a:ext uri="{9D8B030D-6E8A-4147-A177-3AD203B41FA5}">
                      <a16:colId xmlns:a16="http://schemas.microsoft.com/office/drawing/2014/main" val="2149960742"/>
                    </a:ext>
                  </a:extLst>
                </a:gridCol>
                <a:gridCol w="1103786">
                  <a:extLst>
                    <a:ext uri="{9D8B030D-6E8A-4147-A177-3AD203B41FA5}">
                      <a16:colId xmlns:a16="http://schemas.microsoft.com/office/drawing/2014/main" val="2034467222"/>
                    </a:ext>
                  </a:extLst>
                </a:gridCol>
                <a:gridCol w="1056588">
                  <a:extLst>
                    <a:ext uri="{9D8B030D-6E8A-4147-A177-3AD203B41FA5}">
                      <a16:colId xmlns:a16="http://schemas.microsoft.com/office/drawing/2014/main" val="3690643510"/>
                    </a:ext>
                  </a:extLst>
                </a:gridCol>
                <a:gridCol w="863627">
                  <a:extLst>
                    <a:ext uri="{9D8B030D-6E8A-4147-A177-3AD203B41FA5}">
                      <a16:colId xmlns:a16="http://schemas.microsoft.com/office/drawing/2014/main" val="2478588309"/>
                    </a:ext>
                  </a:extLst>
                </a:gridCol>
                <a:gridCol w="1008000">
                  <a:extLst>
                    <a:ext uri="{9D8B030D-6E8A-4147-A177-3AD203B41FA5}">
                      <a16:colId xmlns:a16="http://schemas.microsoft.com/office/drawing/2014/main" val="1598013224"/>
                    </a:ext>
                  </a:extLst>
                </a:gridCol>
              </a:tblGrid>
              <a:tr h="172313">
                <a:tc>
                  <a:txBody>
                    <a:bodyPr/>
                    <a:lstStyle/>
                    <a:p>
                      <a:pPr algn="ctr"/>
                      <a:r>
                        <a:rPr lang="ru-RU" sz="1050" b="1" dirty="0">
                          <a:effectLst/>
                          <a:latin typeface="Arial Narrow" panose="020B0606020202030204" pitchFamily="34" charset="0"/>
                        </a:rPr>
                        <a:t>Нормы</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pPr algn="ctr"/>
                      <a:r>
                        <a:rPr lang="ru-RU" sz="1050" b="1" dirty="0">
                          <a:effectLst/>
                          <a:latin typeface="Arial Narrow" panose="020B0606020202030204" pitchFamily="34" charset="0"/>
                        </a:rPr>
                        <a:t>Жизнестойкость</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pPr algn="ctr"/>
                      <a:r>
                        <a:rPr lang="ru-RU" sz="1050" b="1" dirty="0">
                          <a:effectLst/>
                          <a:latin typeface="Arial Narrow" panose="020B0606020202030204" pitchFamily="34" charset="0"/>
                        </a:rPr>
                        <a:t>Вовлечённость</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pPr algn="ctr"/>
                      <a:r>
                        <a:rPr lang="ru-RU" sz="1050" b="1" dirty="0">
                          <a:effectLst/>
                          <a:latin typeface="Arial Narrow" panose="020B0606020202030204" pitchFamily="34" charset="0"/>
                        </a:rPr>
                        <a:t>Контроль</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pPr algn="ctr"/>
                      <a:r>
                        <a:rPr lang="ru-RU" sz="1050" b="1" dirty="0">
                          <a:effectLst/>
                          <a:latin typeface="Arial Narrow" panose="020B0606020202030204" pitchFamily="34" charset="0"/>
                        </a:rPr>
                        <a:t>Принятие риска</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extLst>
                  <a:ext uri="{0D108BD9-81ED-4DB2-BD59-A6C34878D82A}">
                    <a16:rowId xmlns:a16="http://schemas.microsoft.com/office/drawing/2014/main" val="2207428799"/>
                  </a:ext>
                </a:extLst>
              </a:tr>
              <a:tr h="172313">
                <a:tc>
                  <a:txBody>
                    <a:bodyPr/>
                    <a:lstStyle/>
                    <a:p>
                      <a:r>
                        <a:rPr lang="ru-RU" sz="1200" dirty="0">
                          <a:effectLst/>
                          <a:latin typeface="Arial Narrow" panose="020B0606020202030204" pitchFamily="34" charset="0"/>
                        </a:rPr>
                        <a:t>Среднее значение</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r>
                        <a:rPr lang="ru-RU" sz="1200" dirty="0">
                          <a:effectLst/>
                          <a:latin typeface="Arial Narrow" panose="020B0606020202030204" pitchFamily="34" charset="0"/>
                        </a:rPr>
                        <a:t>50,79</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r>
                        <a:rPr lang="ru-RU" sz="1200">
                          <a:effectLst/>
                          <a:latin typeface="Arial Narrow" panose="020B0606020202030204" pitchFamily="34" charset="0"/>
                        </a:rPr>
                        <a:t>22,3</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r>
                        <a:rPr lang="ru-RU" sz="1200">
                          <a:effectLst/>
                          <a:latin typeface="Arial Narrow" panose="020B0606020202030204" pitchFamily="34" charset="0"/>
                        </a:rPr>
                        <a:t>16,7</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r>
                        <a:rPr lang="ru-RU" sz="1200" dirty="0">
                          <a:effectLst/>
                          <a:latin typeface="Arial Narrow" panose="020B0606020202030204" pitchFamily="34" charset="0"/>
                        </a:rPr>
                        <a:t>11,8</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extLst>
                  <a:ext uri="{0D108BD9-81ED-4DB2-BD59-A6C34878D82A}">
                    <a16:rowId xmlns:a16="http://schemas.microsoft.com/office/drawing/2014/main" val="3080505532"/>
                  </a:ext>
                </a:extLst>
              </a:tr>
              <a:tr h="292933">
                <a:tc>
                  <a:txBody>
                    <a:bodyPr/>
                    <a:lstStyle/>
                    <a:p>
                      <a:r>
                        <a:rPr lang="ru-RU" sz="1200">
                          <a:effectLst/>
                          <a:latin typeface="Arial Narrow" panose="020B0606020202030204" pitchFamily="34" charset="0"/>
                        </a:rPr>
                        <a:t>Стандартное отклонение</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r>
                        <a:rPr lang="ru-RU" sz="1200" dirty="0">
                          <a:effectLst/>
                          <a:latin typeface="Arial Narrow" panose="020B0606020202030204" pitchFamily="34" charset="0"/>
                        </a:rPr>
                        <a:t>11,32</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r>
                        <a:rPr lang="ru-RU" sz="1200" dirty="0">
                          <a:effectLst/>
                          <a:latin typeface="Arial Narrow" panose="020B0606020202030204" pitchFamily="34" charset="0"/>
                        </a:rPr>
                        <a:t>4,95</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r>
                        <a:rPr lang="ru-RU" sz="1200">
                          <a:effectLst/>
                          <a:latin typeface="Arial Narrow" panose="020B0606020202030204" pitchFamily="34" charset="0"/>
                        </a:rPr>
                        <a:t>4,06</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r>
                        <a:rPr lang="ru-RU" sz="1200">
                          <a:effectLst/>
                          <a:latin typeface="Arial Narrow" panose="020B0606020202030204" pitchFamily="34" charset="0"/>
                        </a:rPr>
                        <a:t>3,36</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extLst>
                  <a:ext uri="{0D108BD9-81ED-4DB2-BD59-A6C34878D82A}">
                    <a16:rowId xmlns:a16="http://schemas.microsoft.com/office/drawing/2014/main" val="1802113268"/>
                  </a:ext>
                </a:extLst>
              </a:tr>
              <a:tr h="172313">
                <a:tc>
                  <a:txBody>
                    <a:bodyPr/>
                    <a:lstStyle/>
                    <a:p>
                      <a:r>
                        <a:rPr lang="ru-RU" sz="1200">
                          <a:effectLst/>
                          <a:latin typeface="Arial Narrow" panose="020B0606020202030204" pitchFamily="34" charset="0"/>
                        </a:rPr>
                        <a:t>Низкие значения</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r>
                        <a:rPr lang="ru-RU" sz="1200">
                          <a:effectLst/>
                          <a:latin typeface="Arial Narrow" panose="020B0606020202030204" pitchFamily="34" charset="0"/>
                        </a:rPr>
                        <a:t>39 и ниже</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r>
                        <a:rPr lang="ru-RU" sz="1200" dirty="0">
                          <a:effectLst/>
                          <a:latin typeface="Arial Narrow" panose="020B0606020202030204" pitchFamily="34" charset="0"/>
                        </a:rPr>
                        <a:t>17 и ниже</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r>
                        <a:rPr lang="ru-RU" sz="1200" dirty="0">
                          <a:effectLst/>
                          <a:latin typeface="Arial Narrow" panose="020B0606020202030204" pitchFamily="34" charset="0"/>
                        </a:rPr>
                        <a:t>12 и ниже</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r>
                        <a:rPr lang="ru-RU" sz="1200">
                          <a:effectLst/>
                          <a:latin typeface="Arial Narrow" panose="020B0606020202030204" pitchFamily="34" charset="0"/>
                        </a:rPr>
                        <a:t>8 и ниже</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extLst>
                  <a:ext uri="{0D108BD9-81ED-4DB2-BD59-A6C34878D82A}">
                    <a16:rowId xmlns:a16="http://schemas.microsoft.com/office/drawing/2014/main" val="1522166163"/>
                  </a:ext>
                </a:extLst>
              </a:tr>
              <a:tr h="172313">
                <a:tc>
                  <a:txBody>
                    <a:bodyPr/>
                    <a:lstStyle/>
                    <a:p>
                      <a:r>
                        <a:rPr lang="ru-RU" sz="1200">
                          <a:effectLst/>
                          <a:latin typeface="Arial Narrow" panose="020B0606020202030204" pitchFamily="34" charset="0"/>
                        </a:rPr>
                        <a:t>Высокие значения</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r>
                        <a:rPr lang="ru-RU" sz="1200" dirty="0">
                          <a:effectLst/>
                          <a:latin typeface="Arial Narrow" panose="020B0606020202030204" pitchFamily="34" charset="0"/>
                        </a:rPr>
                        <a:t>62 и выше</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r>
                        <a:rPr lang="ru-RU" sz="1200">
                          <a:effectLst/>
                          <a:latin typeface="Arial Narrow" panose="020B0606020202030204" pitchFamily="34" charset="0"/>
                        </a:rPr>
                        <a:t>27 и выше</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r>
                        <a:rPr lang="ru-RU" sz="1200" dirty="0">
                          <a:effectLst/>
                          <a:latin typeface="Arial Narrow" panose="020B0606020202030204" pitchFamily="34" charset="0"/>
                        </a:rPr>
                        <a:t>21 и выше</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r>
                        <a:rPr lang="ru-RU" sz="1200" dirty="0">
                          <a:effectLst/>
                          <a:latin typeface="Arial Narrow" panose="020B0606020202030204" pitchFamily="34" charset="0"/>
                        </a:rPr>
                        <a:t>15 и выше</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extLst>
                  <a:ext uri="{0D108BD9-81ED-4DB2-BD59-A6C34878D82A}">
                    <a16:rowId xmlns:a16="http://schemas.microsoft.com/office/drawing/2014/main" val="1429129638"/>
                  </a:ext>
                </a:extLst>
              </a:tr>
            </a:tbl>
          </a:graphicData>
        </a:graphic>
      </p:graphicFrame>
      <p:sp>
        <p:nvSpPr>
          <p:cNvPr id="14" name="Прямоугольник 13"/>
          <p:cNvSpPr/>
          <p:nvPr/>
        </p:nvSpPr>
        <p:spPr>
          <a:xfrm>
            <a:off x="6471160" y="908050"/>
            <a:ext cx="4308818" cy="369332"/>
          </a:xfrm>
          <a:prstGeom prst="rect">
            <a:avLst/>
          </a:prstGeom>
        </p:spPr>
        <p:txBody>
          <a:bodyPr wrap="square" anchor="ctr">
            <a:spAutoFit/>
          </a:bodyPr>
          <a:lstStyle/>
          <a:p>
            <a:r>
              <a:rPr lang="ru-RU" sz="1800" dirty="0">
                <a:latin typeface="Arial Black" panose="020B0A04020102020204" pitchFamily="34" charset="0"/>
              </a:rPr>
              <a:t>Нормативные значения</a:t>
            </a:r>
          </a:p>
        </p:txBody>
      </p:sp>
      <p:sp>
        <p:nvSpPr>
          <p:cNvPr id="15" name="TextBox 14">
            <a:extLst>
              <a:ext uri="{FF2B5EF4-FFF2-40B4-BE49-F238E27FC236}">
                <a16:creationId xmlns:a16="http://schemas.microsoft.com/office/drawing/2014/main" id="{3513F389-068C-4654-9C6D-E95C28DF8BC9}"/>
              </a:ext>
            </a:extLst>
          </p:cNvPr>
          <p:cNvSpPr txBox="1"/>
          <p:nvPr/>
        </p:nvSpPr>
        <p:spPr>
          <a:xfrm>
            <a:off x="631481" y="488454"/>
            <a:ext cx="5388318" cy="784830"/>
          </a:xfrm>
          <a:prstGeom prst="rect">
            <a:avLst/>
          </a:prstGeom>
          <a:noFill/>
        </p:spPr>
        <p:txBody>
          <a:bodyPr wrap="square" anchor="ctr">
            <a:spAutoFit/>
          </a:bodyPr>
          <a:lstStyle/>
          <a:p>
            <a:r>
              <a:rPr lang="ru-RU" sz="2500" dirty="0" smtClean="0">
                <a:solidFill>
                  <a:schemeClr val="bg1"/>
                </a:solidFill>
                <a:latin typeface="Arial Black" panose="020B0A04020102020204" pitchFamily="34" charset="0"/>
              </a:rPr>
              <a:t>Инструменты </a:t>
            </a:r>
            <a:r>
              <a:rPr lang="ru-RU" sz="2500" dirty="0">
                <a:solidFill>
                  <a:schemeClr val="bg1"/>
                </a:solidFill>
                <a:latin typeface="Arial Black" panose="020B0A04020102020204" pitchFamily="34" charset="0"/>
              </a:rPr>
              <a:t>исследования: </a:t>
            </a:r>
          </a:p>
          <a:p>
            <a:r>
              <a:rPr lang="ru-RU" sz="2000" dirty="0">
                <a:solidFill>
                  <a:schemeClr val="bg1"/>
                </a:solidFill>
                <a:latin typeface="Arial Black" panose="020B0A04020102020204" pitchFamily="34" charset="0"/>
              </a:rPr>
              <a:t>тест «Жизнестойкость»*</a:t>
            </a:r>
          </a:p>
        </p:txBody>
      </p:sp>
    </p:spTree>
    <p:extLst>
      <p:ext uri="{BB962C8B-B14F-4D97-AF65-F5344CB8AC3E}">
        <p14:creationId xmlns:p14="http://schemas.microsoft.com/office/powerpoint/2010/main" val="8696443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Прямоугольник 34">
            <a:extLst>
              <a:ext uri="{FF2B5EF4-FFF2-40B4-BE49-F238E27FC236}">
                <a16:creationId xmlns:a16="http://schemas.microsoft.com/office/drawing/2014/main" id="{CE1231C5-166F-4CF6-BAB2-DF7E1B52A422}"/>
              </a:ext>
            </a:extLst>
          </p:cNvPr>
          <p:cNvSpPr/>
          <p:nvPr/>
        </p:nvSpPr>
        <p:spPr>
          <a:xfrm>
            <a:off x="6537516" y="2581678"/>
            <a:ext cx="5112000" cy="540000"/>
          </a:xfrm>
          <a:prstGeom prst="rect">
            <a:avLst/>
          </a:prstGeom>
          <a:solidFill>
            <a:schemeClr val="accent4">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6" name="Прямоугольник 35">
            <a:extLst>
              <a:ext uri="{FF2B5EF4-FFF2-40B4-BE49-F238E27FC236}">
                <a16:creationId xmlns:a16="http://schemas.microsoft.com/office/drawing/2014/main" id="{129D556D-0658-454E-B603-D707E0A56C05}"/>
              </a:ext>
            </a:extLst>
          </p:cNvPr>
          <p:cNvSpPr/>
          <p:nvPr/>
        </p:nvSpPr>
        <p:spPr>
          <a:xfrm>
            <a:off x="6537516" y="1978325"/>
            <a:ext cx="5112000" cy="610530"/>
          </a:xfrm>
          <a:prstGeom prst="rect">
            <a:avLst/>
          </a:prstGeom>
          <a:solidFill>
            <a:srgbClr val="1E8E9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 name="Прямоугольник 36">
            <a:extLst>
              <a:ext uri="{FF2B5EF4-FFF2-40B4-BE49-F238E27FC236}">
                <a16:creationId xmlns:a16="http://schemas.microsoft.com/office/drawing/2014/main" id="{10DC0116-7AD9-4608-9969-7256455DB89C}"/>
              </a:ext>
            </a:extLst>
          </p:cNvPr>
          <p:cNvSpPr/>
          <p:nvPr/>
        </p:nvSpPr>
        <p:spPr>
          <a:xfrm>
            <a:off x="6537516" y="3129025"/>
            <a:ext cx="5112000" cy="630000"/>
          </a:xfrm>
          <a:prstGeom prst="rect">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Прямоугольник 31">
            <a:extLst>
              <a:ext uri="{FF2B5EF4-FFF2-40B4-BE49-F238E27FC236}">
                <a16:creationId xmlns:a16="http://schemas.microsoft.com/office/drawing/2014/main" id="{7BA8C3E3-576F-4621-8584-870A6B4B5B29}"/>
              </a:ext>
            </a:extLst>
          </p:cNvPr>
          <p:cNvSpPr/>
          <p:nvPr/>
        </p:nvSpPr>
        <p:spPr>
          <a:xfrm>
            <a:off x="495226" y="2456251"/>
            <a:ext cx="5112000" cy="522001"/>
          </a:xfrm>
          <a:prstGeom prst="rect">
            <a:avLst/>
          </a:prstGeom>
          <a:solidFill>
            <a:schemeClr val="accent4">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Прямоугольник 32">
            <a:extLst>
              <a:ext uri="{FF2B5EF4-FFF2-40B4-BE49-F238E27FC236}">
                <a16:creationId xmlns:a16="http://schemas.microsoft.com/office/drawing/2014/main" id="{1A7BF8CA-2B52-4367-B05F-5F6E6582D241}"/>
              </a:ext>
            </a:extLst>
          </p:cNvPr>
          <p:cNvSpPr/>
          <p:nvPr/>
        </p:nvSpPr>
        <p:spPr>
          <a:xfrm>
            <a:off x="495226" y="1952064"/>
            <a:ext cx="5112000" cy="504188"/>
          </a:xfrm>
          <a:prstGeom prst="rect">
            <a:avLst/>
          </a:prstGeom>
          <a:solidFill>
            <a:srgbClr val="1E8E9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 name="Прямоугольник 33">
            <a:extLst>
              <a:ext uri="{FF2B5EF4-FFF2-40B4-BE49-F238E27FC236}">
                <a16:creationId xmlns:a16="http://schemas.microsoft.com/office/drawing/2014/main" id="{2CEC1A5A-BAD0-403B-B127-B364F6AD878C}"/>
              </a:ext>
            </a:extLst>
          </p:cNvPr>
          <p:cNvSpPr/>
          <p:nvPr/>
        </p:nvSpPr>
        <p:spPr>
          <a:xfrm>
            <a:off x="495226" y="2990053"/>
            <a:ext cx="5112000" cy="792000"/>
          </a:xfrm>
          <a:prstGeom prst="rect">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5" name="Прямоугольник 54">
            <a:extLst>
              <a:ext uri="{FF2B5EF4-FFF2-40B4-BE49-F238E27FC236}">
                <a16:creationId xmlns:a16="http://schemas.microsoft.com/office/drawing/2014/main" id="{E7DDE5CE-F4B5-4915-A452-477F8B084077}"/>
              </a:ext>
            </a:extLst>
          </p:cNvPr>
          <p:cNvSpPr/>
          <p:nvPr/>
        </p:nvSpPr>
        <p:spPr>
          <a:xfrm>
            <a:off x="4063235" y="4665163"/>
            <a:ext cx="5112000" cy="450000"/>
          </a:xfrm>
          <a:prstGeom prst="rect">
            <a:avLst/>
          </a:prstGeom>
          <a:solidFill>
            <a:schemeClr val="accent4">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6" name="Прямоугольник 55">
            <a:extLst>
              <a:ext uri="{FF2B5EF4-FFF2-40B4-BE49-F238E27FC236}">
                <a16:creationId xmlns:a16="http://schemas.microsoft.com/office/drawing/2014/main" id="{4976F24B-116A-41BD-8289-B69BF27E2CFB}"/>
              </a:ext>
            </a:extLst>
          </p:cNvPr>
          <p:cNvSpPr/>
          <p:nvPr/>
        </p:nvSpPr>
        <p:spPr>
          <a:xfrm>
            <a:off x="4063235" y="4191238"/>
            <a:ext cx="5112000" cy="470208"/>
          </a:xfrm>
          <a:prstGeom prst="rect">
            <a:avLst/>
          </a:prstGeom>
          <a:solidFill>
            <a:srgbClr val="1E8E9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a:extLst>
              <a:ext uri="{FF2B5EF4-FFF2-40B4-BE49-F238E27FC236}">
                <a16:creationId xmlns:a16="http://schemas.microsoft.com/office/drawing/2014/main" id="{A2B428D3-CD3A-47F2-8BE2-B12956B32B11}"/>
              </a:ext>
            </a:extLst>
          </p:cNvPr>
          <p:cNvSpPr/>
          <p:nvPr/>
        </p:nvSpPr>
        <p:spPr>
          <a:xfrm>
            <a:off x="4063235" y="5122338"/>
            <a:ext cx="5112000" cy="774000"/>
          </a:xfrm>
          <a:prstGeom prst="rect">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TextBox 7">
            <a:extLst>
              <a:ext uri="{FF2B5EF4-FFF2-40B4-BE49-F238E27FC236}">
                <a16:creationId xmlns:a16="http://schemas.microsoft.com/office/drawing/2014/main" id="{CA8CAECA-1BD1-44E2-9C87-57D16DC38ECE}"/>
              </a:ext>
            </a:extLst>
          </p:cNvPr>
          <p:cNvSpPr txBox="1"/>
          <p:nvPr/>
        </p:nvSpPr>
        <p:spPr>
          <a:xfrm>
            <a:off x="703274" y="373870"/>
            <a:ext cx="10793401" cy="584775"/>
          </a:xfrm>
          <a:prstGeom prst="rect">
            <a:avLst/>
          </a:prstGeom>
          <a:noFill/>
        </p:spPr>
        <p:txBody>
          <a:bodyPr wrap="square" anchor="ctr">
            <a:spAutoFit/>
          </a:bodyPr>
          <a:lstStyle/>
          <a:p>
            <a:r>
              <a:rPr lang="ru-RU" sz="3200" dirty="0">
                <a:solidFill>
                  <a:schemeClr val="tx1"/>
                </a:solidFill>
                <a:latin typeface="Arial Black" panose="020B0A04020102020204" pitchFamily="34" charset="0"/>
              </a:rPr>
              <a:t>Результаты исследования: </a:t>
            </a:r>
            <a:r>
              <a:rPr lang="ru-RU" sz="2000" dirty="0">
                <a:solidFill>
                  <a:schemeClr val="tx1"/>
                </a:solidFill>
                <a:latin typeface="Arial Black" panose="020B0A04020102020204" pitchFamily="34" charset="0"/>
              </a:rPr>
              <a:t>тест «Жизнестойкость»</a:t>
            </a:r>
          </a:p>
        </p:txBody>
      </p:sp>
      <p:graphicFrame>
        <p:nvGraphicFramePr>
          <p:cNvPr id="10" name="Диаграмма 9">
            <a:extLst>
              <a:ext uri="{FF2B5EF4-FFF2-40B4-BE49-F238E27FC236}">
                <a16:creationId xmlns:a16="http://schemas.microsoft.com/office/drawing/2014/main" id="{00000000-0008-0000-0100-000007000000}"/>
              </a:ext>
            </a:extLst>
          </p:cNvPr>
          <p:cNvGraphicFramePr>
            <a:graphicFrameLocks/>
          </p:cNvGraphicFramePr>
          <p:nvPr/>
        </p:nvGraphicFramePr>
        <p:xfrm>
          <a:off x="3941760" y="4149724"/>
          <a:ext cx="5364000" cy="216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Диаграмма 10">
            <a:extLst>
              <a:ext uri="{FF2B5EF4-FFF2-40B4-BE49-F238E27FC236}">
                <a16:creationId xmlns:a16="http://schemas.microsoft.com/office/drawing/2014/main" id="{00000000-0008-0000-0100-000008000000}"/>
              </a:ext>
            </a:extLst>
          </p:cNvPr>
          <p:cNvGraphicFramePr>
            <a:graphicFrameLocks/>
          </p:cNvGraphicFramePr>
          <p:nvPr/>
        </p:nvGraphicFramePr>
        <p:xfrm>
          <a:off x="386079" y="2024063"/>
          <a:ext cx="5364000" cy="216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Диаграмма 11">
            <a:extLst>
              <a:ext uri="{FF2B5EF4-FFF2-40B4-BE49-F238E27FC236}">
                <a16:creationId xmlns:a16="http://schemas.microsoft.com/office/drawing/2014/main" id="{00000000-0008-0000-0100-000009000000}"/>
              </a:ext>
            </a:extLst>
          </p:cNvPr>
          <p:cNvGraphicFramePr>
            <a:graphicFrameLocks/>
          </p:cNvGraphicFramePr>
          <p:nvPr/>
        </p:nvGraphicFramePr>
        <p:xfrm>
          <a:off x="6451270" y="2024064"/>
          <a:ext cx="5364000" cy="2160000"/>
        </p:xfrm>
        <a:graphic>
          <a:graphicData uri="http://schemas.openxmlformats.org/drawingml/2006/chart">
            <c:chart xmlns:c="http://schemas.openxmlformats.org/drawingml/2006/chart" xmlns:r="http://schemas.openxmlformats.org/officeDocument/2006/relationships" r:id="rId5"/>
          </a:graphicData>
        </a:graphic>
      </p:graphicFrame>
      <p:grpSp>
        <p:nvGrpSpPr>
          <p:cNvPr id="31" name="Группа 30">
            <a:extLst>
              <a:ext uri="{FF2B5EF4-FFF2-40B4-BE49-F238E27FC236}">
                <a16:creationId xmlns:a16="http://schemas.microsoft.com/office/drawing/2014/main" id="{A7D5E401-042B-4A3D-8E49-271A5DB153DD}"/>
              </a:ext>
            </a:extLst>
          </p:cNvPr>
          <p:cNvGrpSpPr/>
          <p:nvPr/>
        </p:nvGrpSpPr>
        <p:grpSpPr>
          <a:xfrm>
            <a:off x="8256588" y="1155988"/>
            <a:ext cx="5185277" cy="540000"/>
            <a:chOff x="8256588" y="1349028"/>
            <a:chExt cx="5185277" cy="540000"/>
          </a:xfrm>
        </p:grpSpPr>
        <p:sp>
          <p:nvSpPr>
            <p:cNvPr id="15" name="Прямоугольник: скругленные углы 14">
              <a:extLst>
                <a:ext uri="{FF2B5EF4-FFF2-40B4-BE49-F238E27FC236}">
                  <a16:creationId xmlns:a16="http://schemas.microsoft.com/office/drawing/2014/main" id="{130AFAC1-499F-4289-8B6A-726736297463}"/>
                </a:ext>
              </a:extLst>
            </p:cNvPr>
            <p:cNvSpPr/>
            <p:nvPr/>
          </p:nvSpPr>
          <p:spPr>
            <a:xfrm>
              <a:off x="8256588" y="1349028"/>
              <a:ext cx="5185277" cy="540000"/>
            </a:xfrm>
            <a:prstGeom prst="roundRect">
              <a:avLst>
                <a:gd name="adj" fmla="val 50000"/>
              </a:avLst>
            </a:prstGeom>
            <a:solidFill>
              <a:srgbClr val="1E8E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TextBox 15">
              <a:extLst>
                <a:ext uri="{FF2B5EF4-FFF2-40B4-BE49-F238E27FC236}">
                  <a16:creationId xmlns:a16="http://schemas.microsoft.com/office/drawing/2014/main" id="{AB0C30C2-7143-43C6-9B08-0EE0458A1D18}"/>
                </a:ext>
              </a:extLst>
            </p:cNvPr>
            <p:cNvSpPr txBox="1"/>
            <p:nvPr/>
          </p:nvSpPr>
          <p:spPr>
            <a:xfrm>
              <a:off x="8615362" y="1434362"/>
              <a:ext cx="2520952" cy="369332"/>
            </a:xfrm>
            <a:prstGeom prst="rect">
              <a:avLst/>
            </a:prstGeom>
            <a:noFill/>
          </p:spPr>
          <p:txBody>
            <a:bodyPr wrap="square" anchor="ctr">
              <a:spAutoFit/>
            </a:bodyPr>
            <a:lstStyle/>
            <a:p>
              <a:pPr algn="r"/>
              <a:r>
                <a:rPr lang="ru-RU" sz="1800" dirty="0">
                  <a:solidFill>
                    <a:schemeClr val="bg1"/>
                  </a:solidFill>
                  <a:latin typeface="Arial Black" panose="020B0A04020102020204" pitchFamily="34" charset="0"/>
                </a:rPr>
                <a:t>Принятие риска</a:t>
              </a:r>
            </a:p>
          </p:txBody>
        </p:sp>
        <p:pic>
          <p:nvPicPr>
            <p:cNvPr id="17" name="Рисунок 16" descr="Мозговой штурм группы">
              <a:extLst>
                <a:ext uri="{FF2B5EF4-FFF2-40B4-BE49-F238E27FC236}">
                  <a16:creationId xmlns:a16="http://schemas.microsoft.com/office/drawing/2014/main" id="{EDF34FD9-F1CA-41D4-9609-20B89E9F5E5E}"/>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11136313" y="1421028"/>
              <a:ext cx="396000" cy="396000"/>
            </a:xfrm>
            <a:prstGeom prst="rect">
              <a:avLst/>
            </a:prstGeom>
          </p:spPr>
        </p:pic>
      </p:grpSp>
      <p:grpSp>
        <p:nvGrpSpPr>
          <p:cNvPr id="30" name="Группа 29">
            <a:extLst>
              <a:ext uri="{FF2B5EF4-FFF2-40B4-BE49-F238E27FC236}">
                <a16:creationId xmlns:a16="http://schemas.microsoft.com/office/drawing/2014/main" id="{5A1BBE3E-5B4E-41F6-9C7B-0EAC631E1543}"/>
              </a:ext>
            </a:extLst>
          </p:cNvPr>
          <p:cNvGrpSpPr/>
          <p:nvPr/>
        </p:nvGrpSpPr>
        <p:grpSpPr>
          <a:xfrm>
            <a:off x="-1249863" y="1155988"/>
            <a:ext cx="4824914" cy="540000"/>
            <a:chOff x="-1249863" y="1349028"/>
            <a:chExt cx="4824914" cy="540000"/>
          </a:xfrm>
        </p:grpSpPr>
        <p:sp>
          <p:nvSpPr>
            <p:cNvPr id="20" name="Прямоугольник: скругленные углы 19">
              <a:extLst>
                <a:ext uri="{FF2B5EF4-FFF2-40B4-BE49-F238E27FC236}">
                  <a16:creationId xmlns:a16="http://schemas.microsoft.com/office/drawing/2014/main" id="{3788AC8F-94E1-481F-82BB-7BD8A33C670C}"/>
                </a:ext>
              </a:extLst>
            </p:cNvPr>
            <p:cNvSpPr/>
            <p:nvPr/>
          </p:nvSpPr>
          <p:spPr>
            <a:xfrm>
              <a:off x="-1249863" y="1349028"/>
              <a:ext cx="4824914" cy="540000"/>
            </a:xfrm>
            <a:prstGeom prst="roundRect">
              <a:avLst>
                <a:gd name="adj" fmla="val 50000"/>
              </a:avLst>
            </a:prstGeom>
            <a:solidFill>
              <a:srgbClr val="1E8E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TextBox 20">
              <a:extLst>
                <a:ext uri="{FF2B5EF4-FFF2-40B4-BE49-F238E27FC236}">
                  <a16:creationId xmlns:a16="http://schemas.microsoft.com/office/drawing/2014/main" id="{59BE0240-5B13-4419-B44D-CB707E3457B0}"/>
                </a:ext>
              </a:extLst>
            </p:cNvPr>
            <p:cNvSpPr txBox="1"/>
            <p:nvPr/>
          </p:nvSpPr>
          <p:spPr>
            <a:xfrm>
              <a:off x="1079950" y="1434362"/>
              <a:ext cx="1775010" cy="369332"/>
            </a:xfrm>
            <a:prstGeom prst="rect">
              <a:avLst/>
            </a:prstGeom>
            <a:noFill/>
          </p:spPr>
          <p:txBody>
            <a:bodyPr wrap="square" anchor="ctr">
              <a:spAutoFit/>
            </a:bodyPr>
            <a:lstStyle/>
            <a:p>
              <a:r>
                <a:rPr lang="ru-RU" sz="1800" dirty="0">
                  <a:solidFill>
                    <a:schemeClr val="bg1"/>
                  </a:solidFill>
                  <a:latin typeface="Arial Black" panose="020B0A04020102020204" pitchFamily="34" charset="0"/>
                </a:rPr>
                <a:t>Контроль</a:t>
              </a:r>
            </a:p>
          </p:txBody>
        </p:sp>
        <p:pic>
          <p:nvPicPr>
            <p:cNvPr id="19" name="Рисунок 18" descr="Цель">
              <a:extLst>
                <a:ext uri="{FF2B5EF4-FFF2-40B4-BE49-F238E27FC236}">
                  <a16:creationId xmlns:a16="http://schemas.microsoft.com/office/drawing/2014/main" id="{B1AD95C7-6E84-4F7A-9A71-5DC5761369E0}"/>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679778" y="1421028"/>
              <a:ext cx="396000" cy="396000"/>
            </a:xfrm>
            <a:prstGeom prst="rect">
              <a:avLst/>
            </a:prstGeom>
          </p:spPr>
        </p:pic>
      </p:grpSp>
      <p:grpSp>
        <p:nvGrpSpPr>
          <p:cNvPr id="5" name="Группа 4">
            <a:extLst>
              <a:ext uri="{FF2B5EF4-FFF2-40B4-BE49-F238E27FC236}">
                <a16:creationId xmlns:a16="http://schemas.microsoft.com/office/drawing/2014/main" id="{9D60F55A-FFDF-40C8-AB27-173EC500DADF}"/>
              </a:ext>
            </a:extLst>
          </p:cNvPr>
          <p:cNvGrpSpPr/>
          <p:nvPr/>
        </p:nvGrpSpPr>
        <p:grpSpPr>
          <a:xfrm>
            <a:off x="-670561" y="4508500"/>
            <a:ext cx="4245611" cy="540000"/>
            <a:chOff x="-322886" y="4868863"/>
            <a:chExt cx="4245611" cy="540000"/>
          </a:xfrm>
        </p:grpSpPr>
        <p:sp>
          <p:nvSpPr>
            <p:cNvPr id="22" name="Прямоугольник: скругленные углы 21">
              <a:extLst>
                <a:ext uri="{FF2B5EF4-FFF2-40B4-BE49-F238E27FC236}">
                  <a16:creationId xmlns:a16="http://schemas.microsoft.com/office/drawing/2014/main" id="{9F76D115-D304-4877-9969-BF272A2FD4ED}"/>
                </a:ext>
              </a:extLst>
            </p:cNvPr>
            <p:cNvSpPr/>
            <p:nvPr/>
          </p:nvSpPr>
          <p:spPr>
            <a:xfrm>
              <a:off x="-322886" y="4868863"/>
              <a:ext cx="4245611" cy="540000"/>
            </a:xfrm>
            <a:prstGeom prst="roundRect">
              <a:avLst>
                <a:gd name="adj" fmla="val 50000"/>
              </a:avLst>
            </a:prstGeom>
            <a:solidFill>
              <a:srgbClr val="1E8E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TextBox 22">
              <a:extLst>
                <a:ext uri="{FF2B5EF4-FFF2-40B4-BE49-F238E27FC236}">
                  <a16:creationId xmlns:a16="http://schemas.microsoft.com/office/drawing/2014/main" id="{02DC5ABB-289D-4E07-986E-F4652FDF87F5}"/>
                </a:ext>
              </a:extLst>
            </p:cNvPr>
            <p:cNvSpPr txBox="1"/>
            <p:nvPr/>
          </p:nvSpPr>
          <p:spPr>
            <a:xfrm>
              <a:off x="1435932" y="4954197"/>
              <a:ext cx="2346006" cy="369332"/>
            </a:xfrm>
            <a:prstGeom prst="rect">
              <a:avLst/>
            </a:prstGeom>
            <a:noFill/>
          </p:spPr>
          <p:txBody>
            <a:bodyPr wrap="square" anchor="ctr">
              <a:spAutoFit/>
            </a:bodyPr>
            <a:lstStyle/>
            <a:p>
              <a:pPr algn="ctr"/>
              <a:r>
                <a:rPr lang="ru-RU" sz="1800" dirty="0">
                  <a:solidFill>
                    <a:schemeClr val="bg1"/>
                  </a:solidFill>
                  <a:latin typeface="Arial Black" panose="020B0A04020102020204" pitchFamily="34" charset="0"/>
                </a:rPr>
                <a:t>Вовлеченность</a:t>
              </a:r>
            </a:p>
          </p:txBody>
        </p:sp>
        <p:pic>
          <p:nvPicPr>
            <p:cNvPr id="18" name="Рисунок 17" descr="Конференц-зал">
              <a:extLst>
                <a:ext uri="{FF2B5EF4-FFF2-40B4-BE49-F238E27FC236}">
                  <a16:creationId xmlns:a16="http://schemas.microsoft.com/office/drawing/2014/main" id="{F2DA646A-4E3E-4544-BCB6-A59DC44B97F5}"/>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1025208" y="4940863"/>
              <a:ext cx="396000" cy="396000"/>
            </a:xfrm>
            <a:prstGeom prst="rect">
              <a:avLst/>
            </a:prstGeom>
          </p:spPr>
        </p:pic>
      </p:grpSp>
      <p:sp>
        <p:nvSpPr>
          <p:cNvPr id="24" name="Прямоугольник 23">
            <a:extLst>
              <a:ext uri="{FF2B5EF4-FFF2-40B4-BE49-F238E27FC236}">
                <a16:creationId xmlns:a16="http://schemas.microsoft.com/office/drawing/2014/main" id="{0F93D0D0-8E0D-4F51-9A77-6CAD4C5BD65F}"/>
              </a:ext>
            </a:extLst>
          </p:cNvPr>
          <p:cNvSpPr/>
          <p:nvPr/>
        </p:nvSpPr>
        <p:spPr>
          <a:xfrm>
            <a:off x="708247" y="6027256"/>
            <a:ext cx="252000" cy="252000"/>
          </a:xfrm>
          <a:prstGeom prst="rect">
            <a:avLst/>
          </a:prstGeom>
          <a:solidFill>
            <a:srgbClr val="9ACB5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ru-RU"/>
          </a:p>
        </p:txBody>
      </p:sp>
      <p:sp>
        <p:nvSpPr>
          <p:cNvPr id="25" name="Прямоугольник 24">
            <a:extLst>
              <a:ext uri="{FF2B5EF4-FFF2-40B4-BE49-F238E27FC236}">
                <a16:creationId xmlns:a16="http://schemas.microsoft.com/office/drawing/2014/main" id="{55C3163D-19D4-429A-A658-C66899F43020}"/>
              </a:ext>
            </a:extLst>
          </p:cNvPr>
          <p:cNvSpPr/>
          <p:nvPr/>
        </p:nvSpPr>
        <p:spPr>
          <a:xfrm>
            <a:off x="703274" y="5631029"/>
            <a:ext cx="252000" cy="25200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ru-RU"/>
          </a:p>
        </p:txBody>
      </p:sp>
      <p:sp>
        <p:nvSpPr>
          <p:cNvPr id="26" name="TextBox 25">
            <a:extLst>
              <a:ext uri="{FF2B5EF4-FFF2-40B4-BE49-F238E27FC236}">
                <a16:creationId xmlns:a16="http://schemas.microsoft.com/office/drawing/2014/main" id="{C80209E7-B385-47A4-AE3A-F68D530BBC7C}"/>
              </a:ext>
            </a:extLst>
          </p:cNvPr>
          <p:cNvSpPr txBox="1"/>
          <p:nvPr/>
        </p:nvSpPr>
        <p:spPr>
          <a:xfrm>
            <a:off x="1064578" y="5626224"/>
            <a:ext cx="1484702" cy="261610"/>
          </a:xfrm>
          <a:prstGeom prst="rect">
            <a:avLst/>
          </a:prstGeom>
          <a:noFill/>
        </p:spPr>
        <p:txBody>
          <a:bodyPr wrap="none" rtlCol="0" anchor="ctr">
            <a:spAutoFit/>
          </a:bodyPr>
          <a:lstStyle/>
          <a:p>
            <a:r>
              <a:rPr lang="ru-RU" sz="1100" dirty="0">
                <a:latin typeface="Arial Narrow" panose="020B0606020202030204" pitchFamily="34" charset="0"/>
              </a:rPr>
              <a:t>Показатель до тренинга</a:t>
            </a:r>
          </a:p>
        </p:txBody>
      </p:sp>
      <p:sp>
        <p:nvSpPr>
          <p:cNvPr id="27" name="TextBox 26">
            <a:extLst>
              <a:ext uri="{FF2B5EF4-FFF2-40B4-BE49-F238E27FC236}">
                <a16:creationId xmlns:a16="http://schemas.microsoft.com/office/drawing/2014/main" id="{8EF4E683-0FE8-48A8-BCE4-F956F989949E}"/>
              </a:ext>
            </a:extLst>
          </p:cNvPr>
          <p:cNvSpPr txBox="1"/>
          <p:nvPr/>
        </p:nvSpPr>
        <p:spPr>
          <a:xfrm>
            <a:off x="1064578" y="6022451"/>
            <a:ext cx="1669047" cy="261610"/>
          </a:xfrm>
          <a:prstGeom prst="rect">
            <a:avLst/>
          </a:prstGeom>
          <a:noFill/>
        </p:spPr>
        <p:txBody>
          <a:bodyPr wrap="none" rtlCol="0" anchor="ctr">
            <a:spAutoFit/>
          </a:bodyPr>
          <a:lstStyle/>
          <a:p>
            <a:r>
              <a:rPr lang="ru-RU" sz="1100" dirty="0">
                <a:latin typeface="Arial Narrow" panose="020B0606020202030204" pitchFamily="34" charset="0"/>
              </a:rPr>
              <a:t>Показатель после тренинга</a:t>
            </a:r>
          </a:p>
        </p:txBody>
      </p:sp>
    </p:spTree>
    <p:extLst>
      <p:ext uri="{BB962C8B-B14F-4D97-AF65-F5344CB8AC3E}">
        <p14:creationId xmlns:p14="http://schemas.microsoft.com/office/powerpoint/2010/main" val="6355252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Прямоугольник 33">
            <a:extLst>
              <a:ext uri="{FF2B5EF4-FFF2-40B4-BE49-F238E27FC236}">
                <a16:creationId xmlns:a16="http://schemas.microsoft.com/office/drawing/2014/main" id="{B99FF128-5DD2-4DA1-B61A-28C51127ECE0}"/>
              </a:ext>
            </a:extLst>
          </p:cNvPr>
          <p:cNvSpPr/>
          <p:nvPr/>
        </p:nvSpPr>
        <p:spPr>
          <a:xfrm>
            <a:off x="846654" y="2884331"/>
            <a:ext cx="10512225" cy="1098000"/>
          </a:xfrm>
          <a:prstGeom prst="rect">
            <a:avLst/>
          </a:prstGeom>
          <a:solidFill>
            <a:schemeClr val="accent4">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Прямоугольник 34">
            <a:extLst>
              <a:ext uri="{FF2B5EF4-FFF2-40B4-BE49-F238E27FC236}">
                <a16:creationId xmlns:a16="http://schemas.microsoft.com/office/drawing/2014/main" id="{326E1F83-B82C-47FA-BC60-33D48362F7B8}"/>
              </a:ext>
            </a:extLst>
          </p:cNvPr>
          <p:cNvSpPr/>
          <p:nvPr/>
        </p:nvSpPr>
        <p:spPr>
          <a:xfrm>
            <a:off x="846654" y="2273915"/>
            <a:ext cx="10512225" cy="611525"/>
          </a:xfrm>
          <a:prstGeom prst="rect">
            <a:avLst/>
          </a:prstGeom>
          <a:solidFill>
            <a:srgbClr val="1E8E9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Прямоугольник 41">
            <a:extLst>
              <a:ext uri="{FF2B5EF4-FFF2-40B4-BE49-F238E27FC236}">
                <a16:creationId xmlns:a16="http://schemas.microsoft.com/office/drawing/2014/main" id="{FD6D985A-08A4-4D49-9448-377E0CE06733}"/>
              </a:ext>
            </a:extLst>
          </p:cNvPr>
          <p:cNvSpPr/>
          <p:nvPr/>
        </p:nvSpPr>
        <p:spPr>
          <a:xfrm>
            <a:off x="846654" y="3978540"/>
            <a:ext cx="10512225" cy="1611048"/>
          </a:xfrm>
          <a:prstGeom prst="rect">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скругленные углы 11">
            <a:extLst>
              <a:ext uri="{FF2B5EF4-FFF2-40B4-BE49-F238E27FC236}">
                <a16:creationId xmlns:a16="http://schemas.microsoft.com/office/drawing/2014/main" id="{53F5C9BF-3FA8-45A8-BA4B-BB41335A27C1}"/>
              </a:ext>
            </a:extLst>
          </p:cNvPr>
          <p:cNvSpPr/>
          <p:nvPr/>
        </p:nvSpPr>
        <p:spPr>
          <a:xfrm>
            <a:off x="7535863" y="924467"/>
            <a:ext cx="5906002" cy="1052307"/>
          </a:xfrm>
          <a:prstGeom prst="roundRect">
            <a:avLst>
              <a:gd name="adj" fmla="val 50000"/>
            </a:avLst>
          </a:prstGeom>
          <a:solidFill>
            <a:srgbClr val="1E8E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Box 6">
            <a:extLst>
              <a:ext uri="{FF2B5EF4-FFF2-40B4-BE49-F238E27FC236}">
                <a16:creationId xmlns:a16="http://schemas.microsoft.com/office/drawing/2014/main" id="{9B72C3B5-699F-491D-A450-0FC4873A786F}"/>
              </a:ext>
            </a:extLst>
          </p:cNvPr>
          <p:cNvSpPr txBox="1"/>
          <p:nvPr/>
        </p:nvSpPr>
        <p:spPr>
          <a:xfrm>
            <a:off x="703274" y="433342"/>
            <a:ext cx="6472225" cy="892552"/>
          </a:xfrm>
          <a:prstGeom prst="rect">
            <a:avLst/>
          </a:prstGeom>
          <a:noFill/>
        </p:spPr>
        <p:txBody>
          <a:bodyPr wrap="square" anchor="ctr">
            <a:spAutoFit/>
          </a:bodyPr>
          <a:lstStyle/>
          <a:p>
            <a:r>
              <a:rPr lang="ru-RU" sz="3200" dirty="0">
                <a:solidFill>
                  <a:schemeClr val="tx1"/>
                </a:solidFill>
                <a:latin typeface="Arial Black" panose="020B0A04020102020204" pitchFamily="34" charset="0"/>
              </a:rPr>
              <a:t>Результаты исследования: </a:t>
            </a:r>
          </a:p>
          <a:p>
            <a:r>
              <a:rPr lang="ru-RU" sz="2000" dirty="0">
                <a:solidFill>
                  <a:schemeClr val="tx1"/>
                </a:solidFill>
                <a:latin typeface="Arial Black" panose="020B0A04020102020204" pitchFamily="34" charset="0"/>
              </a:rPr>
              <a:t>тест «Жизнестойкость»</a:t>
            </a:r>
          </a:p>
        </p:txBody>
      </p:sp>
      <p:graphicFrame>
        <p:nvGraphicFramePr>
          <p:cNvPr id="8" name="Диаграмма 7">
            <a:extLst>
              <a:ext uri="{FF2B5EF4-FFF2-40B4-BE49-F238E27FC236}">
                <a16:creationId xmlns:a16="http://schemas.microsoft.com/office/drawing/2014/main" id="{00000000-0008-0000-0100-000006000000}"/>
              </a:ext>
            </a:extLst>
          </p:cNvPr>
          <p:cNvGraphicFramePr>
            <a:graphicFrameLocks/>
          </p:cNvGraphicFramePr>
          <p:nvPr>
            <p:extLst>
              <p:ext uri="{D42A27DB-BD31-4B8C-83A1-F6EECF244321}">
                <p14:modId xmlns:p14="http://schemas.microsoft.com/office/powerpoint/2010/main" val="659141823"/>
              </p:ext>
            </p:extLst>
          </p:nvPr>
        </p:nvGraphicFramePr>
        <p:xfrm>
          <a:off x="707019" y="1989138"/>
          <a:ext cx="10789655" cy="4319587"/>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32A9F482-535E-4EB9-B2DD-29CE15772CC5}"/>
              </a:ext>
            </a:extLst>
          </p:cNvPr>
          <p:cNvSpPr txBox="1"/>
          <p:nvPr/>
        </p:nvSpPr>
        <p:spPr>
          <a:xfrm>
            <a:off x="7175499" y="981957"/>
            <a:ext cx="4329865" cy="954107"/>
          </a:xfrm>
          <a:prstGeom prst="rect">
            <a:avLst/>
          </a:prstGeom>
          <a:noFill/>
        </p:spPr>
        <p:txBody>
          <a:bodyPr wrap="square" anchor="ctr">
            <a:spAutoFit/>
          </a:bodyPr>
          <a:lstStyle/>
          <a:p>
            <a:pPr algn="r"/>
            <a:r>
              <a:rPr lang="ru-RU" sz="2800" dirty="0">
                <a:solidFill>
                  <a:schemeClr val="bg1"/>
                </a:solidFill>
                <a:latin typeface="Arial Black" panose="020B0A04020102020204" pitchFamily="34" charset="0"/>
              </a:rPr>
              <a:t>Уровень жизнестойкости</a:t>
            </a:r>
          </a:p>
        </p:txBody>
      </p:sp>
      <p:grpSp>
        <p:nvGrpSpPr>
          <p:cNvPr id="15" name="Группа 14">
            <a:extLst>
              <a:ext uri="{FF2B5EF4-FFF2-40B4-BE49-F238E27FC236}">
                <a16:creationId xmlns:a16="http://schemas.microsoft.com/office/drawing/2014/main" id="{D76A08CD-2334-4EEB-95C2-6A72772B2C4D}"/>
              </a:ext>
            </a:extLst>
          </p:cNvPr>
          <p:cNvGrpSpPr/>
          <p:nvPr/>
        </p:nvGrpSpPr>
        <p:grpSpPr>
          <a:xfrm>
            <a:off x="4213742" y="1769396"/>
            <a:ext cx="747320" cy="720000"/>
            <a:chOff x="4296144" y="1725753"/>
            <a:chExt cx="747320" cy="720000"/>
          </a:xfrm>
        </p:grpSpPr>
        <p:sp>
          <p:nvSpPr>
            <p:cNvPr id="13" name="Овал 12">
              <a:extLst>
                <a:ext uri="{FF2B5EF4-FFF2-40B4-BE49-F238E27FC236}">
                  <a16:creationId xmlns:a16="http://schemas.microsoft.com/office/drawing/2014/main" id="{404787A7-B79D-4DF0-9F61-6DCC212B294C}"/>
                </a:ext>
              </a:extLst>
            </p:cNvPr>
            <p:cNvSpPr/>
            <p:nvPr/>
          </p:nvSpPr>
          <p:spPr>
            <a:xfrm>
              <a:off x="4309804" y="1725753"/>
              <a:ext cx="720000" cy="720000"/>
            </a:xfrm>
            <a:prstGeom prst="ellipse">
              <a:avLst/>
            </a:prstGeom>
            <a:solidFill>
              <a:srgbClr val="9ACB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TextBox 13">
              <a:extLst>
                <a:ext uri="{FF2B5EF4-FFF2-40B4-BE49-F238E27FC236}">
                  <a16:creationId xmlns:a16="http://schemas.microsoft.com/office/drawing/2014/main" id="{C7A7D088-B73D-4531-81BF-0E39B08A7B73}"/>
                </a:ext>
              </a:extLst>
            </p:cNvPr>
            <p:cNvSpPr txBox="1"/>
            <p:nvPr/>
          </p:nvSpPr>
          <p:spPr>
            <a:xfrm>
              <a:off x="4296144" y="1854921"/>
              <a:ext cx="747320" cy="461665"/>
            </a:xfrm>
            <a:prstGeom prst="rect">
              <a:avLst/>
            </a:prstGeom>
            <a:noFill/>
          </p:spPr>
          <p:txBody>
            <a:bodyPr wrap="none" rtlCol="0" anchor="ctr">
              <a:spAutoFit/>
            </a:bodyPr>
            <a:lstStyle/>
            <a:p>
              <a:pPr algn="ctr"/>
              <a:r>
                <a:rPr lang="ru-RU" sz="1600" dirty="0">
                  <a:solidFill>
                    <a:schemeClr val="bg1"/>
                  </a:solidFill>
                  <a:latin typeface="Arial Black" panose="020B0A04020102020204" pitchFamily="34" charset="0"/>
                </a:rPr>
                <a:t>+</a:t>
              </a:r>
              <a:r>
                <a:rPr lang="ru-RU" sz="2400" dirty="0">
                  <a:solidFill>
                    <a:schemeClr val="bg1"/>
                  </a:solidFill>
                  <a:latin typeface="Arial Black" panose="020B0A04020102020204" pitchFamily="34" charset="0"/>
                </a:rPr>
                <a:t>22</a:t>
              </a:r>
              <a:endParaRPr lang="ru-RU" sz="2000" dirty="0">
                <a:solidFill>
                  <a:schemeClr val="bg1"/>
                </a:solidFill>
                <a:latin typeface="Arial Black" panose="020B0A04020102020204" pitchFamily="34" charset="0"/>
              </a:endParaRPr>
            </a:p>
          </p:txBody>
        </p:sp>
      </p:grpSp>
      <p:grpSp>
        <p:nvGrpSpPr>
          <p:cNvPr id="16" name="Группа 15">
            <a:extLst>
              <a:ext uri="{FF2B5EF4-FFF2-40B4-BE49-F238E27FC236}">
                <a16:creationId xmlns:a16="http://schemas.microsoft.com/office/drawing/2014/main" id="{1986F9FC-7D65-4CAA-BA5D-B1D0413FEC8D}"/>
              </a:ext>
            </a:extLst>
          </p:cNvPr>
          <p:cNvGrpSpPr/>
          <p:nvPr/>
        </p:nvGrpSpPr>
        <p:grpSpPr>
          <a:xfrm>
            <a:off x="2703402" y="2262156"/>
            <a:ext cx="720000" cy="720000"/>
            <a:chOff x="4309804" y="1725753"/>
            <a:chExt cx="720000" cy="720000"/>
          </a:xfrm>
        </p:grpSpPr>
        <p:sp>
          <p:nvSpPr>
            <p:cNvPr id="17" name="Овал 16">
              <a:extLst>
                <a:ext uri="{FF2B5EF4-FFF2-40B4-BE49-F238E27FC236}">
                  <a16:creationId xmlns:a16="http://schemas.microsoft.com/office/drawing/2014/main" id="{630A06C3-7B1B-461F-8041-F9783A9EB774}"/>
                </a:ext>
              </a:extLst>
            </p:cNvPr>
            <p:cNvSpPr/>
            <p:nvPr/>
          </p:nvSpPr>
          <p:spPr>
            <a:xfrm>
              <a:off x="4309804" y="1725753"/>
              <a:ext cx="720000" cy="720000"/>
            </a:xfrm>
            <a:prstGeom prst="ellipse">
              <a:avLst/>
            </a:prstGeom>
            <a:solidFill>
              <a:srgbClr val="9ACB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TextBox 17">
              <a:extLst>
                <a:ext uri="{FF2B5EF4-FFF2-40B4-BE49-F238E27FC236}">
                  <a16:creationId xmlns:a16="http://schemas.microsoft.com/office/drawing/2014/main" id="{8D4CFF76-5487-4B26-B193-BC72C081B722}"/>
                </a:ext>
              </a:extLst>
            </p:cNvPr>
            <p:cNvSpPr txBox="1"/>
            <p:nvPr/>
          </p:nvSpPr>
          <p:spPr>
            <a:xfrm>
              <a:off x="4406751" y="1854921"/>
              <a:ext cx="526106" cy="461665"/>
            </a:xfrm>
            <a:prstGeom prst="rect">
              <a:avLst/>
            </a:prstGeom>
            <a:noFill/>
          </p:spPr>
          <p:txBody>
            <a:bodyPr wrap="none" rtlCol="0" anchor="ctr">
              <a:spAutoFit/>
            </a:bodyPr>
            <a:lstStyle/>
            <a:p>
              <a:pPr algn="ctr"/>
              <a:r>
                <a:rPr lang="ru-RU" sz="1600" dirty="0">
                  <a:solidFill>
                    <a:schemeClr val="bg1"/>
                  </a:solidFill>
                  <a:latin typeface="Arial Black" panose="020B0A04020102020204" pitchFamily="34" charset="0"/>
                </a:rPr>
                <a:t>+</a:t>
              </a:r>
              <a:r>
                <a:rPr lang="ru-RU" sz="2400" dirty="0">
                  <a:solidFill>
                    <a:schemeClr val="bg1"/>
                  </a:solidFill>
                  <a:latin typeface="Arial Black" panose="020B0A04020102020204" pitchFamily="34" charset="0"/>
                </a:rPr>
                <a:t>7</a:t>
              </a:r>
              <a:endParaRPr lang="ru-RU" sz="2000" dirty="0">
                <a:solidFill>
                  <a:schemeClr val="bg1"/>
                </a:solidFill>
                <a:latin typeface="Arial Black" panose="020B0A04020102020204" pitchFamily="34" charset="0"/>
              </a:endParaRPr>
            </a:p>
          </p:txBody>
        </p:sp>
      </p:grpSp>
      <p:grpSp>
        <p:nvGrpSpPr>
          <p:cNvPr id="23" name="Группа 22">
            <a:extLst>
              <a:ext uri="{FF2B5EF4-FFF2-40B4-BE49-F238E27FC236}">
                <a16:creationId xmlns:a16="http://schemas.microsoft.com/office/drawing/2014/main" id="{15FCD046-3E81-4B07-A2A5-A7F02D29E21B}"/>
              </a:ext>
            </a:extLst>
          </p:cNvPr>
          <p:cNvGrpSpPr/>
          <p:nvPr/>
        </p:nvGrpSpPr>
        <p:grpSpPr>
          <a:xfrm>
            <a:off x="1204802" y="2471420"/>
            <a:ext cx="720000" cy="720000"/>
            <a:chOff x="4309804" y="1725753"/>
            <a:chExt cx="720000" cy="720000"/>
          </a:xfrm>
        </p:grpSpPr>
        <p:sp>
          <p:nvSpPr>
            <p:cNvPr id="24" name="Овал 23">
              <a:extLst>
                <a:ext uri="{FF2B5EF4-FFF2-40B4-BE49-F238E27FC236}">
                  <a16:creationId xmlns:a16="http://schemas.microsoft.com/office/drawing/2014/main" id="{3D7E01E1-A83F-4DCE-A9DE-B550176B442D}"/>
                </a:ext>
              </a:extLst>
            </p:cNvPr>
            <p:cNvSpPr/>
            <p:nvPr/>
          </p:nvSpPr>
          <p:spPr>
            <a:xfrm>
              <a:off x="4309804" y="1725753"/>
              <a:ext cx="720000" cy="720000"/>
            </a:xfrm>
            <a:prstGeom prst="ellipse">
              <a:avLst/>
            </a:prstGeom>
            <a:solidFill>
              <a:srgbClr val="9ACB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TextBox 24">
              <a:extLst>
                <a:ext uri="{FF2B5EF4-FFF2-40B4-BE49-F238E27FC236}">
                  <a16:creationId xmlns:a16="http://schemas.microsoft.com/office/drawing/2014/main" id="{C3719494-05DE-4521-8947-3D79A4C967D0}"/>
                </a:ext>
              </a:extLst>
            </p:cNvPr>
            <p:cNvSpPr txBox="1"/>
            <p:nvPr/>
          </p:nvSpPr>
          <p:spPr>
            <a:xfrm>
              <a:off x="4398736" y="1854921"/>
              <a:ext cx="542136" cy="461665"/>
            </a:xfrm>
            <a:prstGeom prst="rect">
              <a:avLst/>
            </a:prstGeom>
            <a:noFill/>
          </p:spPr>
          <p:txBody>
            <a:bodyPr wrap="none" rtlCol="0" anchor="ctr">
              <a:spAutoFit/>
            </a:bodyPr>
            <a:lstStyle/>
            <a:p>
              <a:pPr algn="ctr"/>
              <a:r>
                <a:rPr lang="ru-RU" sz="1600" dirty="0">
                  <a:solidFill>
                    <a:schemeClr val="bg1"/>
                  </a:solidFill>
                  <a:latin typeface="Arial Black" panose="020B0A04020102020204" pitchFamily="34" charset="0"/>
                </a:rPr>
                <a:t>+</a:t>
              </a:r>
              <a:r>
                <a:rPr lang="ru-RU" sz="2400" dirty="0">
                  <a:solidFill>
                    <a:schemeClr val="bg1"/>
                  </a:solidFill>
                  <a:latin typeface="Arial Black" panose="020B0A04020102020204" pitchFamily="34" charset="0"/>
                </a:rPr>
                <a:t>3</a:t>
              </a:r>
              <a:endParaRPr lang="ru-RU" sz="2000" dirty="0">
                <a:solidFill>
                  <a:schemeClr val="bg1"/>
                </a:solidFill>
                <a:latin typeface="Arial Black" panose="020B0A04020102020204" pitchFamily="34" charset="0"/>
              </a:endParaRPr>
            </a:p>
          </p:txBody>
        </p:sp>
      </p:grpSp>
      <p:grpSp>
        <p:nvGrpSpPr>
          <p:cNvPr id="27" name="Группа 26">
            <a:extLst>
              <a:ext uri="{FF2B5EF4-FFF2-40B4-BE49-F238E27FC236}">
                <a16:creationId xmlns:a16="http://schemas.microsoft.com/office/drawing/2014/main" id="{827FF935-A59C-4D2C-82E9-E4F0BECF2C08}"/>
              </a:ext>
            </a:extLst>
          </p:cNvPr>
          <p:cNvGrpSpPr/>
          <p:nvPr/>
        </p:nvGrpSpPr>
        <p:grpSpPr>
          <a:xfrm>
            <a:off x="5716043" y="2300938"/>
            <a:ext cx="720000" cy="720000"/>
            <a:chOff x="4309804" y="1725753"/>
            <a:chExt cx="720000" cy="720000"/>
          </a:xfrm>
        </p:grpSpPr>
        <p:sp>
          <p:nvSpPr>
            <p:cNvPr id="28" name="Овал 27">
              <a:extLst>
                <a:ext uri="{FF2B5EF4-FFF2-40B4-BE49-F238E27FC236}">
                  <a16:creationId xmlns:a16="http://schemas.microsoft.com/office/drawing/2014/main" id="{B95DD9D9-7505-44BA-8044-5EA068656F21}"/>
                </a:ext>
              </a:extLst>
            </p:cNvPr>
            <p:cNvSpPr/>
            <p:nvPr/>
          </p:nvSpPr>
          <p:spPr>
            <a:xfrm>
              <a:off x="4309804" y="1725753"/>
              <a:ext cx="720000" cy="720000"/>
            </a:xfrm>
            <a:prstGeom prst="ellipse">
              <a:avLst/>
            </a:prstGeom>
            <a:solidFill>
              <a:srgbClr val="9ACB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TextBox 28">
              <a:extLst>
                <a:ext uri="{FF2B5EF4-FFF2-40B4-BE49-F238E27FC236}">
                  <a16:creationId xmlns:a16="http://schemas.microsoft.com/office/drawing/2014/main" id="{8DC553A0-50C3-41D5-B682-7B394E773EA9}"/>
                </a:ext>
              </a:extLst>
            </p:cNvPr>
            <p:cNvSpPr txBox="1"/>
            <p:nvPr/>
          </p:nvSpPr>
          <p:spPr>
            <a:xfrm>
              <a:off x="4398736" y="1854921"/>
              <a:ext cx="542136" cy="461665"/>
            </a:xfrm>
            <a:prstGeom prst="rect">
              <a:avLst/>
            </a:prstGeom>
            <a:noFill/>
          </p:spPr>
          <p:txBody>
            <a:bodyPr wrap="none" rtlCol="0" anchor="ctr">
              <a:spAutoFit/>
            </a:bodyPr>
            <a:lstStyle/>
            <a:p>
              <a:pPr algn="ctr"/>
              <a:r>
                <a:rPr lang="ru-RU" sz="1600" dirty="0">
                  <a:solidFill>
                    <a:schemeClr val="bg1"/>
                  </a:solidFill>
                  <a:latin typeface="Arial Black" panose="020B0A04020102020204" pitchFamily="34" charset="0"/>
                </a:rPr>
                <a:t>+</a:t>
              </a:r>
              <a:r>
                <a:rPr lang="ru-RU" sz="2400" dirty="0">
                  <a:solidFill>
                    <a:schemeClr val="bg1"/>
                  </a:solidFill>
                  <a:latin typeface="Arial Black" panose="020B0A04020102020204" pitchFamily="34" charset="0"/>
                </a:rPr>
                <a:t>7</a:t>
              </a:r>
              <a:endParaRPr lang="ru-RU" sz="2000" dirty="0">
                <a:solidFill>
                  <a:schemeClr val="bg1"/>
                </a:solidFill>
                <a:latin typeface="Arial Black" panose="020B0A04020102020204" pitchFamily="34" charset="0"/>
              </a:endParaRPr>
            </a:p>
          </p:txBody>
        </p:sp>
      </p:grpSp>
      <p:grpSp>
        <p:nvGrpSpPr>
          <p:cNvPr id="30" name="Группа 29">
            <a:extLst>
              <a:ext uri="{FF2B5EF4-FFF2-40B4-BE49-F238E27FC236}">
                <a16:creationId xmlns:a16="http://schemas.microsoft.com/office/drawing/2014/main" id="{A0AC668F-9727-42C6-A0C8-5532E3E45C3F}"/>
              </a:ext>
            </a:extLst>
          </p:cNvPr>
          <p:cNvGrpSpPr/>
          <p:nvPr/>
        </p:nvGrpSpPr>
        <p:grpSpPr>
          <a:xfrm>
            <a:off x="7223318" y="2179395"/>
            <a:ext cx="720000" cy="720000"/>
            <a:chOff x="4309804" y="1725753"/>
            <a:chExt cx="720000" cy="720000"/>
          </a:xfrm>
        </p:grpSpPr>
        <p:sp>
          <p:nvSpPr>
            <p:cNvPr id="31" name="Овал 30">
              <a:extLst>
                <a:ext uri="{FF2B5EF4-FFF2-40B4-BE49-F238E27FC236}">
                  <a16:creationId xmlns:a16="http://schemas.microsoft.com/office/drawing/2014/main" id="{5B04EE85-3A9A-410C-A2CD-722087B0F724}"/>
                </a:ext>
              </a:extLst>
            </p:cNvPr>
            <p:cNvSpPr/>
            <p:nvPr/>
          </p:nvSpPr>
          <p:spPr>
            <a:xfrm>
              <a:off x="4309804" y="1725753"/>
              <a:ext cx="720000" cy="720000"/>
            </a:xfrm>
            <a:prstGeom prst="ellipse">
              <a:avLst/>
            </a:prstGeom>
            <a:solidFill>
              <a:srgbClr val="9ACB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TextBox 31">
              <a:extLst>
                <a:ext uri="{FF2B5EF4-FFF2-40B4-BE49-F238E27FC236}">
                  <a16:creationId xmlns:a16="http://schemas.microsoft.com/office/drawing/2014/main" id="{FBD1E6A2-A177-4804-A9AA-565370DCB73A}"/>
                </a:ext>
              </a:extLst>
            </p:cNvPr>
            <p:cNvSpPr txBox="1"/>
            <p:nvPr/>
          </p:nvSpPr>
          <p:spPr>
            <a:xfrm>
              <a:off x="4436407" y="1854921"/>
              <a:ext cx="466795" cy="461665"/>
            </a:xfrm>
            <a:prstGeom prst="rect">
              <a:avLst/>
            </a:prstGeom>
            <a:noFill/>
          </p:spPr>
          <p:txBody>
            <a:bodyPr wrap="none" rtlCol="0" anchor="ctr">
              <a:spAutoFit/>
            </a:bodyPr>
            <a:lstStyle/>
            <a:p>
              <a:pPr algn="ctr"/>
              <a:r>
                <a:rPr lang="ru-RU" sz="1600" dirty="0">
                  <a:solidFill>
                    <a:schemeClr val="bg1"/>
                  </a:solidFill>
                  <a:latin typeface="Arial Black" panose="020B0A04020102020204" pitchFamily="34" charset="0"/>
                </a:rPr>
                <a:t>-</a:t>
              </a:r>
              <a:r>
                <a:rPr lang="ru-RU" sz="2400" dirty="0">
                  <a:solidFill>
                    <a:schemeClr val="bg1"/>
                  </a:solidFill>
                  <a:latin typeface="Arial Black" panose="020B0A04020102020204" pitchFamily="34" charset="0"/>
                </a:rPr>
                <a:t>1</a:t>
              </a:r>
              <a:endParaRPr lang="ru-RU" sz="2000" dirty="0">
                <a:solidFill>
                  <a:schemeClr val="bg1"/>
                </a:solidFill>
                <a:latin typeface="Arial Black" panose="020B0A04020102020204" pitchFamily="34" charset="0"/>
              </a:endParaRPr>
            </a:p>
          </p:txBody>
        </p:sp>
      </p:grpSp>
      <p:grpSp>
        <p:nvGrpSpPr>
          <p:cNvPr id="36" name="Группа 35">
            <a:extLst>
              <a:ext uri="{FF2B5EF4-FFF2-40B4-BE49-F238E27FC236}">
                <a16:creationId xmlns:a16="http://schemas.microsoft.com/office/drawing/2014/main" id="{75FD4F5C-C47A-4B0D-A083-EF1190824169}"/>
              </a:ext>
            </a:extLst>
          </p:cNvPr>
          <p:cNvGrpSpPr/>
          <p:nvPr/>
        </p:nvGrpSpPr>
        <p:grpSpPr>
          <a:xfrm>
            <a:off x="8696584" y="2952358"/>
            <a:ext cx="747320" cy="720000"/>
            <a:chOff x="4296144" y="1725753"/>
            <a:chExt cx="747320" cy="720000"/>
          </a:xfrm>
        </p:grpSpPr>
        <p:sp>
          <p:nvSpPr>
            <p:cNvPr id="37" name="Овал 36">
              <a:extLst>
                <a:ext uri="{FF2B5EF4-FFF2-40B4-BE49-F238E27FC236}">
                  <a16:creationId xmlns:a16="http://schemas.microsoft.com/office/drawing/2014/main" id="{71AA4667-A7E8-4776-842D-822BD8456BBA}"/>
                </a:ext>
              </a:extLst>
            </p:cNvPr>
            <p:cNvSpPr/>
            <p:nvPr/>
          </p:nvSpPr>
          <p:spPr>
            <a:xfrm>
              <a:off x="4309804" y="1725753"/>
              <a:ext cx="720000" cy="720000"/>
            </a:xfrm>
            <a:prstGeom prst="ellipse">
              <a:avLst/>
            </a:prstGeom>
            <a:solidFill>
              <a:srgbClr val="9ACB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TextBox 37">
              <a:extLst>
                <a:ext uri="{FF2B5EF4-FFF2-40B4-BE49-F238E27FC236}">
                  <a16:creationId xmlns:a16="http://schemas.microsoft.com/office/drawing/2014/main" id="{2EAB2975-CD7A-4A88-9870-5C6360B777D1}"/>
                </a:ext>
              </a:extLst>
            </p:cNvPr>
            <p:cNvSpPr txBox="1"/>
            <p:nvPr/>
          </p:nvSpPr>
          <p:spPr>
            <a:xfrm>
              <a:off x="4296144" y="1854921"/>
              <a:ext cx="747320" cy="461665"/>
            </a:xfrm>
            <a:prstGeom prst="rect">
              <a:avLst/>
            </a:prstGeom>
            <a:noFill/>
          </p:spPr>
          <p:txBody>
            <a:bodyPr wrap="none" rtlCol="0" anchor="ctr">
              <a:spAutoFit/>
            </a:bodyPr>
            <a:lstStyle/>
            <a:p>
              <a:pPr algn="ctr"/>
              <a:r>
                <a:rPr lang="ru-RU" sz="1600" dirty="0">
                  <a:solidFill>
                    <a:schemeClr val="bg1"/>
                  </a:solidFill>
                  <a:latin typeface="Arial Black" panose="020B0A04020102020204" pitchFamily="34" charset="0"/>
                </a:rPr>
                <a:t>+</a:t>
              </a:r>
              <a:r>
                <a:rPr lang="ru-RU" sz="2400" dirty="0">
                  <a:solidFill>
                    <a:schemeClr val="bg1"/>
                  </a:solidFill>
                  <a:latin typeface="Arial Black" panose="020B0A04020102020204" pitchFamily="34" charset="0"/>
                </a:rPr>
                <a:t>22</a:t>
              </a:r>
              <a:endParaRPr lang="ru-RU" sz="2000" dirty="0">
                <a:solidFill>
                  <a:schemeClr val="bg1"/>
                </a:solidFill>
                <a:latin typeface="Arial Black" panose="020B0A04020102020204" pitchFamily="34" charset="0"/>
              </a:endParaRPr>
            </a:p>
          </p:txBody>
        </p:sp>
      </p:grpSp>
      <p:grpSp>
        <p:nvGrpSpPr>
          <p:cNvPr id="39" name="Группа 38">
            <a:extLst>
              <a:ext uri="{FF2B5EF4-FFF2-40B4-BE49-F238E27FC236}">
                <a16:creationId xmlns:a16="http://schemas.microsoft.com/office/drawing/2014/main" id="{4DA7EC74-C6C4-4E2A-83B7-91637D44494A}"/>
              </a:ext>
            </a:extLst>
          </p:cNvPr>
          <p:cNvGrpSpPr/>
          <p:nvPr/>
        </p:nvGrpSpPr>
        <p:grpSpPr>
          <a:xfrm>
            <a:off x="10193895" y="3375343"/>
            <a:ext cx="720000" cy="720000"/>
            <a:chOff x="4309804" y="1725753"/>
            <a:chExt cx="720000" cy="720000"/>
          </a:xfrm>
        </p:grpSpPr>
        <p:sp>
          <p:nvSpPr>
            <p:cNvPr id="40" name="Овал 39">
              <a:extLst>
                <a:ext uri="{FF2B5EF4-FFF2-40B4-BE49-F238E27FC236}">
                  <a16:creationId xmlns:a16="http://schemas.microsoft.com/office/drawing/2014/main" id="{E30B263C-DC8C-4788-941F-9A611001FDDE}"/>
                </a:ext>
              </a:extLst>
            </p:cNvPr>
            <p:cNvSpPr/>
            <p:nvPr/>
          </p:nvSpPr>
          <p:spPr>
            <a:xfrm>
              <a:off x="4309804" y="1725753"/>
              <a:ext cx="720000" cy="720000"/>
            </a:xfrm>
            <a:prstGeom prst="ellipse">
              <a:avLst/>
            </a:prstGeom>
            <a:solidFill>
              <a:srgbClr val="9ACB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1" name="TextBox 40">
              <a:extLst>
                <a:ext uri="{FF2B5EF4-FFF2-40B4-BE49-F238E27FC236}">
                  <a16:creationId xmlns:a16="http://schemas.microsoft.com/office/drawing/2014/main" id="{084B25A8-FD9C-4FF3-AA6D-175889F8EDBA}"/>
                </a:ext>
              </a:extLst>
            </p:cNvPr>
            <p:cNvSpPr txBox="1"/>
            <p:nvPr/>
          </p:nvSpPr>
          <p:spPr>
            <a:xfrm>
              <a:off x="4398736" y="1854921"/>
              <a:ext cx="542136" cy="461665"/>
            </a:xfrm>
            <a:prstGeom prst="rect">
              <a:avLst/>
            </a:prstGeom>
            <a:noFill/>
          </p:spPr>
          <p:txBody>
            <a:bodyPr wrap="none" rtlCol="0" anchor="ctr">
              <a:spAutoFit/>
            </a:bodyPr>
            <a:lstStyle/>
            <a:p>
              <a:pPr algn="ctr"/>
              <a:r>
                <a:rPr lang="ru-RU" sz="1600" dirty="0">
                  <a:solidFill>
                    <a:schemeClr val="bg1"/>
                  </a:solidFill>
                  <a:latin typeface="Arial Black" panose="020B0A04020102020204" pitchFamily="34" charset="0"/>
                </a:rPr>
                <a:t>+</a:t>
              </a:r>
              <a:r>
                <a:rPr lang="ru-RU" sz="2400" dirty="0">
                  <a:solidFill>
                    <a:schemeClr val="bg1"/>
                  </a:solidFill>
                  <a:latin typeface="Arial Black" panose="020B0A04020102020204" pitchFamily="34" charset="0"/>
                </a:rPr>
                <a:t>3</a:t>
              </a:r>
              <a:endParaRPr lang="ru-RU" sz="2000" dirty="0">
                <a:solidFill>
                  <a:schemeClr val="bg1"/>
                </a:solidFill>
                <a:latin typeface="Arial Black" panose="020B0A04020102020204" pitchFamily="34" charset="0"/>
              </a:endParaRPr>
            </a:p>
          </p:txBody>
        </p:sp>
      </p:grpSp>
    </p:spTree>
    <p:extLst>
      <p:ext uri="{BB962C8B-B14F-4D97-AF65-F5344CB8AC3E}">
        <p14:creationId xmlns:p14="http://schemas.microsoft.com/office/powerpoint/2010/main" val="41376211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Прямоугольник 15">
            <a:extLst>
              <a:ext uri="{FF2B5EF4-FFF2-40B4-BE49-F238E27FC236}">
                <a16:creationId xmlns:a16="http://schemas.microsoft.com/office/drawing/2014/main" id="{C77DC8E7-65A3-4C91-B3C8-C89282CA1BCB}"/>
              </a:ext>
            </a:extLst>
          </p:cNvPr>
          <p:cNvSpPr/>
          <p:nvPr/>
        </p:nvSpPr>
        <p:spPr>
          <a:xfrm>
            <a:off x="-97971" y="0"/>
            <a:ext cx="4754109" cy="6858000"/>
          </a:xfrm>
          <a:prstGeom prst="rect">
            <a:avLst/>
          </a:prstGeom>
          <a:solidFill>
            <a:srgbClr val="60AF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bg1"/>
              </a:solidFill>
            </a:endParaRPr>
          </a:p>
        </p:txBody>
      </p:sp>
      <p:sp>
        <p:nvSpPr>
          <p:cNvPr id="4" name="TextBox 3">
            <a:extLst>
              <a:ext uri="{FF2B5EF4-FFF2-40B4-BE49-F238E27FC236}">
                <a16:creationId xmlns:a16="http://schemas.microsoft.com/office/drawing/2014/main" id="{92157A8D-CF2A-4264-A1DD-F013509C99EC}"/>
              </a:ext>
            </a:extLst>
          </p:cNvPr>
          <p:cNvSpPr txBox="1"/>
          <p:nvPr/>
        </p:nvSpPr>
        <p:spPr>
          <a:xfrm>
            <a:off x="693320" y="4349233"/>
            <a:ext cx="4640998" cy="830997"/>
          </a:xfrm>
          <a:prstGeom prst="rect">
            <a:avLst/>
          </a:prstGeom>
          <a:noFill/>
        </p:spPr>
        <p:txBody>
          <a:bodyPr wrap="square" anchor="ctr">
            <a:spAutoFit/>
          </a:bodyPr>
          <a:lstStyle/>
          <a:p>
            <a:pPr marL="114300"/>
            <a:r>
              <a:rPr lang="ru-RU" sz="1600" dirty="0">
                <a:solidFill>
                  <a:schemeClr val="bg1"/>
                </a:solidFill>
                <a:latin typeface="Arial Black" panose="020B0A04020102020204" pitchFamily="34" charset="0"/>
              </a:rPr>
              <a:t>Вопрос 2. </a:t>
            </a:r>
          </a:p>
          <a:p>
            <a:pPr marL="114300"/>
            <a:r>
              <a:rPr lang="ru-RU" sz="1600" dirty="0" smtClean="0">
                <a:solidFill>
                  <a:schemeClr val="bg1"/>
                </a:solidFill>
                <a:latin typeface="Arial Narrow" panose="020B0606020202030204" pitchFamily="34" charset="0"/>
              </a:rPr>
              <a:t>Каковы ваши результаты по итогам прохождения </a:t>
            </a:r>
            <a:r>
              <a:rPr lang="ru-RU" sz="1600" dirty="0" err="1" smtClean="0">
                <a:solidFill>
                  <a:schemeClr val="bg1"/>
                </a:solidFill>
                <a:latin typeface="Arial Narrow" panose="020B0606020202030204" pitchFamily="34" charset="0"/>
              </a:rPr>
              <a:t>коуч</a:t>
            </a:r>
            <a:r>
              <a:rPr lang="ru-RU" sz="1600" dirty="0" smtClean="0">
                <a:solidFill>
                  <a:schemeClr val="bg1"/>
                </a:solidFill>
                <a:latin typeface="Arial Narrow" panose="020B0606020202030204" pitchFamily="34" charset="0"/>
              </a:rPr>
              <a:t>-сессий в </a:t>
            </a:r>
            <a:r>
              <a:rPr lang="ru-RU" sz="1600" dirty="0" err="1" smtClean="0">
                <a:solidFill>
                  <a:schemeClr val="bg1"/>
                </a:solidFill>
                <a:latin typeface="Arial Narrow" panose="020B0606020202030204" pitchFamily="34" charset="0"/>
              </a:rPr>
              <a:t>когнитивно</a:t>
            </a:r>
            <a:r>
              <a:rPr lang="ru-RU" sz="1600" dirty="0" smtClean="0">
                <a:solidFill>
                  <a:schemeClr val="bg1"/>
                </a:solidFill>
                <a:latin typeface="Arial Narrow" panose="020B0606020202030204" pitchFamily="34" charset="0"/>
              </a:rPr>
              <a:t>-поведенческом подходе? </a:t>
            </a:r>
            <a:endParaRPr lang="ru-RU" sz="1600" dirty="0">
              <a:solidFill>
                <a:schemeClr val="bg1"/>
              </a:solidFill>
              <a:latin typeface="Arial Narrow" panose="020B0606020202030204" pitchFamily="34" charset="0"/>
            </a:endParaRPr>
          </a:p>
        </p:txBody>
      </p:sp>
      <p:sp>
        <p:nvSpPr>
          <p:cNvPr id="5" name="TextBox 4">
            <a:extLst>
              <a:ext uri="{FF2B5EF4-FFF2-40B4-BE49-F238E27FC236}">
                <a16:creationId xmlns:a16="http://schemas.microsoft.com/office/drawing/2014/main" id="{893BD586-E829-482A-A174-7F49F0877CF9}"/>
              </a:ext>
            </a:extLst>
          </p:cNvPr>
          <p:cNvSpPr txBox="1"/>
          <p:nvPr/>
        </p:nvSpPr>
        <p:spPr>
          <a:xfrm>
            <a:off x="-4276357" y="1673759"/>
            <a:ext cx="3962818" cy="584775"/>
          </a:xfrm>
          <a:prstGeom prst="rect">
            <a:avLst/>
          </a:prstGeom>
          <a:noFill/>
        </p:spPr>
        <p:txBody>
          <a:bodyPr wrap="square" anchor="ctr">
            <a:spAutoFit/>
          </a:bodyPr>
          <a:lstStyle/>
          <a:p>
            <a:pPr marL="114300"/>
            <a:r>
              <a:rPr lang="ru-RU" sz="1600" dirty="0">
                <a:solidFill>
                  <a:schemeClr val="bg1"/>
                </a:solidFill>
                <a:latin typeface="Arial Black" panose="020B0A04020102020204" pitchFamily="34" charset="0"/>
              </a:rPr>
              <a:t>Вопрос 3. </a:t>
            </a:r>
          </a:p>
          <a:p>
            <a:pPr marL="114300"/>
            <a:r>
              <a:rPr lang="ru-RU" sz="1600" dirty="0">
                <a:solidFill>
                  <a:schemeClr val="bg1"/>
                </a:solidFill>
                <a:latin typeface="Arial Narrow" panose="020B0606020202030204" pitchFamily="34" charset="0"/>
              </a:rPr>
              <a:t>Изменения проблемной ситуации на сегодня?</a:t>
            </a:r>
          </a:p>
        </p:txBody>
      </p:sp>
      <p:sp>
        <p:nvSpPr>
          <p:cNvPr id="6" name="TextBox 5">
            <a:extLst>
              <a:ext uri="{FF2B5EF4-FFF2-40B4-BE49-F238E27FC236}">
                <a16:creationId xmlns:a16="http://schemas.microsoft.com/office/drawing/2014/main" id="{4F005534-A906-4E2F-8568-7CFACC0C54CE}"/>
              </a:ext>
            </a:extLst>
          </p:cNvPr>
          <p:cNvSpPr txBox="1"/>
          <p:nvPr/>
        </p:nvSpPr>
        <p:spPr>
          <a:xfrm>
            <a:off x="-4509039" y="2445017"/>
            <a:ext cx="3835137" cy="584775"/>
          </a:xfrm>
          <a:prstGeom prst="rect">
            <a:avLst/>
          </a:prstGeom>
          <a:noFill/>
        </p:spPr>
        <p:txBody>
          <a:bodyPr wrap="square" anchor="ctr">
            <a:spAutoFit/>
          </a:bodyPr>
          <a:lstStyle/>
          <a:p>
            <a:pPr marL="114300"/>
            <a:r>
              <a:rPr lang="ru-RU" sz="1600" dirty="0">
                <a:solidFill>
                  <a:schemeClr val="bg1"/>
                </a:solidFill>
                <a:latin typeface="Arial Black" panose="020B0A04020102020204" pitchFamily="34" charset="0"/>
              </a:rPr>
              <a:t>Вопрос 4. </a:t>
            </a:r>
          </a:p>
          <a:p>
            <a:pPr marL="114300"/>
            <a:r>
              <a:rPr lang="ru-RU" sz="1600" dirty="0">
                <a:solidFill>
                  <a:schemeClr val="bg1"/>
                </a:solidFill>
                <a:latin typeface="Arial Narrow" panose="020B0606020202030204" pitchFamily="34" charset="0"/>
              </a:rPr>
              <a:t>Вклад в изменения от коучинга?</a:t>
            </a:r>
          </a:p>
        </p:txBody>
      </p:sp>
      <p:sp>
        <p:nvSpPr>
          <p:cNvPr id="7" name="TextBox 6">
            <a:extLst>
              <a:ext uri="{FF2B5EF4-FFF2-40B4-BE49-F238E27FC236}">
                <a16:creationId xmlns:a16="http://schemas.microsoft.com/office/drawing/2014/main" id="{E7690150-EF1E-4115-9626-7C3A38D548BF}"/>
              </a:ext>
            </a:extLst>
          </p:cNvPr>
          <p:cNvSpPr txBox="1"/>
          <p:nvPr/>
        </p:nvSpPr>
        <p:spPr>
          <a:xfrm>
            <a:off x="-4456434" y="3385183"/>
            <a:ext cx="3962818" cy="584775"/>
          </a:xfrm>
          <a:prstGeom prst="rect">
            <a:avLst/>
          </a:prstGeom>
          <a:noFill/>
        </p:spPr>
        <p:txBody>
          <a:bodyPr wrap="square" anchor="ctr">
            <a:spAutoFit/>
          </a:bodyPr>
          <a:lstStyle/>
          <a:p>
            <a:pPr marL="114300"/>
            <a:r>
              <a:rPr lang="ru-RU" sz="1600" dirty="0">
                <a:solidFill>
                  <a:schemeClr val="bg1"/>
                </a:solidFill>
                <a:latin typeface="Arial Black" panose="020B0A04020102020204" pitchFamily="34" charset="0"/>
              </a:rPr>
              <a:t>Вопрос 5. </a:t>
            </a:r>
          </a:p>
          <a:p>
            <a:pPr marL="114300"/>
            <a:r>
              <a:rPr lang="ru-RU" sz="1600" dirty="0">
                <a:solidFill>
                  <a:schemeClr val="bg1"/>
                </a:solidFill>
                <a:latin typeface="Arial Narrow" panose="020B0606020202030204" pitchFamily="34" charset="0"/>
              </a:rPr>
              <a:t>Были бы изменения без коучинга?</a:t>
            </a:r>
          </a:p>
        </p:txBody>
      </p:sp>
      <p:sp>
        <p:nvSpPr>
          <p:cNvPr id="3" name="TextBox 2">
            <a:extLst>
              <a:ext uri="{FF2B5EF4-FFF2-40B4-BE49-F238E27FC236}">
                <a16:creationId xmlns:a16="http://schemas.microsoft.com/office/drawing/2014/main" id="{9BA04F8B-20E0-438D-B7CD-606BA4A79530}"/>
              </a:ext>
            </a:extLst>
          </p:cNvPr>
          <p:cNvSpPr txBox="1"/>
          <p:nvPr/>
        </p:nvSpPr>
        <p:spPr>
          <a:xfrm>
            <a:off x="693320" y="1036855"/>
            <a:ext cx="3962818" cy="584775"/>
          </a:xfrm>
          <a:prstGeom prst="rect">
            <a:avLst/>
          </a:prstGeom>
          <a:noFill/>
        </p:spPr>
        <p:txBody>
          <a:bodyPr wrap="square" anchor="ctr">
            <a:spAutoFit/>
          </a:bodyPr>
          <a:lstStyle/>
          <a:p>
            <a:pPr marL="114300"/>
            <a:r>
              <a:rPr lang="ru-RU" sz="1600" dirty="0">
                <a:solidFill>
                  <a:schemeClr val="bg1"/>
                </a:solidFill>
                <a:latin typeface="Arial Black" panose="020B0A04020102020204" pitchFamily="34" charset="0"/>
              </a:rPr>
              <a:t>Вопрос 1. </a:t>
            </a:r>
          </a:p>
          <a:p>
            <a:pPr marL="114300"/>
            <a:r>
              <a:rPr lang="ru-RU" sz="1600" dirty="0" smtClean="0">
                <a:solidFill>
                  <a:schemeClr val="bg1"/>
                </a:solidFill>
                <a:latin typeface="Arial Narrow" panose="020B0606020202030204" pitchFamily="34" charset="0"/>
              </a:rPr>
              <a:t>Что вам дала программа в целом?</a:t>
            </a:r>
            <a:endParaRPr lang="ru-RU" sz="1600" dirty="0">
              <a:solidFill>
                <a:schemeClr val="bg1"/>
              </a:solidFill>
              <a:latin typeface="Arial Narrow" panose="020B0606020202030204" pitchFamily="34" charset="0"/>
            </a:endParaRPr>
          </a:p>
        </p:txBody>
      </p:sp>
      <p:graphicFrame>
        <p:nvGraphicFramePr>
          <p:cNvPr id="14" name="Таблица 14">
            <a:extLst>
              <a:ext uri="{FF2B5EF4-FFF2-40B4-BE49-F238E27FC236}">
                <a16:creationId xmlns:a16="http://schemas.microsoft.com/office/drawing/2014/main" id="{81B44DAF-6CEB-45B4-98BE-65BB7D09D0CD}"/>
              </a:ext>
            </a:extLst>
          </p:cNvPr>
          <p:cNvGraphicFramePr>
            <a:graphicFrameLocks noGrp="1"/>
          </p:cNvGraphicFramePr>
          <p:nvPr>
            <p:extLst>
              <p:ext uri="{D42A27DB-BD31-4B8C-83A1-F6EECF244321}">
                <p14:modId xmlns:p14="http://schemas.microsoft.com/office/powerpoint/2010/main" val="4182141677"/>
              </p:ext>
            </p:extLst>
          </p:nvPr>
        </p:nvGraphicFramePr>
        <p:xfrm>
          <a:off x="5375275" y="1036855"/>
          <a:ext cx="2881313" cy="972000"/>
        </p:xfrm>
        <a:graphic>
          <a:graphicData uri="http://schemas.openxmlformats.org/drawingml/2006/table">
            <a:tbl>
              <a:tblPr firstRow="1" bandRow="1">
                <a:tableStyleId>{D7AC3CCA-C797-4891-BE02-D94E43425B78}</a:tableStyleId>
              </a:tblPr>
              <a:tblGrid>
                <a:gridCol w="2881313">
                  <a:extLst>
                    <a:ext uri="{9D8B030D-6E8A-4147-A177-3AD203B41FA5}">
                      <a16:colId xmlns:a16="http://schemas.microsoft.com/office/drawing/2014/main" val="2913734986"/>
                    </a:ext>
                  </a:extLst>
                </a:gridCol>
              </a:tblGrid>
              <a:tr h="972000">
                <a:tc>
                  <a:txBody>
                    <a:bodyPr/>
                    <a:lstStyle/>
                    <a:p>
                      <a:pPr marL="0" indent="0">
                        <a:buNone/>
                      </a:pPr>
                      <a:r>
                        <a:rPr lang="ru-RU" sz="1400" b="0" dirty="0" smtClean="0">
                          <a:latin typeface="Arial Narrow" panose="020B0606020202030204" pitchFamily="34" charset="0"/>
                        </a:rPr>
                        <a:t>Ответ 1: техники и</a:t>
                      </a:r>
                      <a:r>
                        <a:rPr lang="ru-RU" sz="1400" b="0" baseline="0" dirty="0" smtClean="0">
                          <a:latin typeface="Arial Narrow" panose="020B0606020202030204" pitchFamily="34" charset="0"/>
                        </a:rPr>
                        <a:t> практики для снижения стресса, которые я начала применять после первой части тренинга</a:t>
                      </a:r>
                      <a:endParaRPr lang="ru-RU" sz="1400" b="0" dirty="0">
                        <a:latin typeface="Arial Narrow" panose="020B0606020202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29732"/>
                  </a:ext>
                </a:extLst>
              </a:tr>
            </a:tbl>
          </a:graphicData>
        </a:graphic>
      </p:graphicFrame>
      <p:graphicFrame>
        <p:nvGraphicFramePr>
          <p:cNvPr id="17" name="Таблица 14">
            <a:extLst>
              <a:ext uri="{FF2B5EF4-FFF2-40B4-BE49-F238E27FC236}">
                <a16:creationId xmlns:a16="http://schemas.microsoft.com/office/drawing/2014/main" id="{C4407A27-B597-454E-A45C-C70C6D631B2C}"/>
              </a:ext>
            </a:extLst>
          </p:cNvPr>
          <p:cNvGraphicFramePr>
            <a:graphicFrameLocks noGrp="1"/>
          </p:cNvGraphicFramePr>
          <p:nvPr>
            <p:extLst>
              <p:ext uri="{D42A27DB-BD31-4B8C-83A1-F6EECF244321}">
                <p14:modId xmlns:p14="http://schemas.microsoft.com/office/powerpoint/2010/main" val="2043875237"/>
              </p:ext>
            </p:extLst>
          </p:nvPr>
        </p:nvGraphicFramePr>
        <p:xfrm>
          <a:off x="8619108" y="1036855"/>
          <a:ext cx="2881313" cy="972000"/>
        </p:xfrm>
        <a:graphic>
          <a:graphicData uri="http://schemas.openxmlformats.org/drawingml/2006/table">
            <a:tbl>
              <a:tblPr firstRow="1" bandRow="1">
                <a:tableStyleId>{D7AC3CCA-C797-4891-BE02-D94E43425B78}</a:tableStyleId>
              </a:tblPr>
              <a:tblGrid>
                <a:gridCol w="2881313">
                  <a:extLst>
                    <a:ext uri="{9D8B030D-6E8A-4147-A177-3AD203B41FA5}">
                      <a16:colId xmlns:a16="http://schemas.microsoft.com/office/drawing/2014/main" val="2913734986"/>
                    </a:ext>
                  </a:extLst>
                </a:gridCol>
              </a:tblGrid>
              <a:tr h="972000">
                <a:tc>
                  <a:txBody>
                    <a:bodyPr/>
                    <a:lstStyle/>
                    <a:p>
                      <a:r>
                        <a:rPr lang="ru-RU" sz="1400" b="0" dirty="0" smtClean="0">
                          <a:latin typeface="Arial Narrow" panose="020B0606020202030204" pitchFamily="34" charset="0"/>
                        </a:rPr>
                        <a:t>Ответ 2: вернулось чувство спокойствия. Теперь я могу по шагам вернуть себе контроль.</a:t>
                      </a:r>
                      <a:endParaRPr lang="ru-RU" sz="1400" b="0" dirty="0">
                        <a:latin typeface="Arial Narrow" panose="020B0606020202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29732"/>
                  </a:ext>
                </a:extLst>
              </a:tr>
            </a:tbl>
          </a:graphicData>
        </a:graphic>
      </p:graphicFrame>
      <p:graphicFrame>
        <p:nvGraphicFramePr>
          <p:cNvPr id="18" name="Таблица 14">
            <a:extLst>
              <a:ext uri="{FF2B5EF4-FFF2-40B4-BE49-F238E27FC236}">
                <a16:creationId xmlns:a16="http://schemas.microsoft.com/office/drawing/2014/main" id="{C4C3E778-A5D6-404D-BE31-9631069C3657}"/>
              </a:ext>
            </a:extLst>
          </p:cNvPr>
          <p:cNvGraphicFramePr>
            <a:graphicFrameLocks noGrp="1"/>
          </p:cNvGraphicFramePr>
          <p:nvPr>
            <p:extLst>
              <p:ext uri="{D42A27DB-BD31-4B8C-83A1-F6EECF244321}">
                <p14:modId xmlns:p14="http://schemas.microsoft.com/office/powerpoint/2010/main" val="3280416672"/>
              </p:ext>
            </p:extLst>
          </p:nvPr>
        </p:nvGraphicFramePr>
        <p:xfrm>
          <a:off x="4847276" y="3747812"/>
          <a:ext cx="2881313" cy="972000"/>
        </p:xfrm>
        <a:graphic>
          <a:graphicData uri="http://schemas.openxmlformats.org/drawingml/2006/table">
            <a:tbl>
              <a:tblPr firstRow="1" bandRow="1">
                <a:tableStyleId>{D7AC3CCA-C797-4891-BE02-D94E43425B78}</a:tableStyleId>
              </a:tblPr>
              <a:tblGrid>
                <a:gridCol w="2881313">
                  <a:extLst>
                    <a:ext uri="{9D8B030D-6E8A-4147-A177-3AD203B41FA5}">
                      <a16:colId xmlns:a16="http://schemas.microsoft.com/office/drawing/2014/main" val="2913734986"/>
                    </a:ext>
                  </a:extLst>
                </a:gridCol>
              </a:tblGrid>
              <a:tr h="972000">
                <a:tc>
                  <a:txBody>
                    <a:bodyPr/>
                    <a:lstStyle/>
                    <a:p>
                      <a:pPr marL="0" indent="0">
                        <a:buNone/>
                      </a:pPr>
                      <a:r>
                        <a:rPr lang="ru-RU" sz="1400" b="0" dirty="0" smtClean="0">
                          <a:latin typeface="Arial Narrow" panose="020B0606020202030204" pitchFamily="34" charset="0"/>
                        </a:rPr>
                        <a:t>Ответ 1: я сделали первые шаги по созданию собственного проекта после первой сессии.</a:t>
                      </a:r>
                      <a:endParaRPr lang="ru-RU" sz="1400" b="0" dirty="0">
                        <a:latin typeface="Arial Narrow" panose="020B0606020202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29732"/>
                  </a:ext>
                </a:extLst>
              </a:tr>
            </a:tbl>
          </a:graphicData>
        </a:graphic>
      </p:graphicFrame>
      <p:graphicFrame>
        <p:nvGraphicFramePr>
          <p:cNvPr id="19" name="Таблица 14">
            <a:extLst>
              <a:ext uri="{FF2B5EF4-FFF2-40B4-BE49-F238E27FC236}">
                <a16:creationId xmlns:a16="http://schemas.microsoft.com/office/drawing/2014/main" id="{49111BF3-80A3-413E-8597-FDA8A897D07E}"/>
              </a:ext>
            </a:extLst>
          </p:cNvPr>
          <p:cNvGraphicFramePr>
            <a:graphicFrameLocks noGrp="1"/>
          </p:cNvGraphicFramePr>
          <p:nvPr>
            <p:extLst>
              <p:ext uri="{D42A27DB-BD31-4B8C-83A1-F6EECF244321}">
                <p14:modId xmlns:p14="http://schemas.microsoft.com/office/powerpoint/2010/main" val="3905947843"/>
              </p:ext>
            </p:extLst>
          </p:nvPr>
        </p:nvGraphicFramePr>
        <p:xfrm>
          <a:off x="7871610" y="3272422"/>
          <a:ext cx="2881313" cy="1584960"/>
        </p:xfrm>
        <a:graphic>
          <a:graphicData uri="http://schemas.openxmlformats.org/drawingml/2006/table">
            <a:tbl>
              <a:tblPr firstRow="1" bandRow="1">
                <a:tableStyleId>{D7AC3CCA-C797-4891-BE02-D94E43425B78}</a:tableStyleId>
              </a:tblPr>
              <a:tblGrid>
                <a:gridCol w="2881313">
                  <a:extLst>
                    <a:ext uri="{9D8B030D-6E8A-4147-A177-3AD203B41FA5}">
                      <a16:colId xmlns:a16="http://schemas.microsoft.com/office/drawing/2014/main" val="2913734986"/>
                    </a:ext>
                  </a:extLst>
                </a:gridCol>
              </a:tblGrid>
              <a:tr h="972000">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ru-RU" sz="1400" b="0" dirty="0" smtClean="0">
                          <a:latin typeface="Arial Narrow" panose="020B0606020202030204" pitchFamily="34" charset="0"/>
                        </a:rPr>
                        <a:t>Ответ 2: снизилась тревога перед публичными выступлениями. </a:t>
                      </a:r>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ru-RU" sz="1400" b="0" dirty="0" smtClean="0">
                          <a:latin typeface="Arial Narrow" panose="020B0606020202030204" pitchFamily="34" charset="0"/>
                        </a:rPr>
                        <a:t>После второй сессии я спокойно заговорила с незнакомым человеком.</a:t>
                      </a:r>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ru-RU" sz="1400" b="0" dirty="0" smtClean="0">
                          <a:latin typeface="Arial Narrow" panose="020B0606020202030204" pitchFamily="34" charset="0"/>
                        </a:rPr>
                        <a:t>Я выработала свой алгоритм поведения и чувствую себя спокойно.</a:t>
                      </a:r>
                    </a:p>
                    <a:p>
                      <a:endParaRPr lang="ru-RU" sz="1400" b="0" dirty="0">
                        <a:latin typeface="Arial Narrow" panose="020B0606020202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29732"/>
                  </a:ext>
                </a:extLst>
              </a:tr>
            </a:tbl>
          </a:graphicData>
        </a:graphic>
      </p:graphicFrame>
      <p:graphicFrame>
        <p:nvGraphicFramePr>
          <p:cNvPr id="20" name="Таблица 14">
            <a:extLst>
              <a:ext uri="{FF2B5EF4-FFF2-40B4-BE49-F238E27FC236}">
                <a16:creationId xmlns:a16="http://schemas.microsoft.com/office/drawing/2014/main" id="{58B716AA-4E39-46FC-A811-0B5CEE4E5B9E}"/>
              </a:ext>
            </a:extLst>
          </p:cNvPr>
          <p:cNvGraphicFramePr>
            <a:graphicFrameLocks noGrp="1"/>
          </p:cNvGraphicFramePr>
          <p:nvPr>
            <p:extLst>
              <p:ext uri="{D42A27DB-BD31-4B8C-83A1-F6EECF244321}">
                <p14:modId xmlns:p14="http://schemas.microsoft.com/office/powerpoint/2010/main" val="129141558"/>
              </p:ext>
            </p:extLst>
          </p:nvPr>
        </p:nvGraphicFramePr>
        <p:xfrm>
          <a:off x="8982825" y="2140507"/>
          <a:ext cx="2881313" cy="972000"/>
        </p:xfrm>
        <a:graphic>
          <a:graphicData uri="http://schemas.openxmlformats.org/drawingml/2006/table">
            <a:tbl>
              <a:tblPr firstRow="1" bandRow="1">
                <a:tableStyleId>{D7AC3CCA-C797-4891-BE02-D94E43425B78}</a:tableStyleId>
              </a:tblPr>
              <a:tblGrid>
                <a:gridCol w="2881313">
                  <a:extLst>
                    <a:ext uri="{9D8B030D-6E8A-4147-A177-3AD203B41FA5}">
                      <a16:colId xmlns:a16="http://schemas.microsoft.com/office/drawing/2014/main" val="2913734986"/>
                    </a:ext>
                  </a:extLst>
                </a:gridCol>
              </a:tblGrid>
              <a:tr h="972000">
                <a:tc>
                  <a:txBody>
                    <a:bodyPr/>
                    <a:lstStyle/>
                    <a:p>
                      <a:pPr marL="0" indent="0">
                        <a:buNone/>
                      </a:pPr>
                      <a:r>
                        <a:rPr lang="ru-RU" sz="1400" b="0" dirty="0" smtClean="0">
                          <a:latin typeface="Arial Narrow" panose="020B0606020202030204" pitchFamily="34" charset="0"/>
                        </a:rPr>
                        <a:t>Ответ</a:t>
                      </a:r>
                      <a:r>
                        <a:rPr lang="ru-RU" sz="1400" b="0" baseline="0" dirty="0" smtClean="0">
                          <a:latin typeface="Arial Narrow" panose="020B0606020202030204" pitchFamily="34" charset="0"/>
                        </a:rPr>
                        <a:t> 4: поняла, что в конфликте вела себя неправильно, учусь общаться с сыном по-другому</a:t>
                      </a:r>
                      <a:endParaRPr lang="ru-RU" sz="1400" b="0" dirty="0">
                        <a:latin typeface="Arial Narrow" panose="020B0606020202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29732"/>
                  </a:ext>
                </a:extLst>
              </a:tr>
            </a:tbl>
          </a:graphicData>
        </a:graphic>
      </p:graphicFrame>
      <p:graphicFrame>
        <p:nvGraphicFramePr>
          <p:cNvPr id="21" name="Таблица 14">
            <a:extLst>
              <a:ext uri="{FF2B5EF4-FFF2-40B4-BE49-F238E27FC236}">
                <a16:creationId xmlns:a16="http://schemas.microsoft.com/office/drawing/2014/main" id="{80BADF35-B90B-4FFA-A818-38843F86F37A}"/>
              </a:ext>
            </a:extLst>
          </p:cNvPr>
          <p:cNvGraphicFramePr>
            <a:graphicFrameLocks noGrp="1"/>
          </p:cNvGraphicFramePr>
          <p:nvPr>
            <p:extLst>
              <p:ext uri="{D42A27DB-BD31-4B8C-83A1-F6EECF244321}">
                <p14:modId xmlns:p14="http://schemas.microsoft.com/office/powerpoint/2010/main" val="1342234131"/>
              </p:ext>
            </p:extLst>
          </p:nvPr>
        </p:nvGraphicFramePr>
        <p:xfrm>
          <a:off x="5136886" y="2130354"/>
          <a:ext cx="2881313" cy="972000"/>
        </p:xfrm>
        <a:graphic>
          <a:graphicData uri="http://schemas.openxmlformats.org/drawingml/2006/table">
            <a:tbl>
              <a:tblPr firstRow="1" bandRow="1">
                <a:tableStyleId>{D7AC3CCA-C797-4891-BE02-D94E43425B78}</a:tableStyleId>
              </a:tblPr>
              <a:tblGrid>
                <a:gridCol w="2881313">
                  <a:extLst>
                    <a:ext uri="{9D8B030D-6E8A-4147-A177-3AD203B41FA5}">
                      <a16:colId xmlns:a16="http://schemas.microsoft.com/office/drawing/2014/main" val="2913734986"/>
                    </a:ext>
                  </a:extLst>
                </a:gridCol>
              </a:tblGrid>
              <a:tr h="972000">
                <a:tc>
                  <a:txBody>
                    <a:bodyPr/>
                    <a:lstStyle/>
                    <a:p>
                      <a:r>
                        <a:rPr lang="ru-RU" sz="1400" b="0" dirty="0" smtClean="0">
                          <a:latin typeface="Arial Narrow" panose="020B0606020202030204" pitchFamily="34" charset="0"/>
                        </a:rPr>
                        <a:t>Ответ 3:</a:t>
                      </a:r>
                      <a:r>
                        <a:rPr lang="ru-RU" sz="1400" b="0" baseline="0" dirty="0" smtClean="0">
                          <a:latin typeface="Arial Narrow" panose="020B0606020202030204" pitchFamily="34" charset="0"/>
                        </a:rPr>
                        <a:t> произошло принятие себя</a:t>
                      </a:r>
                      <a:endParaRPr lang="ru-RU" sz="1400" b="0" dirty="0">
                        <a:latin typeface="Arial Narrow" panose="020B0606020202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29732"/>
                  </a:ext>
                </a:extLst>
              </a:tr>
            </a:tbl>
          </a:graphicData>
        </a:graphic>
      </p:graphicFrame>
      <p:graphicFrame>
        <p:nvGraphicFramePr>
          <p:cNvPr id="23" name="Таблица 14">
            <a:extLst>
              <a:ext uri="{FF2B5EF4-FFF2-40B4-BE49-F238E27FC236}">
                <a16:creationId xmlns:a16="http://schemas.microsoft.com/office/drawing/2014/main" id="{69B1A5F8-6D59-47AB-AE54-2825681D75C3}"/>
              </a:ext>
            </a:extLst>
          </p:cNvPr>
          <p:cNvGraphicFramePr>
            <a:graphicFrameLocks noGrp="1"/>
          </p:cNvGraphicFramePr>
          <p:nvPr>
            <p:extLst>
              <p:ext uri="{D42A27DB-BD31-4B8C-83A1-F6EECF244321}">
                <p14:modId xmlns:p14="http://schemas.microsoft.com/office/powerpoint/2010/main" val="3259719710"/>
              </p:ext>
            </p:extLst>
          </p:nvPr>
        </p:nvGraphicFramePr>
        <p:xfrm>
          <a:off x="4817449" y="4764731"/>
          <a:ext cx="2881313" cy="1371600"/>
        </p:xfrm>
        <a:graphic>
          <a:graphicData uri="http://schemas.openxmlformats.org/drawingml/2006/table">
            <a:tbl>
              <a:tblPr firstRow="1" bandRow="1">
                <a:tableStyleId>{D7AC3CCA-C797-4891-BE02-D94E43425B78}</a:tableStyleId>
              </a:tblPr>
              <a:tblGrid>
                <a:gridCol w="2881313">
                  <a:extLst>
                    <a:ext uri="{9D8B030D-6E8A-4147-A177-3AD203B41FA5}">
                      <a16:colId xmlns:a16="http://schemas.microsoft.com/office/drawing/2014/main" val="2913734986"/>
                    </a:ext>
                  </a:extLst>
                </a:gridCol>
              </a:tblGrid>
              <a:tr h="972000">
                <a:tc>
                  <a:txBody>
                    <a:bodyPr/>
                    <a:lstStyle/>
                    <a:p>
                      <a:pPr marL="0" indent="0">
                        <a:buNone/>
                      </a:pPr>
                      <a:r>
                        <a:rPr lang="ru-RU" sz="1400" b="0" dirty="0" smtClean="0">
                          <a:latin typeface="Arial Narrow" panose="020B0606020202030204" pitchFamily="34" charset="0"/>
                        </a:rPr>
                        <a:t>Ответ 3: поняла, что некоторые мои убеждения для решения текущей ситуации не работают.</a:t>
                      </a:r>
                    </a:p>
                    <a:p>
                      <a:pPr marL="0" indent="0">
                        <a:buNone/>
                      </a:pPr>
                      <a:r>
                        <a:rPr lang="ru-RU" sz="1400" b="0" dirty="0" smtClean="0">
                          <a:latin typeface="Arial Narrow" panose="020B0606020202030204" pitchFamily="34" charset="0"/>
                        </a:rPr>
                        <a:t>Мне полегчало, появились силы, и</a:t>
                      </a:r>
                      <a:r>
                        <a:rPr lang="ru-RU" sz="1400" b="0" baseline="0" dirty="0" smtClean="0">
                          <a:latin typeface="Arial Narrow" panose="020B0606020202030204" pitchFamily="34" charset="0"/>
                        </a:rPr>
                        <a:t> я встретила новую стрессовую ситуацию спокойно.</a:t>
                      </a:r>
                      <a:endParaRPr lang="ru-RU" sz="1400" b="0" dirty="0">
                        <a:latin typeface="Arial Narrow" panose="020B0606020202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29732"/>
                  </a:ext>
                </a:extLst>
              </a:tr>
            </a:tbl>
          </a:graphicData>
        </a:graphic>
      </p:graphicFrame>
      <p:graphicFrame>
        <p:nvGraphicFramePr>
          <p:cNvPr id="24" name="Таблица 14">
            <a:extLst>
              <a:ext uri="{FF2B5EF4-FFF2-40B4-BE49-F238E27FC236}">
                <a16:creationId xmlns:a16="http://schemas.microsoft.com/office/drawing/2014/main" id="{0C2D0830-4A5F-4FEC-AB20-2A6ED5851144}"/>
              </a:ext>
            </a:extLst>
          </p:cNvPr>
          <p:cNvGraphicFramePr>
            <a:graphicFrameLocks noGrp="1"/>
          </p:cNvGraphicFramePr>
          <p:nvPr>
            <p:extLst>
              <p:ext uri="{D42A27DB-BD31-4B8C-83A1-F6EECF244321}">
                <p14:modId xmlns:p14="http://schemas.microsoft.com/office/powerpoint/2010/main" val="1821657026"/>
              </p:ext>
            </p:extLst>
          </p:nvPr>
        </p:nvGraphicFramePr>
        <p:xfrm>
          <a:off x="8987407" y="4893940"/>
          <a:ext cx="2881313" cy="972000"/>
        </p:xfrm>
        <a:graphic>
          <a:graphicData uri="http://schemas.openxmlformats.org/drawingml/2006/table">
            <a:tbl>
              <a:tblPr firstRow="1" bandRow="1">
                <a:tableStyleId>{D7AC3CCA-C797-4891-BE02-D94E43425B78}</a:tableStyleId>
              </a:tblPr>
              <a:tblGrid>
                <a:gridCol w="2881313">
                  <a:extLst>
                    <a:ext uri="{9D8B030D-6E8A-4147-A177-3AD203B41FA5}">
                      <a16:colId xmlns:a16="http://schemas.microsoft.com/office/drawing/2014/main" val="2913734986"/>
                    </a:ext>
                  </a:extLst>
                </a:gridCol>
              </a:tblGrid>
              <a:tr h="972000">
                <a:tc>
                  <a:txBody>
                    <a:bodyPr/>
                    <a:lstStyle/>
                    <a:p>
                      <a:r>
                        <a:rPr lang="ru-RU" sz="1400" b="0" dirty="0" smtClean="0">
                          <a:latin typeface="Arial Narrow" panose="020B0606020202030204" pitchFamily="34" charset="0"/>
                        </a:rPr>
                        <a:t>Ответ 4:  впервые завела диалог с преподавателями по поводу оценок. Раньше я бы проглотила и забыла…и злость прошла</a:t>
                      </a:r>
                      <a:endParaRPr lang="ru-RU" sz="1400" b="0" dirty="0">
                        <a:latin typeface="Arial Narrow" panose="020B0606020202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29732"/>
                  </a:ext>
                </a:extLst>
              </a:tr>
            </a:tbl>
          </a:graphicData>
        </a:graphic>
      </p:graphicFrame>
      <p:graphicFrame>
        <p:nvGraphicFramePr>
          <p:cNvPr id="25" name="Таблица 14">
            <a:extLst>
              <a:ext uri="{FF2B5EF4-FFF2-40B4-BE49-F238E27FC236}">
                <a16:creationId xmlns:a16="http://schemas.microsoft.com/office/drawing/2014/main" id="{B9817144-8B09-4CCF-AC91-C9E7A08B1F5F}"/>
              </a:ext>
            </a:extLst>
          </p:cNvPr>
          <p:cNvGraphicFramePr>
            <a:graphicFrameLocks noGrp="1"/>
          </p:cNvGraphicFramePr>
          <p:nvPr>
            <p:extLst>
              <p:ext uri="{D42A27DB-BD31-4B8C-83A1-F6EECF244321}">
                <p14:modId xmlns:p14="http://schemas.microsoft.com/office/powerpoint/2010/main" val="883254534"/>
              </p:ext>
            </p:extLst>
          </p:nvPr>
        </p:nvGraphicFramePr>
        <p:xfrm>
          <a:off x="7546750" y="5865940"/>
          <a:ext cx="2784217" cy="972000"/>
        </p:xfrm>
        <a:graphic>
          <a:graphicData uri="http://schemas.openxmlformats.org/drawingml/2006/table">
            <a:tbl>
              <a:tblPr firstRow="1" bandRow="1">
                <a:tableStyleId>{D7AC3CCA-C797-4891-BE02-D94E43425B78}</a:tableStyleId>
              </a:tblPr>
              <a:tblGrid>
                <a:gridCol w="2784217">
                  <a:extLst>
                    <a:ext uri="{9D8B030D-6E8A-4147-A177-3AD203B41FA5}">
                      <a16:colId xmlns:a16="http://schemas.microsoft.com/office/drawing/2014/main" val="2913734986"/>
                    </a:ext>
                  </a:extLst>
                </a:gridCol>
              </a:tblGrid>
              <a:tr h="972000">
                <a:tc>
                  <a:txBody>
                    <a:bodyPr/>
                    <a:lstStyle/>
                    <a:p>
                      <a:pPr marL="0" indent="0">
                        <a:buNone/>
                      </a:pPr>
                      <a:r>
                        <a:rPr lang="ru-RU" sz="1400" b="0" dirty="0" smtClean="0">
                          <a:latin typeface="Arial Narrow" panose="020B0606020202030204" pitchFamily="34" charset="0"/>
                        </a:rPr>
                        <a:t>Ответ</a:t>
                      </a:r>
                      <a:r>
                        <a:rPr lang="ru-RU" sz="1400" b="0" baseline="0" dirty="0" smtClean="0">
                          <a:latin typeface="Arial Narrow" panose="020B0606020202030204" pitchFamily="34" charset="0"/>
                        </a:rPr>
                        <a:t> 5: начала действовать по восстановлению своей бывшей деятельности</a:t>
                      </a:r>
                      <a:endParaRPr lang="ru-RU" sz="1400" b="0" dirty="0">
                        <a:latin typeface="Arial Narrow" panose="020B0606020202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29732"/>
                  </a:ext>
                </a:extLst>
              </a:tr>
            </a:tbl>
          </a:graphicData>
        </a:graphic>
      </p:graphicFrame>
      <p:sp>
        <p:nvSpPr>
          <p:cNvPr id="27" name="TextBox 26">
            <a:extLst>
              <a:ext uri="{FF2B5EF4-FFF2-40B4-BE49-F238E27FC236}">
                <a16:creationId xmlns:a16="http://schemas.microsoft.com/office/drawing/2014/main" id="{A0F2F4CB-9063-4685-88EC-46D882E140C2}"/>
              </a:ext>
            </a:extLst>
          </p:cNvPr>
          <p:cNvSpPr txBox="1"/>
          <p:nvPr/>
        </p:nvSpPr>
        <p:spPr>
          <a:xfrm>
            <a:off x="5735638" y="384830"/>
            <a:ext cx="5048054" cy="523220"/>
          </a:xfrm>
          <a:prstGeom prst="rect">
            <a:avLst/>
          </a:prstGeom>
          <a:noFill/>
        </p:spPr>
        <p:txBody>
          <a:bodyPr wrap="square" anchor="ctr">
            <a:spAutoFit/>
          </a:bodyPr>
          <a:lstStyle/>
          <a:p>
            <a:pPr marL="114300" algn="ctr"/>
            <a:r>
              <a:rPr lang="ru-RU" sz="2800" b="1" dirty="0">
                <a:solidFill>
                  <a:schemeClr val="tx1"/>
                </a:solidFill>
                <a:latin typeface="Arial Black" panose="020B0A04020102020204" pitchFamily="34" charset="0"/>
              </a:rPr>
              <a:t>Ответы на интервью</a:t>
            </a:r>
          </a:p>
        </p:txBody>
      </p:sp>
      <p:sp>
        <p:nvSpPr>
          <p:cNvPr id="29" name="Равнобедренный треугольник 28">
            <a:extLst>
              <a:ext uri="{FF2B5EF4-FFF2-40B4-BE49-F238E27FC236}">
                <a16:creationId xmlns:a16="http://schemas.microsoft.com/office/drawing/2014/main" id="{081ECB74-4884-40D4-A3C4-4E543615C554}"/>
              </a:ext>
            </a:extLst>
          </p:cNvPr>
          <p:cNvSpPr>
            <a:spLocks noChangeAspect="1"/>
          </p:cNvSpPr>
          <p:nvPr/>
        </p:nvSpPr>
        <p:spPr>
          <a:xfrm rot="5400000">
            <a:off x="4633098" y="1195169"/>
            <a:ext cx="334080" cy="288000"/>
          </a:xfrm>
          <a:prstGeom prst="triangle">
            <a:avLst/>
          </a:prstGeom>
          <a:solidFill>
            <a:srgbClr val="60AF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Равнобедренный треугольник 29">
            <a:extLst>
              <a:ext uri="{FF2B5EF4-FFF2-40B4-BE49-F238E27FC236}">
                <a16:creationId xmlns:a16="http://schemas.microsoft.com/office/drawing/2014/main" id="{3BA76941-35EE-4221-842C-F22871A43C11}"/>
              </a:ext>
            </a:extLst>
          </p:cNvPr>
          <p:cNvSpPr>
            <a:spLocks noChangeAspect="1"/>
          </p:cNvSpPr>
          <p:nvPr/>
        </p:nvSpPr>
        <p:spPr>
          <a:xfrm rot="5400000">
            <a:off x="4633098" y="4603372"/>
            <a:ext cx="334080" cy="288000"/>
          </a:xfrm>
          <a:prstGeom prst="triangle">
            <a:avLst/>
          </a:prstGeom>
          <a:solidFill>
            <a:srgbClr val="60AF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Равнобедренный треугольник 30">
            <a:extLst>
              <a:ext uri="{FF2B5EF4-FFF2-40B4-BE49-F238E27FC236}">
                <a16:creationId xmlns:a16="http://schemas.microsoft.com/office/drawing/2014/main" id="{043D3E5A-29BA-4862-AA11-DACB984C872A}"/>
              </a:ext>
            </a:extLst>
          </p:cNvPr>
          <p:cNvSpPr>
            <a:spLocks noChangeAspect="1"/>
          </p:cNvSpPr>
          <p:nvPr/>
        </p:nvSpPr>
        <p:spPr>
          <a:xfrm rot="5400000">
            <a:off x="-3076976" y="3408223"/>
            <a:ext cx="334080" cy="288000"/>
          </a:xfrm>
          <a:prstGeom prst="triangle">
            <a:avLst/>
          </a:prstGeom>
          <a:solidFill>
            <a:srgbClr val="60AF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Равнобедренный треугольник 31">
            <a:extLst>
              <a:ext uri="{FF2B5EF4-FFF2-40B4-BE49-F238E27FC236}">
                <a16:creationId xmlns:a16="http://schemas.microsoft.com/office/drawing/2014/main" id="{894B3A52-2C80-4857-8154-A479F57705A4}"/>
              </a:ext>
            </a:extLst>
          </p:cNvPr>
          <p:cNvSpPr>
            <a:spLocks noChangeAspect="1"/>
          </p:cNvSpPr>
          <p:nvPr/>
        </p:nvSpPr>
        <p:spPr>
          <a:xfrm rot="5400000">
            <a:off x="-3196038" y="2482507"/>
            <a:ext cx="334080" cy="288000"/>
          </a:xfrm>
          <a:prstGeom prst="triangle">
            <a:avLst/>
          </a:prstGeom>
          <a:solidFill>
            <a:srgbClr val="60AF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Равнобедренный треугольник 32">
            <a:extLst>
              <a:ext uri="{FF2B5EF4-FFF2-40B4-BE49-F238E27FC236}">
                <a16:creationId xmlns:a16="http://schemas.microsoft.com/office/drawing/2014/main" id="{E1A1905C-61C3-44FE-8E3D-B42562DD76FC}"/>
              </a:ext>
            </a:extLst>
          </p:cNvPr>
          <p:cNvSpPr>
            <a:spLocks noChangeAspect="1"/>
          </p:cNvSpPr>
          <p:nvPr/>
        </p:nvSpPr>
        <p:spPr>
          <a:xfrm rot="5400000">
            <a:off x="-2845000" y="1644670"/>
            <a:ext cx="334080" cy="288000"/>
          </a:xfrm>
          <a:prstGeom prst="triangle">
            <a:avLst/>
          </a:prstGeom>
          <a:solidFill>
            <a:srgbClr val="60AF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6151415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47"/>
        <p:cNvGrpSpPr/>
        <p:nvPr/>
      </p:nvGrpSpPr>
      <p:grpSpPr>
        <a:xfrm>
          <a:off x="0" y="0"/>
          <a:ext cx="0" cy="0"/>
          <a:chOff x="0" y="0"/>
          <a:chExt cx="0" cy="0"/>
        </a:xfrm>
      </p:grpSpPr>
      <p:sp>
        <p:nvSpPr>
          <p:cNvPr id="848" name="Google Shape;848;p43"/>
          <p:cNvSpPr txBox="1"/>
          <p:nvPr/>
        </p:nvSpPr>
        <p:spPr>
          <a:xfrm>
            <a:off x="1774825" y="602387"/>
            <a:ext cx="7984548" cy="1323439"/>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ru-RU" sz="4000" b="1">
                <a:solidFill>
                  <a:srgbClr val="1E8E97"/>
                </a:solidFill>
                <a:latin typeface="Arial Black"/>
                <a:ea typeface="Arial Black"/>
                <a:cs typeface="Arial Black"/>
                <a:sym typeface="Arial Black"/>
              </a:rPr>
              <a:t>Приглашаем к знакомству и сотрудничеству!</a:t>
            </a:r>
            <a:endParaRPr/>
          </a:p>
        </p:txBody>
      </p:sp>
      <p:pic>
        <p:nvPicPr>
          <p:cNvPr id="849" name="Google Shape;849;p43"/>
          <p:cNvPicPr preferRelativeResize="0"/>
          <p:nvPr/>
        </p:nvPicPr>
        <p:blipFill rotWithShape="1">
          <a:blip r:embed="rId3">
            <a:alphaModFix/>
          </a:blip>
          <a:srcRect/>
          <a:stretch/>
        </p:blipFill>
        <p:spPr>
          <a:xfrm>
            <a:off x="9938472" y="4528031"/>
            <a:ext cx="1658756" cy="2116573"/>
          </a:xfrm>
          <a:prstGeom prst="rect">
            <a:avLst/>
          </a:prstGeom>
          <a:noFill/>
          <a:ln>
            <a:noFill/>
          </a:ln>
        </p:spPr>
      </p:pic>
      <p:grpSp>
        <p:nvGrpSpPr>
          <p:cNvPr id="850" name="Google Shape;850;p43"/>
          <p:cNvGrpSpPr/>
          <p:nvPr/>
        </p:nvGrpSpPr>
        <p:grpSpPr>
          <a:xfrm>
            <a:off x="559974" y="680922"/>
            <a:ext cx="1319980" cy="1319979"/>
            <a:chOff x="563526" y="724510"/>
            <a:chExt cx="1018234" cy="1018234"/>
          </a:xfrm>
        </p:grpSpPr>
        <p:sp>
          <p:nvSpPr>
            <p:cNvPr id="851" name="Google Shape;851;p43"/>
            <p:cNvSpPr/>
            <p:nvPr/>
          </p:nvSpPr>
          <p:spPr>
            <a:xfrm rot="2700000">
              <a:off x="712643" y="873627"/>
              <a:ext cx="720000" cy="720000"/>
            </a:xfrm>
            <a:prstGeom prst="roundRect">
              <a:avLst>
                <a:gd name="adj" fmla="val 16667"/>
              </a:avLst>
            </a:prstGeom>
            <a:solidFill>
              <a:srgbClr val="1E8E9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852" name="Google Shape;852;p43" descr="Рукопожатие"/>
            <p:cNvPicPr preferRelativeResize="0"/>
            <p:nvPr/>
          </p:nvPicPr>
          <p:blipFill rotWithShape="1">
            <a:blip r:embed="rId4">
              <a:alphaModFix/>
            </a:blip>
            <a:srcRect/>
            <a:stretch/>
          </p:blipFill>
          <p:spPr>
            <a:xfrm>
              <a:off x="712643" y="934294"/>
              <a:ext cx="720000" cy="720000"/>
            </a:xfrm>
            <a:prstGeom prst="rect">
              <a:avLst/>
            </a:prstGeom>
            <a:noFill/>
            <a:ln>
              <a:noFill/>
            </a:ln>
          </p:spPr>
        </p:pic>
      </p:grpSp>
      <p:grpSp>
        <p:nvGrpSpPr>
          <p:cNvPr id="853" name="Google Shape;853;p43"/>
          <p:cNvGrpSpPr/>
          <p:nvPr/>
        </p:nvGrpSpPr>
        <p:grpSpPr>
          <a:xfrm>
            <a:off x="-478341" y="2351017"/>
            <a:ext cx="10535153" cy="811420"/>
            <a:chOff x="-478341" y="2496491"/>
            <a:chExt cx="10535153" cy="811420"/>
          </a:xfrm>
        </p:grpSpPr>
        <p:sp>
          <p:nvSpPr>
            <p:cNvPr id="854" name="Google Shape;854;p43"/>
            <p:cNvSpPr/>
            <p:nvPr/>
          </p:nvSpPr>
          <p:spPr>
            <a:xfrm>
              <a:off x="-478341" y="2496491"/>
              <a:ext cx="10535153" cy="811420"/>
            </a:xfrm>
            <a:prstGeom prst="roundRect">
              <a:avLst>
                <a:gd name="adj" fmla="val 50000"/>
              </a:avLst>
            </a:prstGeom>
            <a:solidFill>
              <a:srgbClr val="1E8E9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55" name="Google Shape;855;p43"/>
            <p:cNvSpPr txBox="1"/>
            <p:nvPr/>
          </p:nvSpPr>
          <p:spPr>
            <a:xfrm>
              <a:off x="1788013" y="2609814"/>
              <a:ext cx="8080957" cy="584775"/>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ru-RU" sz="3200">
                  <a:solidFill>
                    <a:schemeClr val="lt1"/>
                  </a:solidFill>
                  <a:latin typeface="Arial Narrow"/>
                  <a:ea typeface="Arial Narrow"/>
                  <a:cs typeface="Arial Narrow"/>
                  <a:sym typeface="Arial Narrow"/>
                </a:rPr>
                <a:t>Статья в сборнике докладов Форума АКПП 2022</a:t>
              </a:r>
              <a:endParaRPr/>
            </a:p>
          </p:txBody>
        </p:sp>
        <p:pic>
          <p:nvPicPr>
            <p:cNvPr id="856" name="Google Shape;856;p43" descr="Документ"/>
            <p:cNvPicPr preferRelativeResize="0"/>
            <p:nvPr/>
          </p:nvPicPr>
          <p:blipFill rotWithShape="1">
            <a:blip r:embed="rId5">
              <a:alphaModFix/>
            </a:blip>
            <a:srcRect/>
            <a:stretch/>
          </p:blipFill>
          <p:spPr>
            <a:xfrm>
              <a:off x="974224" y="2631728"/>
              <a:ext cx="540946" cy="540946"/>
            </a:xfrm>
            <a:prstGeom prst="rect">
              <a:avLst/>
            </a:prstGeom>
            <a:noFill/>
            <a:ln>
              <a:noFill/>
            </a:ln>
          </p:spPr>
        </p:pic>
      </p:grpSp>
      <p:grpSp>
        <p:nvGrpSpPr>
          <p:cNvPr id="857" name="Google Shape;857;p43"/>
          <p:cNvGrpSpPr/>
          <p:nvPr/>
        </p:nvGrpSpPr>
        <p:grpSpPr>
          <a:xfrm>
            <a:off x="-457559" y="3566829"/>
            <a:ext cx="9792000" cy="811420"/>
            <a:chOff x="-444641" y="3923653"/>
            <a:chExt cx="9792000" cy="811420"/>
          </a:xfrm>
        </p:grpSpPr>
        <p:sp>
          <p:nvSpPr>
            <p:cNvPr id="858" name="Google Shape;858;p43"/>
            <p:cNvSpPr/>
            <p:nvPr/>
          </p:nvSpPr>
          <p:spPr>
            <a:xfrm>
              <a:off x="-444641" y="3923653"/>
              <a:ext cx="9792000" cy="811420"/>
            </a:xfrm>
            <a:prstGeom prst="roundRect">
              <a:avLst>
                <a:gd name="adj" fmla="val 50000"/>
              </a:avLst>
            </a:prstGeom>
            <a:solidFill>
              <a:srgbClr val="60AF8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59" name="Google Shape;859;p43"/>
            <p:cNvSpPr txBox="1"/>
            <p:nvPr/>
          </p:nvSpPr>
          <p:spPr>
            <a:xfrm>
              <a:off x="1788014" y="4036996"/>
              <a:ext cx="7134126" cy="584735"/>
            </a:xfrm>
            <a:prstGeom prst="rect">
              <a:avLst/>
            </a:prstGeom>
            <a:noFill/>
            <a:ln>
              <a:noFill/>
            </a:ln>
          </p:spPr>
          <p:txBody>
            <a:bodyPr spcFirstLastPara="1" wrap="square" lIns="91425" tIns="45700" rIns="91425" bIns="45700" anchor="ctr" anchorCtr="0">
              <a:spAutoFit/>
            </a:bodyPr>
            <a:lstStyle/>
            <a:p>
              <a:pPr lvl="0"/>
              <a:r>
                <a:rPr lang="ru-RU" sz="3200" dirty="0" smtClean="0">
                  <a:solidFill>
                    <a:schemeClr val="lt1"/>
                  </a:solidFill>
                  <a:latin typeface="Arial Narrow"/>
                  <a:ea typeface="Arial Narrow"/>
                  <a:cs typeface="Arial Narrow"/>
                  <a:sym typeface="Arial Narrow"/>
                </a:rPr>
                <a:t>Канал «научно-обоснованный </a:t>
              </a:r>
              <a:r>
                <a:rPr lang="ru-RU" sz="3200" dirty="0" err="1" smtClean="0">
                  <a:solidFill>
                    <a:schemeClr val="lt1"/>
                  </a:solidFill>
                  <a:latin typeface="Arial Narrow"/>
                  <a:ea typeface="Arial Narrow"/>
                  <a:cs typeface="Arial Narrow"/>
                  <a:sym typeface="Arial Narrow"/>
                </a:rPr>
                <a:t>коучинг</a:t>
              </a:r>
              <a:r>
                <a:rPr lang="ru-RU" sz="3200" dirty="0" smtClean="0">
                  <a:solidFill>
                    <a:schemeClr val="lt1"/>
                  </a:solidFill>
                  <a:latin typeface="Arial Narrow"/>
                  <a:ea typeface="Arial Narrow"/>
                  <a:cs typeface="Arial Narrow"/>
                  <a:sym typeface="Arial Narrow"/>
                </a:rPr>
                <a:t>»</a:t>
              </a:r>
              <a:endParaRPr dirty="0"/>
            </a:p>
          </p:txBody>
        </p:sp>
      </p:grpSp>
      <p:grpSp>
        <p:nvGrpSpPr>
          <p:cNvPr id="861" name="Google Shape;861;p43"/>
          <p:cNvGrpSpPr/>
          <p:nvPr/>
        </p:nvGrpSpPr>
        <p:grpSpPr>
          <a:xfrm>
            <a:off x="-478340" y="4782640"/>
            <a:ext cx="9108000" cy="811420"/>
            <a:chOff x="-478340" y="5343752"/>
            <a:chExt cx="9108000" cy="811420"/>
          </a:xfrm>
        </p:grpSpPr>
        <p:sp>
          <p:nvSpPr>
            <p:cNvPr id="862" name="Google Shape;862;p43"/>
            <p:cNvSpPr/>
            <p:nvPr/>
          </p:nvSpPr>
          <p:spPr>
            <a:xfrm>
              <a:off x="-478340" y="5343752"/>
              <a:ext cx="9108000" cy="811420"/>
            </a:xfrm>
            <a:prstGeom prst="roundRect">
              <a:avLst>
                <a:gd name="adj" fmla="val 50000"/>
              </a:avLst>
            </a:prstGeom>
            <a:solidFill>
              <a:srgbClr val="9ACB5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63" name="Google Shape;863;p43"/>
            <p:cNvSpPr txBox="1"/>
            <p:nvPr/>
          </p:nvSpPr>
          <p:spPr>
            <a:xfrm>
              <a:off x="1777854" y="5457075"/>
              <a:ext cx="6473972" cy="584775"/>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ru-RU" sz="3200">
                  <a:solidFill>
                    <a:schemeClr val="lt1"/>
                  </a:solidFill>
                  <a:latin typeface="Arial Narrow"/>
                  <a:ea typeface="Arial Narrow"/>
                  <a:cs typeface="Arial Narrow"/>
                  <a:sym typeface="Arial Narrow"/>
                </a:rPr>
                <a:t>Группа в Telegram: t.me/cognitive_coach</a:t>
              </a:r>
              <a:endParaRPr sz="3200">
                <a:solidFill>
                  <a:schemeClr val="lt1"/>
                </a:solidFill>
                <a:latin typeface="Arial Narrow"/>
                <a:ea typeface="Arial Narrow"/>
                <a:cs typeface="Arial Narrow"/>
                <a:sym typeface="Arial Narrow"/>
              </a:endParaRPr>
            </a:p>
          </p:txBody>
        </p:sp>
        <p:pic>
          <p:nvPicPr>
            <p:cNvPr id="864" name="Google Shape;864;p43" descr="Отзыв клиента"/>
            <p:cNvPicPr preferRelativeResize="0"/>
            <p:nvPr/>
          </p:nvPicPr>
          <p:blipFill rotWithShape="1">
            <a:blip r:embed="rId6">
              <a:alphaModFix/>
            </a:blip>
            <a:srcRect/>
            <a:stretch/>
          </p:blipFill>
          <p:spPr>
            <a:xfrm>
              <a:off x="965010" y="5479462"/>
              <a:ext cx="540000" cy="540000"/>
            </a:xfrm>
            <a:prstGeom prst="rect">
              <a:avLst/>
            </a:prstGeom>
            <a:noFill/>
            <a:ln>
              <a:noFill/>
            </a:ln>
          </p:spPr>
        </p:pic>
      </p:grpSp>
      <p:pic>
        <p:nvPicPr>
          <p:cNvPr id="2" name="Рисунок 1"/>
          <p:cNvPicPr>
            <a:picLocks noChangeAspect="1"/>
          </p:cNvPicPr>
          <p:nvPr/>
        </p:nvPicPr>
        <p:blipFill>
          <a:blip r:embed="rId7"/>
          <a:stretch>
            <a:fillRect/>
          </a:stretch>
        </p:blipFill>
        <p:spPr>
          <a:xfrm>
            <a:off x="339368" y="3503780"/>
            <a:ext cx="1251284" cy="938463"/>
          </a:xfrm>
          <a:prstGeom prst="rect">
            <a:avLst/>
          </a:prstGeom>
        </p:spPr>
      </p:pic>
    </p:spTree>
    <p:extLst>
      <p:ext uri="{BB962C8B-B14F-4D97-AF65-F5344CB8AC3E}">
        <p14:creationId xmlns:p14="http://schemas.microsoft.com/office/powerpoint/2010/main" val="2973924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3"/>
          <p:cNvSpPr/>
          <p:nvPr/>
        </p:nvSpPr>
        <p:spPr>
          <a:xfrm>
            <a:off x="-52836" y="-104171"/>
            <a:ext cx="4708973" cy="6962172"/>
          </a:xfrm>
          <a:prstGeom prst="rect">
            <a:avLst/>
          </a:prstGeom>
          <a:solidFill>
            <a:srgbClr val="1E8E9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5" name="Google Shape;125;p3"/>
          <p:cNvSpPr txBox="1"/>
          <p:nvPr/>
        </p:nvSpPr>
        <p:spPr>
          <a:xfrm>
            <a:off x="546681" y="-30937"/>
            <a:ext cx="3179075" cy="54783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35000" dirty="0">
                <a:solidFill>
                  <a:schemeClr val="lt1"/>
                </a:solidFill>
                <a:latin typeface="Arial Black"/>
                <a:sym typeface="Arial Black"/>
              </a:rPr>
              <a:t>4</a:t>
            </a:r>
            <a:endParaRPr dirty="0"/>
          </a:p>
        </p:txBody>
      </p:sp>
      <p:sp>
        <p:nvSpPr>
          <p:cNvPr id="126" name="Google Shape;126;p3"/>
          <p:cNvSpPr txBox="1"/>
          <p:nvPr/>
        </p:nvSpPr>
        <p:spPr>
          <a:xfrm>
            <a:off x="616983" y="4529349"/>
            <a:ext cx="3036409"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4000">
                <a:solidFill>
                  <a:schemeClr val="lt1"/>
                </a:solidFill>
                <a:latin typeface="Arial Black"/>
                <a:ea typeface="Arial Black"/>
                <a:cs typeface="Arial Black"/>
                <a:sym typeface="Arial Black"/>
              </a:rPr>
              <a:t>ВОПРОСА</a:t>
            </a:r>
            <a:endParaRPr/>
          </a:p>
        </p:txBody>
      </p:sp>
      <p:grpSp>
        <p:nvGrpSpPr>
          <p:cNvPr id="127" name="Google Shape;127;p3"/>
          <p:cNvGrpSpPr/>
          <p:nvPr/>
        </p:nvGrpSpPr>
        <p:grpSpPr>
          <a:xfrm>
            <a:off x="3946380" y="811599"/>
            <a:ext cx="1098060" cy="900000"/>
            <a:chOff x="4025956" y="914696"/>
            <a:chExt cx="1098060" cy="900000"/>
          </a:xfrm>
        </p:grpSpPr>
        <p:sp>
          <p:nvSpPr>
            <p:cNvPr id="128" name="Google Shape;128;p3"/>
            <p:cNvSpPr/>
            <p:nvPr/>
          </p:nvSpPr>
          <p:spPr>
            <a:xfrm>
              <a:off x="4025956" y="914696"/>
              <a:ext cx="1098060" cy="900000"/>
            </a:xfrm>
            <a:prstGeom prst="roundRect">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9" name="Google Shape;129;p3"/>
            <p:cNvSpPr txBox="1"/>
            <p:nvPr/>
          </p:nvSpPr>
          <p:spPr>
            <a:xfrm>
              <a:off x="4028927" y="979976"/>
              <a:ext cx="894058" cy="769441"/>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ru-RU" sz="4400">
                  <a:solidFill>
                    <a:schemeClr val="dk1"/>
                  </a:solidFill>
                  <a:latin typeface="Arial Black"/>
                  <a:ea typeface="Arial Black"/>
                  <a:cs typeface="Arial Black"/>
                  <a:sym typeface="Arial Black"/>
                </a:rPr>
                <a:t>1</a:t>
              </a:r>
              <a:r>
                <a:rPr lang="ru-RU" sz="4000">
                  <a:solidFill>
                    <a:schemeClr val="dk1"/>
                  </a:solidFill>
                  <a:latin typeface="Arial Black"/>
                  <a:ea typeface="Arial Black"/>
                  <a:cs typeface="Arial Black"/>
                  <a:sym typeface="Arial Black"/>
                </a:rPr>
                <a:t> </a:t>
              </a:r>
              <a:endParaRPr/>
            </a:p>
          </p:txBody>
        </p:sp>
      </p:grpSp>
      <p:sp>
        <p:nvSpPr>
          <p:cNvPr id="130" name="Google Shape;130;p3"/>
          <p:cNvSpPr txBox="1"/>
          <p:nvPr/>
        </p:nvSpPr>
        <p:spPr>
          <a:xfrm>
            <a:off x="5044440" y="903080"/>
            <a:ext cx="6821110" cy="707846"/>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ru-RU" sz="4000" dirty="0">
                <a:solidFill>
                  <a:schemeClr val="dk1"/>
                </a:solidFill>
                <a:latin typeface="Arial Narrow"/>
                <a:ea typeface="Arial Narrow"/>
                <a:cs typeface="Arial Narrow"/>
                <a:sym typeface="Arial Narrow"/>
              </a:rPr>
              <a:t>Что такое «жизнестойкость</a:t>
            </a:r>
            <a:r>
              <a:rPr lang="ru-RU" sz="4000" dirty="0" smtClean="0">
                <a:solidFill>
                  <a:schemeClr val="dk1"/>
                </a:solidFill>
                <a:latin typeface="Arial Narrow"/>
                <a:ea typeface="Arial Narrow"/>
                <a:cs typeface="Arial Narrow"/>
                <a:sym typeface="Arial Narrow"/>
              </a:rPr>
              <a:t>»</a:t>
            </a:r>
            <a:endParaRPr sz="1100" dirty="0"/>
          </a:p>
        </p:txBody>
      </p:sp>
      <p:grpSp>
        <p:nvGrpSpPr>
          <p:cNvPr id="131" name="Google Shape;131;p3"/>
          <p:cNvGrpSpPr/>
          <p:nvPr/>
        </p:nvGrpSpPr>
        <p:grpSpPr>
          <a:xfrm>
            <a:off x="3946380" y="2276865"/>
            <a:ext cx="1098060" cy="900000"/>
            <a:chOff x="4025956" y="914696"/>
            <a:chExt cx="1098060" cy="900000"/>
          </a:xfrm>
        </p:grpSpPr>
        <p:sp>
          <p:nvSpPr>
            <p:cNvPr id="132" name="Google Shape;132;p3"/>
            <p:cNvSpPr/>
            <p:nvPr/>
          </p:nvSpPr>
          <p:spPr>
            <a:xfrm>
              <a:off x="4025956" y="914696"/>
              <a:ext cx="1098060" cy="900000"/>
            </a:xfrm>
            <a:prstGeom prst="roundRect">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3" name="Google Shape;133;p3"/>
            <p:cNvSpPr txBox="1"/>
            <p:nvPr/>
          </p:nvSpPr>
          <p:spPr>
            <a:xfrm>
              <a:off x="4028927" y="979976"/>
              <a:ext cx="894058" cy="769441"/>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ru-RU" sz="4400">
                  <a:solidFill>
                    <a:schemeClr val="dk1"/>
                  </a:solidFill>
                  <a:latin typeface="Arial Black"/>
                  <a:ea typeface="Arial Black"/>
                  <a:cs typeface="Arial Black"/>
                  <a:sym typeface="Arial Black"/>
                </a:rPr>
                <a:t>2</a:t>
              </a:r>
              <a:r>
                <a:rPr lang="ru-RU" sz="4000">
                  <a:solidFill>
                    <a:schemeClr val="dk1"/>
                  </a:solidFill>
                  <a:latin typeface="Arial Black"/>
                  <a:ea typeface="Arial Black"/>
                  <a:cs typeface="Arial Black"/>
                  <a:sym typeface="Arial Black"/>
                </a:rPr>
                <a:t> </a:t>
              </a:r>
              <a:endParaRPr/>
            </a:p>
          </p:txBody>
        </p:sp>
      </p:grpSp>
      <p:sp>
        <p:nvSpPr>
          <p:cNvPr id="134" name="Google Shape;134;p3"/>
          <p:cNvSpPr txBox="1"/>
          <p:nvPr/>
        </p:nvSpPr>
        <p:spPr>
          <a:xfrm>
            <a:off x="5156802" y="2160880"/>
            <a:ext cx="6821110" cy="1323399"/>
          </a:xfrm>
          <a:prstGeom prst="rect">
            <a:avLst/>
          </a:prstGeom>
          <a:noFill/>
          <a:ln>
            <a:noFill/>
          </a:ln>
        </p:spPr>
        <p:txBody>
          <a:bodyPr spcFirstLastPara="1" wrap="square" lIns="91425" tIns="45700" rIns="91425" bIns="45700" anchor="ctr" anchorCtr="0">
            <a:spAutoFit/>
          </a:bodyPr>
          <a:lstStyle/>
          <a:p>
            <a:pPr lvl="0"/>
            <a:r>
              <a:rPr lang="ru-RU" sz="4000" dirty="0" smtClean="0">
                <a:solidFill>
                  <a:schemeClr val="dk1"/>
                </a:solidFill>
                <a:latin typeface="Arial Narrow"/>
                <a:ea typeface="Arial Narrow"/>
                <a:cs typeface="Arial Narrow"/>
                <a:sym typeface="Arial Narrow"/>
              </a:rPr>
              <a:t>Образовательное решение «Жизнестойкость лидера»</a:t>
            </a:r>
            <a:endParaRPr lang="ru-RU" sz="4000" dirty="0"/>
          </a:p>
        </p:txBody>
      </p:sp>
      <p:grpSp>
        <p:nvGrpSpPr>
          <p:cNvPr id="135" name="Google Shape;135;p3"/>
          <p:cNvGrpSpPr/>
          <p:nvPr/>
        </p:nvGrpSpPr>
        <p:grpSpPr>
          <a:xfrm>
            <a:off x="3946380" y="3941120"/>
            <a:ext cx="1098060" cy="900000"/>
            <a:chOff x="4025956" y="914696"/>
            <a:chExt cx="1098060" cy="900000"/>
          </a:xfrm>
        </p:grpSpPr>
        <p:sp>
          <p:nvSpPr>
            <p:cNvPr id="136" name="Google Shape;136;p3"/>
            <p:cNvSpPr/>
            <p:nvPr/>
          </p:nvSpPr>
          <p:spPr>
            <a:xfrm>
              <a:off x="4025956" y="914696"/>
              <a:ext cx="1098060" cy="900000"/>
            </a:xfrm>
            <a:prstGeom prst="roundRect">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7" name="Google Shape;137;p3"/>
            <p:cNvSpPr txBox="1"/>
            <p:nvPr/>
          </p:nvSpPr>
          <p:spPr>
            <a:xfrm>
              <a:off x="4028927" y="979976"/>
              <a:ext cx="894058" cy="769441"/>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ru-RU" sz="4400">
                  <a:solidFill>
                    <a:schemeClr val="dk1"/>
                  </a:solidFill>
                  <a:latin typeface="Arial Black"/>
                  <a:ea typeface="Arial Black"/>
                  <a:cs typeface="Arial Black"/>
                  <a:sym typeface="Arial Black"/>
                </a:rPr>
                <a:t>3</a:t>
              </a:r>
              <a:r>
                <a:rPr lang="ru-RU" sz="4000">
                  <a:solidFill>
                    <a:schemeClr val="dk1"/>
                  </a:solidFill>
                  <a:latin typeface="Arial Black"/>
                  <a:ea typeface="Arial Black"/>
                  <a:cs typeface="Arial Black"/>
                  <a:sym typeface="Arial Black"/>
                </a:rPr>
                <a:t> </a:t>
              </a:r>
              <a:endParaRPr/>
            </a:p>
          </p:txBody>
        </p:sp>
      </p:grpSp>
      <p:sp>
        <p:nvSpPr>
          <p:cNvPr id="138" name="Google Shape;138;p3"/>
          <p:cNvSpPr txBox="1"/>
          <p:nvPr/>
        </p:nvSpPr>
        <p:spPr>
          <a:xfrm>
            <a:off x="5032515" y="3791693"/>
            <a:ext cx="7069685" cy="1231066"/>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ru-RU" sz="3700" dirty="0">
                <a:solidFill>
                  <a:schemeClr val="dk1"/>
                </a:solidFill>
                <a:latin typeface="Arial Narrow"/>
                <a:ea typeface="Arial Narrow"/>
                <a:cs typeface="Arial Narrow"/>
                <a:sym typeface="Arial Narrow"/>
              </a:rPr>
              <a:t>Роль </a:t>
            </a:r>
            <a:r>
              <a:rPr lang="ru-RU" sz="3700" dirty="0" err="1">
                <a:solidFill>
                  <a:schemeClr val="dk1"/>
                </a:solidFill>
                <a:latin typeface="Arial Narrow"/>
                <a:ea typeface="Arial Narrow"/>
                <a:cs typeface="Arial Narrow"/>
                <a:sym typeface="Arial Narrow"/>
              </a:rPr>
              <a:t>когнитивно</a:t>
            </a:r>
            <a:r>
              <a:rPr lang="ru-RU" sz="3700" dirty="0">
                <a:solidFill>
                  <a:schemeClr val="dk1"/>
                </a:solidFill>
                <a:latin typeface="Arial Narrow"/>
                <a:ea typeface="Arial Narrow"/>
                <a:cs typeface="Arial Narrow"/>
                <a:sym typeface="Arial Narrow"/>
              </a:rPr>
              <a:t>-поведенческого </a:t>
            </a:r>
            <a:r>
              <a:rPr lang="ru-RU" sz="3700" dirty="0" err="1">
                <a:solidFill>
                  <a:schemeClr val="dk1"/>
                </a:solidFill>
                <a:latin typeface="Arial Narrow"/>
                <a:ea typeface="Arial Narrow"/>
                <a:cs typeface="Arial Narrow"/>
                <a:sym typeface="Arial Narrow"/>
              </a:rPr>
              <a:t>коучинга</a:t>
            </a:r>
            <a:r>
              <a:rPr lang="ru-RU" sz="3700" dirty="0">
                <a:solidFill>
                  <a:schemeClr val="dk1"/>
                </a:solidFill>
                <a:latin typeface="Arial Narrow"/>
                <a:ea typeface="Arial Narrow"/>
                <a:cs typeface="Arial Narrow"/>
                <a:sym typeface="Arial Narrow"/>
              </a:rPr>
              <a:t> в развитии </a:t>
            </a:r>
            <a:r>
              <a:rPr lang="ru-RU" sz="3700" dirty="0" smtClean="0">
                <a:solidFill>
                  <a:schemeClr val="dk1"/>
                </a:solidFill>
                <a:latin typeface="Arial Narrow"/>
                <a:ea typeface="Arial Narrow"/>
                <a:cs typeface="Arial Narrow"/>
                <a:sym typeface="Arial Narrow"/>
              </a:rPr>
              <a:t>жизнестойкости</a:t>
            </a:r>
            <a:endParaRPr sz="3700" dirty="0"/>
          </a:p>
        </p:txBody>
      </p:sp>
      <p:grpSp>
        <p:nvGrpSpPr>
          <p:cNvPr id="17" name="Google Shape;135;p3"/>
          <p:cNvGrpSpPr/>
          <p:nvPr/>
        </p:nvGrpSpPr>
        <p:grpSpPr>
          <a:xfrm>
            <a:off x="3959043" y="5455948"/>
            <a:ext cx="1098060" cy="900000"/>
            <a:chOff x="4025956" y="914696"/>
            <a:chExt cx="1098060" cy="900000"/>
          </a:xfrm>
        </p:grpSpPr>
        <p:sp>
          <p:nvSpPr>
            <p:cNvPr id="18" name="Google Shape;136;p3"/>
            <p:cNvSpPr/>
            <p:nvPr/>
          </p:nvSpPr>
          <p:spPr>
            <a:xfrm>
              <a:off x="4025956" y="914696"/>
              <a:ext cx="1098060" cy="900000"/>
            </a:xfrm>
            <a:prstGeom prst="roundRect">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 name="Google Shape;137;p3"/>
            <p:cNvSpPr txBox="1"/>
            <p:nvPr/>
          </p:nvSpPr>
          <p:spPr>
            <a:xfrm>
              <a:off x="4028927" y="979996"/>
              <a:ext cx="894058" cy="769401"/>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ru-RU" sz="4400" dirty="0">
                  <a:solidFill>
                    <a:schemeClr val="dk1"/>
                  </a:solidFill>
                  <a:latin typeface="Arial Black"/>
                  <a:ea typeface="Arial Black"/>
                  <a:cs typeface="Arial Black"/>
                  <a:sym typeface="Arial Black"/>
                </a:rPr>
                <a:t>4</a:t>
              </a:r>
              <a:r>
                <a:rPr lang="ru-RU" sz="4000" dirty="0" smtClean="0">
                  <a:solidFill>
                    <a:schemeClr val="dk1"/>
                  </a:solidFill>
                  <a:latin typeface="Arial Black"/>
                  <a:ea typeface="Arial Black"/>
                  <a:cs typeface="Arial Black"/>
                  <a:sym typeface="Arial Black"/>
                </a:rPr>
                <a:t> </a:t>
              </a:r>
              <a:endParaRPr dirty="0"/>
            </a:p>
          </p:txBody>
        </p:sp>
      </p:grpSp>
      <p:sp>
        <p:nvSpPr>
          <p:cNvPr id="20" name="Google Shape;134;p3"/>
          <p:cNvSpPr txBox="1"/>
          <p:nvPr/>
        </p:nvSpPr>
        <p:spPr>
          <a:xfrm>
            <a:off x="5156803" y="5492616"/>
            <a:ext cx="6821110" cy="707846"/>
          </a:xfrm>
          <a:prstGeom prst="rect">
            <a:avLst/>
          </a:prstGeom>
          <a:noFill/>
          <a:ln>
            <a:noFill/>
          </a:ln>
        </p:spPr>
        <p:txBody>
          <a:bodyPr spcFirstLastPara="1" wrap="square" lIns="91425" tIns="45700" rIns="91425" bIns="45700" anchor="ctr" anchorCtr="0">
            <a:spAutoFit/>
          </a:bodyPr>
          <a:lstStyle/>
          <a:p>
            <a:pPr lvl="0"/>
            <a:r>
              <a:rPr lang="ru-RU" sz="4000" dirty="0" smtClean="0">
                <a:solidFill>
                  <a:schemeClr val="dk1"/>
                </a:solidFill>
                <a:latin typeface="Arial Narrow"/>
                <a:ea typeface="Arial Narrow"/>
                <a:cs typeface="Arial Narrow"/>
                <a:sym typeface="Arial Narrow"/>
              </a:rPr>
              <a:t>Результаты исследования</a:t>
            </a:r>
            <a:endParaRPr lang="ru-RU" sz="4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143"/>
        <p:cNvGrpSpPr/>
        <p:nvPr/>
      </p:nvGrpSpPr>
      <p:grpSpPr>
        <a:xfrm>
          <a:off x="0" y="0"/>
          <a:ext cx="0" cy="0"/>
          <a:chOff x="0" y="0"/>
          <a:chExt cx="0" cy="0"/>
        </a:xfrm>
      </p:grpSpPr>
      <p:sp>
        <p:nvSpPr>
          <p:cNvPr id="144" name="Google Shape;144;p4"/>
          <p:cNvSpPr/>
          <p:nvPr/>
        </p:nvSpPr>
        <p:spPr>
          <a:xfrm rot="-2700000" flipH="1">
            <a:off x="-2087018" y="-1263116"/>
            <a:ext cx="9402676" cy="9402676"/>
          </a:xfrm>
          <a:prstGeom prst="roundRect">
            <a:avLst>
              <a:gd name="adj" fmla="val 16667"/>
            </a:avLst>
          </a:prstGeom>
          <a:solidFill>
            <a:srgbClr val="1E8E9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5" name="Google Shape;145;p4"/>
          <p:cNvSpPr/>
          <p:nvPr/>
        </p:nvSpPr>
        <p:spPr>
          <a:xfrm>
            <a:off x="-478341" y="976745"/>
            <a:ext cx="290945" cy="997528"/>
          </a:xfrm>
          <a:prstGeom prst="rect">
            <a:avLst/>
          </a:prstGeom>
          <a:solidFill>
            <a:srgbClr val="1E8E9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6" name="Google Shape;146;p4"/>
          <p:cNvSpPr/>
          <p:nvPr/>
        </p:nvSpPr>
        <p:spPr>
          <a:xfrm>
            <a:off x="-478341" y="2126673"/>
            <a:ext cx="290945" cy="997528"/>
          </a:xfrm>
          <a:prstGeom prst="rect">
            <a:avLst/>
          </a:prstGeom>
          <a:solidFill>
            <a:srgbClr val="60AF8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7" name="Google Shape;147;p4"/>
          <p:cNvSpPr/>
          <p:nvPr/>
        </p:nvSpPr>
        <p:spPr>
          <a:xfrm>
            <a:off x="-478341" y="3276601"/>
            <a:ext cx="290945" cy="997528"/>
          </a:xfrm>
          <a:prstGeom prst="rect">
            <a:avLst/>
          </a:prstGeom>
          <a:solidFill>
            <a:srgbClr val="9ACB5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8" name="Google Shape;148;p4"/>
          <p:cNvSpPr/>
          <p:nvPr/>
        </p:nvSpPr>
        <p:spPr>
          <a:xfrm rot="5400000">
            <a:off x="-2714344" y="2126673"/>
            <a:ext cx="2774374" cy="997528"/>
          </a:xfrm>
          <a:prstGeom prst="rect">
            <a:avLst/>
          </a:prstGeom>
          <a:gradFill>
            <a:gsLst>
              <a:gs pos="0">
                <a:srgbClr val="1E8E97"/>
              </a:gs>
              <a:gs pos="28000">
                <a:srgbClr val="4DA593"/>
              </a:gs>
              <a:gs pos="100000">
                <a:srgbClr val="9ACB56"/>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9" name="Google Shape;149;p4"/>
          <p:cNvSpPr txBox="1"/>
          <p:nvPr/>
        </p:nvSpPr>
        <p:spPr>
          <a:xfrm>
            <a:off x="596862" y="2751297"/>
            <a:ext cx="7737866" cy="1374695"/>
          </a:xfrm>
          <a:prstGeom prst="rect">
            <a:avLst/>
          </a:prstGeom>
          <a:noFill/>
          <a:ln>
            <a:noFill/>
          </a:ln>
        </p:spPr>
        <p:txBody>
          <a:bodyPr spcFirstLastPara="1" wrap="square" lIns="91425" tIns="45700" rIns="91425" bIns="45700" anchor="ctr" anchorCtr="0">
            <a:spAutoFit/>
          </a:bodyPr>
          <a:lstStyle/>
          <a:p>
            <a:pPr marL="0" marR="0" lvl="0" indent="0" algn="l" rtl="0">
              <a:lnSpc>
                <a:spcPts val="5000"/>
              </a:lnSpc>
              <a:spcBef>
                <a:spcPts val="0"/>
              </a:spcBef>
              <a:spcAft>
                <a:spcPts val="0"/>
              </a:spcAft>
              <a:buNone/>
            </a:pPr>
            <a:r>
              <a:rPr lang="ru-RU" sz="5000" dirty="0">
                <a:solidFill>
                  <a:schemeClr val="lt1"/>
                </a:solidFill>
                <a:latin typeface="Arial Black"/>
                <a:ea typeface="Arial Black"/>
                <a:cs typeface="Arial Black"/>
                <a:sym typeface="Arial Black"/>
              </a:rPr>
              <a:t>Что такое «жизнестойкость»</a:t>
            </a:r>
            <a:endParaRPr sz="5000" dirty="0"/>
          </a:p>
        </p:txBody>
      </p:sp>
      <p:sp>
        <p:nvSpPr>
          <p:cNvPr id="150" name="Google Shape;150;p4"/>
          <p:cNvSpPr txBox="1"/>
          <p:nvPr/>
        </p:nvSpPr>
        <p:spPr>
          <a:xfrm>
            <a:off x="8808085" y="303996"/>
            <a:ext cx="2523511" cy="6247864"/>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ru-RU" sz="40000" dirty="0">
                <a:solidFill>
                  <a:srgbClr val="60AF8E"/>
                </a:solidFill>
                <a:latin typeface="Arial"/>
                <a:ea typeface="Arial"/>
                <a:cs typeface="Arial"/>
                <a:sym typeface="Arial"/>
              </a:rPr>
              <a:t>?</a:t>
            </a:r>
            <a:endParaRP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9" name="Google Shape;209;p10"/>
          <p:cNvSpPr txBox="1"/>
          <p:nvPr/>
        </p:nvSpPr>
        <p:spPr>
          <a:xfrm>
            <a:off x="695321" y="1283636"/>
            <a:ext cx="10754349" cy="1566728"/>
          </a:xfrm>
          <a:prstGeom prst="rect">
            <a:avLst/>
          </a:prstGeom>
          <a:noFill/>
          <a:ln>
            <a:noFill/>
          </a:ln>
        </p:spPr>
        <p:txBody>
          <a:bodyPr spcFirstLastPara="1" wrap="square" lIns="121900" tIns="121900" rIns="121900" bIns="121900" anchor="ctr" anchorCtr="0">
            <a:noAutofit/>
          </a:bodyPr>
          <a:lstStyle/>
          <a:p>
            <a:pPr lvl="0">
              <a:lnSpc>
                <a:spcPct val="90000"/>
              </a:lnSpc>
              <a:spcBef>
                <a:spcPts val="1000"/>
              </a:spcBef>
              <a:buClr>
                <a:schemeClr val="dk1"/>
              </a:buClr>
              <a:buSzPts val="3000"/>
            </a:pPr>
            <a:r>
              <a:rPr lang="ru-RU" sz="2500" dirty="0">
                <a:solidFill>
                  <a:schemeClr val="dk1"/>
                </a:solidFill>
                <a:latin typeface="Arial Narrow" panose="020B0606020202030204" pitchFamily="34" charset="0"/>
                <a:ea typeface="Arial Narrow"/>
                <a:cs typeface="Arial Narrow"/>
                <a:sym typeface="Arial Narrow"/>
              </a:rPr>
              <a:t>- представляет собой систему убеждений о себе, о мире, об отношениях с миром</a:t>
            </a:r>
            <a:r>
              <a:rPr lang="ru-RU" sz="2500" i="1" dirty="0">
                <a:solidFill>
                  <a:schemeClr val="dk1"/>
                </a:solidFill>
                <a:latin typeface="Arial Narrow" panose="020B0606020202030204" pitchFamily="34" charset="0"/>
                <a:ea typeface="Calibri"/>
                <a:cs typeface="Calibri"/>
                <a:sym typeface="Calibri"/>
              </a:rPr>
              <a:t> </a:t>
            </a:r>
            <a:r>
              <a:rPr lang="ru-RU" sz="2500" dirty="0">
                <a:solidFill>
                  <a:schemeClr val="dk1"/>
                </a:solidFill>
                <a:latin typeface="Arial Narrow" panose="020B0606020202030204" pitchFamily="34" charset="0"/>
                <a:ea typeface="Calibri"/>
                <a:cs typeface="Calibri"/>
                <a:sym typeface="Calibri"/>
              </a:rPr>
              <a:t>(</a:t>
            </a:r>
            <a:r>
              <a:rPr lang="ru-RU" sz="2500" i="1" dirty="0">
                <a:solidFill>
                  <a:schemeClr val="dk1"/>
                </a:solidFill>
                <a:latin typeface="Arial Narrow" panose="020B0606020202030204" pitchFamily="34" charset="0"/>
                <a:ea typeface="Calibri"/>
                <a:cs typeface="Calibri"/>
                <a:sym typeface="Calibri"/>
              </a:rPr>
              <a:t>Maddi, Kobasa)</a:t>
            </a:r>
            <a:r>
              <a:rPr lang="ru-RU" sz="2500" dirty="0">
                <a:solidFill>
                  <a:schemeClr val="dk1"/>
                </a:solidFill>
                <a:latin typeface="Arial Narrow" panose="020B0606020202030204" pitchFamily="34" charset="0"/>
                <a:ea typeface="Calibri"/>
                <a:cs typeface="Calibri"/>
                <a:sym typeface="Arial Narrow"/>
              </a:rPr>
              <a:t>, которая помогает личности выдерживать стрессовую ситуацию, сохраняя внутреннюю сбалансированность и не снижая успешность деятельности. </a:t>
            </a:r>
            <a:r>
              <a:rPr lang="ru-RU" sz="2500" dirty="0">
                <a:solidFill>
                  <a:schemeClr val="dk1"/>
                </a:solidFill>
                <a:latin typeface="Arial Narrow" panose="020B0606020202030204" pitchFamily="34" charset="0"/>
                <a:ea typeface="Arial Narrow"/>
                <a:cs typeface="Arial Narrow"/>
                <a:sym typeface="Arial Narrow"/>
              </a:rPr>
              <a:t> </a:t>
            </a:r>
            <a:endParaRPr sz="2500" dirty="0">
              <a:latin typeface="Arial Narrow" panose="020B0606020202030204" pitchFamily="34" charset="0"/>
            </a:endParaRPr>
          </a:p>
        </p:txBody>
      </p:sp>
      <p:grpSp>
        <p:nvGrpSpPr>
          <p:cNvPr id="210" name="Google Shape;210;p10"/>
          <p:cNvGrpSpPr/>
          <p:nvPr/>
        </p:nvGrpSpPr>
        <p:grpSpPr>
          <a:xfrm>
            <a:off x="-857737" y="560865"/>
            <a:ext cx="8033237" cy="720000"/>
            <a:chOff x="-925976" y="1601973"/>
            <a:chExt cx="5942475" cy="720000"/>
          </a:xfrm>
        </p:grpSpPr>
        <p:sp>
          <p:nvSpPr>
            <p:cNvPr id="211" name="Google Shape;211;p10"/>
            <p:cNvSpPr/>
            <p:nvPr/>
          </p:nvSpPr>
          <p:spPr>
            <a:xfrm>
              <a:off x="-925976" y="1601973"/>
              <a:ext cx="5942475" cy="720000"/>
            </a:xfrm>
            <a:prstGeom prst="roundRect">
              <a:avLst>
                <a:gd name="adj" fmla="val 50000"/>
              </a:avLst>
            </a:prstGeom>
            <a:solidFill>
              <a:srgbClr val="1E8E9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2" name="Google Shape;212;p10"/>
            <p:cNvSpPr txBox="1"/>
            <p:nvPr/>
          </p:nvSpPr>
          <p:spPr>
            <a:xfrm flipH="1">
              <a:off x="222878" y="1700384"/>
              <a:ext cx="4621055" cy="52318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ru-RU" sz="2800" dirty="0">
                  <a:solidFill>
                    <a:schemeClr val="lt1"/>
                  </a:solidFill>
                  <a:latin typeface="Arial Black"/>
                  <a:ea typeface="Arial Black"/>
                  <a:cs typeface="Arial Black"/>
                  <a:sym typeface="Arial Black"/>
                </a:rPr>
                <a:t>Жизнестойкость</a:t>
              </a:r>
              <a:r>
                <a:rPr lang="ru-RU" sz="2500" dirty="0">
                  <a:solidFill>
                    <a:schemeClr val="lt1"/>
                  </a:solidFill>
                  <a:latin typeface="Arial Black"/>
                  <a:ea typeface="Arial Black"/>
                  <a:cs typeface="Arial Black"/>
                  <a:sym typeface="Arial Black"/>
                </a:rPr>
                <a:t> </a:t>
              </a:r>
              <a:r>
                <a:rPr lang="ru-RU" sz="2000" dirty="0">
                  <a:solidFill>
                    <a:schemeClr val="lt1"/>
                  </a:solidFill>
                  <a:latin typeface="Arial Black"/>
                  <a:ea typeface="Arial Black"/>
                  <a:cs typeface="Arial Black"/>
                  <a:sym typeface="Arial Black"/>
                </a:rPr>
                <a:t>(</a:t>
              </a:r>
              <a:r>
                <a:rPr lang="en-US" sz="2000" dirty="0">
                  <a:solidFill>
                    <a:schemeClr val="lt1"/>
                  </a:solidFill>
                  <a:latin typeface="Arial Black"/>
                  <a:ea typeface="Arial Black"/>
                  <a:cs typeface="Arial Black"/>
                  <a:sym typeface="Arial Black"/>
                </a:rPr>
                <a:t>hardiness</a:t>
              </a:r>
              <a:r>
                <a:rPr lang="ru-RU" sz="2000" dirty="0">
                  <a:solidFill>
                    <a:schemeClr val="lt1"/>
                  </a:solidFill>
                  <a:latin typeface="Arial Black"/>
                  <a:ea typeface="Arial Black"/>
                  <a:cs typeface="Arial Black"/>
                  <a:sym typeface="Arial Black"/>
                </a:rPr>
                <a:t>)</a:t>
              </a:r>
              <a:endParaRPr sz="2000" dirty="0"/>
            </a:p>
          </p:txBody>
        </p:sp>
      </p:grpSp>
      <p:sp>
        <p:nvSpPr>
          <p:cNvPr id="214" name="Google Shape;214;p10"/>
          <p:cNvSpPr txBox="1"/>
          <p:nvPr/>
        </p:nvSpPr>
        <p:spPr>
          <a:xfrm>
            <a:off x="1771770" y="4213879"/>
            <a:ext cx="9677900" cy="549128"/>
          </a:xfrm>
          <a:prstGeom prst="rect">
            <a:avLst/>
          </a:prstGeom>
          <a:no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1E8E97"/>
              </a:buClr>
              <a:buSzPts val="2500"/>
              <a:buFont typeface="Arial"/>
              <a:buNone/>
            </a:pPr>
            <a:r>
              <a:rPr lang="ru-RU" sz="2500" dirty="0">
                <a:solidFill>
                  <a:srgbClr val="60AF8E"/>
                </a:solidFill>
                <a:latin typeface="Arial Black"/>
                <a:ea typeface="Arial Black"/>
                <a:cs typeface="Arial Black"/>
                <a:sym typeface="Arial Black"/>
              </a:rPr>
              <a:t>вовлеченность (в деятельность)</a:t>
            </a:r>
            <a:endParaRPr dirty="0">
              <a:solidFill>
                <a:srgbClr val="60AF8E"/>
              </a:solidFill>
            </a:endParaRPr>
          </a:p>
        </p:txBody>
      </p:sp>
      <p:sp>
        <p:nvSpPr>
          <p:cNvPr id="215" name="Google Shape;215;p10"/>
          <p:cNvSpPr txBox="1"/>
          <p:nvPr/>
        </p:nvSpPr>
        <p:spPr>
          <a:xfrm>
            <a:off x="1771770" y="4950420"/>
            <a:ext cx="9677900" cy="549128"/>
          </a:xfrm>
          <a:prstGeom prst="rect">
            <a:avLst/>
          </a:prstGeom>
          <a:no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1E8E97"/>
              </a:buClr>
              <a:buSzPts val="2500"/>
              <a:buFont typeface="Arial"/>
              <a:buNone/>
            </a:pPr>
            <a:r>
              <a:rPr lang="ru-RU" sz="2500" dirty="0">
                <a:solidFill>
                  <a:srgbClr val="60AF8E"/>
                </a:solidFill>
                <a:latin typeface="Arial Black"/>
                <a:ea typeface="Arial Black"/>
                <a:cs typeface="Arial Black"/>
                <a:sym typeface="Arial Black"/>
              </a:rPr>
              <a:t>контроль (за исполнением целей)</a:t>
            </a:r>
            <a:endParaRPr dirty="0">
              <a:solidFill>
                <a:srgbClr val="60AF8E"/>
              </a:solidFill>
            </a:endParaRPr>
          </a:p>
        </p:txBody>
      </p:sp>
      <p:sp>
        <p:nvSpPr>
          <p:cNvPr id="216" name="Google Shape;216;p10"/>
          <p:cNvSpPr txBox="1"/>
          <p:nvPr/>
        </p:nvSpPr>
        <p:spPr>
          <a:xfrm>
            <a:off x="1771769" y="5686961"/>
            <a:ext cx="9836659" cy="549128"/>
          </a:xfrm>
          <a:prstGeom prst="rect">
            <a:avLst/>
          </a:prstGeom>
          <a:no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1E8E97"/>
              </a:buClr>
              <a:buSzPts val="2500"/>
              <a:buFont typeface="Arial"/>
              <a:buNone/>
            </a:pPr>
            <a:r>
              <a:rPr lang="ru-RU" sz="2500" dirty="0">
                <a:solidFill>
                  <a:srgbClr val="60AF8E"/>
                </a:solidFill>
                <a:latin typeface="Arial Black"/>
                <a:ea typeface="Arial Black"/>
                <a:cs typeface="Arial Black"/>
                <a:sym typeface="Arial Black"/>
              </a:rPr>
              <a:t>принятие риска</a:t>
            </a:r>
            <a:endParaRPr dirty="0">
              <a:solidFill>
                <a:srgbClr val="60AF8E"/>
              </a:solidFill>
            </a:endParaRPr>
          </a:p>
        </p:txBody>
      </p:sp>
      <p:grpSp>
        <p:nvGrpSpPr>
          <p:cNvPr id="13" name="Google Shape;210;p10">
            <a:extLst>
              <a:ext uri="{FF2B5EF4-FFF2-40B4-BE49-F238E27FC236}">
                <a16:creationId xmlns:a16="http://schemas.microsoft.com/office/drawing/2014/main" id="{8AA1E9FE-9B8A-4F84-B97C-F62FCF6C9B83}"/>
              </a:ext>
            </a:extLst>
          </p:cNvPr>
          <p:cNvGrpSpPr/>
          <p:nvPr/>
        </p:nvGrpSpPr>
        <p:grpSpPr>
          <a:xfrm>
            <a:off x="-857737" y="3208327"/>
            <a:ext cx="12307407" cy="720000"/>
            <a:chOff x="-925976" y="1601973"/>
            <a:chExt cx="5942475" cy="720000"/>
          </a:xfrm>
        </p:grpSpPr>
        <p:sp>
          <p:nvSpPr>
            <p:cNvPr id="14" name="Google Shape;211;p10">
              <a:extLst>
                <a:ext uri="{FF2B5EF4-FFF2-40B4-BE49-F238E27FC236}">
                  <a16:creationId xmlns:a16="http://schemas.microsoft.com/office/drawing/2014/main" id="{2A2D857D-ED03-4FEF-BEF8-12D39B8F8CBA}"/>
                </a:ext>
              </a:extLst>
            </p:cNvPr>
            <p:cNvSpPr/>
            <p:nvPr/>
          </p:nvSpPr>
          <p:spPr>
            <a:xfrm>
              <a:off x="-925976" y="1601973"/>
              <a:ext cx="5942475" cy="720000"/>
            </a:xfrm>
            <a:prstGeom prst="roundRect">
              <a:avLst>
                <a:gd name="adj" fmla="val 50000"/>
              </a:avLst>
            </a:prstGeom>
            <a:solidFill>
              <a:srgbClr val="60AF8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 name="Google Shape;212;p10">
              <a:extLst>
                <a:ext uri="{FF2B5EF4-FFF2-40B4-BE49-F238E27FC236}">
                  <a16:creationId xmlns:a16="http://schemas.microsoft.com/office/drawing/2014/main" id="{E296629E-105B-4CAE-9A20-19A38C6262CB}"/>
                </a:ext>
              </a:extLst>
            </p:cNvPr>
            <p:cNvSpPr txBox="1"/>
            <p:nvPr/>
          </p:nvSpPr>
          <p:spPr>
            <a:xfrm flipH="1">
              <a:off x="-176102" y="1723467"/>
              <a:ext cx="5020035" cy="477013"/>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ru-RU" sz="2400" dirty="0">
                  <a:solidFill>
                    <a:schemeClr val="lt1"/>
                  </a:solidFill>
                  <a:latin typeface="Arial Narrow" panose="020B0606020202030204" pitchFamily="34" charset="0"/>
                  <a:ea typeface="Arial Black"/>
                  <a:cs typeface="Arial Black"/>
                  <a:sym typeface="Arial Black"/>
                </a:rPr>
                <a:t>Это диспозиция, включающая в себя три сравнительно автономных компонента: </a:t>
              </a:r>
            </a:p>
          </p:txBody>
        </p:sp>
      </p:grpSp>
      <p:pic>
        <p:nvPicPr>
          <p:cNvPr id="3" name="Рисунок 2" descr="Мозговой штурм группы">
            <a:extLst>
              <a:ext uri="{FF2B5EF4-FFF2-40B4-BE49-F238E27FC236}">
                <a16:creationId xmlns:a16="http://schemas.microsoft.com/office/drawing/2014/main" id="{4137F567-67F1-4416-903C-CDBEC3D49515}"/>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119050" y="5677291"/>
            <a:ext cx="594000" cy="594000"/>
          </a:xfrm>
          <a:prstGeom prst="rect">
            <a:avLst/>
          </a:prstGeom>
        </p:spPr>
      </p:pic>
      <p:pic>
        <p:nvPicPr>
          <p:cNvPr id="5" name="Рисунок 4" descr="Конференц-зал">
            <a:extLst>
              <a:ext uri="{FF2B5EF4-FFF2-40B4-BE49-F238E27FC236}">
                <a16:creationId xmlns:a16="http://schemas.microsoft.com/office/drawing/2014/main" id="{9EB1623C-8360-44B5-B7BC-38DC5F3D2724}"/>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1131082" y="4219922"/>
            <a:ext cx="594000" cy="594000"/>
          </a:xfrm>
          <a:prstGeom prst="rect">
            <a:avLst/>
          </a:prstGeom>
        </p:spPr>
      </p:pic>
      <p:pic>
        <p:nvPicPr>
          <p:cNvPr id="7" name="Рисунок 6" descr="Цель">
            <a:extLst>
              <a:ext uri="{FF2B5EF4-FFF2-40B4-BE49-F238E27FC236}">
                <a16:creationId xmlns:a16="http://schemas.microsoft.com/office/drawing/2014/main" id="{94AA209F-F8C2-49B4-9079-F29CBF25921C}"/>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1131082" y="4932225"/>
            <a:ext cx="594000" cy="594000"/>
          </a:xfrm>
          <a:prstGeom prst="rect">
            <a:avLst/>
          </a:prstGeom>
        </p:spPr>
      </p:pic>
    </p:spTree>
    <p:extLst>
      <p:ext uri="{BB962C8B-B14F-4D97-AF65-F5344CB8AC3E}">
        <p14:creationId xmlns:p14="http://schemas.microsoft.com/office/powerpoint/2010/main" val="26210804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4"/>
          <p:cNvSpPr/>
          <p:nvPr/>
        </p:nvSpPr>
        <p:spPr>
          <a:xfrm rot="-2700000" flipH="1">
            <a:off x="-2087018" y="-1263116"/>
            <a:ext cx="9402676" cy="9402676"/>
          </a:xfrm>
          <a:prstGeom prst="roundRect">
            <a:avLst>
              <a:gd name="adj" fmla="val 16667"/>
            </a:avLst>
          </a:prstGeom>
          <a:solidFill>
            <a:srgbClr val="1E8E9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5" name="Google Shape;145;p4"/>
          <p:cNvSpPr/>
          <p:nvPr/>
        </p:nvSpPr>
        <p:spPr>
          <a:xfrm>
            <a:off x="-478341" y="976745"/>
            <a:ext cx="290945" cy="997528"/>
          </a:xfrm>
          <a:prstGeom prst="rect">
            <a:avLst/>
          </a:prstGeom>
          <a:solidFill>
            <a:srgbClr val="1E8E9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6" name="Google Shape;146;p4"/>
          <p:cNvSpPr/>
          <p:nvPr/>
        </p:nvSpPr>
        <p:spPr>
          <a:xfrm>
            <a:off x="-478341" y="2126673"/>
            <a:ext cx="290945" cy="997528"/>
          </a:xfrm>
          <a:prstGeom prst="rect">
            <a:avLst/>
          </a:prstGeom>
          <a:solidFill>
            <a:srgbClr val="60AF8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7" name="Google Shape;147;p4"/>
          <p:cNvSpPr/>
          <p:nvPr/>
        </p:nvSpPr>
        <p:spPr>
          <a:xfrm>
            <a:off x="-478341" y="3276601"/>
            <a:ext cx="290945" cy="997528"/>
          </a:xfrm>
          <a:prstGeom prst="rect">
            <a:avLst/>
          </a:prstGeom>
          <a:solidFill>
            <a:srgbClr val="9ACB5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8" name="Google Shape;148;p4"/>
          <p:cNvSpPr/>
          <p:nvPr/>
        </p:nvSpPr>
        <p:spPr>
          <a:xfrm rot="5400000">
            <a:off x="-2714344" y="2126673"/>
            <a:ext cx="2774374" cy="997528"/>
          </a:xfrm>
          <a:prstGeom prst="rect">
            <a:avLst/>
          </a:prstGeom>
          <a:gradFill>
            <a:gsLst>
              <a:gs pos="0">
                <a:srgbClr val="1E8E97"/>
              </a:gs>
              <a:gs pos="28000">
                <a:srgbClr val="4DA593"/>
              </a:gs>
              <a:gs pos="100000">
                <a:srgbClr val="9ACB56"/>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9" name="Google Shape;149;p4"/>
          <p:cNvSpPr txBox="1"/>
          <p:nvPr/>
        </p:nvSpPr>
        <p:spPr>
          <a:xfrm>
            <a:off x="596862" y="2110096"/>
            <a:ext cx="7737866" cy="2657097"/>
          </a:xfrm>
          <a:prstGeom prst="rect">
            <a:avLst/>
          </a:prstGeom>
          <a:noFill/>
          <a:ln>
            <a:noFill/>
          </a:ln>
        </p:spPr>
        <p:txBody>
          <a:bodyPr spcFirstLastPara="1" wrap="square" lIns="91425" tIns="45700" rIns="91425" bIns="45700" anchor="ctr" anchorCtr="0">
            <a:spAutoFit/>
          </a:bodyPr>
          <a:lstStyle/>
          <a:p>
            <a:pPr lvl="0">
              <a:lnSpc>
                <a:spcPts val="5000"/>
              </a:lnSpc>
            </a:pPr>
            <a:r>
              <a:rPr lang="ru-RU" sz="5000" dirty="0">
                <a:solidFill>
                  <a:schemeClr val="lt1"/>
                </a:solidFill>
                <a:latin typeface="Arial Black"/>
                <a:ea typeface="Arial Black"/>
                <a:cs typeface="Arial Black"/>
                <a:sym typeface="Arial Black"/>
              </a:rPr>
              <a:t>Образовательное решение «Жизнестойкость лидера»</a:t>
            </a:r>
          </a:p>
        </p:txBody>
      </p:sp>
      <p:sp>
        <p:nvSpPr>
          <p:cNvPr id="9" name="Google Shape;150;p4"/>
          <p:cNvSpPr txBox="1"/>
          <p:nvPr/>
        </p:nvSpPr>
        <p:spPr>
          <a:xfrm>
            <a:off x="8975725" y="303996"/>
            <a:ext cx="2523511" cy="6247864"/>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ru-RU" sz="40000" dirty="0">
                <a:solidFill>
                  <a:srgbClr val="60AF8E"/>
                </a:solidFill>
                <a:latin typeface="Arial"/>
                <a:ea typeface="Arial"/>
                <a:cs typeface="Arial"/>
                <a:sym typeface="Arial"/>
              </a:rPr>
              <a:t>!</a:t>
            </a:r>
            <a:endParaRPr dirty="0"/>
          </a:p>
        </p:txBody>
      </p:sp>
    </p:spTree>
    <p:extLst>
      <p:ext uri="{BB962C8B-B14F-4D97-AF65-F5344CB8AC3E}">
        <p14:creationId xmlns:p14="http://schemas.microsoft.com/office/powerpoint/2010/main" val="32991101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Прямоугольник: скругленные углы 25">
            <a:extLst>
              <a:ext uri="{FF2B5EF4-FFF2-40B4-BE49-F238E27FC236}">
                <a16:creationId xmlns:a16="http://schemas.microsoft.com/office/drawing/2014/main" id="{2E677E78-0B3C-410E-A4C7-843D05328DA0}"/>
              </a:ext>
            </a:extLst>
          </p:cNvPr>
          <p:cNvSpPr/>
          <p:nvPr/>
        </p:nvSpPr>
        <p:spPr>
          <a:xfrm>
            <a:off x="6479097" y="1628775"/>
            <a:ext cx="5021051" cy="1800223"/>
          </a:xfrm>
          <a:prstGeom prst="roundRect">
            <a:avLst/>
          </a:prstGeom>
          <a:noFill/>
          <a:ln w="19050" cap="rnd">
            <a:solidFill>
              <a:srgbClr val="1E8E9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Прямоугольник: скругленные углы 26">
            <a:extLst>
              <a:ext uri="{FF2B5EF4-FFF2-40B4-BE49-F238E27FC236}">
                <a16:creationId xmlns:a16="http://schemas.microsoft.com/office/drawing/2014/main" id="{6296E9DF-330A-41ED-9B76-2C05F177E1A3}"/>
              </a:ext>
            </a:extLst>
          </p:cNvPr>
          <p:cNvSpPr/>
          <p:nvPr/>
        </p:nvSpPr>
        <p:spPr>
          <a:xfrm>
            <a:off x="6448617" y="3789363"/>
            <a:ext cx="5048057" cy="1800225"/>
          </a:xfrm>
          <a:prstGeom prst="roundRect">
            <a:avLst/>
          </a:prstGeom>
          <a:noFill/>
          <a:ln w="19050" cap="rnd">
            <a:solidFill>
              <a:srgbClr val="1E8E9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Прямоугольник: скругленные углы 27">
            <a:extLst>
              <a:ext uri="{FF2B5EF4-FFF2-40B4-BE49-F238E27FC236}">
                <a16:creationId xmlns:a16="http://schemas.microsoft.com/office/drawing/2014/main" id="{E5A88C94-D66C-4FA5-94A5-AAB3498CC5F8}"/>
              </a:ext>
            </a:extLst>
          </p:cNvPr>
          <p:cNvSpPr/>
          <p:nvPr/>
        </p:nvSpPr>
        <p:spPr>
          <a:xfrm>
            <a:off x="700838" y="3789363"/>
            <a:ext cx="5021051" cy="1800225"/>
          </a:xfrm>
          <a:prstGeom prst="roundRect">
            <a:avLst/>
          </a:prstGeom>
          <a:noFill/>
          <a:ln w="19050" cap="rnd">
            <a:solidFill>
              <a:srgbClr val="1E8E9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Прямоугольник: скругленные углы 24">
            <a:extLst>
              <a:ext uri="{FF2B5EF4-FFF2-40B4-BE49-F238E27FC236}">
                <a16:creationId xmlns:a16="http://schemas.microsoft.com/office/drawing/2014/main" id="{A7047F60-B8B9-4448-BCFC-D0F5EF6E73BB}"/>
              </a:ext>
            </a:extLst>
          </p:cNvPr>
          <p:cNvSpPr/>
          <p:nvPr/>
        </p:nvSpPr>
        <p:spPr>
          <a:xfrm>
            <a:off x="695326" y="1628775"/>
            <a:ext cx="5040314" cy="1800223"/>
          </a:xfrm>
          <a:prstGeom prst="roundRect">
            <a:avLst/>
          </a:prstGeom>
          <a:noFill/>
          <a:ln w="19050" cap="rnd">
            <a:solidFill>
              <a:srgbClr val="1E8E9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a:extLst>
              <a:ext uri="{FF2B5EF4-FFF2-40B4-BE49-F238E27FC236}">
                <a16:creationId xmlns:a16="http://schemas.microsoft.com/office/drawing/2014/main" id="{3FB6757C-208E-4E88-B41C-CE1479AA8877}"/>
              </a:ext>
            </a:extLst>
          </p:cNvPr>
          <p:cNvSpPr txBox="1"/>
          <p:nvPr/>
        </p:nvSpPr>
        <p:spPr>
          <a:xfrm>
            <a:off x="721158" y="330864"/>
            <a:ext cx="6454342" cy="954107"/>
          </a:xfrm>
          <a:prstGeom prst="rect">
            <a:avLst/>
          </a:prstGeom>
          <a:noFill/>
        </p:spPr>
        <p:txBody>
          <a:bodyPr wrap="square" anchor="ctr">
            <a:spAutoFit/>
          </a:bodyPr>
          <a:lstStyle/>
          <a:p>
            <a:r>
              <a:rPr lang="ru-RU" sz="2800" dirty="0">
                <a:latin typeface="Arial Black" panose="020B0A04020102020204" pitchFamily="34" charset="0"/>
              </a:rPr>
              <a:t>Структура программы «Жизнестойкость лидера»</a:t>
            </a:r>
          </a:p>
        </p:txBody>
      </p:sp>
      <p:sp>
        <p:nvSpPr>
          <p:cNvPr id="6" name="Овал 5">
            <a:extLst>
              <a:ext uri="{FF2B5EF4-FFF2-40B4-BE49-F238E27FC236}">
                <a16:creationId xmlns:a16="http://schemas.microsoft.com/office/drawing/2014/main" id="{F48033C4-2EBB-44D9-A5A6-216908D99FAB}"/>
              </a:ext>
            </a:extLst>
          </p:cNvPr>
          <p:cNvSpPr>
            <a:spLocks noChangeAspect="1"/>
          </p:cNvSpPr>
          <p:nvPr/>
        </p:nvSpPr>
        <p:spPr>
          <a:xfrm>
            <a:off x="3935413" y="1444336"/>
            <a:ext cx="4320000" cy="4320000"/>
          </a:xfrm>
          <a:prstGeom prst="ellipse">
            <a:avLst/>
          </a:prstGeom>
          <a:solidFill>
            <a:srgbClr val="1E8E97"/>
          </a:solidFill>
          <a:ln>
            <a:noFill/>
          </a:ln>
        </p:spPr>
        <p:txBody>
          <a:bodyPr spcFirstLastPara="1" wrap="square" lIns="91425" tIns="45700" rIns="91425" bIns="45700" anchor="ctr" anchorCtr="0">
            <a:noAutofit/>
          </a:bodyPr>
          <a:lstStyle/>
          <a:p>
            <a:pPr algn="ctr"/>
            <a:endParaRPr lang="ru-RU" sz="1800">
              <a:solidFill>
                <a:schemeClr val="lt1"/>
              </a:solidFill>
              <a:latin typeface="Calibri"/>
              <a:cs typeface="Calibri"/>
            </a:endParaRPr>
          </a:p>
        </p:txBody>
      </p:sp>
      <p:sp>
        <p:nvSpPr>
          <p:cNvPr id="7" name="Google Shape;145;p4">
            <a:extLst>
              <a:ext uri="{FF2B5EF4-FFF2-40B4-BE49-F238E27FC236}">
                <a16:creationId xmlns:a16="http://schemas.microsoft.com/office/drawing/2014/main" id="{9BC81AF2-0D57-437B-AEA1-95E42139337D}"/>
              </a:ext>
            </a:extLst>
          </p:cNvPr>
          <p:cNvSpPr/>
          <p:nvPr/>
        </p:nvSpPr>
        <p:spPr>
          <a:xfrm>
            <a:off x="-478341" y="976745"/>
            <a:ext cx="290945" cy="997528"/>
          </a:xfrm>
          <a:prstGeom prst="rect">
            <a:avLst/>
          </a:prstGeom>
          <a:solidFill>
            <a:srgbClr val="1E8E9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 name="Google Shape;146;p4">
            <a:extLst>
              <a:ext uri="{FF2B5EF4-FFF2-40B4-BE49-F238E27FC236}">
                <a16:creationId xmlns:a16="http://schemas.microsoft.com/office/drawing/2014/main" id="{C32E1565-B19C-4DF0-BB7C-4647B957BA27}"/>
              </a:ext>
            </a:extLst>
          </p:cNvPr>
          <p:cNvSpPr/>
          <p:nvPr/>
        </p:nvSpPr>
        <p:spPr>
          <a:xfrm>
            <a:off x="-478341" y="2126673"/>
            <a:ext cx="290945" cy="997528"/>
          </a:xfrm>
          <a:prstGeom prst="rect">
            <a:avLst/>
          </a:prstGeom>
          <a:solidFill>
            <a:srgbClr val="60AF8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 name="Google Shape;147;p4">
            <a:extLst>
              <a:ext uri="{FF2B5EF4-FFF2-40B4-BE49-F238E27FC236}">
                <a16:creationId xmlns:a16="http://schemas.microsoft.com/office/drawing/2014/main" id="{7BE80185-7403-497A-9BDB-54E91910113B}"/>
              </a:ext>
            </a:extLst>
          </p:cNvPr>
          <p:cNvSpPr/>
          <p:nvPr/>
        </p:nvSpPr>
        <p:spPr>
          <a:xfrm>
            <a:off x="-478341" y="3276601"/>
            <a:ext cx="290945" cy="997528"/>
          </a:xfrm>
          <a:prstGeom prst="rect">
            <a:avLst/>
          </a:prstGeom>
          <a:solidFill>
            <a:srgbClr val="9ACB5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11" name="Прямая со стрелкой 10">
            <a:extLst>
              <a:ext uri="{FF2B5EF4-FFF2-40B4-BE49-F238E27FC236}">
                <a16:creationId xmlns:a16="http://schemas.microsoft.com/office/drawing/2014/main" id="{BF466022-205F-4BE4-A2D2-B79CB8C57502}"/>
              </a:ext>
            </a:extLst>
          </p:cNvPr>
          <p:cNvCxnSpPr>
            <a:stCxn id="6" idx="0"/>
            <a:endCxn id="6" idx="4"/>
          </p:cNvCxnSpPr>
          <p:nvPr/>
        </p:nvCxnSpPr>
        <p:spPr>
          <a:xfrm>
            <a:off x="6095413" y="1444336"/>
            <a:ext cx="0" cy="4320000"/>
          </a:xfrm>
          <a:prstGeom prst="straightConnector1">
            <a:avLst/>
          </a:prstGeom>
          <a:ln w="1270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a:extLst>
              <a:ext uri="{FF2B5EF4-FFF2-40B4-BE49-F238E27FC236}">
                <a16:creationId xmlns:a16="http://schemas.microsoft.com/office/drawing/2014/main" id="{44A3B143-F07C-4DA8-B9CA-F550EE950F58}"/>
              </a:ext>
            </a:extLst>
          </p:cNvPr>
          <p:cNvCxnSpPr>
            <a:cxnSpLocks/>
            <a:stCxn id="6" idx="6"/>
            <a:endCxn id="6" idx="2"/>
          </p:cNvCxnSpPr>
          <p:nvPr/>
        </p:nvCxnSpPr>
        <p:spPr>
          <a:xfrm flipH="1">
            <a:off x="3935413" y="3604336"/>
            <a:ext cx="4320000" cy="0"/>
          </a:xfrm>
          <a:prstGeom prst="straightConnector1">
            <a:avLst/>
          </a:prstGeom>
          <a:ln w="1270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8C557A54-3E6E-439C-8638-38AF28F924B9}"/>
              </a:ext>
            </a:extLst>
          </p:cNvPr>
          <p:cNvSpPr txBox="1"/>
          <p:nvPr/>
        </p:nvSpPr>
        <p:spPr>
          <a:xfrm>
            <a:off x="4104166" y="2248529"/>
            <a:ext cx="1926025" cy="784830"/>
          </a:xfrm>
          <a:prstGeom prst="rect">
            <a:avLst/>
          </a:prstGeom>
          <a:noFill/>
        </p:spPr>
        <p:txBody>
          <a:bodyPr wrap="square" anchor="ctr">
            <a:spAutoFit/>
          </a:bodyPr>
          <a:lstStyle/>
          <a:p>
            <a:pPr lvl="0" algn="r">
              <a:lnSpc>
                <a:spcPts val="1800"/>
              </a:lnSpc>
            </a:pPr>
            <a:r>
              <a:rPr lang="ru-RU" sz="1600" b="1" dirty="0">
                <a:solidFill>
                  <a:schemeClr val="bg1"/>
                </a:solidFill>
                <a:latin typeface="Arial Narrow" panose="020B0606020202030204" pitchFamily="34" charset="0"/>
                <a:cs typeface="Arial" panose="020B0604020202020204" pitchFamily="34" charset="0"/>
              </a:rPr>
              <a:t>Теоретическая подготовка</a:t>
            </a:r>
          </a:p>
          <a:p>
            <a:pPr lvl="0" algn="r">
              <a:lnSpc>
                <a:spcPts val="1800"/>
              </a:lnSpc>
            </a:pPr>
            <a:r>
              <a:rPr lang="ru-RU" sz="1600" b="1" dirty="0">
                <a:solidFill>
                  <a:schemeClr val="bg1"/>
                </a:solidFill>
                <a:latin typeface="Arial Narrow" panose="020B0606020202030204" pitchFamily="34" charset="0"/>
                <a:cs typeface="Arial" panose="020B0604020202020204" pitchFamily="34" charset="0"/>
              </a:rPr>
              <a:t>(самостоятельно)</a:t>
            </a:r>
          </a:p>
        </p:txBody>
      </p:sp>
      <p:sp>
        <p:nvSpPr>
          <p:cNvPr id="18" name="TextBox 17">
            <a:extLst>
              <a:ext uri="{FF2B5EF4-FFF2-40B4-BE49-F238E27FC236}">
                <a16:creationId xmlns:a16="http://schemas.microsoft.com/office/drawing/2014/main" id="{A31B8353-CEC9-4C0B-AF17-DF42CE9C1AA2}"/>
              </a:ext>
            </a:extLst>
          </p:cNvPr>
          <p:cNvSpPr txBox="1"/>
          <p:nvPr/>
        </p:nvSpPr>
        <p:spPr>
          <a:xfrm>
            <a:off x="4106487" y="4269662"/>
            <a:ext cx="1922077" cy="323165"/>
          </a:xfrm>
          <a:prstGeom prst="rect">
            <a:avLst/>
          </a:prstGeom>
          <a:noFill/>
        </p:spPr>
        <p:txBody>
          <a:bodyPr wrap="square" anchor="ctr">
            <a:spAutoFit/>
          </a:bodyPr>
          <a:lstStyle/>
          <a:p>
            <a:pPr lvl="0" algn="r">
              <a:lnSpc>
                <a:spcPts val="1800"/>
              </a:lnSpc>
            </a:pPr>
            <a:r>
              <a:rPr lang="ru-RU" sz="1600" b="1" dirty="0">
                <a:solidFill>
                  <a:schemeClr val="bg1"/>
                </a:solidFill>
                <a:latin typeface="Arial Narrow" panose="020B0606020202030204" pitchFamily="34" charset="0"/>
                <a:cs typeface="Arial" panose="020B0604020202020204" pitchFamily="34" charset="0"/>
              </a:rPr>
              <a:t>Коучинг</a:t>
            </a:r>
          </a:p>
        </p:txBody>
      </p:sp>
      <p:sp>
        <p:nvSpPr>
          <p:cNvPr id="19" name="TextBox 18">
            <a:extLst>
              <a:ext uri="{FF2B5EF4-FFF2-40B4-BE49-F238E27FC236}">
                <a16:creationId xmlns:a16="http://schemas.microsoft.com/office/drawing/2014/main" id="{6710CEB2-2CA5-4D64-8A1F-F0AB0788CC5A}"/>
              </a:ext>
            </a:extLst>
          </p:cNvPr>
          <p:cNvSpPr txBox="1"/>
          <p:nvPr/>
        </p:nvSpPr>
        <p:spPr>
          <a:xfrm>
            <a:off x="6173803" y="2395119"/>
            <a:ext cx="1583356" cy="553998"/>
          </a:xfrm>
          <a:prstGeom prst="rect">
            <a:avLst/>
          </a:prstGeom>
          <a:noFill/>
        </p:spPr>
        <p:txBody>
          <a:bodyPr wrap="square" anchor="ctr">
            <a:spAutoFit/>
          </a:bodyPr>
          <a:lstStyle/>
          <a:p>
            <a:pPr lvl="0">
              <a:lnSpc>
                <a:spcPts val="1800"/>
              </a:lnSpc>
            </a:pPr>
            <a:r>
              <a:rPr lang="ru-RU" sz="1600" b="1" dirty="0">
                <a:solidFill>
                  <a:schemeClr val="bg1"/>
                </a:solidFill>
                <a:latin typeface="Arial Narrow" panose="020B0606020202030204" pitchFamily="34" charset="0"/>
                <a:cs typeface="Arial" panose="020B0604020202020204" pitchFamily="34" charset="0"/>
              </a:rPr>
              <a:t>Он-лайн обучение</a:t>
            </a:r>
          </a:p>
        </p:txBody>
      </p:sp>
      <p:sp>
        <p:nvSpPr>
          <p:cNvPr id="20" name="TextBox 19">
            <a:extLst>
              <a:ext uri="{FF2B5EF4-FFF2-40B4-BE49-F238E27FC236}">
                <a16:creationId xmlns:a16="http://schemas.microsoft.com/office/drawing/2014/main" id="{C75E837F-AD8C-4250-902A-8493E541EFE3}"/>
              </a:ext>
            </a:extLst>
          </p:cNvPr>
          <p:cNvSpPr txBox="1"/>
          <p:nvPr/>
        </p:nvSpPr>
        <p:spPr>
          <a:xfrm>
            <a:off x="6172940" y="4161373"/>
            <a:ext cx="1854278" cy="553998"/>
          </a:xfrm>
          <a:prstGeom prst="rect">
            <a:avLst/>
          </a:prstGeom>
          <a:noFill/>
        </p:spPr>
        <p:txBody>
          <a:bodyPr wrap="square" anchor="ctr">
            <a:spAutoFit/>
          </a:bodyPr>
          <a:lstStyle/>
          <a:p>
            <a:pPr lvl="0">
              <a:lnSpc>
                <a:spcPts val="1800"/>
              </a:lnSpc>
            </a:pPr>
            <a:r>
              <a:rPr lang="ru-RU" sz="1600" b="1" dirty="0">
                <a:solidFill>
                  <a:schemeClr val="bg1"/>
                </a:solidFill>
                <a:latin typeface="Arial Narrow" panose="020B0606020202030204" pitchFamily="34" charset="0"/>
                <a:ea typeface="Arial Unicode MS" panose="020B0604020202020204" pitchFamily="34" charset="-128"/>
                <a:cs typeface="Arial" panose="020B0604020202020204" pitchFamily="34" charset="0"/>
              </a:rPr>
              <a:t>Самостоятельная практика</a:t>
            </a:r>
          </a:p>
        </p:txBody>
      </p:sp>
      <p:sp>
        <p:nvSpPr>
          <p:cNvPr id="21" name="TextBox 20">
            <a:extLst>
              <a:ext uri="{FF2B5EF4-FFF2-40B4-BE49-F238E27FC236}">
                <a16:creationId xmlns:a16="http://schemas.microsoft.com/office/drawing/2014/main" id="{0C07E899-A445-4650-8ED4-6D8F99659910}"/>
              </a:ext>
            </a:extLst>
          </p:cNvPr>
          <p:cNvSpPr txBox="1"/>
          <p:nvPr/>
        </p:nvSpPr>
        <p:spPr>
          <a:xfrm>
            <a:off x="1207789" y="1768825"/>
            <a:ext cx="1371600" cy="369332"/>
          </a:xfrm>
          <a:prstGeom prst="rect">
            <a:avLst/>
          </a:prstGeom>
          <a:noFill/>
        </p:spPr>
        <p:txBody>
          <a:bodyPr wrap="square" rtlCol="0">
            <a:spAutoFit/>
          </a:bodyPr>
          <a:lstStyle/>
          <a:p>
            <a:r>
              <a:rPr lang="ru-RU" sz="1800" dirty="0">
                <a:latin typeface="Arial Black" panose="020B0A04020102020204" pitchFamily="34" charset="0"/>
              </a:rPr>
              <a:t>1,5 часа</a:t>
            </a:r>
          </a:p>
        </p:txBody>
      </p:sp>
      <p:sp>
        <p:nvSpPr>
          <p:cNvPr id="22" name="TextBox 21">
            <a:extLst>
              <a:ext uri="{FF2B5EF4-FFF2-40B4-BE49-F238E27FC236}">
                <a16:creationId xmlns:a16="http://schemas.microsoft.com/office/drawing/2014/main" id="{938B5715-1330-4EA4-B091-3FB270C41CF6}"/>
              </a:ext>
            </a:extLst>
          </p:cNvPr>
          <p:cNvSpPr txBox="1"/>
          <p:nvPr/>
        </p:nvSpPr>
        <p:spPr>
          <a:xfrm>
            <a:off x="8441774" y="1758996"/>
            <a:ext cx="2538674" cy="369332"/>
          </a:xfrm>
          <a:prstGeom prst="rect">
            <a:avLst/>
          </a:prstGeom>
          <a:noFill/>
        </p:spPr>
        <p:txBody>
          <a:bodyPr wrap="square" rtlCol="0" anchor="ctr">
            <a:spAutoFit/>
          </a:bodyPr>
          <a:lstStyle/>
          <a:p>
            <a:pPr algn="r"/>
            <a:r>
              <a:rPr lang="ru-RU" sz="1800" dirty="0">
                <a:latin typeface="Arial Black" panose="020B0A04020102020204" pitchFamily="34" charset="0"/>
              </a:rPr>
              <a:t>8 часов (4 ч + 4 ч)</a:t>
            </a:r>
          </a:p>
        </p:txBody>
      </p:sp>
      <p:sp>
        <p:nvSpPr>
          <p:cNvPr id="24" name="TextBox 23">
            <a:extLst>
              <a:ext uri="{FF2B5EF4-FFF2-40B4-BE49-F238E27FC236}">
                <a16:creationId xmlns:a16="http://schemas.microsoft.com/office/drawing/2014/main" id="{642F4178-7BB6-4E57-BC03-0C8F4A9874F7}"/>
              </a:ext>
            </a:extLst>
          </p:cNvPr>
          <p:cNvSpPr txBox="1"/>
          <p:nvPr/>
        </p:nvSpPr>
        <p:spPr>
          <a:xfrm>
            <a:off x="3935414" y="5921092"/>
            <a:ext cx="4324662" cy="461665"/>
          </a:xfrm>
          <a:prstGeom prst="rect">
            <a:avLst/>
          </a:prstGeom>
          <a:noFill/>
        </p:spPr>
        <p:txBody>
          <a:bodyPr wrap="square" rtlCol="0" anchor="ctr">
            <a:spAutoFit/>
          </a:bodyPr>
          <a:lstStyle/>
          <a:p>
            <a:pPr algn="ctr"/>
            <a:r>
              <a:rPr lang="ru-RU" sz="2400" dirty="0">
                <a:latin typeface="Arial Black" panose="020B0A04020102020204" pitchFamily="34" charset="0"/>
              </a:rPr>
              <a:t>Всего: 3 недели</a:t>
            </a:r>
          </a:p>
        </p:txBody>
      </p:sp>
      <p:sp>
        <p:nvSpPr>
          <p:cNvPr id="29" name="TextBox 28">
            <a:extLst>
              <a:ext uri="{FF2B5EF4-FFF2-40B4-BE49-F238E27FC236}">
                <a16:creationId xmlns:a16="http://schemas.microsoft.com/office/drawing/2014/main" id="{9A93C664-3143-494B-8094-B6B5C060A7A1}"/>
              </a:ext>
            </a:extLst>
          </p:cNvPr>
          <p:cNvSpPr txBox="1"/>
          <p:nvPr/>
        </p:nvSpPr>
        <p:spPr>
          <a:xfrm>
            <a:off x="1066790" y="2360016"/>
            <a:ext cx="2879725" cy="738664"/>
          </a:xfrm>
          <a:prstGeom prst="rect">
            <a:avLst/>
          </a:prstGeom>
          <a:noFill/>
        </p:spPr>
        <p:txBody>
          <a:bodyPr wrap="square" anchor="ctr">
            <a:spAutoFit/>
          </a:bodyPr>
          <a:lstStyle/>
          <a:p>
            <a:pPr marL="285750" lvl="0" indent="-285750">
              <a:buFont typeface="Wingdings" panose="05000000000000000000" pitchFamily="2" charset="2"/>
              <a:buChar char="ü"/>
            </a:pPr>
            <a:r>
              <a:rPr lang="ru-RU" dirty="0">
                <a:latin typeface="Arial Narrow" panose="020B0606020202030204" pitchFamily="34" charset="0"/>
              </a:rPr>
              <a:t>Пре-</a:t>
            </a:r>
            <a:r>
              <a:rPr lang="ru-RU" dirty="0" err="1">
                <a:latin typeface="Arial Narrow" panose="020B0606020202030204" pitchFamily="34" charset="0"/>
              </a:rPr>
              <a:t>рид</a:t>
            </a:r>
            <a:endParaRPr lang="ru-RU" dirty="0">
              <a:latin typeface="Arial Narrow" panose="020B0606020202030204" pitchFamily="34" charset="0"/>
            </a:endParaRPr>
          </a:p>
          <a:p>
            <a:pPr marL="285750" lvl="0" indent="-285750">
              <a:buFont typeface="Wingdings" panose="05000000000000000000" pitchFamily="2" charset="2"/>
              <a:buChar char="ü"/>
            </a:pPr>
            <a:r>
              <a:rPr lang="ru-RU" dirty="0" smtClean="0">
                <a:latin typeface="Arial Narrow" panose="020B0606020202030204" pitchFamily="34" charset="0"/>
              </a:rPr>
              <a:t>Дополнительная </a:t>
            </a:r>
            <a:r>
              <a:rPr lang="ru-RU" dirty="0">
                <a:latin typeface="Arial Narrow" panose="020B0606020202030204" pitchFamily="34" charset="0"/>
              </a:rPr>
              <a:t>литература</a:t>
            </a:r>
          </a:p>
          <a:p>
            <a:pPr marL="285750" lvl="0" indent="-285750">
              <a:buFont typeface="Wingdings" panose="05000000000000000000" pitchFamily="2" charset="2"/>
              <a:buChar char="ü"/>
            </a:pPr>
            <a:r>
              <a:rPr lang="ru-RU" dirty="0">
                <a:latin typeface="Arial Narrow" panose="020B0606020202030204" pitchFamily="34" charset="0"/>
              </a:rPr>
              <a:t>Диагностика текущего состояния</a:t>
            </a:r>
          </a:p>
        </p:txBody>
      </p:sp>
      <p:sp>
        <p:nvSpPr>
          <p:cNvPr id="30" name="TextBox 29">
            <a:extLst>
              <a:ext uri="{FF2B5EF4-FFF2-40B4-BE49-F238E27FC236}">
                <a16:creationId xmlns:a16="http://schemas.microsoft.com/office/drawing/2014/main" id="{FEE316E0-64FD-48EA-8F38-0BF5B559F897}"/>
              </a:ext>
            </a:extLst>
          </p:cNvPr>
          <p:cNvSpPr txBox="1"/>
          <p:nvPr/>
        </p:nvSpPr>
        <p:spPr>
          <a:xfrm>
            <a:off x="1055688" y="4160587"/>
            <a:ext cx="2938230" cy="307777"/>
          </a:xfrm>
          <a:prstGeom prst="rect">
            <a:avLst/>
          </a:prstGeom>
          <a:noFill/>
        </p:spPr>
        <p:txBody>
          <a:bodyPr wrap="square" anchor="ctr">
            <a:spAutoFit/>
          </a:bodyPr>
          <a:lstStyle/>
          <a:p>
            <a:pPr lvl="0"/>
            <a:r>
              <a:rPr lang="ru-RU" dirty="0">
                <a:latin typeface="Arial Narrow" panose="020B0606020202030204" pitchFamily="34" charset="0"/>
              </a:rPr>
              <a:t>Прохождение 3 коуч-сессий </a:t>
            </a:r>
          </a:p>
        </p:txBody>
      </p:sp>
      <p:sp>
        <p:nvSpPr>
          <p:cNvPr id="31" name="TextBox 30">
            <a:extLst>
              <a:ext uri="{FF2B5EF4-FFF2-40B4-BE49-F238E27FC236}">
                <a16:creationId xmlns:a16="http://schemas.microsoft.com/office/drawing/2014/main" id="{3FD58E2E-EDA8-4977-A49B-55B8A2B0D896}"/>
              </a:ext>
            </a:extLst>
          </p:cNvPr>
          <p:cNvSpPr txBox="1"/>
          <p:nvPr/>
        </p:nvSpPr>
        <p:spPr>
          <a:xfrm>
            <a:off x="8266391" y="2360016"/>
            <a:ext cx="3121766" cy="523220"/>
          </a:xfrm>
          <a:prstGeom prst="rect">
            <a:avLst/>
          </a:prstGeom>
          <a:noFill/>
        </p:spPr>
        <p:txBody>
          <a:bodyPr wrap="square" anchor="ctr">
            <a:spAutoFit/>
          </a:bodyPr>
          <a:lstStyle/>
          <a:p>
            <a:pPr lvl="0"/>
            <a:r>
              <a:rPr lang="ru-RU" dirty="0">
                <a:latin typeface="Arial Narrow" panose="020B0606020202030204" pitchFamily="34" charset="0"/>
              </a:rPr>
              <a:t>Он-лайн тренинг на платформе </a:t>
            </a:r>
            <a:r>
              <a:rPr lang="en-US" dirty="0">
                <a:latin typeface="Arial Narrow" panose="020B0606020202030204" pitchFamily="34" charset="0"/>
              </a:rPr>
              <a:t>Zoom </a:t>
            </a:r>
            <a:r>
              <a:rPr lang="ru-RU" dirty="0">
                <a:latin typeface="Arial Narrow" panose="020B0606020202030204" pitchFamily="34" charset="0"/>
              </a:rPr>
              <a:t>+ доска </a:t>
            </a:r>
            <a:r>
              <a:rPr lang="en-US" dirty="0">
                <a:latin typeface="Arial Narrow" panose="020B0606020202030204" pitchFamily="34" charset="0"/>
              </a:rPr>
              <a:t>Miro</a:t>
            </a:r>
            <a:endParaRPr lang="ru-RU" dirty="0">
              <a:latin typeface="Arial Narrow" panose="020B0606020202030204" pitchFamily="34" charset="0"/>
            </a:endParaRPr>
          </a:p>
        </p:txBody>
      </p:sp>
      <p:sp>
        <p:nvSpPr>
          <p:cNvPr id="32" name="TextBox 31">
            <a:extLst>
              <a:ext uri="{FF2B5EF4-FFF2-40B4-BE49-F238E27FC236}">
                <a16:creationId xmlns:a16="http://schemas.microsoft.com/office/drawing/2014/main" id="{7D2E4ADB-69A2-452A-960C-B73AD4E8AE86}"/>
              </a:ext>
            </a:extLst>
          </p:cNvPr>
          <p:cNvSpPr txBox="1"/>
          <p:nvPr/>
        </p:nvSpPr>
        <p:spPr>
          <a:xfrm>
            <a:off x="8256588" y="4035895"/>
            <a:ext cx="3015365" cy="954107"/>
          </a:xfrm>
          <a:prstGeom prst="rect">
            <a:avLst/>
          </a:prstGeom>
          <a:noFill/>
        </p:spPr>
        <p:txBody>
          <a:bodyPr wrap="square" anchor="ctr">
            <a:spAutoFit/>
          </a:bodyPr>
          <a:lstStyle/>
          <a:p>
            <a:pPr marL="285750" lvl="0" indent="-285750">
              <a:buFont typeface="Wingdings" panose="05000000000000000000" pitchFamily="2" charset="2"/>
              <a:buChar char="ü"/>
            </a:pPr>
            <a:r>
              <a:rPr lang="ru-RU" dirty="0">
                <a:latin typeface="Arial Narrow" panose="020B0606020202030204" pitchFamily="34" charset="0"/>
              </a:rPr>
              <a:t>Межмодульная практика:</a:t>
            </a:r>
          </a:p>
          <a:p>
            <a:pPr marL="285750" lvl="0" indent="-285750">
              <a:buFont typeface="Wingdings" panose="05000000000000000000" pitchFamily="2" charset="2"/>
              <a:buChar char="ü"/>
            </a:pPr>
            <a:r>
              <a:rPr lang="ru-RU" dirty="0">
                <a:latin typeface="Arial Narrow" panose="020B0606020202030204" pitchFamily="34" charset="0"/>
              </a:rPr>
              <a:t>Реализация личного плана действий </a:t>
            </a:r>
          </a:p>
          <a:p>
            <a:pPr marL="285750" lvl="0" indent="-285750">
              <a:buFont typeface="Wingdings" panose="05000000000000000000" pitchFamily="2" charset="2"/>
              <a:buChar char="ü"/>
            </a:pPr>
            <a:r>
              <a:rPr lang="ru-RU" dirty="0">
                <a:latin typeface="Arial Narrow" panose="020B0606020202030204" pitchFamily="34" charset="0"/>
              </a:rPr>
              <a:t>Применение когнитивной модели к другим стрессовым ситуациям</a:t>
            </a:r>
          </a:p>
        </p:txBody>
      </p:sp>
      <p:pic>
        <p:nvPicPr>
          <p:cNvPr id="36" name="Рисунок 35" descr="Часы">
            <a:extLst>
              <a:ext uri="{FF2B5EF4-FFF2-40B4-BE49-F238E27FC236}">
                <a16:creationId xmlns:a16="http://schemas.microsoft.com/office/drawing/2014/main" id="{2452F9E7-3778-478F-981A-742C612FC79F}"/>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909459" y="1807288"/>
            <a:ext cx="297521" cy="297521"/>
          </a:xfrm>
          <a:prstGeom prst="rect">
            <a:avLst/>
          </a:prstGeom>
        </p:spPr>
      </p:pic>
      <p:pic>
        <p:nvPicPr>
          <p:cNvPr id="38" name="Рисунок 37" descr="Часы">
            <a:extLst>
              <a:ext uri="{FF2B5EF4-FFF2-40B4-BE49-F238E27FC236}">
                <a16:creationId xmlns:a16="http://schemas.microsoft.com/office/drawing/2014/main" id="{42C80C36-F4F1-4F83-BCFB-3E53937625CE}"/>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998531" y="1807288"/>
            <a:ext cx="297521" cy="297521"/>
          </a:xfrm>
          <a:prstGeom prst="rect">
            <a:avLst/>
          </a:prstGeom>
        </p:spPr>
      </p:pic>
      <p:sp>
        <p:nvSpPr>
          <p:cNvPr id="41" name="Стрелка: круговая 40">
            <a:extLst>
              <a:ext uri="{FF2B5EF4-FFF2-40B4-BE49-F238E27FC236}">
                <a16:creationId xmlns:a16="http://schemas.microsoft.com/office/drawing/2014/main" id="{4417B47A-7259-4A39-958A-E626244A9584}"/>
              </a:ext>
            </a:extLst>
          </p:cNvPr>
          <p:cNvSpPr>
            <a:spLocks noChangeAspect="1"/>
          </p:cNvSpPr>
          <p:nvPr/>
        </p:nvSpPr>
        <p:spPr>
          <a:xfrm>
            <a:off x="5736363" y="3105872"/>
            <a:ext cx="720000" cy="720000"/>
          </a:xfrm>
          <a:prstGeom prst="circularArrow">
            <a:avLst/>
          </a:prstGeom>
          <a:solidFill>
            <a:srgbClr val="9ACB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42" name="Стрелка: круговая 41">
            <a:extLst>
              <a:ext uri="{FF2B5EF4-FFF2-40B4-BE49-F238E27FC236}">
                <a16:creationId xmlns:a16="http://schemas.microsoft.com/office/drawing/2014/main" id="{BBE2A2F9-F1CA-44A1-A86F-7D8B3CC024BF}"/>
              </a:ext>
            </a:extLst>
          </p:cNvPr>
          <p:cNvSpPr>
            <a:spLocks noChangeAspect="1"/>
          </p:cNvSpPr>
          <p:nvPr/>
        </p:nvSpPr>
        <p:spPr>
          <a:xfrm flipH="1" flipV="1">
            <a:off x="5742209" y="3395343"/>
            <a:ext cx="720000" cy="720000"/>
          </a:xfrm>
          <a:prstGeom prst="circularArrow">
            <a:avLst/>
          </a:prstGeom>
          <a:solidFill>
            <a:srgbClr val="9ACB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33" name="TextBox 32">
            <a:extLst>
              <a:ext uri="{FF2B5EF4-FFF2-40B4-BE49-F238E27FC236}">
                <a16:creationId xmlns:a16="http://schemas.microsoft.com/office/drawing/2014/main" id="{3706C376-72D9-441F-88C7-380B923DB83F}"/>
              </a:ext>
            </a:extLst>
          </p:cNvPr>
          <p:cNvSpPr txBox="1"/>
          <p:nvPr/>
        </p:nvSpPr>
        <p:spPr>
          <a:xfrm>
            <a:off x="1215417" y="5065599"/>
            <a:ext cx="1371600" cy="369332"/>
          </a:xfrm>
          <a:prstGeom prst="rect">
            <a:avLst/>
          </a:prstGeom>
          <a:noFill/>
        </p:spPr>
        <p:txBody>
          <a:bodyPr wrap="square" rtlCol="0">
            <a:spAutoFit/>
          </a:bodyPr>
          <a:lstStyle/>
          <a:p>
            <a:r>
              <a:rPr lang="ru-RU" sz="1800" dirty="0">
                <a:latin typeface="Arial Black" panose="020B0A04020102020204" pitchFamily="34" charset="0"/>
              </a:rPr>
              <a:t>2 недели</a:t>
            </a:r>
          </a:p>
        </p:txBody>
      </p:sp>
      <p:sp>
        <p:nvSpPr>
          <p:cNvPr id="35" name="TextBox 34">
            <a:extLst>
              <a:ext uri="{FF2B5EF4-FFF2-40B4-BE49-F238E27FC236}">
                <a16:creationId xmlns:a16="http://schemas.microsoft.com/office/drawing/2014/main" id="{A7B78E0E-A867-476A-A238-E9F2A5350974}"/>
              </a:ext>
            </a:extLst>
          </p:cNvPr>
          <p:cNvSpPr txBox="1"/>
          <p:nvPr/>
        </p:nvSpPr>
        <p:spPr>
          <a:xfrm>
            <a:off x="9575921" y="5058624"/>
            <a:ext cx="1371600" cy="369332"/>
          </a:xfrm>
          <a:prstGeom prst="rect">
            <a:avLst/>
          </a:prstGeom>
          <a:noFill/>
        </p:spPr>
        <p:txBody>
          <a:bodyPr wrap="square" rtlCol="0">
            <a:spAutoFit/>
          </a:bodyPr>
          <a:lstStyle/>
          <a:p>
            <a:r>
              <a:rPr lang="ru-RU" sz="1800" dirty="0">
                <a:latin typeface="Arial Black" panose="020B0A04020102020204" pitchFamily="34" charset="0"/>
              </a:rPr>
              <a:t>1 неделя</a:t>
            </a:r>
          </a:p>
        </p:txBody>
      </p:sp>
      <p:pic>
        <p:nvPicPr>
          <p:cNvPr id="40" name="Picture 2">
            <a:extLst>
              <a:ext uri="{FF2B5EF4-FFF2-40B4-BE49-F238E27FC236}">
                <a16:creationId xmlns:a16="http://schemas.microsoft.com/office/drawing/2014/main" id="{5B7811DE-D151-44E0-BB96-03FC200AAF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734" y="5070265"/>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a:extLst>
              <a:ext uri="{FF2B5EF4-FFF2-40B4-BE49-F238E27FC236}">
                <a16:creationId xmlns:a16="http://schemas.microsoft.com/office/drawing/2014/main" id="{5BB501CD-8788-45CC-9778-A6FB36BC73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35043" y="5063290"/>
            <a:ext cx="360000"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10171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Прямоугольник: скругленные углы 25">
            <a:extLst>
              <a:ext uri="{FF2B5EF4-FFF2-40B4-BE49-F238E27FC236}">
                <a16:creationId xmlns:a16="http://schemas.microsoft.com/office/drawing/2014/main" id="{2E677E78-0B3C-410E-A4C7-843D05328DA0}"/>
              </a:ext>
            </a:extLst>
          </p:cNvPr>
          <p:cNvSpPr/>
          <p:nvPr/>
        </p:nvSpPr>
        <p:spPr>
          <a:xfrm>
            <a:off x="6479097" y="1628775"/>
            <a:ext cx="5021051" cy="1800223"/>
          </a:xfrm>
          <a:prstGeom prst="roundRect">
            <a:avLst/>
          </a:prstGeom>
          <a:noFill/>
          <a:ln w="19050" cap="rnd">
            <a:solidFill>
              <a:srgbClr val="1E8E9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Прямоугольник: скругленные углы 26">
            <a:extLst>
              <a:ext uri="{FF2B5EF4-FFF2-40B4-BE49-F238E27FC236}">
                <a16:creationId xmlns:a16="http://schemas.microsoft.com/office/drawing/2014/main" id="{6296E9DF-330A-41ED-9B76-2C05F177E1A3}"/>
              </a:ext>
            </a:extLst>
          </p:cNvPr>
          <p:cNvSpPr/>
          <p:nvPr/>
        </p:nvSpPr>
        <p:spPr>
          <a:xfrm>
            <a:off x="6448617" y="3789363"/>
            <a:ext cx="5048057" cy="1800225"/>
          </a:xfrm>
          <a:prstGeom prst="roundRect">
            <a:avLst/>
          </a:prstGeom>
          <a:noFill/>
          <a:ln w="19050" cap="rnd">
            <a:solidFill>
              <a:srgbClr val="1E8E9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Прямоугольник: скругленные углы 27">
            <a:extLst>
              <a:ext uri="{FF2B5EF4-FFF2-40B4-BE49-F238E27FC236}">
                <a16:creationId xmlns:a16="http://schemas.microsoft.com/office/drawing/2014/main" id="{E5A88C94-D66C-4FA5-94A5-AAB3498CC5F8}"/>
              </a:ext>
            </a:extLst>
          </p:cNvPr>
          <p:cNvSpPr/>
          <p:nvPr/>
        </p:nvSpPr>
        <p:spPr>
          <a:xfrm>
            <a:off x="710998" y="3789363"/>
            <a:ext cx="5021051" cy="1800225"/>
          </a:xfrm>
          <a:prstGeom prst="roundRect">
            <a:avLst/>
          </a:prstGeom>
          <a:noFill/>
          <a:ln w="19050" cap="rnd">
            <a:solidFill>
              <a:srgbClr val="1E8E9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Прямоугольник: скругленные углы 24">
            <a:extLst>
              <a:ext uri="{FF2B5EF4-FFF2-40B4-BE49-F238E27FC236}">
                <a16:creationId xmlns:a16="http://schemas.microsoft.com/office/drawing/2014/main" id="{A7047F60-B8B9-4448-BCFC-D0F5EF6E73BB}"/>
              </a:ext>
            </a:extLst>
          </p:cNvPr>
          <p:cNvSpPr/>
          <p:nvPr/>
        </p:nvSpPr>
        <p:spPr>
          <a:xfrm>
            <a:off x="695326" y="1628775"/>
            <a:ext cx="5040314" cy="1800223"/>
          </a:xfrm>
          <a:prstGeom prst="roundRect">
            <a:avLst/>
          </a:prstGeom>
          <a:solidFill>
            <a:srgbClr val="60AF8E">
              <a:alpha val="50000"/>
            </a:srgbClr>
          </a:solidFill>
          <a:ln>
            <a:noFill/>
          </a:ln>
        </p:spPr>
        <p:txBody>
          <a:bodyPr spcFirstLastPara="1" wrap="square" lIns="91425" tIns="45700" rIns="91425" bIns="45700" anchor="ctr" anchorCtr="0">
            <a:noAutofit/>
          </a:bodyPr>
          <a:lstStyle/>
          <a:p>
            <a:pPr algn="ctr"/>
            <a:endParaRPr lang="ru-RU" sz="1800">
              <a:latin typeface="Calibri"/>
              <a:cs typeface="Calibri"/>
            </a:endParaRPr>
          </a:p>
        </p:txBody>
      </p:sp>
      <p:sp>
        <p:nvSpPr>
          <p:cNvPr id="6" name="Овал 5">
            <a:extLst>
              <a:ext uri="{FF2B5EF4-FFF2-40B4-BE49-F238E27FC236}">
                <a16:creationId xmlns:a16="http://schemas.microsoft.com/office/drawing/2014/main" id="{F48033C4-2EBB-44D9-A5A6-216908D99FAB}"/>
              </a:ext>
            </a:extLst>
          </p:cNvPr>
          <p:cNvSpPr>
            <a:spLocks noChangeAspect="1"/>
          </p:cNvSpPr>
          <p:nvPr/>
        </p:nvSpPr>
        <p:spPr>
          <a:xfrm>
            <a:off x="3935413" y="1444336"/>
            <a:ext cx="4320000" cy="4320000"/>
          </a:xfrm>
          <a:prstGeom prst="ellipse">
            <a:avLst/>
          </a:prstGeom>
          <a:solidFill>
            <a:srgbClr val="1E8E97"/>
          </a:solidFill>
          <a:ln>
            <a:noFill/>
          </a:ln>
        </p:spPr>
        <p:txBody>
          <a:bodyPr spcFirstLastPara="1" wrap="square" lIns="91425" tIns="45700" rIns="91425" bIns="45700" anchor="ctr" anchorCtr="0">
            <a:noAutofit/>
          </a:bodyPr>
          <a:lstStyle/>
          <a:p>
            <a:pPr algn="ctr"/>
            <a:endParaRPr lang="ru-RU" sz="1800">
              <a:solidFill>
                <a:schemeClr val="lt1"/>
              </a:solidFill>
              <a:latin typeface="Calibri"/>
              <a:cs typeface="Calibri"/>
            </a:endParaRPr>
          </a:p>
        </p:txBody>
      </p:sp>
      <p:sp>
        <p:nvSpPr>
          <p:cNvPr id="4" name="Часть круга 3">
            <a:extLst>
              <a:ext uri="{FF2B5EF4-FFF2-40B4-BE49-F238E27FC236}">
                <a16:creationId xmlns:a16="http://schemas.microsoft.com/office/drawing/2014/main" id="{DDA1F5AF-9A74-470A-996A-B6D36844F9BD}"/>
              </a:ext>
            </a:extLst>
          </p:cNvPr>
          <p:cNvSpPr>
            <a:spLocks noChangeAspect="1"/>
          </p:cNvSpPr>
          <p:nvPr/>
        </p:nvSpPr>
        <p:spPr>
          <a:xfrm>
            <a:off x="3939355" y="1444979"/>
            <a:ext cx="4212000" cy="4212000"/>
          </a:xfrm>
          <a:prstGeom prst="pie">
            <a:avLst>
              <a:gd name="adj1" fmla="val 10810716"/>
              <a:gd name="adj2" fmla="val 16200000"/>
            </a:avLst>
          </a:prstGeom>
          <a:solidFill>
            <a:srgbClr val="60AF8E"/>
          </a:solidFill>
          <a:ln>
            <a:noFill/>
          </a:ln>
        </p:spPr>
        <p:txBody>
          <a:bodyPr spcFirstLastPara="1" wrap="square" lIns="91425" tIns="45700" rIns="91425" bIns="45700" anchor="ctr" anchorCtr="0">
            <a:noAutofit/>
          </a:bodyPr>
          <a:lstStyle/>
          <a:p>
            <a:pPr algn="ctr"/>
            <a:endParaRPr lang="ru-RU" sz="1800">
              <a:latin typeface="Calibri"/>
              <a:cs typeface="Calibri"/>
            </a:endParaRPr>
          </a:p>
        </p:txBody>
      </p:sp>
      <p:sp>
        <p:nvSpPr>
          <p:cNvPr id="2" name="TextBox 1">
            <a:extLst>
              <a:ext uri="{FF2B5EF4-FFF2-40B4-BE49-F238E27FC236}">
                <a16:creationId xmlns:a16="http://schemas.microsoft.com/office/drawing/2014/main" id="{3FB6757C-208E-4E88-B41C-CE1479AA8877}"/>
              </a:ext>
            </a:extLst>
          </p:cNvPr>
          <p:cNvSpPr txBox="1"/>
          <p:nvPr/>
        </p:nvSpPr>
        <p:spPr>
          <a:xfrm>
            <a:off x="700376" y="355016"/>
            <a:ext cx="5970587" cy="954107"/>
          </a:xfrm>
          <a:prstGeom prst="rect">
            <a:avLst/>
          </a:prstGeom>
          <a:noFill/>
        </p:spPr>
        <p:txBody>
          <a:bodyPr wrap="square" anchor="ctr">
            <a:spAutoFit/>
          </a:bodyPr>
          <a:lstStyle/>
          <a:p>
            <a:r>
              <a:rPr lang="ru-RU" sz="2800" dirty="0">
                <a:latin typeface="Arial Black" panose="020B0A04020102020204" pitchFamily="34" charset="0"/>
              </a:rPr>
              <a:t>Структура программы «Жизнестойкость лидера»</a:t>
            </a:r>
          </a:p>
        </p:txBody>
      </p:sp>
      <p:sp>
        <p:nvSpPr>
          <p:cNvPr id="7" name="Google Shape;145;p4">
            <a:extLst>
              <a:ext uri="{FF2B5EF4-FFF2-40B4-BE49-F238E27FC236}">
                <a16:creationId xmlns:a16="http://schemas.microsoft.com/office/drawing/2014/main" id="{9BC81AF2-0D57-437B-AEA1-95E42139337D}"/>
              </a:ext>
            </a:extLst>
          </p:cNvPr>
          <p:cNvSpPr/>
          <p:nvPr/>
        </p:nvSpPr>
        <p:spPr>
          <a:xfrm>
            <a:off x="-478341" y="976745"/>
            <a:ext cx="290945" cy="997528"/>
          </a:xfrm>
          <a:prstGeom prst="rect">
            <a:avLst/>
          </a:prstGeom>
          <a:solidFill>
            <a:srgbClr val="1E8E9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 name="Google Shape;146;p4">
            <a:extLst>
              <a:ext uri="{FF2B5EF4-FFF2-40B4-BE49-F238E27FC236}">
                <a16:creationId xmlns:a16="http://schemas.microsoft.com/office/drawing/2014/main" id="{C32E1565-B19C-4DF0-BB7C-4647B957BA27}"/>
              </a:ext>
            </a:extLst>
          </p:cNvPr>
          <p:cNvSpPr/>
          <p:nvPr/>
        </p:nvSpPr>
        <p:spPr>
          <a:xfrm>
            <a:off x="-478341" y="2126673"/>
            <a:ext cx="290945" cy="997528"/>
          </a:xfrm>
          <a:prstGeom prst="rect">
            <a:avLst/>
          </a:prstGeom>
          <a:solidFill>
            <a:srgbClr val="60AF8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 name="Google Shape;147;p4">
            <a:extLst>
              <a:ext uri="{FF2B5EF4-FFF2-40B4-BE49-F238E27FC236}">
                <a16:creationId xmlns:a16="http://schemas.microsoft.com/office/drawing/2014/main" id="{7BE80185-7403-497A-9BDB-54E91910113B}"/>
              </a:ext>
            </a:extLst>
          </p:cNvPr>
          <p:cNvSpPr/>
          <p:nvPr/>
        </p:nvSpPr>
        <p:spPr>
          <a:xfrm>
            <a:off x="-478341" y="3276601"/>
            <a:ext cx="290945" cy="997528"/>
          </a:xfrm>
          <a:prstGeom prst="rect">
            <a:avLst/>
          </a:prstGeom>
          <a:solidFill>
            <a:srgbClr val="9ACB5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11" name="Прямая со стрелкой 10">
            <a:extLst>
              <a:ext uri="{FF2B5EF4-FFF2-40B4-BE49-F238E27FC236}">
                <a16:creationId xmlns:a16="http://schemas.microsoft.com/office/drawing/2014/main" id="{BF466022-205F-4BE4-A2D2-B79CB8C57502}"/>
              </a:ext>
            </a:extLst>
          </p:cNvPr>
          <p:cNvCxnSpPr>
            <a:stCxn id="6" idx="0"/>
            <a:endCxn id="6" idx="4"/>
          </p:cNvCxnSpPr>
          <p:nvPr/>
        </p:nvCxnSpPr>
        <p:spPr>
          <a:xfrm>
            <a:off x="6095413" y="1444336"/>
            <a:ext cx="0" cy="4320000"/>
          </a:xfrm>
          <a:prstGeom prst="straightConnector1">
            <a:avLst/>
          </a:prstGeom>
          <a:ln w="1270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a:extLst>
              <a:ext uri="{FF2B5EF4-FFF2-40B4-BE49-F238E27FC236}">
                <a16:creationId xmlns:a16="http://schemas.microsoft.com/office/drawing/2014/main" id="{44A3B143-F07C-4DA8-B9CA-F550EE950F58}"/>
              </a:ext>
            </a:extLst>
          </p:cNvPr>
          <p:cNvCxnSpPr>
            <a:cxnSpLocks/>
            <a:stCxn id="6" idx="6"/>
            <a:endCxn id="6" idx="2"/>
          </p:cNvCxnSpPr>
          <p:nvPr/>
        </p:nvCxnSpPr>
        <p:spPr>
          <a:xfrm flipH="1">
            <a:off x="3935413" y="3604336"/>
            <a:ext cx="4320000" cy="0"/>
          </a:xfrm>
          <a:prstGeom prst="straightConnector1">
            <a:avLst/>
          </a:prstGeom>
          <a:ln w="1270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0C07E899-A445-4650-8ED4-6D8F99659910}"/>
              </a:ext>
            </a:extLst>
          </p:cNvPr>
          <p:cNvSpPr txBox="1"/>
          <p:nvPr/>
        </p:nvSpPr>
        <p:spPr>
          <a:xfrm>
            <a:off x="1207789" y="1768825"/>
            <a:ext cx="1371600" cy="369332"/>
          </a:xfrm>
          <a:prstGeom prst="rect">
            <a:avLst/>
          </a:prstGeom>
          <a:noFill/>
        </p:spPr>
        <p:txBody>
          <a:bodyPr wrap="square" rtlCol="0">
            <a:spAutoFit/>
          </a:bodyPr>
          <a:lstStyle/>
          <a:p>
            <a:r>
              <a:rPr lang="ru-RU" sz="1800" dirty="0">
                <a:latin typeface="Arial Black" panose="020B0A04020102020204" pitchFamily="34" charset="0"/>
              </a:rPr>
              <a:t>1,5 часа</a:t>
            </a:r>
          </a:p>
        </p:txBody>
      </p:sp>
      <p:sp>
        <p:nvSpPr>
          <p:cNvPr id="22" name="TextBox 21">
            <a:extLst>
              <a:ext uri="{FF2B5EF4-FFF2-40B4-BE49-F238E27FC236}">
                <a16:creationId xmlns:a16="http://schemas.microsoft.com/office/drawing/2014/main" id="{938B5715-1330-4EA4-B091-3FB270C41CF6}"/>
              </a:ext>
            </a:extLst>
          </p:cNvPr>
          <p:cNvSpPr txBox="1"/>
          <p:nvPr/>
        </p:nvSpPr>
        <p:spPr>
          <a:xfrm>
            <a:off x="8441774" y="1758996"/>
            <a:ext cx="2538674" cy="369332"/>
          </a:xfrm>
          <a:prstGeom prst="rect">
            <a:avLst/>
          </a:prstGeom>
          <a:noFill/>
        </p:spPr>
        <p:txBody>
          <a:bodyPr wrap="square" rtlCol="0" anchor="ctr">
            <a:spAutoFit/>
          </a:bodyPr>
          <a:lstStyle/>
          <a:p>
            <a:pPr algn="r"/>
            <a:r>
              <a:rPr lang="ru-RU" sz="1800" dirty="0">
                <a:latin typeface="Arial Black" panose="020B0A04020102020204" pitchFamily="34" charset="0"/>
              </a:rPr>
              <a:t>8 часов (4 ч + 4 ч)</a:t>
            </a:r>
          </a:p>
        </p:txBody>
      </p:sp>
      <p:sp>
        <p:nvSpPr>
          <p:cNvPr id="23" name="TextBox 22">
            <a:extLst>
              <a:ext uri="{FF2B5EF4-FFF2-40B4-BE49-F238E27FC236}">
                <a16:creationId xmlns:a16="http://schemas.microsoft.com/office/drawing/2014/main" id="{0990FAB4-5EAF-4451-ADA5-EACFA44EB3ED}"/>
              </a:ext>
            </a:extLst>
          </p:cNvPr>
          <p:cNvSpPr txBox="1"/>
          <p:nvPr/>
        </p:nvSpPr>
        <p:spPr>
          <a:xfrm>
            <a:off x="1215417" y="5065599"/>
            <a:ext cx="1371600" cy="369332"/>
          </a:xfrm>
          <a:prstGeom prst="rect">
            <a:avLst/>
          </a:prstGeom>
          <a:noFill/>
        </p:spPr>
        <p:txBody>
          <a:bodyPr wrap="square" rtlCol="0">
            <a:spAutoFit/>
          </a:bodyPr>
          <a:lstStyle/>
          <a:p>
            <a:r>
              <a:rPr lang="ru-RU" sz="1800" dirty="0">
                <a:latin typeface="Arial Black" panose="020B0A04020102020204" pitchFamily="34" charset="0"/>
              </a:rPr>
              <a:t>2 недели</a:t>
            </a:r>
          </a:p>
        </p:txBody>
      </p:sp>
      <p:sp>
        <p:nvSpPr>
          <p:cNvPr id="24" name="TextBox 23">
            <a:extLst>
              <a:ext uri="{FF2B5EF4-FFF2-40B4-BE49-F238E27FC236}">
                <a16:creationId xmlns:a16="http://schemas.microsoft.com/office/drawing/2014/main" id="{642F4178-7BB6-4E57-BC03-0C8F4A9874F7}"/>
              </a:ext>
            </a:extLst>
          </p:cNvPr>
          <p:cNvSpPr txBox="1"/>
          <p:nvPr/>
        </p:nvSpPr>
        <p:spPr>
          <a:xfrm>
            <a:off x="3935414" y="5921092"/>
            <a:ext cx="4324662" cy="461665"/>
          </a:xfrm>
          <a:prstGeom prst="rect">
            <a:avLst/>
          </a:prstGeom>
          <a:noFill/>
        </p:spPr>
        <p:txBody>
          <a:bodyPr wrap="square" rtlCol="0" anchor="ctr">
            <a:spAutoFit/>
          </a:bodyPr>
          <a:lstStyle/>
          <a:p>
            <a:pPr algn="ctr"/>
            <a:r>
              <a:rPr lang="ru-RU" sz="2400" dirty="0">
                <a:latin typeface="Arial Black" panose="020B0A04020102020204" pitchFamily="34" charset="0"/>
              </a:rPr>
              <a:t>Всего: 3 недели</a:t>
            </a:r>
          </a:p>
        </p:txBody>
      </p:sp>
      <p:sp>
        <p:nvSpPr>
          <p:cNvPr id="29" name="TextBox 28">
            <a:extLst>
              <a:ext uri="{FF2B5EF4-FFF2-40B4-BE49-F238E27FC236}">
                <a16:creationId xmlns:a16="http://schemas.microsoft.com/office/drawing/2014/main" id="{9A93C664-3143-494B-8094-B6B5C060A7A1}"/>
              </a:ext>
            </a:extLst>
          </p:cNvPr>
          <p:cNvSpPr txBox="1"/>
          <p:nvPr/>
        </p:nvSpPr>
        <p:spPr>
          <a:xfrm>
            <a:off x="1066790" y="2360016"/>
            <a:ext cx="2879725" cy="738664"/>
          </a:xfrm>
          <a:prstGeom prst="rect">
            <a:avLst/>
          </a:prstGeom>
          <a:noFill/>
        </p:spPr>
        <p:txBody>
          <a:bodyPr wrap="square" anchor="ctr">
            <a:spAutoFit/>
          </a:bodyPr>
          <a:lstStyle/>
          <a:p>
            <a:pPr marL="285750" lvl="0" indent="-285750">
              <a:buFont typeface="Wingdings" panose="05000000000000000000" pitchFamily="2" charset="2"/>
              <a:buChar char="ü"/>
            </a:pPr>
            <a:r>
              <a:rPr lang="ru-RU" dirty="0">
                <a:latin typeface="Arial Narrow" panose="020B0606020202030204" pitchFamily="34" charset="0"/>
              </a:rPr>
              <a:t>Пре-</a:t>
            </a:r>
            <a:r>
              <a:rPr lang="ru-RU" dirty="0" err="1">
                <a:latin typeface="Arial Narrow" panose="020B0606020202030204" pitchFamily="34" charset="0"/>
              </a:rPr>
              <a:t>рид</a:t>
            </a:r>
            <a:endParaRPr lang="ru-RU" dirty="0">
              <a:latin typeface="Arial Narrow" panose="020B0606020202030204" pitchFamily="34" charset="0"/>
            </a:endParaRPr>
          </a:p>
          <a:p>
            <a:pPr marL="285750" lvl="0" indent="-285750">
              <a:buFont typeface="Wingdings" panose="05000000000000000000" pitchFamily="2" charset="2"/>
              <a:buChar char="ü"/>
            </a:pPr>
            <a:r>
              <a:rPr lang="ru-RU" dirty="0" smtClean="0">
                <a:latin typeface="Arial Narrow" panose="020B0606020202030204" pitchFamily="34" charset="0"/>
              </a:rPr>
              <a:t>Дополнительная </a:t>
            </a:r>
            <a:r>
              <a:rPr lang="ru-RU" dirty="0">
                <a:latin typeface="Arial Narrow" panose="020B0606020202030204" pitchFamily="34" charset="0"/>
              </a:rPr>
              <a:t>литература</a:t>
            </a:r>
          </a:p>
          <a:p>
            <a:pPr marL="285750" lvl="0" indent="-285750">
              <a:buFont typeface="Wingdings" panose="05000000000000000000" pitchFamily="2" charset="2"/>
              <a:buChar char="ü"/>
            </a:pPr>
            <a:r>
              <a:rPr lang="ru-RU" dirty="0">
                <a:latin typeface="Arial Narrow" panose="020B0606020202030204" pitchFamily="34" charset="0"/>
              </a:rPr>
              <a:t>Диагностика текущего состояния</a:t>
            </a:r>
          </a:p>
        </p:txBody>
      </p:sp>
      <p:sp>
        <p:nvSpPr>
          <p:cNvPr id="30" name="TextBox 29">
            <a:extLst>
              <a:ext uri="{FF2B5EF4-FFF2-40B4-BE49-F238E27FC236}">
                <a16:creationId xmlns:a16="http://schemas.microsoft.com/office/drawing/2014/main" id="{FEE316E0-64FD-48EA-8F38-0BF5B559F897}"/>
              </a:ext>
            </a:extLst>
          </p:cNvPr>
          <p:cNvSpPr txBox="1"/>
          <p:nvPr/>
        </p:nvSpPr>
        <p:spPr>
          <a:xfrm>
            <a:off x="1055688" y="4160587"/>
            <a:ext cx="2938230" cy="307777"/>
          </a:xfrm>
          <a:prstGeom prst="rect">
            <a:avLst/>
          </a:prstGeom>
          <a:noFill/>
        </p:spPr>
        <p:txBody>
          <a:bodyPr wrap="square" anchor="ctr">
            <a:spAutoFit/>
          </a:bodyPr>
          <a:lstStyle/>
          <a:p>
            <a:pPr lvl="0"/>
            <a:r>
              <a:rPr lang="ru-RU" dirty="0">
                <a:latin typeface="Arial Narrow" panose="020B0606020202030204" pitchFamily="34" charset="0"/>
              </a:rPr>
              <a:t>Прохождение 3 коуч-сессий </a:t>
            </a:r>
          </a:p>
        </p:txBody>
      </p:sp>
      <p:sp>
        <p:nvSpPr>
          <p:cNvPr id="31" name="TextBox 30">
            <a:extLst>
              <a:ext uri="{FF2B5EF4-FFF2-40B4-BE49-F238E27FC236}">
                <a16:creationId xmlns:a16="http://schemas.microsoft.com/office/drawing/2014/main" id="{3FD58E2E-EDA8-4977-A49B-55B8A2B0D896}"/>
              </a:ext>
            </a:extLst>
          </p:cNvPr>
          <p:cNvSpPr txBox="1"/>
          <p:nvPr/>
        </p:nvSpPr>
        <p:spPr>
          <a:xfrm>
            <a:off x="8266391" y="2360016"/>
            <a:ext cx="3121766" cy="523220"/>
          </a:xfrm>
          <a:prstGeom prst="rect">
            <a:avLst/>
          </a:prstGeom>
          <a:noFill/>
        </p:spPr>
        <p:txBody>
          <a:bodyPr wrap="square" anchor="ctr">
            <a:spAutoFit/>
          </a:bodyPr>
          <a:lstStyle/>
          <a:p>
            <a:pPr lvl="0"/>
            <a:r>
              <a:rPr lang="ru-RU" dirty="0">
                <a:latin typeface="Arial Narrow" panose="020B0606020202030204" pitchFamily="34" charset="0"/>
              </a:rPr>
              <a:t>Он-лайн тренинг на платформе </a:t>
            </a:r>
            <a:r>
              <a:rPr lang="en-US" dirty="0">
                <a:latin typeface="Arial Narrow" panose="020B0606020202030204" pitchFamily="34" charset="0"/>
              </a:rPr>
              <a:t>Zoom </a:t>
            </a:r>
            <a:r>
              <a:rPr lang="ru-RU" dirty="0">
                <a:latin typeface="Arial Narrow" panose="020B0606020202030204" pitchFamily="34" charset="0"/>
              </a:rPr>
              <a:t>+ доска </a:t>
            </a:r>
            <a:r>
              <a:rPr lang="en-US" dirty="0">
                <a:latin typeface="Arial Narrow" panose="020B0606020202030204" pitchFamily="34" charset="0"/>
              </a:rPr>
              <a:t>Miro</a:t>
            </a:r>
            <a:endParaRPr lang="ru-RU" dirty="0">
              <a:latin typeface="Arial Narrow" panose="020B0606020202030204" pitchFamily="34" charset="0"/>
            </a:endParaRPr>
          </a:p>
        </p:txBody>
      </p:sp>
      <p:sp>
        <p:nvSpPr>
          <p:cNvPr id="32" name="TextBox 31">
            <a:extLst>
              <a:ext uri="{FF2B5EF4-FFF2-40B4-BE49-F238E27FC236}">
                <a16:creationId xmlns:a16="http://schemas.microsoft.com/office/drawing/2014/main" id="{7D2E4ADB-69A2-452A-960C-B73AD4E8AE86}"/>
              </a:ext>
            </a:extLst>
          </p:cNvPr>
          <p:cNvSpPr txBox="1"/>
          <p:nvPr/>
        </p:nvSpPr>
        <p:spPr>
          <a:xfrm>
            <a:off x="8256588" y="4035895"/>
            <a:ext cx="3015365" cy="954107"/>
          </a:xfrm>
          <a:prstGeom prst="rect">
            <a:avLst/>
          </a:prstGeom>
          <a:noFill/>
        </p:spPr>
        <p:txBody>
          <a:bodyPr wrap="square" anchor="ctr">
            <a:spAutoFit/>
          </a:bodyPr>
          <a:lstStyle/>
          <a:p>
            <a:pPr marL="285750" lvl="0" indent="-285750">
              <a:buFont typeface="Wingdings" panose="05000000000000000000" pitchFamily="2" charset="2"/>
              <a:buChar char="ü"/>
            </a:pPr>
            <a:r>
              <a:rPr lang="ru-RU" dirty="0">
                <a:latin typeface="Arial Narrow" panose="020B0606020202030204" pitchFamily="34" charset="0"/>
              </a:rPr>
              <a:t>Межмодульная практика:</a:t>
            </a:r>
          </a:p>
          <a:p>
            <a:pPr marL="285750" lvl="0" indent="-285750">
              <a:buFont typeface="Wingdings" panose="05000000000000000000" pitchFamily="2" charset="2"/>
              <a:buChar char="ü"/>
            </a:pPr>
            <a:r>
              <a:rPr lang="ru-RU" dirty="0">
                <a:latin typeface="Arial Narrow" panose="020B0606020202030204" pitchFamily="34" charset="0"/>
              </a:rPr>
              <a:t>Реализация личного плана действий </a:t>
            </a:r>
          </a:p>
          <a:p>
            <a:pPr marL="285750" lvl="0" indent="-285750">
              <a:buFont typeface="Wingdings" panose="05000000000000000000" pitchFamily="2" charset="2"/>
              <a:buChar char="ü"/>
            </a:pPr>
            <a:r>
              <a:rPr lang="ru-RU" dirty="0">
                <a:latin typeface="Arial Narrow" panose="020B0606020202030204" pitchFamily="34" charset="0"/>
              </a:rPr>
              <a:t>Применение когнитивной модели к другим стрессовым ситуациям</a:t>
            </a:r>
          </a:p>
        </p:txBody>
      </p:sp>
      <p:sp>
        <p:nvSpPr>
          <p:cNvPr id="34" name="TextBox 33">
            <a:extLst>
              <a:ext uri="{FF2B5EF4-FFF2-40B4-BE49-F238E27FC236}">
                <a16:creationId xmlns:a16="http://schemas.microsoft.com/office/drawing/2014/main" id="{33D34463-984A-4CFD-9E3F-AA54557DFFD5}"/>
              </a:ext>
            </a:extLst>
          </p:cNvPr>
          <p:cNvSpPr txBox="1"/>
          <p:nvPr/>
        </p:nvSpPr>
        <p:spPr>
          <a:xfrm>
            <a:off x="9575921" y="5058624"/>
            <a:ext cx="1371600" cy="369332"/>
          </a:xfrm>
          <a:prstGeom prst="rect">
            <a:avLst/>
          </a:prstGeom>
          <a:noFill/>
        </p:spPr>
        <p:txBody>
          <a:bodyPr wrap="square" rtlCol="0">
            <a:spAutoFit/>
          </a:bodyPr>
          <a:lstStyle/>
          <a:p>
            <a:r>
              <a:rPr lang="ru-RU" sz="1800" dirty="0">
                <a:latin typeface="Arial Black" panose="020B0A04020102020204" pitchFamily="34" charset="0"/>
              </a:rPr>
              <a:t>1 неделя</a:t>
            </a:r>
          </a:p>
        </p:txBody>
      </p:sp>
      <p:pic>
        <p:nvPicPr>
          <p:cNvPr id="36" name="Рисунок 35" descr="Часы">
            <a:extLst>
              <a:ext uri="{FF2B5EF4-FFF2-40B4-BE49-F238E27FC236}">
                <a16:creationId xmlns:a16="http://schemas.microsoft.com/office/drawing/2014/main" id="{2452F9E7-3778-478F-981A-742C612FC79F}"/>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909459" y="1807288"/>
            <a:ext cx="297521" cy="297521"/>
          </a:xfrm>
          <a:prstGeom prst="rect">
            <a:avLst/>
          </a:prstGeom>
        </p:spPr>
      </p:pic>
      <p:pic>
        <p:nvPicPr>
          <p:cNvPr id="38" name="Рисунок 37" descr="Часы">
            <a:extLst>
              <a:ext uri="{FF2B5EF4-FFF2-40B4-BE49-F238E27FC236}">
                <a16:creationId xmlns:a16="http://schemas.microsoft.com/office/drawing/2014/main" id="{42C80C36-F4F1-4F83-BCFB-3E53937625CE}"/>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998531" y="1807288"/>
            <a:ext cx="297521" cy="297521"/>
          </a:xfrm>
          <a:prstGeom prst="rect">
            <a:avLst/>
          </a:prstGeom>
        </p:spPr>
      </p:pic>
      <p:sp>
        <p:nvSpPr>
          <p:cNvPr id="41" name="Стрелка: круговая 40">
            <a:extLst>
              <a:ext uri="{FF2B5EF4-FFF2-40B4-BE49-F238E27FC236}">
                <a16:creationId xmlns:a16="http://schemas.microsoft.com/office/drawing/2014/main" id="{4417B47A-7259-4A39-958A-E626244A9584}"/>
              </a:ext>
            </a:extLst>
          </p:cNvPr>
          <p:cNvSpPr>
            <a:spLocks noChangeAspect="1"/>
          </p:cNvSpPr>
          <p:nvPr/>
        </p:nvSpPr>
        <p:spPr>
          <a:xfrm>
            <a:off x="5736363" y="3105872"/>
            <a:ext cx="720000" cy="720000"/>
          </a:xfrm>
          <a:prstGeom prst="circularArrow">
            <a:avLst/>
          </a:prstGeom>
          <a:solidFill>
            <a:srgbClr val="9ACB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42" name="Стрелка: круговая 41">
            <a:extLst>
              <a:ext uri="{FF2B5EF4-FFF2-40B4-BE49-F238E27FC236}">
                <a16:creationId xmlns:a16="http://schemas.microsoft.com/office/drawing/2014/main" id="{BBE2A2F9-F1CA-44A1-A86F-7D8B3CC024BF}"/>
              </a:ext>
            </a:extLst>
          </p:cNvPr>
          <p:cNvSpPr>
            <a:spLocks noChangeAspect="1"/>
          </p:cNvSpPr>
          <p:nvPr/>
        </p:nvSpPr>
        <p:spPr>
          <a:xfrm flipH="1" flipV="1">
            <a:off x="5742209" y="3395343"/>
            <a:ext cx="720000" cy="720000"/>
          </a:xfrm>
          <a:prstGeom prst="circularArrow">
            <a:avLst/>
          </a:prstGeom>
          <a:solidFill>
            <a:srgbClr val="9ACB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35" name="TextBox 34">
            <a:extLst>
              <a:ext uri="{FF2B5EF4-FFF2-40B4-BE49-F238E27FC236}">
                <a16:creationId xmlns:a16="http://schemas.microsoft.com/office/drawing/2014/main" id="{DC9ED2B1-D154-4AAD-BB5A-E1B3DD4C0586}"/>
              </a:ext>
            </a:extLst>
          </p:cNvPr>
          <p:cNvSpPr txBox="1"/>
          <p:nvPr/>
        </p:nvSpPr>
        <p:spPr>
          <a:xfrm>
            <a:off x="4104166" y="2283841"/>
            <a:ext cx="1926025" cy="836126"/>
          </a:xfrm>
          <a:prstGeom prst="rect">
            <a:avLst/>
          </a:prstGeom>
          <a:noFill/>
        </p:spPr>
        <p:txBody>
          <a:bodyPr wrap="square" anchor="ctr">
            <a:spAutoFit/>
          </a:bodyPr>
          <a:lstStyle/>
          <a:p>
            <a:pPr lvl="0" algn="r">
              <a:lnSpc>
                <a:spcPts val="2000"/>
              </a:lnSpc>
            </a:pPr>
            <a:r>
              <a:rPr lang="ru-RU" sz="1900" b="1" dirty="0">
                <a:solidFill>
                  <a:schemeClr val="bg1"/>
                </a:solidFill>
                <a:latin typeface="Arial Narrow" panose="020B0606020202030204" pitchFamily="34" charset="0"/>
                <a:cs typeface="Arial" panose="020B0604020202020204" pitchFamily="34" charset="0"/>
              </a:rPr>
              <a:t>Теоретическая подготовка</a:t>
            </a:r>
          </a:p>
          <a:p>
            <a:pPr lvl="0" algn="r">
              <a:lnSpc>
                <a:spcPts val="1800"/>
              </a:lnSpc>
            </a:pPr>
            <a:r>
              <a:rPr lang="ru-RU" b="1" dirty="0">
                <a:solidFill>
                  <a:schemeClr val="bg1"/>
                </a:solidFill>
                <a:latin typeface="Arial Narrow" panose="020B0606020202030204" pitchFamily="34" charset="0"/>
                <a:cs typeface="Arial" panose="020B0604020202020204" pitchFamily="34" charset="0"/>
              </a:rPr>
              <a:t>(самостоятельно)</a:t>
            </a:r>
          </a:p>
        </p:txBody>
      </p:sp>
      <p:sp>
        <p:nvSpPr>
          <p:cNvPr id="40" name="TextBox 39">
            <a:extLst>
              <a:ext uri="{FF2B5EF4-FFF2-40B4-BE49-F238E27FC236}">
                <a16:creationId xmlns:a16="http://schemas.microsoft.com/office/drawing/2014/main" id="{60610712-7CB5-4445-AF6F-5A7E42AEDF9A}"/>
              </a:ext>
            </a:extLst>
          </p:cNvPr>
          <p:cNvSpPr txBox="1"/>
          <p:nvPr/>
        </p:nvSpPr>
        <p:spPr>
          <a:xfrm>
            <a:off x="4106487" y="4269662"/>
            <a:ext cx="1922077" cy="323165"/>
          </a:xfrm>
          <a:prstGeom prst="rect">
            <a:avLst/>
          </a:prstGeom>
          <a:noFill/>
        </p:spPr>
        <p:txBody>
          <a:bodyPr wrap="square" anchor="ctr">
            <a:spAutoFit/>
          </a:bodyPr>
          <a:lstStyle/>
          <a:p>
            <a:pPr lvl="0" algn="r">
              <a:lnSpc>
                <a:spcPts val="1800"/>
              </a:lnSpc>
            </a:pPr>
            <a:r>
              <a:rPr lang="ru-RU" sz="1600" b="1" dirty="0">
                <a:solidFill>
                  <a:schemeClr val="bg1"/>
                </a:solidFill>
                <a:latin typeface="Arial Narrow" panose="020B0606020202030204" pitchFamily="34" charset="0"/>
                <a:cs typeface="Arial" panose="020B0604020202020204" pitchFamily="34" charset="0"/>
              </a:rPr>
              <a:t>Коучинг</a:t>
            </a:r>
          </a:p>
        </p:txBody>
      </p:sp>
      <p:sp>
        <p:nvSpPr>
          <p:cNvPr id="43" name="TextBox 42">
            <a:extLst>
              <a:ext uri="{FF2B5EF4-FFF2-40B4-BE49-F238E27FC236}">
                <a16:creationId xmlns:a16="http://schemas.microsoft.com/office/drawing/2014/main" id="{BC004BD4-8020-439A-ABAD-524425627325}"/>
              </a:ext>
            </a:extLst>
          </p:cNvPr>
          <p:cNvSpPr txBox="1"/>
          <p:nvPr/>
        </p:nvSpPr>
        <p:spPr>
          <a:xfrm>
            <a:off x="6173803" y="2395119"/>
            <a:ext cx="1583356" cy="553998"/>
          </a:xfrm>
          <a:prstGeom prst="rect">
            <a:avLst/>
          </a:prstGeom>
          <a:noFill/>
        </p:spPr>
        <p:txBody>
          <a:bodyPr wrap="square" anchor="ctr">
            <a:spAutoFit/>
          </a:bodyPr>
          <a:lstStyle/>
          <a:p>
            <a:pPr lvl="0">
              <a:lnSpc>
                <a:spcPts val="1800"/>
              </a:lnSpc>
            </a:pPr>
            <a:r>
              <a:rPr lang="ru-RU" sz="1600" b="1" dirty="0">
                <a:solidFill>
                  <a:schemeClr val="bg1"/>
                </a:solidFill>
                <a:latin typeface="Arial Narrow" panose="020B0606020202030204" pitchFamily="34" charset="0"/>
                <a:cs typeface="Arial" panose="020B0604020202020204" pitchFamily="34" charset="0"/>
              </a:rPr>
              <a:t>Он-лайн обучение</a:t>
            </a:r>
          </a:p>
        </p:txBody>
      </p:sp>
      <p:sp>
        <p:nvSpPr>
          <p:cNvPr id="44" name="TextBox 43">
            <a:extLst>
              <a:ext uri="{FF2B5EF4-FFF2-40B4-BE49-F238E27FC236}">
                <a16:creationId xmlns:a16="http://schemas.microsoft.com/office/drawing/2014/main" id="{170D7210-0BBA-4D5A-AF48-6F2F8CF2EA26}"/>
              </a:ext>
            </a:extLst>
          </p:cNvPr>
          <p:cNvSpPr txBox="1"/>
          <p:nvPr/>
        </p:nvSpPr>
        <p:spPr>
          <a:xfrm>
            <a:off x="6172940" y="4161373"/>
            <a:ext cx="1854278" cy="553998"/>
          </a:xfrm>
          <a:prstGeom prst="rect">
            <a:avLst/>
          </a:prstGeom>
          <a:noFill/>
        </p:spPr>
        <p:txBody>
          <a:bodyPr wrap="square" anchor="ctr">
            <a:spAutoFit/>
          </a:bodyPr>
          <a:lstStyle/>
          <a:p>
            <a:pPr lvl="0">
              <a:lnSpc>
                <a:spcPts val="1800"/>
              </a:lnSpc>
            </a:pPr>
            <a:r>
              <a:rPr lang="ru-RU" sz="1600" b="1" dirty="0">
                <a:solidFill>
                  <a:schemeClr val="bg1"/>
                </a:solidFill>
                <a:latin typeface="Arial Narrow" panose="020B0606020202030204" pitchFamily="34" charset="0"/>
                <a:ea typeface="Arial Unicode MS" panose="020B0604020202020204" pitchFamily="34" charset="-128"/>
                <a:cs typeface="Arial" panose="020B0604020202020204" pitchFamily="34" charset="0"/>
              </a:rPr>
              <a:t>Самостоятельная практика</a:t>
            </a:r>
          </a:p>
        </p:txBody>
      </p:sp>
      <p:pic>
        <p:nvPicPr>
          <p:cNvPr id="1026" name="Picture 2">
            <a:extLst>
              <a:ext uri="{FF2B5EF4-FFF2-40B4-BE49-F238E27FC236}">
                <a16:creationId xmlns:a16="http://schemas.microsoft.com/office/drawing/2014/main" id="{22BC4C23-7C17-4013-B85D-B363C42B2D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734" y="5070265"/>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
            <a:extLst>
              <a:ext uri="{FF2B5EF4-FFF2-40B4-BE49-F238E27FC236}">
                <a16:creationId xmlns:a16="http://schemas.microsoft.com/office/drawing/2014/main" id="{CFD7FC81-F48C-42C7-ABB7-A979102211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35043" y="5063290"/>
            <a:ext cx="360000"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20833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Прямоугольник: скругленные углы 25">
            <a:extLst>
              <a:ext uri="{FF2B5EF4-FFF2-40B4-BE49-F238E27FC236}">
                <a16:creationId xmlns:a16="http://schemas.microsoft.com/office/drawing/2014/main" id="{2E677E78-0B3C-410E-A4C7-843D05328DA0}"/>
              </a:ext>
            </a:extLst>
          </p:cNvPr>
          <p:cNvSpPr/>
          <p:nvPr/>
        </p:nvSpPr>
        <p:spPr>
          <a:xfrm>
            <a:off x="6479097" y="1628775"/>
            <a:ext cx="5021051" cy="1800223"/>
          </a:xfrm>
          <a:prstGeom prst="roundRect">
            <a:avLst/>
          </a:prstGeom>
          <a:solidFill>
            <a:srgbClr val="60AF8E">
              <a:alpha val="50000"/>
            </a:srgbClr>
          </a:solidFill>
          <a:ln>
            <a:noFill/>
          </a:ln>
        </p:spPr>
        <p:txBody>
          <a:bodyPr spcFirstLastPara="1" wrap="square" lIns="91425" tIns="45700" rIns="91425" bIns="45700" anchor="ctr" anchorCtr="0">
            <a:noAutofit/>
          </a:bodyPr>
          <a:lstStyle/>
          <a:p>
            <a:pPr algn="ctr"/>
            <a:endParaRPr lang="ru-RU" sz="1800">
              <a:solidFill>
                <a:srgbClr val="000000"/>
              </a:solidFill>
              <a:latin typeface="Calibri"/>
              <a:cs typeface="Calibri"/>
            </a:endParaRPr>
          </a:p>
        </p:txBody>
      </p:sp>
      <p:sp>
        <p:nvSpPr>
          <p:cNvPr id="27" name="Прямоугольник: скругленные углы 26">
            <a:extLst>
              <a:ext uri="{FF2B5EF4-FFF2-40B4-BE49-F238E27FC236}">
                <a16:creationId xmlns:a16="http://schemas.microsoft.com/office/drawing/2014/main" id="{6296E9DF-330A-41ED-9B76-2C05F177E1A3}"/>
              </a:ext>
            </a:extLst>
          </p:cNvPr>
          <p:cNvSpPr/>
          <p:nvPr/>
        </p:nvSpPr>
        <p:spPr>
          <a:xfrm>
            <a:off x="6448617" y="3789363"/>
            <a:ext cx="5048057" cy="1800225"/>
          </a:xfrm>
          <a:prstGeom prst="roundRect">
            <a:avLst/>
          </a:prstGeom>
          <a:noFill/>
          <a:ln w="19050" cap="rnd">
            <a:solidFill>
              <a:srgbClr val="1E8E9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Прямоугольник: скругленные углы 27">
            <a:extLst>
              <a:ext uri="{FF2B5EF4-FFF2-40B4-BE49-F238E27FC236}">
                <a16:creationId xmlns:a16="http://schemas.microsoft.com/office/drawing/2014/main" id="{E5A88C94-D66C-4FA5-94A5-AAB3498CC5F8}"/>
              </a:ext>
            </a:extLst>
          </p:cNvPr>
          <p:cNvSpPr/>
          <p:nvPr/>
        </p:nvSpPr>
        <p:spPr>
          <a:xfrm>
            <a:off x="710998" y="3789363"/>
            <a:ext cx="5021051" cy="1800225"/>
          </a:xfrm>
          <a:prstGeom prst="roundRect">
            <a:avLst/>
          </a:prstGeom>
          <a:noFill/>
          <a:ln w="19050" cap="rnd">
            <a:solidFill>
              <a:srgbClr val="1E8E9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Прямоугольник: скругленные углы 24">
            <a:extLst>
              <a:ext uri="{FF2B5EF4-FFF2-40B4-BE49-F238E27FC236}">
                <a16:creationId xmlns:a16="http://schemas.microsoft.com/office/drawing/2014/main" id="{A7047F60-B8B9-4448-BCFC-D0F5EF6E73BB}"/>
              </a:ext>
            </a:extLst>
          </p:cNvPr>
          <p:cNvSpPr/>
          <p:nvPr/>
        </p:nvSpPr>
        <p:spPr>
          <a:xfrm>
            <a:off x="695326" y="1628775"/>
            <a:ext cx="5040314" cy="1800223"/>
          </a:xfrm>
          <a:prstGeom prst="roundRect">
            <a:avLst/>
          </a:prstGeom>
          <a:noFill/>
          <a:ln w="19050" cap="rnd">
            <a:solidFill>
              <a:srgbClr val="1E8E9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latin typeface="+mn-lt"/>
              <a:ea typeface="+mn-ea"/>
              <a:cs typeface="+mn-cs"/>
            </a:endParaRPr>
          </a:p>
        </p:txBody>
      </p:sp>
      <p:sp>
        <p:nvSpPr>
          <p:cNvPr id="6" name="Овал 5">
            <a:extLst>
              <a:ext uri="{FF2B5EF4-FFF2-40B4-BE49-F238E27FC236}">
                <a16:creationId xmlns:a16="http://schemas.microsoft.com/office/drawing/2014/main" id="{F48033C4-2EBB-44D9-A5A6-216908D99FAB}"/>
              </a:ext>
            </a:extLst>
          </p:cNvPr>
          <p:cNvSpPr>
            <a:spLocks noChangeAspect="1"/>
          </p:cNvSpPr>
          <p:nvPr/>
        </p:nvSpPr>
        <p:spPr>
          <a:xfrm>
            <a:off x="3935413" y="1444336"/>
            <a:ext cx="4320000" cy="4320000"/>
          </a:xfrm>
          <a:prstGeom prst="ellipse">
            <a:avLst/>
          </a:prstGeom>
          <a:solidFill>
            <a:srgbClr val="1E8E97"/>
          </a:solidFill>
          <a:ln>
            <a:noFill/>
          </a:ln>
        </p:spPr>
        <p:txBody>
          <a:bodyPr spcFirstLastPara="1" wrap="square" lIns="91425" tIns="45700" rIns="91425" bIns="45700" anchor="ctr" anchorCtr="0">
            <a:noAutofit/>
          </a:bodyPr>
          <a:lstStyle/>
          <a:p>
            <a:pPr algn="ctr"/>
            <a:endParaRPr lang="ru-RU" sz="1800">
              <a:solidFill>
                <a:schemeClr val="lt1"/>
              </a:solidFill>
              <a:latin typeface="Calibri"/>
              <a:cs typeface="Calibri"/>
            </a:endParaRPr>
          </a:p>
        </p:txBody>
      </p:sp>
      <p:sp>
        <p:nvSpPr>
          <p:cNvPr id="4" name="Часть круга 3">
            <a:extLst>
              <a:ext uri="{FF2B5EF4-FFF2-40B4-BE49-F238E27FC236}">
                <a16:creationId xmlns:a16="http://schemas.microsoft.com/office/drawing/2014/main" id="{DDA1F5AF-9A74-470A-996A-B6D36844F9BD}"/>
              </a:ext>
            </a:extLst>
          </p:cNvPr>
          <p:cNvSpPr>
            <a:spLocks noChangeAspect="1"/>
          </p:cNvSpPr>
          <p:nvPr/>
        </p:nvSpPr>
        <p:spPr>
          <a:xfrm flipH="1">
            <a:off x="4051115" y="1444979"/>
            <a:ext cx="4212000" cy="4212000"/>
          </a:xfrm>
          <a:prstGeom prst="pie">
            <a:avLst>
              <a:gd name="adj1" fmla="val 10810716"/>
              <a:gd name="adj2" fmla="val 16200000"/>
            </a:avLst>
          </a:prstGeom>
          <a:solidFill>
            <a:srgbClr val="60AF8E"/>
          </a:solidFill>
          <a:ln>
            <a:noFill/>
          </a:ln>
        </p:spPr>
        <p:txBody>
          <a:bodyPr spcFirstLastPara="1" wrap="square" lIns="91425" tIns="45700" rIns="91425" bIns="45700" anchor="ctr" anchorCtr="0">
            <a:noAutofit/>
          </a:bodyPr>
          <a:lstStyle/>
          <a:p>
            <a:pPr algn="ctr"/>
            <a:endParaRPr lang="ru-RU" sz="1800">
              <a:latin typeface="Calibri"/>
              <a:cs typeface="Calibri"/>
            </a:endParaRPr>
          </a:p>
        </p:txBody>
      </p:sp>
      <p:sp>
        <p:nvSpPr>
          <p:cNvPr id="2" name="TextBox 1">
            <a:extLst>
              <a:ext uri="{FF2B5EF4-FFF2-40B4-BE49-F238E27FC236}">
                <a16:creationId xmlns:a16="http://schemas.microsoft.com/office/drawing/2014/main" id="{3FB6757C-208E-4E88-B41C-CE1479AA8877}"/>
              </a:ext>
            </a:extLst>
          </p:cNvPr>
          <p:cNvSpPr txBox="1"/>
          <p:nvPr/>
        </p:nvSpPr>
        <p:spPr>
          <a:xfrm>
            <a:off x="700376" y="355016"/>
            <a:ext cx="5970587" cy="954107"/>
          </a:xfrm>
          <a:prstGeom prst="rect">
            <a:avLst/>
          </a:prstGeom>
          <a:noFill/>
        </p:spPr>
        <p:txBody>
          <a:bodyPr wrap="square" anchor="ctr">
            <a:spAutoFit/>
          </a:bodyPr>
          <a:lstStyle/>
          <a:p>
            <a:r>
              <a:rPr lang="ru-RU" sz="2800" dirty="0">
                <a:latin typeface="Arial Black" panose="020B0A04020102020204" pitchFamily="34" charset="0"/>
              </a:rPr>
              <a:t>Структура программы «Жизнестойкость лидера»</a:t>
            </a:r>
          </a:p>
        </p:txBody>
      </p:sp>
      <p:sp>
        <p:nvSpPr>
          <p:cNvPr id="7" name="Google Shape;145;p4">
            <a:extLst>
              <a:ext uri="{FF2B5EF4-FFF2-40B4-BE49-F238E27FC236}">
                <a16:creationId xmlns:a16="http://schemas.microsoft.com/office/drawing/2014/main" id="{9BC81AF2-0D57-437B-AEA1-95E42139337D}"/>
              </a:ext>
            </a:extLst>
          </p:cNvPr>
          <p:cNvSpPr/>
          <p:nvPr/>
        </p:nvSpPr>
        <p:spPr>
          <a:xfrm>
            <a:off x="-478341" y="976745"/>
            <a:ext cx="290945" cy="997528"/>
          </a:xfrm>
          <a:prstGeom prst="rect">
            <a:avLst/>
          </a:prstGeom>
          <a:solidFill>
            <a:srgbClr val="1E8E9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 name="Google Shape;146;p4">
            <a:extLst>
              <a:ext uri="{FF2B5EF4-FFF2-40B4-BE49-F238E27FC236}">
                <a16:creationId xmlns:a16="http://schemas.microsoft.com/office/drawing/2014/main" id="{C32E1565-B19C-4DF0-BB7C-4647B957BA27}"/>
              </a:ext>
            </a:extLst>
          </p:cNvPr>
          <p:cNvSpPr/>
          <p:nvPr/>
        </p:nvSpPr>
        <p:spPr>
          <a:xfrm>
            <a:off x="-478341" y="2126673"/>
            <a:ext cx="290945" cy="997528"/>
          </a:xfrm>
          <a:prstGeom prst="rect">
            <a:avLst/>
          </a:prstGeom>
          <a:solidFill>
            <a:srgbClr val="60AF8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 name="Google Shape;147;p4">
            <a:extLst>
              <a:ext uri="{FF2B5EF4-FFF2-40B4-BE49-F238E27FC236}">
                <a16:creationId xmlns:a16="http://schemas.microsoft.com/office/drawing/2014/main" id="{7BE80185-7403-497A-9BDB-54E91910113B}"/>
              </a:ext>
            </a:extLst>
          </p:cNvPr>
          <p:cNvSpPr/>
          <p:nvPr/>
        </p:nvSpPr>
        <p:spPr>
          <a:xfrm>
            <a:off x="-478341" y="3276601"/>
            <a:ext cx="290945" cy="997528"/>
          </a:xfrm>
          <a:prstGeom prst="rect">
            <a:avLst/>
          </a:prstGeom>
          <a:solidFill>
            <a:srgbClr val="9ACB5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11" name="Прямая со стрелкой 10">
            <a:extLst>
              <a:ext uri="{FF2B5EF4-FFF2-40B4-BE49-F238E27FC236}">
                <a16:creationId xmlns:a16="http://schemas.microsoft.com/office/drawing/2014/main" id="{BF466022-205F-4BE4-A2D2-B79CB8C57502}"/>
              </a:ext>
            </a:extLst>
          </p:cNvPr>
          <p:cNvCxnSpPr>
            <a:stCxn id="6" idx="0"/>
            <a:endCxn id="6" idx="4"/>
          </p:cNvCxnSpPr>
          <p:nvPr/>
        </p:nvCxnSpPr>
        <p:spPr>
          <a:xfrm>
            <a:off x="6095413" y="1444336"/>
            <a:ext cx="0" cy="4320000"/>
          </a:xfrm>
          <a:prstGeom prst="straightConnector1">
            <a:avLst/>
          </a:prstGeom>
          <a:ln w="1270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a:extLst>
              <a:ext uri="{FF2B5EF4-FFF2-40B4-BE49-F238E27FC236}">
                <a16:creationId xmlns:a16="http://schemas.microsoft.com/office/drawing/2014/main" id="{44A3B143-F07C-4DA8-B9CA-F550EE950F58}"/>
              </a:ext>
            </a:extLst>
          </p:cNvPr>
          <p:cNvCxnSpPr>
            <a:cxnSpLocks/>
            <a:stCxn id="6" idx="6"/>
            <a:endCxn id="6" idx="2"/>
          </p:cNvCxnSpPr>
          <p:nvPr/>
        </p:nvCxnSpPr>
        <p:spPr>
          <a:xfrm flipH="1">
            <a:off x="3935413" y="3604336"/>
            <a:ext cx="4320000" cy="0"/>
          </a:xfrm>
          <a:prstGeom prst="straightConnector1">
            <a:avLst/>
          </a:prstGeom>
          <a:ln w="1270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0C07E899-A445-4650-8ED4-6D8F99659910}"/>
              </a:ext>
            </a:extLst>
          </p:cNvPr>
          <p:cNvSpPr txBox="1"/>
          <p:nvPr/>
        </p:nvSpPr>
        <p:spPr>
          <a:xfrm>
            <a:off x="1207789" y="1768825"/>
            <a:ext cx="1371600" cy="369332"/>
          </a:xfrm>
          <a:prstGeom prst="rect">
            <a:avLst/>
          </a:prstGeom>
          <a:noFill/>
        </p:spPr>
        <p:txBody>
          <a:bodyPr wrap="square" rtlCol="0">
            <a:spAutoFit/>
          </a:bodyPr>
          <a:lstStyle/>
          <a:p>
            <a:r>
              <a:rPr lang="ru-RU" sz="1800" dirty="0">
                <a:latin typeface="Arial Black" panose="020B0A04020102020204" pitchFamily="34" charset="0"/>
              </a:rPr>
              <a:t>1,5 часа</a:t>
            </a:r>
          </a:p>
        </p:txBody>
      </p:sp>
      <p:sp>
        <p:nvSpPr>
          <p:cNvPr id="22" name="TextBox 21">
            <a:extLst>
              <a:ext uri="{FF2B5EF4-FFF2-40B4-BE49-F238E27FC236}">
                <a16:creationId xmlns:a16="http://schemas.microsoft.com/office/drawing/2014/main" id="{938B5715-1330-4EA4-B091-3FB270C41CF6}"/>
              </a:ext>
            </a:extLst>
          </p:cNvPr>
          <p:cNvSpPr txBox="1"/>
          <p:nvPr/>
        </p:nvSpPr>
        <p:spPr>
          <a:xfrm>
            <a:off x="8441774" y="1758996"/>
            <a:ext cx="2538674" cy="369332"/>
          </a:xfrm>
          <a:prstGeom prst="rect">
            <a:avLst/>
          </a:prstGeom>
          <a:noFill/>
        </p:spPr>
        <p:txBody>
          <a:bodyPr wrap="square" rtlCol="0" anchor="ctr">
            <a:spAutoFit/>
          </a:bodyPr>
          <a:lstStyle/>
          <a:p>
            <a:pPr algn="r"/>
            <a:r>
              <a:rPr lang="ru-RU" sz="1800" dirty="0">
                <a:latin typeface="Arial Black" panose="020B0A04020102020204" pitchFamily="34" charset="0"/>
              </a:rPr>
              <a:t>8 часов (4 ч + 4 ч)</a:t>
            </a:r>
          </a:p>
        </p:txBody>
      </p:sp>
      <p:sp>
        <p:nvSpPr>
          <p:cNvPr id="24" name="TextBox 23">
            <a:extLst>
              <a:ext uri="{FF2B5EF4-FFF2-40B4-BE49-F238E27FC236}">
                <a16:creationId xmlns:a16="http://schemas.microsoft.com/office/drawing/2014/main" id="{642F4178-7BB6-4E57-BC03-0C8F4A9874F7}"/>
              </a:ext>
            </a:extLst>
          </p:cNvPr>
          <p:cNvSpPr txBox="1"/>
          <p:nvPr/>
        </p:nvSpPr>
        <p:spPr>
          <a:xfrm>
            <a:off x="3935414" y="5921092"/>
            <a:ext cx="4324662" cy="461665"/>
          </a:xfrm>
          <a:prstGeom prst="rect">
            <a:avLst/>
          </a:prstGeom>
          <a:noFill/>
        </p:spPr>
        <p:txBody>
          <a:bodyPr wrap="square" rtlCol="0" anchor="ctr">
            <a:spAutoFit/>
          </a:bodyPr>
          <a:lstStyle/>
          <a:p>
            <a:pPr algn="ctr"/>
            <a:r>
              <a:rPr lang="ru-RU" sz="2400" dirty="0">
                <a:latin typeface="Arial Black" panose="020B0A04020102020204" pitchFamily="34" charset="0"/>
              </a:rPr>
              <a:t>Всего: 3 недели</a:t>
            </a:r>
          </a:p>
        </p:txBody>
      </p:sp>
      <p:sp>
        <p:nvSpPr>
          <p:cNvPr id="29" name="TextBox 28">
            <a:extLst>
              <a:ext uri="{FF2B5EF4-FFF2-40B4-BE49-F238E27FC236}">
                <a16:creationId xmlns:a16="http://schemas.microsoft.com/office/drawing/2014/main" id="{9A93C664-3143-494B-8094-B6B5C060A7A1}"/>
              </a:ext>
            </a:extLst>
          </p:cNvPr>
          <p:cNvSpPr txBox="1"/>
          <p:nvPr/>
        </p:nvSpPr>
        <p:spPr>
          <a:xfrm>
            <a:off x="1066790" y="2360016"/>
            <a:ext cx="2879725" cy="738664"/>
          </a:xfrm>
          <a:prstGeom prst="rect">
            <a:avLst/>
          </a:prstGeom>
          <a:noFill/>
        </p:spPr>
        <p:txBody>
          <a:bodyPr wrap="square" anchor="ctr">
            <a:spAutoFit/>
          </a:bodyPr>
          <a:lstStyle/>
          <a:p>
            <a:pPr marL="285750" lvl="0" indent="-285750">
              <a:buFont typeface="Wingdings" panose="05000000000000000000" pitchFamily="2" charset="2"/>
              <a:buChar char="ü"/>
            </a:pPr>
            <a:r>
              <a:rPr lang="ru-RU" dirty="0">
                <a:latin typeface="Arial Narrow" panose="020B0606020202030204" pitchFamily="34" charset="0"/>
              </a:rPr>
              <a:t>Пре-</a:t>
            </a:r>
            <a:r>
              <a:rPr lang="ru-RU" dirty="0" err="1">
                <a:latin typeface="Arial Narrow" panose="020B0606020202030204" pitchFamily="34" charset="0"/>
              </a:rPr>
              <a:t>рид</a:t>
            </a:r>
            <a:endParaRPr lang="ru-RU" dirty="0">
              <a:latin typeface="Arial Narrow" panose="020B0606020202030204" pitchFamily="34" charset="0"/>
            </a:endParaRPr>
          </a:p>
          <a:p>
            <a:pPr marL="285750" lvl="0" indent="-285750">
              <a:buFont typeface="Wingdings" panose="05000000000000000000" pitchFamily="2" charset="2"/>
              <a:buChar char="ü"/>
            </a:pPr>
            <a:r>
              <a:rPr lang="ru-RU" dirty="0" err="1">
                <a:latin typeface="Arial Narrow" panose="020B0606020202030204" pitchFamily="34" charset="0"/>
              </a:rPr>
              <a:t>Доп</a:t>
            </a:r>
            <a:r>
              <a:rPr lang="ru-RU" dirty="0">
                <a:latin typeface="Arial Narrow" panose="020B0606020202030204" pitchFamily="34" charset="0"/>
              </a:rPr>
              <a:t> литература</a:t>
            </a:r>
          </a:p>
          <a:p>
            <a:pPr marL="285750" lvl="0" indent="-285750">
              <a:buFont typeface="Wingdings" panose="05000000000000000000" pitchFamily="2" charset="2"/>
              <a:buChar char="ü"/>
            </a:pPr>
            <a:r>
              <a:rPr lang="ru-RU" dirty="0">
                <a:latin typeface="Arial Narrow" panose="020B0606020202030204" pitchFamily="34" charset="0"/>
              </a:rPr>
              <a:t>Диагностика текущего состояния</a:t>
            </a:r>
          </a:p>
        </p:txBody>
      </p:sp>
      <p:sp>
        <p:nvSpPr>
          <p:cNvPr id="30" name="TextBox 29">
            <a:extLst>
              <a:ext uri="{FF2B5EF4-FFF2-40B4-BE49-F238E27FC236}">
                <a16:creationId xmlns:a16="http://schemas.microsoft.com/office/drawing/2014/main" id="{FEE316E0-64FD-48EA-8F38-0BF5B559F897}"/>
              </a:ext>
            </a:extLst>
          </p:cNvPr>
          <p:cNvSpPr txBox="1"/>
          <p:nvPr/>
        </p:nvSpPr>
        <p:spPr>
          <a:xfrm>
            <a:off x="1055688" y="4160587"/>
            <a:ext cx="2938230" cy="307777"/>
          </a:xfrm>
          <a:prstGeom prst="rect">
            <a:avLst/>
          </a:prstGeom>
          <a:noFill/>
        </p:spPr>
        <p:txBody>
          <a:bodyPr wrap="square" anchor="ctr">
            <a:spAutoFit/>
          </a:bodyPr>
          <a:lstStyle/>
          <a:p>
            <a:pPr lvl="0"/>
            <a:r>
              <a:rPr lang="ru-RU" dirty="0">
                <a:latin typeface="Arial Narrow" panose="020B0606020202030204" pitchFamily="34" charset="0"/>
              </a:rPr>
              <a:t>Прохождение 3 коуч-сессий </a:t>
            </a:r>
          </a:p>
        </p:txBody>
      </p:sp>
      <p:sp>
        <p:nvSpPr>
          <p:cNvPr id="31" name="TextBox 30">
            <a:extLst>
              <a:ext uri="{FF2B5EF4-FFF2-40B4-BE49-F238E27FC236}">
                <a16:creationId xmlns:a16="http://schemas.microsoft.com/office/drawing/2014/main" id="{3FD58E2E-EDA8-4977-A49B-55B8A2B0D896}"/>
              </a:ext>
            </a:extLst>
          </p:cNvPr>
          <p:cNvSpPr txBox="1"/>
          <p:nvPr/>
        </p:nvSpPr>
        <p:spPr>
          <a:xfrm>
            <a:off x="8266391" y="2360016"/>
            <a:ext cx="3121766" cy="523220"/>
          </a:xfrm>
          <a:prstGeom prst="rect">
            <a:avLst/>
          </a:prstGeom>
          <a:noFill/>
        </p:spPr>
        <p:txBody>
          <a:bodyPr wrap="square" anchor="ctr">
            <a:spAutoFit/>
          </a:bodyPr>
          <a:lstStyle/>
          <a:p>
            <a:pPr lvl="0"/>
            <a:r>
              <a:rPr lang="ru-RU" dirty="0">
                <a:latin typeface="Arial Narrow" panose="020B0606020202030204" pitchFamily="34" charset="0"/>
              </a:rPr>
              <a:t>Он-лайн тренинг на платформе </a:t>
            </a:r>
            <a:r>
              <a:rPr lang="en-US" dirty="0">
                <a:latin typeface="Arial Narrow" panose="020B0606020202030204" pitchFamily="34" charset="0"/>
              </a:rPr>
              <a:t>Zoom </a:t>
            </a:r>
            <a:r>
              <a:rPr lang="ru-RU" dirty="0">
                <a:latin typeface="Arial Narrow" panose="020B0606020202030204" pitchFamily="34" charset="0"/>
              </a:rPr>
              <a:t>+ доска </a:t>
            </a:r>
            <a:r>
              <a:rPr lang="en-US" dirty="0">
                <a:latin typeface="Arial Narrow" panose="020B0606020202030204" pitchFamily="34" charset="0"/>
              </a:rPr>
              <a:t>Miro</a:t>
            </a:r>
            <a:endParaRPr lang="ru-RU" dirty="0">
              <a:latin typeface="Arial Narrow" panose="020B0606020202030204" pitchFamily="34" charset="0"/>
            </a:endParaRPr>
          </a:p>
        </p:txBody>
      </p:sp>
      <p:sp>
        <p:nvSpPr>
          <p:cNvPr id="32" name="TextBox 31">
            <a:extLst>
              <a:ext uri="{FF2B5EF4-FFF2-40B4-BE49-F238E27FC236}">
                <a16:creationId xmlns:a16="http://schemas.microsoft.com/office/drawing/2014/main" id="{7D2E4ADB-69A2-452A-960C-B73AD4E8AE86}"/>
              </a:ext>
            </a:extLst>
          </p:cNvPr>
          <p:cNvSpPr txBox="1"/>
          <p:nvPr/>
        </p:nvSpPr>
        <p:spPr>
          <a:xfrm>
            <a:off x="8256588" y="4035895"/>
            <a:ext cx="3015365" cy="954107"/>
          </a:xfrm>
          <a:prstGeom prst="rect">
            <a:avLst/>
          </a:prstGeom>
          <a:noFill/>
        </p:spPr>
        <p:txBody>
          <a:bodyPr wrap="square" anchor="ctr">
            <a:spAutoFit/>
          </a:bodyPr>
          <a:lstStyle/>
          <a:p>
            <a:pPr marL="285750" lvl="0" indent="-285750">
              <a:buFont typeface="Wingdings" panose="05000000000000000000" pitchFamily="2" charset="2"/>
              <a:buChar char="ü"/>
            </a:pPr>
            <a:r>
              <a:rPr lang="ru-RU" dirty="0">
                <a:latin typeface="Arial Narrow" panose="020B0606020202030204" pitchFamily="34" charset="0"/>
              </a:rPr>
              <a:t>Межмодульная практика:</a:t>
            </a:r>
          </a:p>
          <a:p>
            <a:pPr marL="285750" lvl="0" indent="-285750">
              <a:buFont typeface="Wingdings" panose="05000000000000000000" pitchFamily="2" charset="2"/>
              <a:buChar char="ü"/>
            </a:pPr>
            <a:r>
              <a:rPr lang="ru-RU" dirty="0">
                <a:latin typeface="Arial Narrow" panose="020B0606020202030204" pitchFamily="34" charset="0"/>
              </a:rPr>
              <a:t>Реализация личного плана действий </a:t>
            </a:r>
          </a:p>
          <a:p>
            <a:pPr marL="285750" lvl="0" indent="-285750">
              <a:buFont typeface="Wingdings" panose="05000000000000000000" pitchFamily="2" charset="2"/>
              <a:buChar char="ü"/>
            </a:pPr>
            <a:r>
              <a:rPr lang="ru-RU" dirty="0">
                <a:latin typeface="Arial Narrow" panose="020B0606020202030204" pitchFamily="34" charset="0"/>
              </a:rPr>
              <a:t>Применение когнитивной модели к другим стрессовым ситуациям</a:t>
            </a:r>
          </a:p>
        </p:txBody>
      </p:sp>
      <p:pic>
        <p:nvPicPr>
          <p:cNvPr id="36" name="Рисунок 35" descr="Часы">
            <a:extLst>
              <a:ext uri="{FF2B5EF4-FFF2-40B4-BE49-F238E27FC236}">
                <a16:creationId xmlns:a16="http://schemas.microsoft.com/office/drawing/2014/main" id="{2452F9E7-3778-478F-981A-742C612FC79F}"/>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909459" y="1807288"/>
            <a:ext cx="297521" cy="297521"/>
          </a:xfrm>
          <a:prstGeom prst="rect">
            <a:avLst/>
          </a:prstGeom>
        </p:spPr>
      </p:pic>
      <p:pic>
        <p:nvPicPr>
          <p:cNvPr id="38" name="Рисунок 37" descr="Часы">
            <a:extLst>
              <a:ext uri="{FF2B5EF4-FFF2-40B4-BE49-F238E27FC236}">
                <a16:creationId xmlns:a16="http://schemas.microsoft.com/office/drawing/2014/main" id="{42C80C36-F4F1-4F83-BCFB-3E53937625CE}"/>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0998531" y="1807288"/>
            <a:ext cx="297521" cy="297521"/>
          </a:xfrm>
          <a:prstGeom prst="rect">
            <a:avLst/>
          </a:prstGeom>
        </p:spPr>
      </p:pic>
      <p:sp>
        <p:nvSpPr>
          <p:cNvPr id="41" name="Стрелка: круговая 40">
            <a:extLst>
              <a:ext uri="{FF2B5EF4-FFF2-40B4-BE49-F238E27FC236}">
                <a16:creationId xmlns:a16="http://schemas.microsoft.com/office/drawing/2014/main" id="{4417B47A-7259-4A39-958A-E626244A9584}"/>
              </a:ext>
            </a:extLst>
          </p:cNvPr>
          <p:cNvSpPr>
            <a:spLocks noChangeAspect="1"/>
          </p:cNvSpPr>
          <p:nvPr/>
        </p:nvSpPr>
        <p:spPr>
          <a:xfrm>
            <a:off x="5736363" y="3105872"/>
            <a:ext cx="720000" cy="720000"/>
          </a:xfrm>
          <a:prstGeom prst="circularArrow">
            <a:avLst/>
          </a:prstGeom>
          <a:solidFill>
            <a:srgbClr val="9ACB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42" name="Стрелка: круговая 41">
            <a:extLst>
              <a:ext uri="{FF2B5EF4-FFF2-40B4-BE49-F238E27FC236}">
                <a16:creationId xmlns:a16="http://schemas.microsoft.com/office/drawing/2014/main" id="{BBE2A2F9-F1CA-44A1-A86F-7D8B3CC024BF}"/>
              </a:ext>
            </a:extLst>
          </p:cNvPr>
          <p:cNvSpPr>
            <a:spLocks noChangeAspect="1"/>
          </p:cNvSpPr>
          <p:nvPr/>
        </p:nvSpPr>
        <p:spPr>
          <a:xfrm flipH="1" flipV="1">
            <a:off x="5742209" y="3395343"/>
            <a:ext cx="720000" cy="720000"/>
          </a:xfrm>
          <a:prstGeom prst="circularArrow">
            <a:avLst/>
          </a:prstGeom>
          <a:solidFill>
            <a:srgbClr val="9ACB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35" name="TextBox 34">
            <a:extLst>
              <a:ext uri="{FF2B5EF4-FFF2-40B4-BE49-F238E27FC236}">
                <a16:creationId xmlns:a16="http://schemas.microsoft.com/office/drawing/2014/main" id="{DC9ED2B1-D154-4AAD-BB5A-E1B3DD4C0586}"/>
              </a:ext>
            </a:extLst>
          </p:cNvPr>
          <p:cNvSpPr txBox="1"/>
          <p:nvPr/>
        </p:nvSpPr>
        <p:spPr>
          <a:xfrm>
            <a:off x="4104166" y="2248529"/>
            <a:ext cx="1926025" cy="784830"/>
          </a:xfrm>
          <a:prstGeom prst="rect">
            <a:avLst/>
          </a:prstGeom>
          <a:noFill/>
        </p:spPr>
        <p:txBody>
          <a:bodyPr wrap="square" anchor="ctr">
            <a:spAutoFit/>
          </a:bodyPr>
          <a:lstStyle/>
          <a:p>
            <a:pPr lvl="0" algn="r">
              <a:lnSpc>
                <a:spcPts val="1800"/>
              </a:lnSpc>
            </a:pPr>
            <a:r>
              <a:rPr lang="ru-RU" sz="1600" b="1" dirty="0">
                <a:solidFill>
                  <a:schemeClr val="bg1"/>
                </a:solidFill>
                <a:latin typeface="Arial Narrow" panose="020B0606020202030204" pitchFamily="34" charset="0"/>
                <a:cs typeface="Arial" panose="020B0604020202020204" pitchFamily="34" charset="0"/>
              </a:rPr>
              <a:t>Теоретическая подготовка</a:t>
            </a:r>
          </a:p>
          <a:p>
            <a:pPr lvl="0" algn="r">
              <a:lnSpc>
                <a:spcPts val="1800"/>
              </a:lnSpc>
            </a:pPr>
            <a:r>
              <a:rPr lang="ru-RU" sz="1600" b="1" dirty="0">
                <a:solidFill>
                  <a:schemeClr val="bg1"/>
                </a:solidFill>
                <a:latin typeface="Arial Narrow" panose="020B0606020202030204" pitchFamily="34" charset="0"/>
                <a:cs typeface="Arial" panose="020B0604020202020204" pitchFamily="34" charset="0"/>
              </a:rPr>
              <a:t>(самостоятельно)</a:t>
            </a:r>
          </a:p>
        </p:txBody>
      </p:sp>
      <p:sp>
        <p:nvSpPr>
          <p:cNvPr id="40" name="TextBox 39">
            <a:extLst>
              <a:ext uri="{FF2B5EF4-FFF2-40B4-BE49-F238E27FC236}">
                <a16:creationId xmlns:a16="http://schemas.microsoft.com/office/drawing/2014/main" id="{60610712-7CB5-4445-AF6F-5A7E42AEDF9A}"/>
              </a:ext>
            </a:extLst>
          </p:cNvPr>
          <p:cNvSpPr txBox="1"/>
          <p:nvPr/>
        </p:nvSpPr>
        <p:spPr>
          <a:xfrm>
            <a:off x="4106487" y="4269662"/>
            <a:ext cx="1922077" cy="323165"/>
          </a:xfrm>
          <a:prstGeom prst="rect">
            <a:avLst/>
          </a:prstGeom>
          <a:noFill/>
        </p:spPr>
        <p:txBody>
          <a:bodyPr wrap="square" anchor="ctr">
            <a:spAutoFit/>
          </a:bodyPr>
          <a:lstStyle/>
          <a:p>
            <a:pPr lvl="0" algn="r">
              <a:lnSpc>
                <a:spcPts val="1800"/>
              </a:lnSpc>
            </a:pPr>
            <a:r>
              <a:rPr lang="ru-RU" sz="1600" b="1" dirty="0">
                <a:solidFill>
                  <a:schemeClr val="bg1"/>
                </a:solidFill>
                <a:latin typeface="Arial Narrow" panose="020B0606020202030204" pitchFamily="34" charset="0"/>
                <a:cs typeface="Arial" panose="020B0604020202020204" pitchFamily="34" charset="0"/>
              </a:rPr>
              <a:t>Коучинг</a:t>
            </a:r>
          </a:p>
        </p:txBody>
      </p:sp>
      <p:sp>
        <p:nvSpPr>
          <p:cNvPr id="43" name="TextBox 42">
            <a:extLst>
              <a:ext uri="{FF2B5EF4-FFF2-40B4-BE49-F238E27FC236}">
                <a16:creationId xmlns:a16="http://schemas.microsoft.com/office/drawing/2014/main" id="{BC004BD4-8020-439A-ABAD-524425627325}"/>
              </a:ext>
            </a:extLst>
          </p:cNvPr>
          <p:cNvSpPr txBox="1"/>
          <p:nvPr/>
        </p:nvSpPr>
        <p:spPr>
          <a:xfrm>
            <a:off x="6173803" y="2369471"/>
            <a:ext cx="1583356" cy="605294"/>
          </a:xfrm>
          <a:prstGeom prst="rect">
            <a:avLst/>
          </a:prstGeom>
          <a:noFill/>
        </p:spPr>
        <p:txBody>
          <a:bodyPr wrap="square" anchor="ctr">
            <a:spAutoFit/>
          </a:bodyPr>
          <a:lstStyle/>
          <a:p>
            <a:pPr lvl="0">
              <a:lnSpc>
                <a:spcPts val="2000"/>
              </a:lnSpc>
            </a:pPr>
            <a:r>
              <a:rPr lang="ru-RU" sz="2400" b="1" dirty="0">
                <a:solidFill>
                  <a:schemeClr val="bg1"/>
                </a:solidFill>
                <a:latin typeface="Arial Narrow" panose="020B0606020202030204" pitchFamily="34" charset="0"/>
                <a:cs typeface="Arial" panose="020B0604020202020204" pitchFamily="34" charset="0"/>
              </a:rPr>
              <a:t>Он-лайн обучение</a:t>
            </a:r>
          </a:p>
        </p:txBody>
      </p:sp>
      <p:sp>
        <p:nvSpPr>
          <p:cNvPr id="44" name="TextBox 43">
            <a:extLst>
              <a:ext uri="{FF2B5EF4-FFF2-40B4-BE49-F238E27FC236}">
                <a16:creationId xmlns:a16="http://schemas.microsoft.com/office/drawing/2014/main" id="{170D7210-0BBA-4D5A-AF48-6F2F8CF2EA26}"/>
              </a:ext>
            </a:extLst>
          </p:cNvPr>
          <p:cNvSpPr txBox="1"/>
          <p:nvPr/>
        </p:nvSpPr>
        <p:spPr>
          <a:xfrm>
            <a:off x="6172940" y="4161373"/>
            <a:ext cx="1854278" cy="553998"/>
          </a:xfrm>
          <a:prstGeom prst="rect">
            <a:avLst/>
          </a:prstGeom>
          <a:noFill/>
        </p:spPr>
        <p:txBody>
          <a:bodyPr wrap="square" anchor="ctr">
            <a:spAutoFit/>
          </a:bodyPr>
          <a:lstStyle/>
          <a:p>
            <a:pPr lvl="0">
              <a:lnSpc>
                <a:spcPts val="1800"/>
              </a:lnSpc>
            </a:pPr>
            <a:r>
              <a:rPr lang="ru-RU" sz="1600" b="1" dirty="0">
                <a:solidFill>
                  <a:schemeClr val="bg1"/>
                </a:solidFill>
                <a:latin typeface="Arial Narrow" panose="020B0606020202030204" pitchFamily="34" charset="0"/>
                <a:ea typeface="Arial Unicode MS" panose="020B0604020202020204" pitchFamily="34" charset="-128"/>
                <a:cs typeface="Arial" panose="020B0604020202020204" pitchFamily="34" charset="0"/>
              </a:rPr>
              <a:t>Самостоятельная практика</a:t>
            </a:r>
          </a:p>
        </p:txBody>
      </p:sp>
      <p:sp>
        <p:nvSpPr>
          <p:cNvPr id="33" name="TextBox 32">
            <a:extLst>
              <a:ext uri="{FF2B5EF4-FFF2-40B4-BE49-F238E27FC236}">
                <a16:creationId xmlns:a16="http://schemas.microsoft.com/office/drawing/2014/main" id="{E06C14AB-10B2-4DF9-B3F8-CF37509A8D00}"/>
              </a:ext>
            </a:extLst>
          </p:cNvPr>
          <p:cNvSpPr txBox="1"/>
          <p:nvPr/>
        </p:nvSpPr>
        <p:spPr>
          <a:xfrm>
            <a:off x="1215417" y="5065599"/>
            <a:ext cx="1371600" cy="369332"/>
          </a:xfrm>
          <a:prstGeom prst="rect">
            <a:avLst/>
          </a:prstGeom>
          <a:noFill/>
        </p:spPr>
        <p:txBody>
          <a:bodyPr wrap="square" rtlCol="0">
            <a:spAutoFit/>
          </a:bodyPr>
          <a:lstStyle/>
          <a:p>
            <a:r>
              <a:rPr lang="ru-RU" sz="1800" dirty="0">
                <a:latin typeface="Arial Black" panose="020B0A04020102020204" pitchFamily="34" charset="0"/>
              </a:rPr>
              <a:t>2 недели</a:t>
            </a:r>
          </a:p>
        </p:txBody>
      </p:sp>
      <p:sp>
        <p:nvSpPr>
          <p:cNvPr id="45" name="TextBox 44">
            <a:extLst>
              <a:ext uri="{FF2B5EF4-FFF2-40B4-BE49-F238E27FC236}">
                <a16:creationId xmlns:a16="http://schemas.microsoft.com/office/drawing/2014/main" id="{78EC86F4-FA11-45A6-A9F7-BE6D0610B3C2}"/>
              </a:ext>
            </a:extLst>
          </p:cNvPr>
          <p:cNvSpPr txBox="1"/>
          <p:nvPr/>
        </p:nvSpPr>
        <p:spPr>
          <a:xfrm>
            <a:off x="9575921" y="5058624"/>
            <a:ext cx="1371600" cy="369332"/>
          </a:xfrm>
          <a:prstGeom prst="rect">
            <a:avLst/>
          </a:prstGeom>
          <a:noFill/>
        </p:spPr>
        <p:txBody>
          <a:bodyPr wrap="square" rtlCol="0">
            <a:spAutoFit/>
          </a:bodyPr>
          <a:lstStyle/>
          <a:p>
            <a:r>
              <a:rPr lang="ru-RU" sz="1800" dirty="0">
                <a:latin typeface="Arial Black" panose="020B0A04020102020204" pitchFamily="34" charset="0"/>
              </a:rPr>
              <a:t>1 неделя</a:t>
            </a:r>
          </a:p>
        </p:txBody>
      </p:sp>
      <p:pic>
        <p:nvPicPr>
          <p:cNvPr id="46" name="Picture 2">
            <a:extLst>
              <a:ext uri="{FF2B5EF4-FFF2-40B4-BE49-F238E27FC236}">
                <a16:creationId xmlns:a16="http://schemas.microsoft.com/office/drawing/2014/main" id="{A9D8B6F7-81CB-4340-907F-98B52DB27BC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1734" y="5070265"/>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
            <a:extLst>
              <a:ext uri="{FF2B5EF4-FFF2-40B4-BE49-F238E27FC236}">
                <a16:creationId xmlns:a16="http://schemas.microsoft.com/office/drawing/2014/main" id="{A89207B3-813F-4504-A7DD-8C504ABDD6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35043" y="5063290"/>
            <a:ext cx="360000"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2088797"/>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4422</TotalTime>
  <Words>3623</Words>
  <Application>Microsoft Office PowerPoint</Application>
  <PresentationFormat>Широкоэкранный</PresentationFormat>
  <Paragraphs>550</Paragraphs>
  <Slides>27</Slides>
  <Notes>24</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27</vt:i4>
      </vt:variant>
    </vt:vector>
  </HeadingPairs>
  <TitlesOfParts>
    <vt:vector size="35" baseType="lpstr">
      <vt:lpstr>Futura bk bt</vt:lpstr>
      <vt:lpstr>Arial</vt:lpstr>
      <vt:lpstr>Arial Narrow</vt:lpstr>
      <vt:lpstr>Wingdings</vt:lpstr>
      <vt:lpstr>Calibri</vt:lpstr>
      <vt:lpstr>Arial Black</vt:lpstr>
      <vt:lpstr>Arial Unicode MS</vt:lpstr>
      <vt:lpstr>Тема Office</vt:lpstr>
      <vt:lpstr>Презентация PowerPoint</vt:lpstr>
      <vt:lpstr>Почему мы заговорили  о «жизнестойкости» сейчас?</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Andrey Vasilevsky</dc:creator>
  <cp:lastModifiedBy>MSI Modern 15</cp:lastModifiedBy>
  <cp:revision>402</cp:revision>
  <dcterms:created xsi:type="dcterms:W3CDTF">2022-03-14T09:26:02Z</dcterms:created>
  <dcterms:modified xsi:type="dcterms:W3CDTF">2022-04-29T07:58:48Z</dcterms:modified>
</cp:coreProperties>
</file>