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6" r:id="rId2"/>
    <p:sldId id="2609" r:id="rId3"/>
    <p:sldId id="2610" r:id="rId4"/>
    <p:sldId id="2598" r:id="rId5"/>
    <p:sldId id="2597" r:id="rId6"/>
    <p:sldId id="2611" r:id="rId7"/>
    <p:sldId id="2612" r:id="rId8"/>
    <p:sldId id="2565" r:id="rId9"/>
    <p:sldId id="2571" r:id="rId10"/>
    <p:sldId id="2605" r:id="rId11"/>
    <p:sldId id="2599" r:id="rId12"/>
    <p:sldId id="2613" r:id="rId13"/>
    <p:sldId id="2600" r:id="rId14"/>
    <p:sldId id="2606" r:id="rId15"/>
    <p:sldId id="2602" r:id="rId16"/>
    <p:sldId id="2601" r:id="rId17"/>
    <p:sldId id="2603" r:id="rId18"/>
    <p:sldId id="2614" r:id="rId19"/>
    <p:sldId id="2604" r:id="rId20"/>
    <p:sldId id="2616" r:id="rId21"/>
    <p:sldId id="2615" r:id="rId22"/>
    <p:sldId id="2608" r:id="rId23"/>
    <p:sldId id="2607" r:id="rId24"/>
    <p:sldId id="2575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1F1F26"/>
    <a:srgbClr val="3B7579"/>
    <a:srgbClr val="AAD3D6"/>
    <a:srgbClr val="418287"/>
    <a:srgbClr val="DFE3E9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5280" autoAdjust="0"/>
  </p:normalViewPr>
  <p:slideViewPr>
    <p:cSldViewPr snapToGrid="0" snapToObjects="1" showGuides="1">
      <p:cViewPr varScale="1">
        <p:scale>
          <a:sx n="83" d="100"/>
          <a:sy n="83" d="100"/>
        </p:scale>
        <p:origin x="595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66B5B1-8550-45FB-967E-F4B291CCC461}" type="datetime1">
              <a:rPr lang="ru-RU" smtClean="0"/>
              <a:t>24.02.2022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444D95-FCD4-4091-973E-913976785C28}" type="datetime1">
              <a:rPr lang="ru-RU" smtClean="0"/>
              <a:t>24.02.2022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26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74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28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1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91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H="1" flipV="1">
            <a:off x="2558731" y="4366584"/>
            <a:ext cx="0" cy="316592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слайда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лайда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13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2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2092379" y="3640133"/>
            <a:ext cx="0" cy="2449124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рямоугольник 2" title="Декоративный элемент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7" name="Текст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8" name="Текст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9" name="Текст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40" name="Текст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4</a:t>
            </a:r>
          </a:p>
        </p:txBody>
      </p:sp>
      <p:sp>
        <p:nvSpPr>
          <p:cNvPr id="41" name="Текст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5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9353" y="4628132"/>
            <a:ext cx="4385841" cy="1325562"/>
          </a:xfrm>
        </p:spPr>
        <p:txBody>
          <a:bodyPr rtlCol="0">
            <a:noAutofit/>
          </a:bodyPr>
          <a:lstStyle>
            <a:lvl1pPr marL="0" indent="0" algn="l" rtl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9353" y="4165142"/>
            <a:ext cx="4385841" cy="382749"/>
          </a:xfrm>
        </p:spPr>
        <p:txBody>
          <a:bodyPr rtlCol="0" anchor="b">
            <a:normAutofit/>
          </a:bodyPr>
          <a:lstStyle>
            <a:lvl1pPr marL="0" indent="0" algn="l" rtl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9" name="Рисунок 5" title="Декоративный элемент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7825" y="3212363"/>
            <a:ext cx="4312353" cy="2962659"/>
          </a:xfrm>
        </p:spPr>
        <p:txBody>
          <a:bodyPr lIns="0" tIns="72000" rtlCol="0">
            <a:normAutofit/>
          </a:bodyPr>
          <a:lstStyle>
            <a:lvl1pPr rtl="0"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1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 rtlCol="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10" title="Декоративный элемент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2921" y="2811606"/>
            <a:ext cx="3686159" cy="3044825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СПАСИБО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WWW.ИМЯСАЙТА.COM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 title="Декоративный элемент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 title="Декоративный элемент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rtlCol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12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12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016" y="1598619"/>
            <a:ext cx="4869806" cy="1896435"/>
          </a:xfrm>
        </p:spPr>
        <p:txBody>
          <a:bodyPr lIns="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2018" y="4093464"/>
            <a:ext cx="4869806" cy="1896435"/>
          </a:xfrm>
        </p:spPr>
        <p:txBody>
          <a:bodyPr lIns="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 title="Декоративный элемент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</a:t>
            </a:r>
            <a:br>
              <a:rPr lang="ru-RU" noProof="0" dirty="0"/>
            </a:br>
            <a:r>
              <a:rPr lang="ru-RU" noProof="0" dirty="0"/>
              <a:t>добавить заголовок</a:t>
            </a:r>
          </a:p>
        </p:txBody>
      </p:sp>
      <p:sp>
        <p:nvSpPr>
          <p:cNvPr id="9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 title="Декоративный элемент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400" b="0" i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</a:t>
            </a:r>
            <a:br>
              <a:rPr lang="ru-RU" noProof="0" dirty="0"/>
            </a:br>
            <a:r>
              <a:rPr lang="ru-RU" noProof="0" dirty="0"/>
              <a:t>добавить заголовок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 rtlCol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 title="Декоративный элемент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rtlCol="0"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11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Прямоугольник 4" title="Декоративный элемент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Прямоугольник 4" title="Декоративный элемент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СПАСИБО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WWW.ИМЯСАЙТА.COM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Декоративный элемент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ru-RU" noProof="0" dirty="0"/>
            </a:p>
          </p:txBody>
        </p:sp>
        <p:sp>
          <p:nvSpPr>
            <p:cNvPr id="6" name="ИЗОБРАЖЕНИЕ" title="Декоративный элемент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Декоративный элемент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ru-RU" noProof="0" dirty="0"/>
            </a:p>
          </p:txBody>
        </p:sp>
        <p:sp>
          <p:nvSpPr>
            <p:cNvPr id="6" name="ИЗОБРАЖЕНИЕ" title="Декоративный элемент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Декоративный элемент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ru-RU" noProof="0" dirty="0"/>
            </a:p>
          </p:txBody>
        </p:sp>
        <p:sp>
          <p:nvSpPr>
            <p:cNvPr id="6" name="ИЗОБРАЖЕНИЕ" title="Декоративный элемент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 title="Декоративный элемент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 title="Декоративный элемент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 title="Декоративный элемент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title="Декоративный элемент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Рисунок 5" title="Декоративный элемент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5" title="Декоративный элемент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5" title="Декоративный элемент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5" title="Декоративный элемент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title="Декоративный элемент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6" name="Рисунок 5" title="Декоративный элемент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5" title="Декоративный элемент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5" title="Декоративный элемент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5" title="Декоративный элемент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7" name="Прямоугольник 6" title="Декоративный элемент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Рисунок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title="Декоративный элемент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Рисунок 5" title="Декоративный элемент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5" title="Декоративный элемент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5" title="Декоративный элемент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5" title="Декоративный элемент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title="Декоративный элемент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4" title="Декоративный элемент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21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title="Декоративный элемент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 title="Декоративный элемент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 title="Декоративный элемент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Рисунок 4" title="Декоративный элемент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4" title="Декоративный элемент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4" title="Декоративный элемент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Прямоугольник 25" title="Декоративный элемент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31" name="Рисунок 4" title="Декоративный элемент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7" name="Фигура 62" title="Декоративный элемент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4" name="Рисунок 3" title="Декоративный элемент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 с изображением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7" name="Прямоугольник 6" title="Декоративный элемент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4" name="Таблица 3" title="Декоративный элемент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Рисунок 6" title="Декоративный элемент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6" title="Декоративный элемент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6" title="Декоративный элемент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0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 title="Декоративный элемент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6" title="Декоративный элемент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0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 title="Декоративный элемент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4" title="Декоративный элемент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 title="Декоративный элемент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 title="Декоративный элемент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 title="Декоративный элемент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с изображе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7" name="Прямоугольник 6" title="Декоративный элемент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лайда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12" title="Декоративный элемент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слайда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12" title="Декоративный элемент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еловек, использующий мобильный телефон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59A5D366-BDCD-4761-A29B-21881A691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13" b="13936"/>
          <a:stretch/>
        </p:blipFill>
        <p:spPr>
          <a:xfrm>
            <a:off x="20" y="1182254"/>
            <a:ext cx="12191980" cy="4045528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1" y="146351"/>
            <a:ext cx="11554691" cy="891250"/>
          </a:xfrm>
          <a:prstGeom prst="rect">
            <a:avLst/>
          </a:prstGeom>
        </p:spPr>
        <p:txBody>
          <a:bodyPr rtlCol="0" anchor="t">
            <a:normAutofit fontScale="90000"/>
          </a:bodyPr>
          <a:lstStyle/>
          <a:p>
            <a:pPr algn="ctr"/>
            <a:r>
              <a:rPr lang="ru-RU" sz="3600" i="0" dirty="0">
                <a:solidFill>
                  <a:srgbClr val="0070C0"/>
                </a:solidFill>
                <a:effectLst/>
                <a:latin typeface="FuturaPTWebDemi"/>
              </a:rPr>
              <a:t>Цифровая трансформация коммуникации: особенности и последствия</a:t>
            </a:r>
            <a:br>
              <a:rPr lang="ru-RU" b="0" i="0" dirty="0">
                <a:solidFill>
                  <a:srgbClr val="1F1F26"/>
                </a:solidFill>
                <a:effectLst/>
                <a:latin typeface="FuturaPTWebDemi"/>
              </a:rPr>
            </a:br>
            <a:endParaRPr lang="ru-RU" dirty="0">
              <a:solidFill>
                <a:srgbClr val="1F1F26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5956469"/>
            <a:ext cx="10864272" cy="90153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rtl="0"/>
            <a:r>
              <a:rPr lang="ru-RU" sz="2400" dirty="0" err="1"/>
              <a:t>Н.В.Антонова</a:t>
            </a:r>
            <a:r>
              <a:rPr lang="ru-RU" sz="2400" dirty="0"/>
              <a:t>, кандидат психологических наук, доцент НИУ ВШЭ</a:t>
            </a:r>
          </a:p>
          <a:p>
            <a:pPr rtl="0"/>
            <a:r>
              <a:rPr lang="ru-RU" sz="2400" dirty="0" err="1"/>
              <a:t>Н.А.Корягина</a:t>
            </a:r>
            <a:r>
              <a:rPr lang="ru-RU" sz="2400" dirty="0"/>
              <a:t>, кандидат психологических наук, </a:t>
            </a:r>
            <a:r>
              <a:rPr lang="ru-RU" sz="2400" dirty="0" err="1"/>
              <a:t>ст.преп</a:t>
            </a:r>
            <a:r>
              <a:rPr lang="ru-RU" sz="2400" dirty="0"/>
              <a:t>. НИУ ВШЭ</a:t>
            </a:r>
          </a:p>
        </p:txBody>
      </p:sp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, внутренний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13BF62E-8A65-4EFC-9BD8-9859B660C2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1216" r="21216"/>
          <a:stretch>
            <a:fillRect/>
          </a:stretch>
        </p:blipFill>
        <p:spPr>
          <a:xfrm>
            <a:off x="628711" y="207412"/>
            <a:ext cx="3608991" cy="5040684"/>
          </a:xfr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C9B46D62-4A2C-4964-AD24-C3FB60A9C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0595" y="315430"/>
            <a:ext cx="5355696" cy="1884210"/>
          </a:xfrm>
        </p:spPr>
        <p:txBody>
          <a:bodyPr anchor="ctr">
            <a:normAutofit fontScale="92500" lnSpcReduction="20000"/>
          </a:bodyPr>
          <a:lstStyle/>
          <a:p>
            <a:r>
              <a:rPr lang="ru-RU" sz="2000" b="1" dirty="0"/>
              <a:t>Перцептивная сторона общения – восприятие людьми друг друга</a:t>
            </a:r>
          </a:p>
          <a:p>
            <a:r>
              <a:rPr lang="ru-RU" sz="2000" dirty="0"/>
              <a:t>Достраивание образа партнера, влияние стереотипов и прототипов. Идеализация партнера, проекция – легко вызвать симпатию. </a:t>
            </a:r>
          </a:p>
          <a:p>
            <a:r>
              <a:rPr lang="ru-RU" sz="2000" dirty="0"/>
              <a:t>Сложно создать интегрированный образ партнера.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CEEDB0-B515-47F7-8543-132544C97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5753" y="2571016"/>
            <a:ext cx="5227536" cy="1372912"/>
          </a:xfr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Интерактивная сторона общения – взаимодействие людей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Отсроченная обратная связь, более медленный или наоборот мгновенный характер взаимодействия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36278-59A5-43FF-B042-0425AB83E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529" y="4237244"/>
            <a:ext cx="5136760" cy="2021704"/>
          </a:xfrm>
        </p:spPr>
        <p:txBody>
          <a:bodyPr anchor="ctr"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Коммуникативная сторона общения – передача информации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Отсутствие невербального канала коммуникации или его модификация – появление специфического виртуального языка. Отсутствует </a:t>
            </a:r>
            <a:r>
              <a:rPr lang="ru-RU" sz="2000" dirty="0" err="1"/>
              <a:t>проксемика</a:t>
            </a:r>
            <a:r>
              <a:rPr lang="ru-RU" sz="2000" dirty="0"/>
              <a:t>. 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Нет пространственно-временных ограничений. 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Исчезают коммуникативные барьеры, возможно быстрое сближение.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CF18119-23D8-40D5-B320-C432F2F53B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4074" y="879710"/>
            <a:ext cx="741082" cy="75565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BEA9228-3FF0-4576-8117-71AC4B4C55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5167" y="3051175"/>
            <a:ext cx="741082" cy="75565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722BA502-96E8-43A9-967B-7AE9A7204F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5167" y="4999051"/>
            <a:ext cx="741082" cy="75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5E73B56-E09B-4D43-8F98-4FF12A5E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440" y="4947220"/>
            <a:ext cx="2531744" cy="1134615"/>
          </a:xfrm>
        </p:spPr>
        <p:txBody>
          <a:bodyPr anchor="b">
            <a:normAutofit/>
          </a:bodyPr>
          <a:lstStyle/>
          <a:p>
            <a:r>
              <a:rPr lang="ru-RU" sz="3100" dirty="0"/>
              <a:t>СТРУКТУРА ОБЩЕНИЯ </a:t>
            </a:r>
          </a:p>
        </p:txBody>
      </p:sp>
    </p:spTree>
    <p:extLst>
      <p:ext uri="{BB962C8B-B14F-4D97-AF65-F5344CB8AC3E}">
        <p14:creationId xmlns:p14="http://schemas.microsoft.com/office/powerpoint/2010/main" val="70834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FE38A11-7BDA-4593-A3CE-C42A36BE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5674" y="286328"/>
            <a:ext cx="5061526" cy="6345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   </a:t>
            </a: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виртуальность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66666"/>
                </a:solidFill>
                <a:latin typeface="Helvetica" panose="020B0604020202020204" pitchFamily="34" charset="0"/>
              </a:rPr>
              <a:t>  опосредованность </a:t>
            </a:r>
            <a:endParaRPr lang="ru-RU" sz="3200" b="0" i="0" dirty="0">
              <a:solidFill>
                <a:srgbClr val="666666"/>
              </a:solidFill>
              <a:effectLst/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 креативность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ru-RU" sz="3200" b="0" i="0" dirty="0" err="1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гипертекстуальность</a:t>
            </a:r>
            <a:endParaRPr lang="ru-RU" sz="3200" dirty="0">
              <a:solidFill>
                <a:srgbClr val="666666"/>
              </a:solidFill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 интерактивность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 глобальность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 анонимность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666666"/>
                </a:solidFill>
                <a:effectLst/>
                <a:latin typeface="Helvetica" panose="020B0604020202020204" pitchFamily="34" charset="0"/>
              </a:rPr>
              <a:t> мозаичность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sz="3200" dirty="0" err="1">
                <a:solidFill>
                  <a:srgbClr val="666666"/>
                </a:solidFill>
                <a:latin typeface="Helvetica" panose="020B0604020202020204" pitchFamily="34" charset="0"/>
              </a:rPr>
              <a:t>вненормативность</a:t>
            </a:r>
            <a:endParaRPr lang="ru-RU" sz="3200" dirty="0">
              <a:solidFill>
                <a:srgbClr val="666666"/>
              </a:solidFill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66666"/>
                </a:solidFill>
                <a:latin typeface="Helvetica" panose="020B0604020202020204" pitchFamily="34" charset="0"/>
              </a:rPr>
              <a:t> многоканальность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66666"/>
                </a:solidFill>
                <a:latin typeface="Helvetica" panose="020B0604020202020204" pitchFamily="34" charset="0"/>
              </a:rPr>
              <a:t>«иллюзия свободы»</a:t>
            </a:r>
            <a:endParaRPr lang="ru-RU" sz="240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138BF57-1948-483E-AF48-6B717E21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виртуальной коммуникации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F9BF8A-CF4B-4CA7-9F6A-14D4BEC64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Helvetica" panose="020B0604020202020204" pitchFamily="34" charset="0"/>
              </a:rPr>
              <a:t>Михайлов В.А., Михайлов С.В. </a:t>
            </a:r>
            <a:r>
              <a:rPr lang="ru-RU" sz="1600" dirty="0"/>
              <a:t>Особенности развития информационно-коммуникативной среды современного общества.</a:t>
            </a:r>
            <a:r>
              <a:rPr lang="en-GB" sz="1600" dirty="0"/>
              <a:t>/</a:t>
            </a:r>
            <a:r>
              <a:rPr lang="ru-RU" b="0" i="0" dirty="0">
                <a:effectLst/>
                <a:latin typeface="Helvetica" panose="020B0604020202020204" pitchFamily="34" charset="0"/>
              </a:rPr>
              <a:t>«Актуальные проблемы теории коммуникации». СПб. - Изд-во </a:t>
            </a:r>
            <a:r>
              <a:rPr lang="ru-RU" b="0" i="0" dirty="0" err="1">
                <a:effectLst/>
                <a:latin typeface="Helvetica" panose="020B0604020202020204" pitchFamily="34" charset="0"/>
              </a:rPr>
              <a:t>СПбГПУ</a:t>
            </a:r>
            <a:r>
              <a:rPr lang="ru-RU" b="0" i="0" dirty="0">
                <a:effectLst/>
                <a:latin typeface="Helvetica" panose="020B0604020202020204" pitchFamily="34" charset="0"/>
              </a:rPr>
              <a:t>, 2004. - С. 34-52.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36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FE38A11-7BDA-4593-A3CE-C42A36BE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5674" y="286328"/>
            <a:ext cx="5061526" cy="6345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Особенности интернет-среды или «виртуального бытия»: </a:t>
            </a: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анонимность, множественность, самопрезентация, свобода конструирования.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Виртуальный мир: </a:t>
            </a: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пространство, вневременность, активные сообщества.</a:t>
            </a:r>
            <a:endParaRPr lang="ru-RU" sz="2200" i="0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138BF57-1948-483E-AF48-6B717E2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5" y="425586"/>
            <a:ext cx="4008437" cy="188260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Helvetica Neue"/>
              </a:rPr>
              <a:t>В</a:t>
            </a:r>
            <a:r>
              <a:rPr lang="ru-RU" sz="3200" b="0" i="0" dirty="0">
                <a:effectLst/>
                <a:latin typeface="Helvetica Neue"/>
              </a:rPr>
              <a:t>иртуальная среда: новое качество жизни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F9BF8A-CF4B-4CA7-9F6A-14D4BEC64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506680"/>
            <a:ext cx="5983549" cy="33513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493AF7-4510-4028-992F-8650BABF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680"/>
            <a:ext cx="5931131" cy="33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7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4788672-72E6-4564-88CE-9AEF2BF7E6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2255" y="452582"/>
            <a:ext cx="5708072" cy="2309091"/>
          </a:xfrm>
        </p:spPr>
        <p:txBody>
          <a:bodyPr>
            <a:noAutofit/>
          </a:bodyPr>
          <a:lstStyle/>
          <a:p>
            <a:r>
              <a:rPr lang="ru-RU" sz="2400" b="1" dirty="0"/>
              <a:t>Самообучающаяся организация (</a:t>
            </a:r>
            <a:r>
              <a:rPr lang="en-GB" sz="2400" b="1" dirty="0"/>
              <a:t>Learning Organization</a:t>
            </a:r>
            <a:r>
              <a:rPr lang="en-US" sz="2400" b="1" dirty="0"/>
              <a:t>, </a:t>
            </a:r>
            <a:r>
              <a:rPr lang="ru-RU" sz="2400" b="1" dirty="0" err="1"/>
              <a:t>П.Сенге</a:t>
            </a:r>
            <a:r>
              <a:rPr lang="en-GB" sz="2400" b="1" dirty="0"/>
              <a:t>)</a:t>
            </a:r>
            <a:r>
              <a:rPr lang="ru-RU" sz="2400" b="1" dirty="0"/>
              <a:t> - </a:t>
            </a:r>
            <a:r>
              <a:rPr lang="ru-RU" sz="18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организация, 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которая создает, приобретает, сохраняет и передает знания. Ее характерная черта – способность успешно изменять формы своего поведения, в соответствии с требованием времени и новыми вызовами</a:t>
            </a:r>
            <a:endParaRPr lang="ru-RU" sz="18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F90603-35AC-4DC7-A640-8B1B639813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2255" y="2728681"/>
            <a:ext cx="5283200" cy="1695720"/>
          </a:xfrm>
        </p:spPr>
        <p:txBody>
          <a:bodyPr>
            <a:noAutofit/>
          </a:bodyPr>
          <a:lstStyle/>
          <a:p>
            <a:r>
              <a:rPr lang="ru-RU" sz="2400" b="1" dirty="0"/>
              <a:t>Интеллектуальная организация (</a:t>
            </a:r>
            <a:r>
              <a:rPr lang="en-GB" sz="2400" b="1" dirty="0"/>
              <a:t>Thinking Organization)</a:t>
            </a:r>
            <a:r>
              <a:rPr lang="ru-RU" sz="2400" b="1" dirty="0"/>
              <a:t> -</a:t>
            </a:r>
            <a:r>
              <a:rPr lang="ru-RU" sz="1600" b="0" i="0" dirty="0">
                <a:solidFill>
                  <a:srgbClr val="424242"/>
                </a:solidFill>
                <a:effectLst/>
                <a:latin typeface="Verdana" panose="020B0604030504040204" pitchFamily="34" charset="0"/>
              </a:rPr>
              <a:t>ориентированная на будущее организация с сетевой структурой, обладающая способностью к самообучению и капитализации знаний.</a:t>
            </a:r>
            <a:endParaRPr lang="ru-RU" sz="160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03D3BC-AE6B-4D32-B30D-33497EA2AA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7886" y="3808826"/>
            <a:ext cx="3977648" cy="731694"/>
          </a:xfrm>
        </p:spPr>
        <p:txBody>
          <a:bodyPr>
            <a:no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Организационный уровень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AA7FA259-1194-490F-8B22-CFC194C3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Результаты цифровой трансформации организаций</a:t>
            </a:r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A43B8B13-9C3A-447E-B5CA-85CAB762E95F}"/>
              </a:ext>
            </a:extLst>
          </p:cNvPr>
          <p:cNvSpPr txBox="1">
            <a:spLocks/>
          </p:cNvSpPr>
          <p:nvPr/>
        </p:nvSpPr>
        <p:spPr>
          <a:xfrm>
            <a:off x="6668655" y="5474240"/>
            <a:ext cx="5163127" cy="1186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Виртуальные организации</a:t>
            </a:r>
            <a:r>
              <a:rPr lang="ru-RU" sz="2000" dirty="0"/>
              <a:t>, </a:t>
            </a:r>
          </a:p>
          <a:p>
            <a:r>
              <a:rPr lang="ru-RU" sz="2000" b="1" dirty="0"/>
              <a:t>Сетевые организации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3A270F54-3854-42AA-B6EE-7512D74C86F5}"/>
              </a:ext>
            </a:extLst>
          </p:cNvPr>
          <p:cNvSpPr txBox="1">
            <a:spLocks/>
          </p:cNvSpPr>
          <p:nvPr/>
        </p:nvSpPr>
        <p:spPr>
          <a:xfrm>
            <a:off x="6262256" y="4442874"/>
            <a:ext cx="5435600" cy="1186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Agile </a:t>
            </a:r>
            <a:r>
              <a:rPr lang="ru-RU" sz="2400" b="1" dirty="0"/>
              <a:t>трансформация – </a:t>
            </a:r>
            <a:r>
              <a:rPr lang="ru-RU" sz="2000" dirty="0"/>
              <a:t>внедрение гибких моделей управления, сетевое 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93254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EA037B-A558-4D62-BB0D-E65FC15B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2" t="29500" r="18688" b="10011"/>
          <a:stretch/>
        </p:blipFill>
        <p:spPr>
          <a:xfrm>
            <a:off x="4486098" y="868218"/>
            <a:ext cx="7590810" cy="5209309"/>
          </a:xfrm>
          <a:prstGeom prst="rect">
            <a:avLst/>
          </a:prstGeom>
          <a:noFill/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E71AE3C9-53F4-4893-84B1-F7F4800F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" y="157316"/>
            <a:ext cx="4866968" cy="3701859"/>
          </a:xfrm>
        </p:spPr>
        <p:txBody>
          <a:bodyPr/>
          <a:lstStyle/>
          <a:p>
            <a:r>
              <a:rPr lang="ru-RU" sz="4000" dirty="0"/>
              <a:t>Модель самообучающейся организации</a:t>
            </a:r>
            <a:endParaRPr lang="en-US" sz="400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735C40C-30A3-4F9C-8E77-BC21C0F08C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8691" y="4031658"/>
            <a:ext cx="1502057" cy="338549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П.Сенге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52397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AE0683B-7609-447F-B686-64D0255858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281382"/>
            <a:ext cx="10349090" cy="4304145"/>
          </a:xfrm>
        </p:spPr>
        <p:txBody>
          <a:bodyPr/>
          <a:lstStyle/>
          <a:p>
            <a:r>
              <a:rPr lang="ru-RU" dirty="0"/>
              <a:t>10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970EB65-E729-41DB-A12F-3B0695D5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6111"/>
            <a:ext cx="10349089" cy="1577281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Модель цифровой трансформации организации</a:t>
            </a:r>
            <a:br>
              <a:rPr lang="ru-RU" dirty="0"/>
            </a:br>
            <a:r>
              <a:rPr lang="ru-RU" dirty="0"/>
              <a:t>Массачусетский технологический институт </a:t>
            </a:r>
            <a:br>
              <a:rPr lang="ru-RU" dirty="0"/>
            </a:br>
            <a:r>
              <a:rPr lang="en-US" sz="2700" b="0" i="0" u="none" strike="noStrike" baseline="0" dirty="0">
                <a:latin typeface="MinionPro-Regular"/>
              </a:rPr>
              <a:t>Digital Transformation: A</a:t>
            </a:r>
            <a:r>
              <a:rPr lang="ru-RU" sz="2700" b="0" i="0" u="none" strike="noStrike" baseline="0" dirty="0">
                <a:latin typeface="MinionPro-Regular"/>
              </a:rPr>
              <a:t>  </a:t>
            </a:r>
            <a:r>
              <a:rPr lang="en-US" sz="2700" b="0" i="0" u="none" strike="noStrike" baseline="0" dirty="0">
                <a:latin typeface="MinionPro-Regular"/>
              </a:rPr>
              <a:t>Roadmap For Billion-Dollar Organizations. 2011.</a:t>
            </a:r>
            <a:endParaRPr lang="ru-RU" sz="27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3CF83D5-8F1E-408F-A4F5-2983B9B4B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631994"/>
              </p:ext>
            </p:extLst>
          </p:nvPr>
        </p:nvGraphicFramePr>
        <p:xfrm>
          <a:off x="434109" y="1849754"/>
          <a:ext cx="11323782" cy="4735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972">
                  <a:extLst>
                    <a:ext uri="{9D8B030D-6E8A-4147-A177-3AD203B41FA5}">
                      <a16:colId xmlns:a16="http://schemas.microsoft.com/office/drawing/2014/main" val="2282815148"/>
                    </a:ext>
                  </a:extLst>
                </a:gridCol>
                <a:gridCol w="2814270">
                  <a:extLst>
                    <a:ext uri="{9D8B030D-6E8A-4147-A177-3AD203B41FA5}">
                      <a16:colId xmlns:a16="http://schemas.microsoft.com/office/drawing/2014/main" val="2682210733"/>
                    </a:ext>
                  </a:extLst>
                </a:gridCol>
                <a:gridCol w="3035603">
                  <a:extLst>
                    <a:ext uri="{9D8B030D-6E8A-4147-A177-3AD203B41FA5}">
                      <a16:colId xmlns:a16="http://schemas.microsoft.com/office/drawing/2014/main" val="3793836983"/>
                    </a:ext>
                  </a:extLst>
                </a:gridCol>
                <a:gridCol w="2592937">
                  <a:extLst>
                    <a:ext uri="{9D8B030D-6E8A-4147-A177-3AD203B41FA5}">
                      <a16:colId xmlns:a16="http://schemas.microsoft.com/office/drawing/2014/main" val="2727458402"/>
                    </a:ext>
                  </a:extLst>
                </a:gridCol>
              </a:tblGrid>
              <a:tr h="7081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Работа с клиентами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Коммуникации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080968"/>
                  </a:ext>
                </a:extLst>
              </a:tr>
              <a:tr h="708189">
                <a:tc>
                  <a:txBody>
                    <a:bodyPr/>
                    <a:lstStyle/>
                    <a:p>
                      <a:r>
                        <a:rPr lang="ru-RU" dirty="0"/>
                        <a:t>1. Более глубокое понимание клиентов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2. Увеличение выручки от существующих клиентов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3. Поиск новых точек взаимодействия с клиентами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Коммуникация с клиентами (внешняя)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13731"/>
                  </a:ext>
                </a:extLst>
              </a:tr>
              <a:tr h="7081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Операционный процесс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480091"/>
                  </a:ext>
                </a:extLst>
              </a:tr>
              <a:tr h="1001588">
                <a:tc>
                  <a:txBody>
                    <a:bodyPr/>
                    <a:lstStyle/>
                    <a:p>
                      <a:r>
                        <a:rPr lang="ru-RU" dirty="0"/>
                        <a:t>4. Автоматизация производственных процессов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5. Реализация творческого потенциала сотрудников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6. Управление производительностью на основе анализа «больших данных»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Коммуникация с сотрудниками (внутренняя)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424917"/>
                  </a:ext>
                </a:extLst>
              </a:tr>
              <a:tr h="7081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Бизнес-модель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509904"/>
                  </a:ext>
                </a:extLst>
              </a:tr>
              <a:tr h="901429">
                <a:tc>
                  <a:txBody>
                    <a:bodyPr/>
                    <a:lstStyle/>
                    <a:p>
                      <a:r>
                        <a:rPr lang="ru-RU" dirty="0"/>
                        <a:t>7. Точечное внедрение новых технологий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8. Внедрение новых цифровых бизнес-моделей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9. Цифровая глобализация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Корпоративная культура, связь внешней и внутренней коммуникации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13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722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6B5C50C-8951-4D9B-9D80-4CEBAD2839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271544"/>
            <a:ext cx="10349090" cy="41754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23D0B1E-0395-4802-BB39-76848B0E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2" y="345939"/>
            <a:ext cx="10605398" cy="1925605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Результаты внедрения цифровых технологий</a:t>
            </a:r>
            <a:br>
              <a:rPr lang="ru-RU" dirty="0"/>
            </a:br>
            <a:r>
              <a:rPr lang="en-US" sz="2000" b="0" i="0" u="none" strike="noStrike" baseline="0" dirty="0">
                <a:latin typeface="MinionPro-Regular"/>
              </a:rPr>
              <a:t>MIT Sloan Management Review, Strategy, Not Technology, Drives Digital Transformation</a:t>
            </a:r>
            <a:r>
              <a:rPr lang="ru-RU" sz="2000" b="0" i="0" u="none" strike="noStrike" baseline="0" dirty="0">
                <a:latin typeface="MinionPro-Regular"/>
              </a:rPr>
              <a:t> </a:t>
            </a:r>
            <a:r>
              <a:rPr lang="en-US" sz="2000" b="0" i="0" u="none" strike="noStrike" baseline="0" dirty="0">
                <a:latin typeface="MinionPro-Regular"/>
              </a:rPr>
              <a:t>– Becoming a Digitally Mature Enterprise. – 2015.</a:t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81B9C2A-0834-4897-8AB2-65E525C40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245931"/>
              </p:ext>
            </p:extLst>
          </p:nvPr>
        </p:nvGraphicFramePr>
        <p:xfrm>
          <a:off x="674256" y="2271544"/>
          <a:ext cx="10513036" cy="417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53">
                  <a:extLst>
                    <a:ext uri="{9D8B030D-6E8A-4147-A177-3AD203B41FA5}">
                      <a16:colId xmlns:a16="http://schemas.microsoft.com/office/drawing/2014/main" val="1376338963"/>
                    </a:ext>
                  </a:extLst>
                </a:gridCol>
                <a:gridCol w="2992303">
                  <a:extLst>
                    <a:ext uri="{9D8B030D-6E8A-4147-A177-3AD203B41FA5}">
                      <a16:colId xmlns:a16="http://schemas.microsoft.com/office/drawing/2014/main" val="2113696711"/>
                    </a:ext>
                  </a:extLst>
                </a:gridCol>
                <a:gridCol w="3067640">
                  <a:extLst>
                    <a:ext uri="{9D8B030D-6E8A-4147-A177-3AD203B41FA5}">
                      <a16:colId xmlns:a16="http://schemas.microsoft.com/office/drawing/2014/main" val="967491952"/>
                    </a:ext>
                  </a:extLst>
                </a:gridCol>
                <a:gridCol w="3067640">
                  <a:extLst>
                    <a:ext uri="{9D8B030D-6E8A-4147-A177-3AD203B41FA5}">
                      <a16:colId xmlns:a16="http://schemas.microsoft.com/office/drawing/2014/main" val="59034131"/>
                    </a:ext>
                  </a:extLst>
                </a:gridCol>
              </a:tblGrid>
              <a:tr h="8350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Вариант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Технологии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Менеджмент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Прибыль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884308"/>
                  </a:ext>
                </a:extLst>
              </a:tr>
              <a:tr h="8350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Снижение на 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772485"/>
                  </a:ext>
                </a:extLst>
              </a:tr>
              <a:tr h="8350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Снижение на 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7396"/>
                  </a:ext>
                </a:extLst>
              </a:tr>
              <a:tr h="8350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Рост на 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936395"/>
                  </a:ext>
                </a:extLst>
              </a:tr>
              <a:tr h="83508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Рост на 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83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84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D50CD09-FC68-423F-891A-21E27DAB4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6358" y="175492"/>
            <a:ext cx="3903757" cy="1223958"/>
          </a:xfrm>
        </p:spPr>
        <p:txBody>
          <a:bodyPr>
            <a:noAutofit/>
          </a:bodyPr>
          <a:lstStyle/>
          <a:p>
            <a:r>
              <a:rPr lang="ru-RU" sz="1800" dirty="0"/>
              <a:t>Расширение межличностных контактов (соцсети, виртуальное общение), стирание границ между виртуальным и реальным кругом общения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2DC90E-28C6-4F41-9FF4-27874C995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16359" y="4600524"/>
            <a:ext cx="3977648" cy="731694"/>
          </a:xfrm>
        </p:spPr>
        <p:txBody>
          <a:bodyPr>
            <a:normAutofit/>
          </a:bodyPr>
          <a:lstStyle/>
          <a:p>
            <a:r>
              <a:rPr lang="ru-RU" sz="1800" dirty="0"/>
              <a:t>Доминирование письменной речи над устной 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97728E-5AA4-4B9F-9532-0D2E173705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16359" y="5455422"/>
            <a:ext cx="3977648" cy="1062181"/>
          </a:xfrm>
        </p:spPr>
        <p:txBody>
          <a:bodyPr>
            <a:noAutofit/>
          </a:bodyPr>
          <a:lstStyle/>
          <a:p>
            <a:r>
              <a:rPr lang="ru-RU" sz="1800" dirty="0"/>
              <a:t>Изменение характера и норм коммуникации (смайлики, отсутствие точек, нормы общения в мессенджерах и т.п.)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B8E940-80B4-43C7-8FC4-6D1E530452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16359" y="3487508"/>
            <a:ext cx="3977648" cy="731694"/>
          </a:xfrm>
        </p:spPr>
        <p:txBody>
          <a:bodyPr>
            <a:noAutofit/>
          </a:bodyPr>
          <a:lstStyle/>
          <a:p>
            <a:r>
              <a:rPr lang="ru-RU" sz="1800" dirty="0"/>
              <a:t>Прозрачность коммуникации – возможность отслеживания всех трансакций (</a:t>
            </a:r>
            <a:r>
              <a:rPr lang="en-GB" sz="1800" dirty="0"/>
              <a:t>Big Data)</a:t>
            </a:r>
            <a:r>
              <a:rPr lang="ru-RU" sz="1800" dirty="0"/>
              <a:t>, цифровые следы 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11A16A9-D659-4D1D-888F-1389451A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цифровой трансформации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932AF47-F54D-415D-9BDD-BCD56716F2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000" dirty="0"/>
              <a:t>Межличностный уровень </a:t>
            </a:r>
          </a:p>
          <a:p>
            <a:endParaRPr lang="ru-RU" dirty="0"/>
          </a:p>
        </p:txBody>
      </p:sp>
      <p:pic>
        <p:nvPicPr>
          <p:cNvPr id="13" name="Рисунок 13" descr="3 женщины беседуют" title="Декоративный элемент">
            <a:extLst>
              <a:ext uri="{FF2B5EF4-FFF2-40B4-BE49-F238E27FC236}">
                <a16:creationId xmlns:a16="http://schemas.microsoft.com/office/drawing/2014/main" id="{E7CFCA16-125A-4DE8-A8DC-3331D76AD5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112549" y="3693955"/>
            <a:ext cx="3487160" cy="281142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4540B88A-1689-4F65-A9D9-B6FED2C297A7}"/>
              </a:ext>
            </a:extLst>
          </p:cNvPr>
          <p:cNvSpPr txBox="1">
            <a:spLocks/>
          </p:cNvSpPr>
          <p:nvPr/>
        </p:nvSpPr>
        <p:spPr>
          <a:xfrm>
            <a:off x="7016359" y="2142017"/>
            <a:ext cx="3977648" cy="1062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Межличностная коммуникация приобретает черты массовой коммуникации – возникновение специфических конфликтов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6531F94A-C25D-473B-8A1F-3F5886926F9E}"/>
              </a:ext>
            </a:extLst>
          </p:cNvPr>
          <p:cNvSpPr txBox="1">
            <a:spLocks/>
          </p:cNvSpPr>
          <p:nvPr/>
        </p:nvSpPr>
        <p:spPr>
          <a:xfrm>
            <a:off x="7016359" y="1323998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Виртуальные референтные группы </a:t>
            </a:r>
          </a:p>
        </p:txBody>
      </p:sp>
    </p:spTree>
    <p:extLst>
      <p:ext uri="{BB962C8B-B14F-4D97-AF65-F5344CB8AC3E}">
        <p14:creationId xmlns:p14="http://schemas.microsoft.com/office/powerpoint/2010/main" val="287320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FE38A11-7BDA-4593-A3CE-C42A36BE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8453" y="286328"/>
            <a:ext cx="5678747" cy="6345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Компьютерно-опосредованная коммуникация – коммуникация между людьми при сохранении значимых элементов электронного взаимодействия.</a:t>
            </a:r>
          </a:p>
          <a:p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Интернет-коммуникации находятся в промежуточном положении, так как в них используются технические средства, но сохраняется субъектный уровень отношений.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«Электронный дискурс» - особенности речевой деятельности и функционирования языка </a:t>
            </a: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138BF57-1948-483E-AF48-6B717E2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3" y="425586"/>
            <a:ext cx="5061526" cy="188260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Helvetica" panose="020B0604020202020204" pitchFamily="34" charset="0"/>
                <a:cs typeface="Helvetica" panose="020B0604020202020204" pitchFamily="34" charset="0"/>
              </a:rPr>
              <a:t>Понятие и н</a:t>
            </a:r>
            <a:r>
              <a:rPr lang="ru-RU" sz="32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ормы интернет-коммуникации </a:t>
            </a:r>
            <a:endParaRPr lang="ru-RU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F9BF8A-CF4B-4CA7-9F6A-14D4BEC64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506680"/>
            <a:ext cx="5983549" cy="3351319"/>
          </a:xfrm>
        </p:spPr>
        <p:txBody>
          <a:bodyPr/>
          <a:lstStyle/>
          <a:p>
            <a:pPr lvl="1"/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B06ED1-DC12-4369-8973-BFD0C205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1320"/>
            <a:ext cx="5983549" cy="35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53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7A4A2A9-B50C-47C4-897E-BF1C3888D6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77813" y="1965598"/>
            <a:ext cx="4473129" cy="731694"/>
          </a:xfrm>
        </p:spPr>
        <p:txBody>
          <a:bodyPr>
            <a:normAutofit fontScale="92500"/>
          </a:bodyPr>
          <a:lstStyle/>
          <a:p>
            <a:r>
              <a:rPr lang="ru-RU" sz="1800" dirty="0"/>
              <a:t>Виртуальная личность и виртуальная идентичность, множественная идентичность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B9636-CAD5-4AAE-8F09-D3FCE94A68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77813" y="343113"/>
            <a:ext cx="4725793" cy="1395207"/>
          </a:xfrm>
        </p:spPr>
        <p:txBody>
          <a:bodyPr>
            <a:noAutofit/>
          </a:bodyPr>
          <a:lstStyle/>
          <a:p>
            <a:r>
              <a:rPr lang="ru-RU" sz="1800" dirty="0"/>
              <a:t>Изменения на уровне психофизиологии: изменения чувствительности рецепторов (реальная</a:t>
            </a:r>
            <a:r>
              <a:rPr lang="en-GB" sz="1800" dirty="0"/>
              <a:t>/</a:t>
            </a:r>
            <a:r>
              <a:rPr lang="ru-RU" sz="1800" dirty="0"/>
              <a:t>цифровая музыка), движения глаз при чтении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EB79AA-87EE-43DA-9DAF-4A0D47FC39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62815" y="2823759"/>
            <a:ext cx="3977648" cy="731694"/>
          </a:xfrm>
        </p:spPr>
        <p:txBody>
          <a:bodyPr>
            <a:normAutofit/>
          </a:bodyPr>
          <a:lstStyle/>
          <a:p>
            <a:r>
              <a:rPr lang="ru-RU" sz="1800" dirty="0"/>
              <a:t>Анонимизация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D69EF9-CC5F-48E2-8A02-BAEC979587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62815" y="5680689"/>
            <a:ext cx="3977648" cy="731694"/>
          </a:xfrm>
        </p:spPr>
        <p:txBody>
          <a:bodyPr>
            <a:normAutofit/>
          </a:bodyPr>
          <a:lstStyle/>
          <a:p>
            <a:r>
              <a:rPr lang="ru-RU" sz="1800" dirty="0"/>
              <a:t>Повышение толерантности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41419C29-0976-472D-91E9-98DDCD00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цифровой трансформации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EE73D70-7EAF-4DF3-B523-16FB2C8DE0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Индивидуальный уровень</a:t>
            </a:r>
          </a:p>
        </p:txBody>
      </p:sp>
      <p:pic>
        <p:nvPicPr>
          <p:cNvPr id="13" name="Рисунок 11">
            <a:extLst>
              <a:ext uri="{FF2B5EF4-FFF2-40B4-BE49-F238E27FC236}">
                <a16:creationId xmlns:a16="http://schemas.microsoft.com/office/drawing/2014/main" id="{60D10768-3374-4261-9FD6-EBF48E28A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150" y="3539618"/>
            <a:ext cx="2224213" cy="2506918"/>
          </a:xfrm>
          <a:prstGeom prst="rect">
            <a:avLst/>
          </a:prstGeom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1059A1ED-96C4-4A94-A367-B65597586CB3}"/>
              </a:ext>
            </a:extLst>
          </p:cNvPr>
          <p:cNvSpPr txBox="1">
            <a:spLocks/>
          </p:cNvSpPr>
          <p:nvPr/>
        </p:nvSpPr>
        <p:spPr>
          <a:xfrm>
            <a:off x="7062815" y="4526556"/>
            <a:ext cx="3977648" cy="913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Повышение склонности к сотрудничеству, но при этом нет установки на конструктивное разрешение конфликтов (</a:t>
            </a:r>
            <a:r>
              <a:rPr lang="ru-RU" sz="1600" dirty="0" err="1"/>
              <a:t>Жичкина</a:t>
            </a:r>
            <a:r>
              <a:rPr lang="ru-RU" sz="1600" dirty="0"/>
              <a:t>, 2003)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43A3829D-E212-4C1E-9E10-422107D5B8E9}"/>
              </a:ext>
            </a:extLst>
          </p:cNvPr>
          <p:cNvSpPr txBox="1">
            <a:spLocks/>
          </p:cNvSpPr>
          <p:nvPr/>
        </p:nvSpPr>
        <p:spPr>
          <a:xfrm>
            <a:off x="7062815" y="3681921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Раскрепощенность, творческая свобода, креативность</a:t>
            </a:r>
          </a:p>
        </p:txBody>
      </p:sp>
    </p:spTree>
    <p:extLst>
      <p:ext uri="{BB962C8B-B14F-4D97-AF65-F5344CB8AC3E}">
        <p14:creationId xmlns:p14="http://schemas.microsoft.com/office/powerpoint/2010/main" val="176512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13F9A722-C416-4CA0-9E81-3AB43962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509" y="369455"/>
            <a:ext cx="9550399" cy="1309497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НУГ «Психология организационной коммуникации»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248535"/>
            <a:ext cx="2517605" cy="888472"/>
          </a:xfrm>
        </p:spPr>
        <p:txBody>
          <a:bodyPr rtlCol="0"/>
          <a:lstStyle/>
          <a:p>
            <a:pPr rtl="0"/>
            <a:r>
              <a:rPr lang="ru-RU" sz="1800" b="1"/>
              <a:t>Руководитель НУГ</a:t>
            </a:r>
          </a:p>
          <a:p>
            <a:pPr rtl="0"/>
            <a:r>
              <a:rPr lang="en-GB" sz="1800" b="1"/>
              <a:t>nvantonova</a:t>
            </a:r>
            <a:r>
              <a:rPr lang="en-US" sz="1800" b="1"/>
              <a:t>@</a:t>
            </a:r>
            <a:r>
              <a:rPr lang="en-GB" sz="1800" b="1"/>
              <a:t>hse.ru</a:t>
            </a:r>
            <a:r>
              <a:rPr lang="ru-RU" sz="1800" b="1"/>
              <a:t> </a:t>
            </a:r>
            <a:endParaRPr lang="ru-RU" sz="1800" b="1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4410" y="2250073"/>
            <a:ext cx="2517605" cy="613200"/>
          </a:xfrm>
        </p:spPr>
        <p:txBody>
          <a:bodyPr rtlCol="0"/>
          <a:lstStyle/>
          <a:p>
            <a:pPr rtl="0"/>
            <a:r>
              <a:rPr lang="ru-RU" sz="2000"/>
              <a:t>Наталья Викторовна Антонова </a:t>
            </a:r>
            <a:endParaRPr lang="ru-RU" sz="2000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F71130C1-E2E7-4700-A220-231BB58349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33262" y="5629379"/>
            <a:ext cx="2517605" cy="859165"/>
          </a:xfrm>
        </p:spPr>
        <p:txBody>
          <a:bodyPr rtlCol="0"/>
          <a:lstStyle/>
          <a:p>
            <a:pPr rtl="0"/>
            <a:r>
              <a:rPr lang="ru-RU" sz="2000" b="1" dirty="0"/>
              <a:t>Менеджер НУГ</a:t>
            </a:r>
          </a:p>
          <a:p>
            <a:pPr rtl="0"/>
            <a:r>
              <a:rPr lang="en-GB" sz="2000" b="1" dirty="0" err="1"/>
              <a:t>nkoryagina</a:t>
            </a:r>
            <a:r>
              <a:rPr lang="en-US" sz="2000" b="1" dirty="0"/>
              <a:t>@hse.ru</a:t>
            </a:r>
            <a:endParaRPr lang="ru-RU" sz="2000" b="1" dirty="0"/>
          </a:p>
          <a:p>
            <a:pPr rtl="0"/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12281" y="4581236"/>
            <a:ext cx="2517605" cy="914400"/>
          </a:xfrm>
        </p:spPr>
        <p:txBody>
          <a:bodyPr rtlCol="0"/>
          <a:lstStyle/>
          <a:p>
            <a:pPr rtl="0"/>
            <a:r>
              <a:rPr lang="ru-RU" sz="1800"/>
              <a:t>Наталья Александровна Корягина</a:t>
            </a:r>
            <a:endParaRPr lang="ru-RU" sz="1800" dirty="0"/>
          </a:p>
        </p:txBody>
      </p:sp>
      <p:pic>
        <p:nvPicPr>
          <p:cNvPr id="5" name="Рисунок 4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041CCC6C-2102-4E9E-82A4-1B799C52F2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396" b="13396"/>
          <a:stretch>
            <a:fillRect/>
          </a:stretch>
        </p:blipFill>
        <p:spPr/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E00510-9696-4722-A50A-9BCDA5E59D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161" b="10161"/>
          <a:stretch>
            <a:fillRect/>
          </a:stretch>
        </p:blipFill>
        <p:spPr/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3AA276B-1CCE-454C-89DE-C125E0A04A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161" b="10161"/>
          <a:stretch>
            <a:fillRect/>
          </a:stretch>
        </p:blipFill>
        <p:spPr>
          <a:xfrm>
            <a:off x="9137904" y="1964267"/>
            <a:ext cx="3054096" cy="2441448"/>
          </a:xfrm>
        </p:spPr>
      </p:pic>
      <p:pic>
        <p:nvPicPr>
          <p:cNvPr id="27" name="Рисунок 26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3DCA845-7332-47E9-BE06-C719B918D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t="9436" b="9436"/>
          <a:stretch>
            <a:fillRect/>
          </a:stretch>
        </p:blipFill>
        <p:spPr>
          <a:xfrm>
            <a:off x="6092848" y="4416552"/>
            <a:ext cx="3054096" cy="244144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7F6686-14E2-4FAB-AC17-7045C6436275}"/>
              </a:ext>
            </a:extLst>
          </p:cNvPr>
          <p:cNvSpPr txBox="1"/>
          <p:nvPr/>
        </p:nvSpPr>
        <p:spPr>
          <a:xfrm>
            <a:off x="6530108" y="2418571"/>
            <a:ext cx="20320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НУГ «Психология организационной коммуникации» https://social.hse.ru/psy/orgcom/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88863-52F5-4321-8228-272C1FDBB230}"/>
              </a:ext>
            </a:extLst>
          </p:cNvPr>
          <p:cNvSpPr txBox="1"/>
          <p:nvPr/>
        </p:nvSpPr>
        <p:spPr>
          <a:xfrm>
            <a:off x="3214255" y="4691030"/>
            <a:ext cx="2715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Магистерская программа «Психология в бизнесе» https://www.hse.ru/ma/pb/</a:t>
            </a:r>
          </a:p>
        </p:txBody>
      </p:sp>
    </p:spTree>
    <p:extLst>
      <p:ext uri="{BB962C8B-B14F-4D97-AF65-F5344CB8AC3E}">
        <p14:creationId xmlns:p14="http://schemas.microsoft.com/office/powerpoint/2010/main" val="1951731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FE38A11-7BDA-4593-A3CE-C42A36BE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8453" y="286328"/>
            <a:ext cx="5678747" cy="6345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Возможности эксперимента: множественная идентичность в основе виртуальной личности.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Отличие сетевой и реальной идентичности.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Свойства виртуальной коммуникации, влияющие на виртуальную идентичность: </a:t>
            </a: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анонимность, дистанцированность и гибкость.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Стратегии создания виртуальной идентичности.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138BF57-1948-483E-AF48-6B717E2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40" y="745182"/>
            <a:ext cx="5061526" cy="1882607"/>
          </a:xfrm>
        </p:spPr>
        <p:txBody>
          <a:bodyPr>
            <a:noAutofit/>
          </a:bodyPr>
          <a:lstStyle/>
          <a:p>
            <a:pPr rtl="0"/>
            <a:r>
              <a:rPr lang="ru-RU" sz="3200" dirty="0">
                <a:latin typeface="Helvetica" panose="020B0604020202020204" pitchFamily="34" charset="0"/>
                <a:cs typeface="Helvetica" panose="020B0604020202020204" pitchFamily="34" charset="0"/>
              </a:rPr>
              <a:t>Влияние Интернета: виртуальная идентичность и виртуальная личность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F9BF8A-CF4B-4CA7-9F6A-14D4BEC64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506680"/>
            <a:ext cx="5983549" cy="3351319"/>
          </a:xfrm>
        </p:spPr>
        <p:txBody>
          <a:bodyPr/>
          <a:lstStyle/>
          <a:p>
            <a:pPr lvl="1"/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40B4778-7838-4092-B50C-814480C1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" y="3492252"/>
            <a:ext cx="5983549" cy="33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42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FE38A11-7BDA-4593-A3CE-C42A36BE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8453" y="286328"/>
            <a:ext cx="5678747" cy="6345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«Информационное» сообщество – для достижения своих научных и образовательных целей..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«Виртуальное» сообщество –потребность в общении и создании компенсаторной виртуальной среды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«Смешанное» сообщество – наиболее адаптированы к реальной жизни и используют средства Интернета в своих целях.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138BF57-1948-483E-AF48-6B717E2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40" y="745182"/>
            <a:ext cx="5061526" cy="1882607"/>
          </a:xfrm>
        </p:spPr>
        <p:txBody>
          <a:bodyPr>
            <a:noAutofit/>
          </a:bodyPr>
          <a:lstStyle/>
          <a:p>
            <a:pPr rtl="0"/>
            <a:r>
              <a:rPr lang="ru-RU" sz="3200" dirty="0">
                <a:latin typeface="Helvetica" panose="020B0604020202020204" pitchFamily="34" charset="0"/>
                <a:cs typeface="Helvetica" panose="020B0604020202020204" pitchFamily="34" charset="0"/>
              </a:rPr>
              <a:t>Влияние Интернета: виртуальные сообщества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F9BF8A-CF4B-4CA7-9F6A-14D4BEC64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506680"/>
            <a:ext cx="5983549" cy="3351319"/>
          </a:xfrm>
        </p:spPr>
        <p:txBody>
          <a:bodyPr/>
          <a:lstStyle/>
          <a:p>
            <a:pPr lvl="1"/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88F9545-5942-4BF4-8FFC-B5A12F93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7" y="3428999"/>
            <a:ext cx="48264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04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текст, электроника, компьютер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FE967F7-DE94-45C4-B393-EAB1620D06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6178" r="26178"/>
          <a:stretch>
            <a:fillRect/>
          </a:stretch>
        </p:blipFill>
        <p:spPr>
          <a:xfrm>
            <a:off x="0" y="0"/>
            <a:ext cx="4910666" cy="6858000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2CC0A11-1EC6-4A87-ADF9-783D3CEC7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sz="1800" b="1" dirty="0"/>
              <a:t>Когнитивный компонент идентичности: </a:t>
            </a:r>
            <a:r>
              <a:rPr lang="ru-RU" sz="1800" dirty="0"/>
              <a:t>воспринимают себя нестандартно, креативны, простроена перспективная идентичность,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AA05B8-A64A-4706-B998-1F65E6876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5131" y="2916737"/>
            <a:ext cx="4801847" cy="755650"/>
          </a:xfrm>
        </p:spPr>
        <p:txBody>
          <a:bodyPr>
            <a:noAutofit/>
          </a:bodyPr>
          <a:lstStyle/>
          <a:p>
            <a:r>
              <a:rPr lang="ru-RU" sz="1800" b="1" dirty="0"/>
              <a:t>Аффективный компонент:</a:t>
            </a:r>
            <a:r>
              <a:rPr lang="ru-RU" sz="1800" dirty="0"/>
              <a:t> нет различий – по-видимому, Интернет общение не оказывает влияния на самооценку и самопринятие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E2175D-E144-43B1-9ABF-D8F664DE71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5130" y="4297116"/>
            <a:ext cx="4801847" cy="1791855"/>
          </a:xfrm>
        </p:spPr>
        <p:txBody>
          <a:bodyPr>
            <a:noAutofit/>
          </a:bodyPr>
          <a:lstStyle/>
          <a:p>
            <a:r>
              <a:rPr lang="ru-RU" sz="1800" b="1" dirty="0"/>
              <a:t>Ценностно-мотивационный компонент</a:t>
            </a:r>
            <a:r>
              <a:rPr lang="ru-RU" sz="1800" dirty="0"/>
              <a:t>: важна творческая активность, ценят самостоятельность и стимуляцию, менее конформны. Более ориентированы на коммуникацию, но при этом испытывают настороженность по отношению к социальному окружению.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01AE00E-CC8F-40D3-8C4F-B9E3808261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FF0D3DB-11C5-43D7-8577-0F71F14E79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4074" y="2847464"/>
            <a:ext cx="741082" cy="7556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9AE399A-BADF-4F40-858F-7D069CD68B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84074" y="4815219"/>
            <a:ext cx="741082" cy="7556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E4744B5E-A9B2-4D51-B875-74C58347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523" y="103569"/>
            <a:ext cx="3343564" cy="2919794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  <a:highlight>
                  <a:srgbClr val="5DAAB0"/>
                </a:highlight>
              </a:rPr>
              <a:t>Особенности идентичности людей, активно общающихся в сети Интернет</a:t>
            </a:r>
            <a:br>
              <a:rPr lang="ru-RU" sz="2800" dirty="0">
                <a:solidFill>
                  <a:schemeClr val="bg1"/>
                </a:solidFill>
                <a:highlight>
                  <a:srgbClr val="5DAAB0"/>
                </a:highlight>
              </a:rPr>
            </a:br>
            <a:br>
              <a:rPr lang="ru-RU" sz="2800" dirty="0">
                <a:solidFill>
                  <a:schemeClr val="bg1"/>
                </a:solidFill>
                <a:highlight>
                  <a:srgbClr val="5DAAB0"/>
                </a:highlight>
              </a:rPr>
            </a:br>
            <a:r>
              <a:rPr lang="ru-RU" sz="2400" b="0" i="1" dirty="0">
                <a:solidFill>
                  <a:schemeClr val="bg1"/>
                </a:solidFill>
                <a:highlight>
                  <a:srgbClr val="5DAAB0"/>
                </a:highlight>
              </a:rPr>
              <a:t>Одинцова М.С., Антонова Н.В. 2010</a:t>
            </a:r>
          </a:p>
        </p:txBody>
      </p:sp>
    </p:spTree>
    <p:extLst>
      <p:ext uri="{BB962C8B-B14F-4D97-AF65-F5344CB8AC3E}">
        <p14:creationId xmlns:p14="http://schemas.microsoft.com/office/powerpoint/2010/main" val="1207602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3011841-C839-4D51-AD75-61BC9B2659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9964" y="563418"/>
            <a:ext cx="5634181" cy="6105237"/>
          </a:xfrm>
        </p:spPr>
        <p:txBody>
          <a:bodyPr>
            <a:normAutofit/>
          </a:bodyPr>
          <a:lstStyle/>
          <a:p>
            <a:r>
              <a:rPr lang="ru-RU" dirty="0"/>
              <a:t>Антонова Н.В., Одинцова М.С. Психология Интернета: направления современных исследований. Журнал практического психолога, 2010, </a:t>
            </a:r>
            <a:r>
              <a:rPr lang="en-GB" dirty="0">
                <a:latin typeface="Amasis MT Pro" panose="020B0604020202020204" pitchFamily="18" charset="0"/>
              </a:rPr>
              <a:t>N4</a:t>
            </a:r>
            <a:r>
              <a:rPr lang="ru-RU" dirty="0"/>
              <a:t>,</a:t>
            </a:r>
            <a:r>
              <a:rPr lang="en-GB" dirty="0">
                <a:latin typeface="Amasis MT Pro" panose="020B0604020202020204" pitchFamily="18" charset="0"/>
              </a:rPr>
              <a:t> C</a:t>
            </a:r>
            <a:r>
              <a:rPr lang="ru-RU" dirty="0"/>
              <a:t>.</a:t>
            </a:r>
            <a:r>
              <a:rPr lang="en-GB" dirty="0">
                <a:latin typeface="Amasis MT Pro" panose="020B0604020202020204" pitchFamily="18" charset="0"/>
              </a:rPr>
              <a:t> </a:t>
            </a:r>
            <a:r>
              <a:rPr lang="ru-RU" dirty="0"/>
              <a:t>17-36.</a:t>
            </a:r>
          </a:p>
          <a:p>
            <a:r>
              <a:rPr lang="ru-RU" dirty="0"/>
              <a:t>Белинская Е.П. Психология Интернет коммуникации: учеб. пособие / Е.П. Белинская. – М.: МПСУ; Воронеж: МОДЭК, 2013.</a:t>
            </a:r>
          </a:p>
          <a:p>
            <a:r>
              <a:rPr lang="ru-RU" dirty="0" err="1"/>
              <a:t>Войскунский</a:t>
            </a:r>
            <a:r>
              <a:rPr lang="ru-RU" dirty="0"/>
              <a:t> А.Е. Исследование Интернета в психологии. Гуманитарные исследования в Интернете, М., 2000. </a:t>
            </a:r>
          </a:p>
          <a:p>
            <a:r>
              <a:rPr lang="ru-RU" dirty="0" err="1"/>
              <a:t>Гарифуллин</a:t>
            </a:r>
            <a:r>
              <a:rPr lang="ru-RU" dirty="0"/>
              <a:t> Б.М., </a:t>
            </a:r>
            <a:r>
              <a:rPr lang="ru-RU" dirty="0" err="1"/>
              <a:t>Зябриков</a:t>
            </a:r>
            <a:r>
              <a:rPr lang="ru-RU" dirty="0"/>
              <a:t> В.В. Цифровая трансформация бизнеса: модели и алгоритмы. Креативная экономика, 2018, </a:t>
            </a:r>
            <a:r>
              <a:rPr lang="en-GB" dirty="0">
                <a:latin typeface="Amasis MT Pro" panose="020B0604020202020204" pitchFamily="18" charset="0"/>
              </a:rPr>
              <a:t>N</a:t>
            </a:r>
            <a:r>
              <a:rPr lang="ru-RU" dirty="0"/>
              <a:t>9,</a:t>
            </a:r>
            <a:r>
              <a:rPr lang="en-US" dirty="0">
                <a:latin typeface="Amasis MT Pro" panose="020B0604020202020204" pitchFamily="18" charset="0"/>
              </a:rPr>
              <a:t> c</a:t>
            </a:r>
            <a:r>
              <a:rPr lang="ru-RU" dirty="0"/>
              <a:t>. 1345-1358</a:t>
            </a:r>
          </a:p>
          <a:p>
            <a:r>
              <a:rPr lang="ru-RU" dirty="0" err="1"/>
              <a:t>Жичкина</a:t>
            </a:r>
            <a:r>
              <a:rPr lang="ru-RU" dirty="0"/>
              <a:t> А.Е. Взаимосвязь идентичности и поведения в Интернете пользователей юношеского возраста. 2002</a:t>
            </a:r>
          </a:p>
          <a:p>
            <a:r>
              <a:rPr lang="ru-RU" dirty="0"/>
              <a:t>Одинцова М.С., Антонова Н.В. Особенности идентичности людей, активно общающихся в сети Интернет. Журнал практического психолога, 2010, </a:t>
            </a:r>
            <a:r>
              <a:rPr lang="en-GB" dirty="0">
                <a:latin typeface="Amasis MT Pro" panose="020B0604020202020204" pitchFamily="18" charset="0"/>
              </a:rPr>
              <a:t>N4</a:t>
            </a:r>
            <a:r>
              <a:rPr lang="ru-RU" dirty="0"/>
              <a:t>,</a:t>
            </a:r>
            <a:r>
              <a:rPr lang="en-GB" dirty="0">
                <a:latin typeface="Amasis MT Pro" panose="020B0604020202020204" pitchFamily="18" charset="0"/>
              </a:rPr>
              <a:t> C</a:t>
            </a:r>
            <a:r>
              <a:rPr lang="ru-RU" dirty="0"/>
              <a:t>.</a:t>
            </a:r>
            <a:r>
              <a:rPr lang="en-GB" dirty="0">
                <a:latin typeface="Amasis MT Pro" panose="020B0604020202020204" pitchFamily="18" charset="0"/>
              </a:rPr>
              <a:t> 37-</a:t>
            </a:r>
            <a:r>
              <a:rPr lang="ru-RU" dirty="0"/>
              <a:t>58</a:t>
            </a:r>
          </a:p>
          <a:p>
            <a:pPr algn="l"/>
            <a:r>
              <a:rPr lang="ru-RU" b="0" i="0" u="none" strike="noStrike" baseline="0" dirty="0">
                <a:latin typeface="MinionPro-Regular"/>
              </a:rPr>
              <a:t>Digital </a:t>
            </a:r>
            <a:r>
              <a:rPr lang="ru-RU" b="0" i="0" u="none" strike="noStrike" baseline="0" dirty="0" err="1">
                <a:latin typeface="MinionPro-Regular"/>
              </a:rPr>
              <a:t>Transformation</a:t>
            </a:r>
            <a:r>
              <a:rPr lang="ru-RU" b="0" i="0" u="none" strike="noStrike" baseline="0" dirty="0">
                <a:latin typeface="MinionPro-Regular"/>
              </a:rPr>
              <a:t>: A </a:t>
            </a:r>
            <a:r>
              <a:rPr lang="en-US" b="0" i="0" u="none" strike="noStrike" baseline="0" dirty="0">
                <a:latin typeface="Amasis MT Pro" panose="020B0604020202020204" pitchFamily="18" charset="0"/>
              </a:rPr>
              <a:t>Roadmap For Billion-Dollar Organizations. 2011</a:t>
            </a:r>
            <a:endParaRPr lang="ru-RU" dirty="0"/>
          </a:p>
          <a:p>
            <a:pPr algn="l"/>
            <a:r>
              <a:rPr lang="ru-RU" b="0" i="0" u="none" strike="noStrike" baseline="0" dirty="0">
                <a:latin typeface="MinionPro-Regular"/>
              </a:rPr>
              <a:t>Digital </a:t>
            </a:r>
            <a:r>
              <a:rPr lang="ru-RU" b="0" i="0" u="none" strike="noStrike" baseline="0" dirty="0" err="1">
                <a:latin typeface="MinionPro-Regular"/>
              </a:rPr>
              <a:t>Vortex</a:t>
            </a:r>
            <a:r>
              <a:rPr lang="ru-RU" b="0" i="0" u="none" strike="noStrike" baseline="0" dirty="0">
                <a:latin typeface="MinionPro-Regular"/>
              </a:rPr>
              <a:t>. </a:t>
            </a:r>
            <a:r>
              <a:rPr lang="en-US" b="0" i="0" u="none" strike="noStrike" baseline="0" dirty="0">
                <a:latin typeface="Amasis MT Pro" panose="020B0604020202020204" pitchFamily="18" charset="0"/>
              </a:rPr>
              <a:t>How Digital Disruption Is Redefining Industries, 2015, </a:t>
            </a:r>
            <a:r>
              <a:rPr lang="en-US" b="0" i="0" u="none" strike="noStrike" baseline="0" dirty="0" err="1">
                <a:latin typeface="Amasis MT Pro" panose="020B0604020202020204" pitchFamily="18" charset="0"/>
              </a:rPr>
              <a:t>июнь</a:t>
            </a:r>
            <a:r>
              <a:rPr lang="en-US" b="0" i="0" u="none" strike="noStrike" baseline="0" dirty="0">
                <a:latin typeface="Amasis MT Pro" panose="020B0604020202020204" pitchFamily="18" charset="0"/>
              </a:rPr>
              <a:t>.</a:t>
            </a:r>
            <a:endParaRPr lang="ru-RU" b="0" i="0" u="none" strike="noStrike" baseline="0" dirty="0">
              <a:latin typeface="MinionPro-Regular"/>
            </a:endParaRPr>
          </a:p>
          <a:p>
            <a:pPr algn="l"/>
            <a:r>
              <a:rPr lang="en-US" b="0" i="0" u="none" strike="noStrike" baseline="0" dirty="0">
                <a:latin typeface="Amasis MT Pro" panose="020B0604020202020204" pitchFamily="18" charset="0"/>
              </a:rPr>
              <a:t>MIT Sloan Management Review, Strategy, Not Technology, Drives Digital Transformation</a:t>
            </a:r>
            <a:r>
              <a:rPr lang="ru-RU" b="0" i="0" u="none" strike="noStrike" baseline="0" dirty="0">
                <a:latin typeface="MinionPro-Regular"/>
              </a:rPr>
              <a:t> </a:t>
            </a:r>
            <a:r>
              <a:rPr lang="en-US" b="0" i="0" u="none" strike="noStrike" baseline="0" dirty="0">
                <a:latin typeface="Amasis MT Pro" panose="020B0604020202020204" pitchFamily="18" charset="0"/>
              </a:rPr>
              <a:t>– Becoming a Digitally Mature Enterprise, 2015</a:t>
            </a: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50E6936-5225-420F-814E-81D136DAF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166159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13F9A722-C416-4CA0-9E81-3AB43962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509" y="369455"/>
            <a:ext cx="9550399" cy="1309497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НУГ «Психология организационной коммуникации»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248535"/>
            <a:ext cx="2517605" cy="888472"/>
          </a:xfrm>
        </p:spPr>
        <p:txBody>
          <a:bodyPr rtlCol="0"/>
          <a:lstStyle/>
          <a:p>
            <a:pPr rtl="0"/>
            <a:r>
              <a:rPr lang="ru-RU" sz="1800" b="1"/>
              <a:t>Руководитель НУГ</a:t>
            </a:r>
          </a:p>
          <a:p>
            <a:pPr rtl="0"/>
            <a:r>
              <a:rPr lang="en-GB" sz="1800" b="1"/>
              <a:t>nvantonova</a:t>
            </a:r>
            <a:r>
              <a:rPr lang="en-US" sz="1800" b="1"/>
              <a:t>@</a:t>
            </a:r>
            <a:r>
              <a:rPr lang="en-GB" sz="1800" b="1"/>
              <a:t>hse.ru</a:t>
            </a:r>
            <a:r>
              <a:rPr lang="ru-RU" sz="1800" b="1"/>
              <a:t> </a:t>
            </a:r>
            <a:endParaRPr lang="ru-RU" sz="1800" b="1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4410" y="2250073"/>
            <a:ext cx="2517605" cy="613200"/>
          </a:xfrm>
        </p:spPr>
        <p:txBody>
          <a:bodyPr rtlCol="0"/>
          <a:lstStyle/>
          <a:p>
            <a:pPr rtl="0"/>
            <a:r>
              <a:rPr lang="ru-RU" sz="2000"/>
              <a:t>Наталья Викторовна Антонова </a:t>
            </a:r>
            <a:endParaRPr lang="ru-RU" sz="2000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F71130C1-E2E7-4700-A220-231BB58349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33262" y="5629379"/>
            <a:ext cx="2517605" cy="859165"/>
          </a:xfrm>
        </p:spPr>
        <p:txBody>
          <a:bodyPr rtlCol="0"/>
          <a:lstStyle/>
          <a:p>
            <a:pPr rtl="0"/>
            <a:r>
              <a:rPr lang="ru-RU" sz="2000" b="1" dirty="0"/>
              <a:t>Менеджер НУГ</a:t>
            </a:r>
          </a:p>
          <a:p>
            <a:pPr rtl="0"/>
            <a:r>
              <a:rPr lang="en-GB" sz="2000" b="1" dirty="0" err="1"/>
              <a:t>nkoryagina</a:t>
            </a:r>
            <a:r>
              <a:rPr lang="en-US" sz="2000" b="1" dirty="0"/>
              <a:t>@hse.ru</a:t>
            </a:r>
            <a:endParaRPr lang="ru-RU" sz="2000" b="1" dirty="0"/>
          </a:p>
          <a:p>
            <a:pPr rtl="0"/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12281" y="4581236"/>
            <a:ext cx="2517605" cy="914400"/>
          </a:xfrm>
        </p:spPr>
        <p:txBody>
          <a:bodyPr rtlCol="0"/>
          <a:lstStyle/>
          <a:p>
            <a:pPr rtl="0"/>
            <a:r>
              <a:rPr lang="ru-RU" sz="1800"/>
              <a:t>Наталья Александровна Корягина</a:t>
            </a:r>
            <a:endParaRPr lang="ru-RU" sz="1800" dirty="0"/>
          </a:p>
        </p:txBody>
      </p:sp>
      <p:pic>
        <p:nvPicPr>
          <p:cNvPr id="5" name="Рисунок 4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041CCC6C-2102-4E9E-82A4-1B799C52F2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396" b="13396"/>
          <a:stretch>
            <a:fillRect/>
          </a:stretch>
        </p:blipFill>
        <p:spPr/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E00510-9696-4722-A50A-9BCDA5E59D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161" b="10161"/>
          <a:stretch>
            <a:fillRect/>
          </a:stretch>
        </p:blipFill>
        <p:spPr/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3AA276B-1CCE-454C-89DE-C125E0A04A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161" b="10161"/>
          <a:stretch>
            <a:fillRect/>
          </a:stretch>
        </p:blipFill>
        <p:spPr>
          <a:xfrm>
            <a:off x="9137904" y="1964267"/>
            <a:ext cx="3054096" cy="2441448"/>
          </a:xfrm>
        </p:spPr>
      </p:pic>
      <p:pic>
        <p:nvPicPr>
          <p:cNvPr id="27" name="Рисунок 26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3DCA845-7332-47E9-BE06-C719B918D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t="9436" b="9436"/>
          <a:stretch>
            <a:fillRect/>
          </a:stretch>
        </p:blipFill>
        <p:spPr>
          <a:xfrm>
            <a:off x="6092848" y="4416552"/>
            <a:ext cx="3054096" cy="244144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7F6686-14E2-4FAB-AC17-7045C6436275}"/>
              </a:ext>
            </a:extLst>
          </p:cNvPr>
          <p:cNvSpPr txBox="1"/>
          <p:nvPr/>
        </p:nvSpPr>
        <p:spPr>
          <a:xfrm>
            <a:off x="6225308" y="2812687"/>
            <a:ext cx="2032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https://social.hse.ru/psy/orgcom/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88863-52F5-4321-8228-272C1FDBB230}"/>
              </a:ext>
            </a:extLst>
          </p:cNvPr>
          <p:cNvSpPr txBox="1"/>
          <p:nvPr/>
        </p:nvSpPr>
        <p:spPr>
          <a:xfrm>
            <a:off x="3194103" y="56850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https://www.hse.ru/ma/pb/</a:t>
            </a:r>
          </a:p>
        </p:txBody>
      </p:sp>
    </p:spTree>
    <p:extLst>
      <p:ext uri="{BB962C8B-B14F-4D97-AF65-F5344CB8AC3E}">
        <p14:creationId xmlns:p14="http://schemas.microsoft.com/office/powerpoint/2010/main" val="414805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3" y="2084974"/>
            <a:ext cx="3557586" cy="1574458"/>
          </a:xfrm>
        </p:spPr>
        <p:txBody>
          <a:bodyPr rtlCol="0"/>
          <a:lstStyle/>
          <a:p>
            <a:pPr rtl="0"/>
            <a:r>
              <a:rPr lang="ru-RU" dirty="0"/>
              <a:t>Вопросы к обсуждению  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187271B6-523F-4DCD-A006-84BF4C0C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5313" y="1837451"/>
            <a:ext cx="4294206" cy="1501604"/>
          </a:xfrm>
        </p:spPr>
        <p:txBody>
          <a:bodyPr rtlCol="0">
            <a:norm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Психология Интернета: принципы, определяющие поведение человека в интернет-среде.</a:t>
            </a:r>
            <a:endParaRPr lang="ru-RU" sz="1800" dirty="0"/>
          </a:p>
          <a:p>
            <a:pPr rtl="0"/>
            <a:endParaRPr lang="ru-RU" sz="1800" dirty="0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23411C8-1DB7-46A1-A6DC-41EACD30ED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5313" y="3198363"/>
            <a:ext cx="4294206" cy="2432188"/>
          </a:xfrm>
        </p:spPr>
        <p:txBody>
          <a:bodyPr rtlCol="0">
            <a:normAutofit/>
          </a:bodyPr>
          <a:lstStyle/>
          <a:p>
            <a:pPr rtl="0"/>
            <a:r>
              <a:rPr lang="ru-RU" sz="1800" i="0" dirty="0">
                <a:solidFill>
                  <a:srgbClr val="000000"/>
                </a:solidFill>
                <a:effectLst/>
                <a:latin typeface="Helvetica Neue"/>
              </a:rPr>
              <a:t>Как влияет на человека онлайн-коммуникация? Последствия цифровизации коммуникации для личности и организации. </a:t>
            </a:r>
          </a:p>
          <a:p>
            <a:pPr rtl="0"/>
            <a:endParaRPr lang="ru-RU" sz="1900" i="0" dirty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ru-RU" sz="1800" dirty="0">
                <a:solidFill>
                  <a:srgbClr val="000000"/>
                </a:solidFill>
                <a:latin typeface="Helvetica Neue"/>
              </a:rPr>
              <a:t>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иртуальная среда: новое качество жизни.</a:t>
            </a:r>
          </a:p>
          <a:p>
            <a:r>
              <a:rPr lang="ru-RU" sz="1800" dirty="0">
                <a:solidFill>
                  <a:srgbClr val="000000"/>
                </a:solidFill>
                <a:latin typeface="Helvetica Neue"/>
              </a:rPr>
              <a:t>Понятие и 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ормы интернет-коммуникации </a:t>
            </a:r>
            <a:endParaRPr lang="ru-RU" sz="1800" dirty="0"/>
          </a:p>
          <a:p>
            <a:endParaRPr lang="ru-RU" sz="2000" dirty="0"/>
          </a:p>
          <a:p>
            <a:pPr rtl="0"/>
            <a:endParaRPr lang="ru-RU" sz="19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7B21F6A-5FD9-417C-9575-4DBC3185F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55313" y="5421745"/>
            <a:ext cx="4294206" cy="897220"/>
          </a:xfrm>
        </p:spPr>
        <p:txBody>
          <a:bodyPr rtlCol="0">
            <a:normAutofit/>
          </a:bodyPr>
          <a:lstStyle/>
          <a:p>
            <a:pPr rtl="0"/>
            <a:r>
              <a:rPr lang="ru-RU" sz="1800" dirty="0">
                <a:latin typeface="Helvetica" panose="020B0604020202020204" pitchFamily="34" charset="0"/>
                <a:cs typeface="Helvetica" panose="020B0604020202020204" pitchFamily="34" charset="0"/>
              </a:rPr>
              <a:t>Влияние Интернета: виртуальная идентичность, виртуальная личность и интернет-сообщества</a:t>
            </a:r>
          </a:p>
        </p:txBody>
      </p:sp>
      <p:pic>
        <p:nvPicPr>
          <p:cNvPr id="12" name="Рисунок 11" title="Декоративный элемент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634413" y="812800"/>
            <a:ext cx="3557587" cy="5232400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14546A0-D24F-4C90-B923-ACB7D24C8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5313" y="907162"/>
            <a:ext cx="4294206" cy="1076445"/>
          </a:xfrm>
        </p:spPr>
        <p:txBody>
          <a:bodyPr>
            <a:normAutofit fontScale="92500" lnSpcReduction="10000"/>
          </a:bodyPr>
          <a:lstStyle/>
          <a:p>
            <a:r>
              <a:rPr lang="ru-RU" sz="1800" i="0" dirty="0">
                <a:solidFill>
                  <a:srgbClr val="000000"/>
                </a:solidFill>
                <a:effectLst/>
                <a:latin typeface="Helvetica Neue"/>
              </a:rPr>
              <a:t>Понятие цифровой трансформации: от изменений к трансформации.</a:t>
            </a:r>
          </a:p>
          <a:p>
            <a:r>
              <a:rPr lang="ru-RU" sz="1800" b="0" i="0" dirty="0">
                <a:solidFill>
                  <a:srgbClr val="000000"/>
                </a:solidFill>
                <a:effectLst/>
                <a:latin typeface="Helvetica Neue"/>
              </a:rPr>
              <a:t>Интернет в нашей жизни: трансформация общества</a:t>
            </a:r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4651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EBE075B4-B9F0-4B73-94E7-C2FF7C843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7" y="1662545"/>
            <a:ext cx="10864275" cy="5079999"/>
          </a:xfrm>
        </p:spPr>
        <p:txBody>
          <a:bodyPr/>
          <a:lstStyle/>
          <a:p>
            <a:pPr algn="l"/>
            <a:r>
              <a:rPr lang="ru-RU" sz="2400" b="1" i="0" u="none" strike="noStrike" baseline="0" dirty="0">
                <a:latin typeface="+mj-lt"/>
              </a:rPr>
              <a:t>Трансформация</a:t>
            </a:r>
            <a:r>
              <a:rPr lang="ru-RU" sz="2400" b="0" i="0" u="none" strike="noStrike" baseline="0" dirty="0">
                <a:latin typeface="+mj-lt"/>
              </a:rPr>
              <a:t> представляет собой процесс кардинального изменения объекта в целом или отдельных его элементов в результате воздействия внешних и/или внутренних факторов. </a:t>
            </a:r>
          </a:p>
          <a:p>
            <a:pPr algn="l"/>
            <a:r>
              <a:rPr lang="ru-RU" sz="2400" b="0" i="0" dirty="0">
                <a:solidFill>
                  <a:srgbClr val="202124"/>
                </a:solidFill>
                <a:effectLst/>
                <a:latin typeface="+mj-lt"/>
              </a:rPr>
              <a:t>Цифровая </a:t>
            </a:r>
            <a:r>
              <a:rPr lang="ru-RU" sz="2400" b="1" i="0" dirty="0">
                <a:solidFill>
                  <a:srgbClr val="202124"/>
                </a:solidFill>
                <a:effectLst/>
                <a:latin typeface="+mj-lt"/>
              </a:rPr>
              <a:t>трансформация </a:t>
            </a:r>
            <a:r>
              <a:rPr lang="ru-RU" sz="2400" i="0" dirty="0">
                <a:solidFill>
                  <a:srgbClr val="202124"/>
                </a:solidFill>
                <a:effectLst/>
                <a:latin typeface="+mj-lt"/>
              </a:rPr>
              <a:t>(конец ХХ века) 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+mj-lt"/>
              </a:rPr>
              <a:t>— это внедрение современных цифровых технологий в бизнес-процессы предприятия. </a:t>
            </a:r>
          </a:p>
          <a:p>
            <a:r>
              <a:rPr lang="ru-RU" sz="2400" b="0" i="0" dirty="0">
                <a:solidFill>
                  <a:srgbClr val="202124"/>
                </a:solidFill>
                <a:effectLst/>
                <a:latin typeface="+mj-lt"/>
              </a:rPr>
              <a:t>Этот подход подразумевает не только установку современного оборудования или программного обеспечения, но и фундаментальные изменения в подходах к управлению, корпоративной культуре, внешних и внутренних коммуникациях.</a:t>
            </a:r>
          </a:p>
          <a:p>
            <a:pPr algn="l"/>
            <a:r>
              <a:rPr lang="ru-RU" sz="2400" b="1" dirty="0">
                <a:latin typeface="+mj-lt"/>
              </a:rPr>
              <a:t>Ц</a:t>
            </a:r>
            <a:r>
              <a:rPr lang="ru-RU" sz="2400" b="1" i="0" u="none" strike="noStrike" baseline="0" dirty="0">
                <a:latin typeface="+mj-lt"/>
              </a:rPr>
              <a:t>ифровая трансформация бизнеса</a:t>
            </a:r>
            <a:r>
              <a:rPr lang="ru-RU" sz="2400" b="0" i="0" u="none" strike="noStrike" baseline="0" dirty="0">
                <a:latin typeface="+mj-lt"/>
              </a:rPr>
              <a:t> – это «изменение мышления бизнеса в новых условиях цифровой экономики, драйвером которого выступает современный потребитель и </a:t>
            </a:r>
            <a:r>
              <a:rPr lang="ru-RU" sz="2400" b="1" i="0" u="none" strike="noStrike" baseline="0" dirty="0">
                <a:latin typeface="+mj-lt"/>
              </a:rPr>
              <a:t>меняющаяся культура коммуникаций</a:t>
            </a:r>
            <a:r>
              <a:rPr lang="ru-RU" sz="2400" b="0" i="0" u="none" strike="noStrike" baseline="0" dirty="0">
                <a:latin typeface="+mj-lt"/>
              </a:rPr>
              <a:t>» 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0" i="1" u="none" strike="noStrike" baseline="0" dirty="0">
                <a:latin typeface="+mj-lt"/>
              </a:rPr>
              <a:t>(</a:t>
            </a:r>
            <a:r>
              <a:rPr lang="en-US" sz="2400" b="0" i="1" u="none" strike="noStrike" baseline="0" dirty="0" err="1">
                <a:latin typeface="+mj-lt"/>
              </a:rPr>
              <a:t>Ryzhkov</a:t>
            </a:r>
            <a:r>
              <a:rPr lang="en-US" sz="2400" b="0" i="1" u="none" strike="noStrike" baseline="0" dirty="0">
                <a:latin typeface="+mj-lt"/>
              </a:rPr>
              <a:t>, </a:t>
            </a:r>
            <a:r>
              <a:rPr lang="en-GB" sz="2400" i="1" dirty="0">
                <a:latin typeface="+mj-lt"/>
              </a:rPr>
              <a:t>V</a:t>
            </a:r>
            <a:r>
              <a:rPr lang="en-US" sz="2400" b="0" i="1" u="none" strike="noStrike" baseline="0" dirty="0">
                <a:latin typeface="+mj-lt"/>
              </a:rPr>
              <a:t>)</a:t>
            </a:r>
            <a:endParaRPr lang="ru-RU" sz="2400" dirty="0">
              <a:latin typeface="+mj-lt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921C022-3375-4B5D-BB04-4D8002BB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9187"/>
            <a:ext cx="10349089" cy="854791"/>
          </a:xfrm>
        </p:spPr>
        <p:txBody>
          <a:bodyPr/>
          <a:lstStyle/>
          <a:p>
            <a:r>
              <a:rPr lang="ru-RU" dirty="0"/>
              <a:t>Цифровая трансформация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3615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Снег в художественном шар">
            <a:extLst>
              <a:ext uri="{FF2B5EF4-FFF2-40B4-BE49-F238E27FC236}">
                <a16:creationId xmlns:a16="http://schemas.microsoft.com/office/drawing/2014/main" id="{6B29842B-F2FA-4CF9-9E4F-1E6402F54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1" r="26451" b="1"/>
          <a:stretch/>
        </p:blipFill>
        <p:spPr>
          <a:xfrm>
            <a:off x="7112777" y="981074"/>
            <a:ext cx="5079223" cy="5876925"/>
          </a:xfrm>
          <a:prstGeom prst="rect">
            <a:avLst/>
          </a:prstGeom>
          <a:noFill/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934F5E8-858F-46B9-93C6-9CB6DB280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529" y="2348736"/>
            <a:ext cx="5402798" cy="1080264"/>
          </a:xfrm>
        </p:spPr>
        <p:txBody>
          <a:bodyPr>
            <a:noAutofit/>
          </a:bodyPr>
          <a:lstStyle/>
          <a:p>
            <a:pPr algn="ctr"/>
            <a:r>
              <a:rPr lang="ru-RU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Процесс трансформации коммуникации является современным глобальным трендом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D22F85D-CE1A-489C-B4BB-D7062FEC1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529" y="5098614"/>
            <a:ext cx="5526365" cy="1403786"/>
          </a:xfrm>
        </p:spPr>
        <p:txBody>
          <a:bodyPr>
            <a:noAutofit/>
          </a:bodyPr>
          <a:lstStyle/>
          <a:p>
            <a:r>
              <a:rPr lang="ru-RU" sz="2000" dirty="0"/>
              <a:t>Дигитальная культура – новый опыт общения (сетевые коммуникации, мультисенсорные коммуникации, объединенные коммуникации)</a:t>
            </a:r>
            <a:endParaRPr lang="en-US" sz="2000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3474010-8789-4C27-9424-B18D3012EC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1511" y="3519055"/>
            <a:ext cx="5402797" cy="1302327"/>
          </a:xfrm>
        </p:spPr>
        <p:txBody>
          <a:bodyPr>
            <a:noAutofit/>
          </a:bodyPr>
          <a:lstStyle/>
          <a:p>
            <a:r>
              <a:rPr lang="ru-RU" sz="2000" b="0" i="0" dirty="0">
                <a:effectLst/>
              </a:rPr>
              <a:t>Трансформация коммуникативных технологий и систем позволяет по-новому выстраивать социальную активность, формы кооперации, управленческие процессы и самоорганизацию.</a:t>
            </a:r>
            <a:endParaRPr lang="en-US" sz="20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0889312-E047-4385-B3DC-CD5FE6FD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192385"/>
            <a:ext cx="4501377" cy="1025525"/>
          </a:xfrm>
        </p:spPr>
        <p:txBody>
          <a:bodyPr anchor="b">
            <a:normAutofit/>
          </a:bodyPr>
          <a:lstStyle/>
          <a:p>
            <a:pPr algn="ctr"/>
            <a:r>
              <a:rPr lang="ru-RU" sz="2000" b="0" i="0" dirty="0">
                <a:effectLst/>
              </a:rPr>
              <a:t>Доклад</a:t>
            </a:r>
            <a:br>
              <a:rPr lang="ru-RU" sz="2000" b="0" i="0" dirty="0">
                <a:effectLst/>
              </a:rPr>
            </a:br>
            <a:r>
              <a:rPr lang="ru-RU" sz="2000" b="0" i="0" dirty="0">
                <a:effectLst/>
              </a:rPr>
              <a:t>«Глобальные тенденции – 2025:  меняющийся мир»   (США)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3724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9B46D62-4A2C-4964-AD24-C3FB60A9C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0595" y="315430"/>
            <a:ext cx="5604360" cy="1884210"/>
          </a:xfrm>
        </p:spPr>
        <p:txBody>
          <a:bodyPr anchor="ctr">
            <a:normAutofit/>
          </a:bodyPr>
          <a:lstStyle/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Интернет в нашей жизни – </a:t>
            </a:r>
            <a:r>
              <a:rPr lang="ru-RU" sz="2000" dirty="0">
                <a:latin typeface="Helvetica" panose="020B0604020202020204" pitchFamily="34" charset="0"/>
                <a:cs typeface="Helvetica" panose="020B0604020202020204" pitchFamily="34" charset="0"/>
              </a:rPr>
              <a:t>стимул к изучению социального поведения и взаимодействия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CEEDB0-B515-47F7-8543-132544C97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1688" y="2183735"/>
            <a:ext cx="5227536" cy="1372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Все сложнее провести границу между двумя видами коммуникаций: онлайн и оффлайн</a:t>
            </a:r>
            <a:endParaRPr lang="ru-RU" sz="2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36278-59A5-43FF-B042-0425AB83E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529" y="3629891"/>
            <a:ext cx="5604360" cy="3001727"/>
          </a:xfr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ru-RU" sz="2000" b="1" dirty="0"/>
              <a:t>Трансформация общества: роль воздействия информационных технологий на структуру общества: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-тотальный контроль или максимальная свобода;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-коммуникация выступает «смыслообразующим стержнем»;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-характер отношения к информации -основание социального неравенства;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-человек информационного века: иррациональность, незавершенность, неопределенность…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CF18119-23D8-40D5-B320-C432F2F53B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4074" y="879710"/>
            <a:ext cx="741082" cy="75565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BEA9228-3FF0-4576-8117-71AC4B4C55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5167" y="2571016"/>
            <a:ext cx="741082" cy="75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722BA502-96E8-43A9-967B-7AE9A7204F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5167" y="4722920"/>
            <a:ext cx="741082" cy="755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5E73B56-E09B-4D43-8F98-4FF12A5E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642" y="5577535"/>
            <a:ext cx="3076536" cy="1134615"/>
          </a:xfrm>
        </p:spPr>
        <p:txBody>
          <a:bodyPr anchor="b">
            <a:normAutofit/>
          </a:bodyPr>
          <a:lstStyle/>
          <a:p>
            <a:r>
              <a:rPr lang="ru-RU" sz="3100" dirty="0">
                <a:latin typeface="Helvetica" panose="020B0604020202020204" pitchFamily="34" charset="0"/>
                <a:cs typeface="Helvetica" panose="020B0604020202020204" pitchFamily="34" charset="0"/>
              </a:rPr>
              <a:t>Актуальность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45D0E1-0B2F-4824-8813-57FD3EC462F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r="26104"/>
          <a:stretch>
            <a:fillRect/>
          </a:stretch>
        </p:blipFill>
        <p:spPr bwMode="auto">
          <a:xfrm>
            <a:off x="0" y="0"/>
            <a:ext cx="4910138" cy="62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8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FE38A11-7BDA-4593-A3CE-C42A36BE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5674" y="286328"/>
            <a:ext cx="5061526" cy="634538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анонимность как девиация коммуникативного поведения;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</a:t>
            </a:r>
            <a:r>
              <a:rPr lang="ru-RU" sz="2400" i="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мешанные формы поведения: перенос из реальности в киберпространство и обратно;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«репутационная прокачка», управление социально-перцептивными процессами в </a:t>
            </a:r>
            <a:r>
              <a:rPr lang="ru-RU" sz="24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соц.сетях</a:t>
            </a: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«</a:t>
            </a:r>
            <a:r>
              <a:rPr lang="ru-RU" sz="2400" i="0" dirty="0" err="1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иммерсивное</a:t>
            </a:r>
            <a:r>
              <a:rPr lang="ru-RU" sz="2400" i="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погружение» – иллюзия присутствия  в виртуальном пространстве;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новые формы «сетевого мышления».</a:t>
            </a:r>
            <a:r>
              <a:rPr lang="ru-RU" sz="2400" i="0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3200" i="0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138BF57-1948-483E-AF48-6B717E2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57" y="1100289"/>
            <a:ext cx="4008437" cy="1882607"/>
          </a:xfrm>
        </p:spPr>
        <p:txBody>
          <a:bodyPr>
            <a:noAutofit/>
          </a:bodyPr>
          <a:lstStyle/>
          <a:p>
            <a:r>
              <a:rPr lang="ru-RU" sz="3200" b="0" i="0" dirty="0">
                <a:effectLst/>
                <a:latin typeface="Helvetica Neue"/>
              </a:rPr>
              <a:t>Психология Интернета: принципы, определяющие поведение человека в интернет-среде</a:t>
            </a:r>
            <a:endParaRPr lang="ru-RU" sz="320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F9BF8A-CF4B-4CA7-9F6A-14D4BEC64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506680"/>
            <a:ext cx="5983549" cy="33513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93FDE3-0D9F-416A-A2A2-832F814F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680"/>
            <a:ext cx="5957902" cy="33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735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ru-RU" sz="2400" dirty="0"/>
              <a:t>Коммуникация, опосредованная цифровыми технологиями</a:t>
            </a:r>
          </a:p>
          <a:p>
            <a:pPr rtl="0"/>
            <a:r>
              <a:rPr lang="ru-RU" sz="2400" dirty="0"/>
              <a:t>Сетевой характер коммуникации (сетевая коммуникационная парадигма)</a:t>
            </a:r>
          </a:p>
          <a:p>
            <a:pPr rtl="0"/>
            <a:r>
              <a:rPr lang="ru-RU" sz="2400" dirty="0"/>
              <a:t>Объединенные коммуникации (</a:t>
            </a:r>
            <a:r>
              <a:rPr lang="en-GB" sz="2400" dirty="0"/>
              <a:t>UC – unified communications</a:t>
            </a:r>
            <a:r>
              <a:rPr lang="ru-RU" sz="2400" dirty="0"/>
              <a:t>: </a:t>
            </a:r>
            <a:r>
              <a:rPr lang="en-GB" sz="2400" dirty="0"/>
              <a:t>Microsoft, CISCO)</a:t>
            </a:r>
            <a:endParaRPr lang="ru-RU" sz="240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3" y="517236"/>
            <a:ext cx="6435524" cy="2583847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ЦИФРОВАЯ ТРАНСФОРМАЦИЯ КОММУНИКАЦИИ</a:t>
            </a:r>
          </a:p>
        </p:txBody>
      </p:sp>
      <p:pic>
        <p:nvPicPr>
          <p:cNvPr id="7" name="Рисунок 6" title="Декоративный элемент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Рисунок 8" title="Декоративный элемент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87FCC6D1-213C-4A86-A2D0-742E15438C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000" dirty="0"/>
              <a:t>Коммуникатор (отправитель)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82414D74-66D2-4C65-A48E-39F723FB2B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000" dirty="0"/>
              <a:t>Реципиент (получатель) 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E4D7EF6E-37B1-4694-B769-3DDEC29D83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000" dirty="0"/>
              <a:t>Сообщение 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ABF89FBA-20AC-4FD7-833B-ADA0EEFFC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000" dirty="0"/>
              <a:t>Канал коммуникации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57" y="1100290"/>
            <a:ext cx="4903961" cy="1395208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Структура процесса коммуникации</a:t>
            </a:r>
          </a:p>
        </p:txBody>
      </p:sp>
      <p:pic>
        <p:nvPicPr>
          <p:cNvPr id="40" name="Рисунок 39" title="Декоративный элемент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4976" t="-18769" r="-20858" b="-17066"/>
          <a:stretch/>
        </p:blipFill>
        <p:spPr>
          <a:prstGeom prst="rect">
            <a:avLst/>
          </a:prstGeom>
        </p:spPr>
      </p:pic>
      <p:pic>
        <p:nvPicPr>
          <p:cNvPr id="41" name="Рисунок 40" title="Декоративный элемент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860" t="-15649" r="-14314" b="-12525"/>
          <a:stretch/>
        </p:blipFill>
        <p:spPr>
          <a:prstGeom prst="rect">
            <a:avLst/>
          </a:prstGeom>
        </p:spPr>
      </p:pic>
      <p:pic>
        <p:nvPicPr>
          <p:cNvPr id="42" name="Рисунок 41" title="Декоративный элемент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1524" t="-8482" r="-20795" b="-8139"/>
          <a:stretch/>
        </p:blipFill>
        <p:spPr>
          <a:prstGeom prst="rect">
            <a:avLst/>
          </a:prstGeom>
        </p:spPr>
      </p:pic>
      <p:pic>
        <p:nvPicPr>
          <p:cNvPr id="43" name="Рисунок 42" title="Декоративный элемент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14" t="-9857" r="-9487" b="-784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1327_TF44868783.potx" id="{D220FF32-8609-483C-A5BA-C411C8F95145}" vid="{81955614-B51E-4FF9-BA08-1EC8C61B2C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яркая утонченная презентация</Template>
  <TotalTime>989</TotalTime>
  <Words>1550</Words>
  <Application>Microsoft Office PowerPoint</Application>
  <PresentationFormat>Широкоэкранный</PresentationFormat>
  <Paragraphs>195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40" baseType="lpstr">
      <vt:lpstr>Amasis MT Pro</vt:lpstr>
      <vt:lpstr>Arial</vt:lpstr>
      <vt:lpstr>Arial</vt:lpstr>
      <vt:lpstr>Calibri</vt:lpstr>
      <vt:lpstr>Calibri Light</vt:lpstr>
      <vt:lpstr>Constantia</vt:lpstr>
      <vt:lpstr>Corbel</vt:lpstr>
      <vt:lpstr>FuturaPTWebDemi</vt:lpstr>
      <vt:lpstr>Helvetica</vt:lpstr>
      <vt:lpstr>Helvetica Light</vt:lpstr>
      <vt:lpstr>Helvetica Neue</vt:lpstr>
      <vt:lpstr>MinionPro-Regular</vt:lpstr>
      <vt:lpstr>Raleway</vt:lpstr>
      <vt:lpstr>Times New Roman</vt:lpstr>
      <vt:lpstr>Verdana</vt:lpstr>
      <vt:lpstr>Тема Office</vt:lpstr>
      <vt:lpstr>Цифровая трансформация коммуникации: особенности и последствия </vt:lpstr>
      <vt:lpstr>НУГ «Психология организационной коммуникации»</vt:lpstr>
      <vt:lpstr>Вопросы к обсуждению  </vt:lpstr>
      <vt:lpstr>Цифровая трансформация организаций</vt:lpstr>
      <vt:lpstr>Доклад «Глобальные тенденции – 2025:  меняющийся мир»   (США)</vt:lpstr>
      <vt:lpstr>Актуальность</vt:lpstr>
      <vt:lpstr>Психология Интернета: принципы, определяющие поведение человека в интернет-среде</vt:lpstr>
      <vt:lpstr>ЦИФРОВАЯ ТРАНСФОРМАЦИЯ КОММУНИКАЦИИ</vt:lpstr>
      <vt:lpstr>Структура процесса коммуникации</vt:lpstr>
      <vt:lpstr>СТРУКТУРА ОБЩЕНИЯ </vt:lpstr>
      <vt:lpstr>Особенности виртуальной коммуникации</vt:lpstr>
      <vt:lpstr>Виртуальная среда: новое качество жизни</vt:lpstr>
      <vt:lpstr>Результаты цифровой трансформации организаций</vt:lpstr>
      <vt:lpstr>Модель самообучающейся организации</vt:lpstr>
      <vt:lpstr>Модель цифровой трансформации организации Массачусетский технологический институт  Digital Transformation: A  Roadmap For Billion-Dollar Organizations. 2011.</vt:lpstr>
      <vt:lpstr>Результаты внедрения цифровых технологий MIT Sloan Management Review, Strategy, Not Technology, Drives Digital Transformation – Becoming a Digitally Mature Enterprise. – 2015. </vt:lpstr>
      <vt:lpstr>Результаты цифровой трансформации</vt:lpstr>
      <vt:lpstr>Понятие и нормы интернет-коммуникации </vt:lpstr>
      <vt:lpstr>Результаты цифровой трансформации </vt:lpstr>
      <vt:lpstr>Влияние Интернета: виртуальная идентичность и виртуальная личность</vt:lpstr>
      <vt:lpstr>Влияние Интернета: виртуальные сообщества</vt:lpstr>
      <vt:lpstr>Особенности идентичности людей, активно общающихся в сети Интернет  Одинцова М.С., Антонова Н.В. 2010</vt:lpstr>
      <vt:lpstr>ЛИТЕРАТУРА</vt:lpstr>
      <vt:lpstr>НУГ «Психология организационной коммуникации»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трансформация коммуникации: особенности и последствия </dc:title>
  <dc:creator>Антонова Наталья Викторовна</dc:creator>
  <cp:lastModifiedBy>Антонова Наталья Викторовна</cp:lastModifiedBy>
  <cp:revision>12</cp:revision>
  <dcterms:created xsi:type="dcterms:W3CDTF">2022-02-19T14:04:59Z</dcterms:created>
  <dcterms:modified xsi:type="dcterms:W3CDTF">2022-02-24T15:50:41Z</dcterms:modified>
</cp:coreProperties>
</file>