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57" r:id="rId4"/>
    <p:sldId id="265" r:id="rId5"/>
    <p:sldId id="266" r:id="rId6"/>
    <p:sldId id="267" r:id="rId7"/>
    <p:sldId id="269" r:id="rId8"/>
    <p:sldId id="270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8B6D-EC26-4947-B2A6-944AE2ACF0C8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336B8F8-407F-4903-B6B8-EF17A9D93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279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8B6D-EC26-4947-B2A6-944AE2ACF0C8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36B8F8-407F-4903-B6B8-EF17A9D93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703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8B6D-EC26-4947-B2A6-944AE2ACF0C8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36B8F8-407F-4903-B6B8-EF17A9D933A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4701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8B6D-EC26-4947-B2A6-944AE2ACF0C8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36B8F8-407F-4903-B6B8-EF17A9D93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803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8B6D-EC26-4947-B2A6-944AE2ACF0C8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36B8F8-407F-4903-B6B8-EF17A9D933A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5178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8B6D-EC26-4947-B2A6-944AE2ACF0C8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36B8F8-407F-4903-B6B8-EF17A9D93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272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8B6D-EC26-4947-B2A6-944AE2ACF0C8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B8F8-407F-4903-B6B8-EF17A9D93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340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8B6D-EC26-4947-B2A6-944AE2ACF0C8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B8F8-407F-4903-B6B8-EF17A9D93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796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8B6D-EC26-4947-B2A6-944AE2ACF0C8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B8F8-407F-4903-B6B8-EF17A9D93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87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8B6D-EC26-4947-B2A6-944AE2ACF0C8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36B8F8-407F-4903-B6B8-EF17A9D93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957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8B6D-EC26-4947-B2A6-944AE2ACF0C8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336B8F8-407F-4903-B6B8-EF17A9D93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64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8B6D-EC26-4947-B2A6-944AE2ACF0C8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336B8F8-407F-4903-B6B8-EF17A9D93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573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8B6D-EC26-4947-B2A6-944AE2ACF0C8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B8F8-407F-4903-B6B8-EF17A9D93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885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8B6D-EC26-4947-B2A6-944AE2ACF0C8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B8F8-407F-4903-B6B8-EF17A9D93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346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8B6D-EC26-4947-B2A6-944AE2ACF0C8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B8F8-407F-4903-B6B8-EF17A9D93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597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8B6D-EC26-4947-B2A6-944AE2ACF0C8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36B8F8-407F-4903-B6B8-EF17A9D93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222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C8B6D-EC26-4947-B2A6-944AE2ACF0C8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336B8F8-407F-4903-B6B8-EF17A9D93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947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0A48D9-6D11-4037-8F44-B9E8B579A1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5100" y="748144"/>
            <a:ext cx="9144000" cy="3001819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Научно – исследовательский семинар «Психология организационной коммуникации» </a:t>
            </a:r>
            <a:br>
              <a:rPr lang="ru-RU" sz="2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ru-RU" sz="2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ru-RU" sz="2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2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Тема 1. </a:t>
            </a:r>
            <a:br>
              <a:rPr lang="ru-RU" sz="2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ru-RU" sz="2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2800" b="1" i="0" u="none" strike="noStrike" baseline="0" dirty="0">
                <a:solidFill>
                  <a:srgbClr val="000000"/>
                </a:solidFill>
                <a:latin typeface="+mn-lt"/>
              </a:rPr>
              <a:t>Психологические факторы адаптации сотрудников к цифровой трансформации внутриорганизационной коммуникации</a:t>
            </a:r>
            <a:r>
              <a:rPr lang="ru-RU" sz="2800" b="1" dirty="0">
                <a:solidFill>
                  <a:srgbClr val="000000"/>
                </a:solidFill>
                <a:latin typeface="+mn-lt"/>
              </a:rPr>
              <a:t>: проблема и дизайн исследования. </a:t>
            </a:r>
            <a:r>
              <a:rPr lang="ru-RU" sz="2800" b="1" i="0" u="none" strike="noStrike" baseline="0" dirty="0">
                <a:solidFill>
                  <a:srgbClr val="000000"/>
                </a:solidFill>
                <a:latin typeface="+mn-lt"/>
              </a:rPr>
              <a:t> </a:t>
            </a:r>
            <a:endParaRPr lang="ru-RU" sz="2800" b="1" dirty="0">
              <a:latin typeface="+mn-lt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7E7C257-4E8B-4E98-AF14-2B5FE20F88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05100" y="4253504"/>
            <a:ext cx="8915399" cy="1574641"/>
          </a:xfrm>
        </p:spPr>
        <p:txBody>
          <a:bodyPr/>
          <a:lstStyle/>
          <a:p>
            <a:pPr algn="ctr"/>
            <a:r>
              <a:rPr lang="ru-RU" dirty="0"/>
              <a:t>Кандидат психол. наук, доцент ВШЭ</a:t>
            </a:r>
          </a:p>
          <a:p>
            <a:pPr algn="ctr"/>
            <a:r>
              <a:rPr lang="ru-RU" dirty="0" err="1"/>
              <a:t>Н.В.Антонова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8722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D96243-1AA5-419D-8DA1-2D5A7D02E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Гипотезы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9EEEAF-54E0-4B86-8F30-AF10F73FF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624" y="1607127"/>
            <a:ext cx="10067926" cy="5080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Гипотеза исследования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(основная): адаптация сотрудников к цифровой трансформации внутриорганизационной коммуникации коррелирует с уровнем их когнитивной гибкости, рациональности мышления, а также уровнем эмоциональной лабильности и стрессоустойчивости.</a:t>
            </a:r>
          </a:p>
          <a:p>
            <a:pPr marL="0" indent="0">
              <a:buNone/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Гипотезы-следствия: </a:t>
            </a:r>
          </a:p>
          <a:p>
            <a:pPr marL="342900" indent="-342900">
              <a:buAutoNum type="arabicParenR"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Исходное отношение и уровень адаптации сотрудников к цифровой трансформации коммуникации в организациях является низким; </a:t>
            </a:r>
          </a:p>
          <a:p>
            <a:pPr marL="342900" indent="-342900">
              <a:buAutoNum type="arabicParenR"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Чем выше уровень гибкости мышления и рациональности мышления сотрудников, тем выше уровень принятия и адаптации к процессам трансформации; </a:t>
            </a:r>
          </a:p>
          <a:p>
            <a:pPr marL="342900" indent="-342900">
              <a:buAutoNum type="arabicParenR"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Чем выше уровень гибкости мышления и рациональности мышления сотрудников, тем ниже эмоциональная лабильность и выше стрессоустойчивость; </a:t>
            </a:r>
          </a:p>
          <a:p>
            <a:pPr marL="342900" indent="-342900">
              <a:buAutoNum type="arabicParenR"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Сотрудники, принимающие новые формы взаимодействия, меняют свои способы коммуникации, в том числе способы самопрезентации в социальных сетях, что выражается в более активном их взаимодействии в сети Интернет, более активной самопрезентации, использовании современных форм самопрезентации (формирование личного бренда), чем у сотрудников, не принимающих трансформацию коммуникации. </a:t>
            </a:r>
          </a:p>
          <a:p>
            <a:pPr marL="342900" indent="-342900">
              <a:buAutoNum type="arabicParenR"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Коучинг, основанный на когнитивно-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бихевиоральном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подходе (КБК) является эффективным инструментом повышения уровня гибкости мышления и рациональности мышления сотрудников, и следовательно, повышения эффективности их адаптации к происходящей цифровой трансформации организационной коммуникации.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2757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EC3298-E6B1-4976-9E75-53BD1ECC3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Этапы исследования: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667303-479B-4B33-B483-D743B24A1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1) выявление когнитивных и аффективных особенностей сотрудников организации, а также уровня их адаптации и принятия цифровых изменений коммуникации в организации;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2) разработка программы коучинга сотрудников с целью повышения когнитивной гибкости, рациональности мышления, а также стрессоустойчивости (на основе когнитивно-поведенческого подхода);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3) проведение программы коучинга с сотрудниками;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4) повторная оценка изучаемых переменных;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5) обработка и анализ полученных результатов.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5061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FCF730-3167-4968-8D11-C610FF0DB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Варианты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065AF4-42E8-436F-A05F-A3A586766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Цель: </a:t>
            </a:r>
          </a:p>
          <a:p>
            <a:r>
              <a:rPr lang="ru-RU" dirty="0"/>
              <a:t>сравнить особенности цифровой трансформации и адаптации сотрудников к ней в бизнес-организациях и университетах </a:t>
            </a:r>
          </a:p>
          <a:p>
            <a:r>
              <a:rPr lang="ru-RU" dirty="0"/>
              <a:t>- в университетах Москвы и регионов (Омск готов участвовать). </a:t>
            </a:r>
          </a:p>
        </p:txBody>
      </p:sp>
    </p:spTree>
    <p:extLst>
      <p:ext uri="{BB962C8B-B14F-4D97-AF65-F5344CB8AC3E}">
        <p14:creationId xmlns:p14="http://schemas.microsoft.com/office/powerpoint/2010/main" val="3713416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F35871-9F4B-4E97-9EB4-E1404185F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Методы исследования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7C50AC-C3CF-48AF-8356-B132AB418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1687" cy="4442691"/>
          </a:xfrm>
        </p:spPr>
        <p:txBody>
          <a:bodyPr>
            <a:normAutofit/>
          </a:bodyPr>
          <a:lstStyle/>
          <a:p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1) Опрос (опросные методики для оценки изучаемых переменных). </a:t>
            </a:r>
          </a:p>
          <a:p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2) Анализ документов, отражающих организационную коммуникацию </a:t>
            </a:r>
          </a:p>
          <a:p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3) 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Анализ больших данных (Big Data) в сети Интернет </a:t>
            </a:r>
          </a:p>
          <a:p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4) Анализ коммуникативных сетей. </a:t>
            </a:r>
          </a:p>
          <a:p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5) Контент-анализ сайтов и страниц в социальных сетях. </a:t>
            </a:r>
          </a:p>
          <a:p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6) Тематический анализ, дискурс-анализ содержания сообщений (текстов) деловой и межличностной коммуникации в процессе цифровой трансформации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01015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4AE6F1-E210-442A-90A9-AAAF8AB45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8290"/>
          </a:xfrm>
        </p:spPr>
        <p:txBody>
          <a:bodyPr/>
          <a:lstStyle/>
          <a:p>
            <a:r>
              <a:rPr lang="ru-RU" dirty="0"/>
              <a:t>Предложены конкретные методики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F7CE82-2E3F-4A41-9872-92B1A15DD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79417"/>
            <a:ext cx="9104024" cy="5052291"/>
          </a:xfrm>
        </p:spPr>
        <p:txBody>
          <a:bodyPr>
            <a:normAutofit/>
          </a:bodyPr>
          <a:lstStyle/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1. Метод сетевого анализа коммуникативных сетей в организации;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2. Шкала Эллиса для оценки рациональности/иррациональности мышления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3. Методика измерения гибкости мышления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4. Методика оценки уровня стрессоустойчивости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5. САН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6. Шкала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самомониторинга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Марка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Снайдера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(Self-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Monitoringscale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1979);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7. Шкала измерения тактик самопрезентации С.-Ж. Ли, Б.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Куигли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и др. (Self-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presentationtacticscale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S.-J.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Leeet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al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., 1999);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8. Тест «20 высказываний» М. Куна и Т.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Макпартлэнда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Twenty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statements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self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attitude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Test – Kuhn M., McPartland T., 1966); 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9. Communication Audit Questionnaire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10. Готовность к организационным изменениям (разработана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Е.А.Наумцевой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под руководством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В.А.Штроо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5701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88958C-9D68-433A-960B-0B7F88478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Вопросы для дискуссии и проработки: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8E2904-0F07-4F9E-9519-F68F5BC0C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Поиск организаций – какие есть варианты? </a:t>
            </a:r>
          </a:p>
          <a:p>
            <a:r>
              <a:rPr lang="ru-RU" dirty="0"/>
              <a:t>Цель: какая более реалистична для реализации? </a:t>
            </a:r>
          </a:p>
          <a:p>
            <a:r>
              <a:rPr lang="ru-RU" dirty="0"/>
              <a:t>Дизайн: уточнение и распределение функций в соответствии с интересами членов группы </a:t>
            </a:r>
          </a:p>
          <a:p>
            <a:r>
              <a:rPr lang="ru-RU" dirty="0"/>
              <a:t>Подбор методов для решения различных задач </a:t>
            </a:r>
          </a:p>
        </p:txBody>
      </p:sp>
    </p:spTree>
    <p:extLst>
      <p:ext uri="{BB962C8B-B14F-4D97-AF65-F5344CB8AC3E}">
        <p14:creationId xmlns:p14="http://schemas.microsoft.com/office/powerpoint/2010/main" val="3297847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85690E-4713-46BA-ACDA-34BC962D2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8873" y="624110"/>
            <a:ext cx="7015739" cy="1280890"/>
          </a:xfrm>
        </p:spPr>
        <p:txBody>
          <a:bodyPr/>
          <a:lstStyle/>
          <a:p>
            <a:r>
              <a:rPr lang="ru-RU" dirty="0"/>
              <a:t>Регламент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388DC2-212A-46AF-B54B-22FA4E0F4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8690" y="2133600"/>
            <a:ext cx="8585921" cy="3777622"/>
          </a:xfrm>
        </p:spPr>
        <p:txBody>
          <a:bodyPr/>
          <a:lstStyle/>
          <a:p>
            <a:r>
              <a:rPr lang="ru-RU" dirty="0"/>
              <a:t>1. Доклад </a:t>
            </a:r>
            <a:r>
              <a:rPr lang="ru-RU" dirty="0" err="1"/>
              <a:t>Н.В.Антоновой</a:t>
            </a:r>
            <a:endParaRPr lang="ru-RU" dirty="0"/>
          </a:p>
          <a:p>
            <a:r>
              <a:rPr lang="ru-RU" dirty="0"/>
              <a:t>2. Выступления членов НУГ: </a:t>
            </a:r>
            <a:endParaRPr lang="en-GB" dirty="0"/>
          </a:p>
          <a:p>
            <a:pPr marL="400050" lvl="1" indent="0">
              <a:buNone/>
            </a:pPr>
            <a:r>
              <a:rPr lang="ru-RU" dirty="0"/>
              <a:t>а) какое мое место в проекте; </a:t>
            </a:r>
            <a:endParaRPr lang="en-GB" dirty="0"/>
          </a:p>
          <a:p>
            <a:pPr marL="400050" lvl="1" indent="0">
              <a:buNone/>
            </a:pPr>
            <a:r>
              <a:rPr lang="ru-RU" dirty="0"/>
              <a:t>б) что могу добавить, предложить изменить в дизайне</a:t>
            </a:r>
          </a:p>
          <a:p>
            <a:r>
              <a:rPr lang="ru-RU" dirty="0"/>
              <a:t>3. Свободная дискуссия по дизайну (</a:t>
            </a:r>
            <a:r>
              <a:rPr lang="en-GB" dirty="0" err="1"/>
              <a:t>miro</a:t>
            </a:r>
            <a:r>
              <a:rPr lang="en-GB" dirty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8425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523F5A-7420-4067-924E-FCF0C3763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Проблема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926206-FE3B-4A55-B966-C43551A19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0472" y="1825625"/>
            <a:ext cx="9454140" cy="4667250"/>
          </a:xfrm>
        </p:spPr>
        <p:txBody>
          <a:bodyPr/>
          <a:lstStyle/>
          <a:p>
            <a:r>
              <a:rPr lang="ru-RU" dirty="0"/>
              <a:t>1. Цифровая трансформация коммуникации в организации была форсирована в связи с </a:t>
            </a:r>
            <a:r>
              <a:rPr lang="en-GB" dirty="0"/>
              <a:t>covid19 </a:t>
            </a:r>
            <a:r>
              <a:rPr lang="ru-RU" dirty="0"/>
              <a:t> в 2020 г. Многие организации были к этому не готовы. </a:t>
            </a:r>
          </a:p>
          <a:p>
            <a:r>
              <a:rPr lang="ru-RU" dirty="0"/>
              <a:t>2. Внезапная трансформация вызывает сопротивление сотрудников, а также нежелательные психоэмоциональные эффекты (повышение тревожности, депрессивные состояния и пр.), что негативно сказывается на их эффективности</a:t>
            </a:r>
          </a:p>
          <a:p>
            <a:r>
              <a:rPr lang="ru-RU" dirty="0"/>
              <a:t>3. Необходимо исследовать факторы преодоления сопротивления и адаптации к новым условиям, а также разработать методы повышения способности к адаптации и преодоления негативных психоэмоциональных явлений.  </a:t>
            </a:r>
          </a:p>
        </p:txBody>
      </p:sp>
    </p:spTree>
    <p:extLst>
      <p:ext uri="{BB962C8B-B14F-4D97-AF65-F5344CB8AC3E}">
        <p14:creationId xmlns:p14="http://schemas.microsoft.com/office/powerpoint/2010/main" val="2708737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009FB8-2861-4519-AED0-0D9782B8F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Цифровая трансформация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A2E23C-DF7C-494E-A5AC-34DC8C3F4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00290"/>
          </a:xfrm>
        </p:spPr>
        <p:txBody>
          <a:bodyPr/>
          <a:lstStyle/>
          <a:p>
            <a:r>
              <a:rPr lang="ru-RU" dirty="0"/>
              <a:t>«масштабная трансформация бизнеса, затрагивающая весь набор функций предприятия от автоматизации закупок до продаж и маркетинга, влияющая как на изменение операционной модели, так и на инфраструктуру предприятия, базирующаяся на цифровых технологиях и протекающую под действием трех основных драйверов: изменения запросов пользователей, развития технологий и усиления конкуренции» (</a:t>
            </a:r>
            <a:r>
              <a:rPr lang="ru-RU" dirty="0" err="1"/>
              <a:t>Х.Кинг</a:t>
            </a:r>
            <a:r>
              <a:rPr lang="ru-RU" dirty="0"/>
              <a:t>)</a:t>
            </a:r>
          </a:p>
          <a:p>
            <a:r>
              <a:rPr lang="ru-RU" dirty="0"/>
              <a:t>В. Рыжков: цифровая трансформация бизнеса – это «изменение мышления бизнеса в новых условиях цифровой экономики, драйвером которого выступает современный потребитель и </a:t>
            </a:r>
            <a:r>
              <a:rPr lang="ru-RU" b="1" dirty="0"/>
              <a:t>меняющаяся культура коммуникаций»</a:t>
            </a:r>
          </a:p>
        </p:txBody>
      </p:sp>
    </p:spTree>
    <p:extLst>
      <p:ext uri="{BB962C8B-B14F-4D97-AF65-F5344CB8AC3E}">
        <p14:creationId xmlns:p14="http://schemas.microsoft.com/office/powerpoint/2010/main" val="2520910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8E27FC-2159-48B2-9C30-A6EEC2B96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Направления исследований – источники (теоретическая база)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A14186-0F3F-480E-9431-A615E5C78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860800"/>
          </a:xfrm>
        </p:spPr>
        <p:txBody>
          <a:bodyPr/>
          <a:lstStyle/>
          <a:p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1)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организационные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изменения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и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готовность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сотрудников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к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организационным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изменениям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; </a:t>
            </a:r>
            <a:endParaRPr lang="ru-RU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2)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исследования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удаленной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работы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и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перехода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онлайн-коммуникацию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; </a:t>
            </a:r>
            <a:endParaRPr lang="ru-RU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3)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исследования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различных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форм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поведения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в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сети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Интернет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самопрезентация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в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сети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Интернет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особенности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общения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в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соцсетях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и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т.д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.; </a:t>
            </a:r>
            <a:endParaRPr lang="ru-RU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4)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исследования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коучинга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как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инструмента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изменений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личности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и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организации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(в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рамках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coaching psychology). </a:t>
            </a:r>
            <a:endParaRPr lang="ru-RU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8364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DD8155-E15E-4590-8381-0AC9233B4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Организационные изменения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0D19E9-7CD4-4517-9AA3-DB5CCC928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В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ысокий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уровень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организационной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идентификации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связан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с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низким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уровнем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вовлеченности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в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перемены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и, в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конечном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итоге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приводит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к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сопротивлению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к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переменам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[Bouchikhi, Kimberly, 2003;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Fiol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O’Conner, 2002;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Jetten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2002</a:t>
            </a: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]</a:t>
            </a: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оложительн</a:t>
            </a:r>
            <a:r>
              <a:rPr lang="ru-RU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ая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связ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ь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между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уровнем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идентификации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и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уровнем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вовлеченности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в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перемены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[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Hekman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Steensma, Bigley, and Hereford, 2009; van Knippenberg et al., 2006]</a:t>
            </a:r>
            <a:endParaRPr lang="ru-RU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вязь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между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субъективными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нормами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и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отношением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к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изменениям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 [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Jimmieson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White, Peach, 2004;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Vakola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2010; Terry, Hogg, 1996;]</a:t>
            </a:r>
            <a:endParaRPr lang="ru-RU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оказана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связь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между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психологической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готовностью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сотрудников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к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организационным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изменениям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с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одной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стороны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и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воспринимаемыми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нормами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и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организационной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идентификацией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с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другой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Е.А.Наумцева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В.А.Штроо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1798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FC12B4-AF44-4A49-BAE7-D1133F894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Переход на удаленную работу и онлайн коммуникация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645F7C-71ED-4041-94AD-55A4B7735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Выявлен низкий уровень готовности организаций к крупномасштабной удаленной работе (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Manuti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et al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., 2020)</a:t>
            </a: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Прямое общение через руководителей/менеджеров (61%) и индивидуальные проверки (76%) были отмечены как «очень эффективные» каналы (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Institute for Public Relations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Peppercomm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2020)</a:t>
            </a: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Н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аиболее ограничивающим аспектом удаленных переговоров на базе ИКТ является невозможность неформального общения (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Thompson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2005)</a:t>
            </a: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ереговоры на базе ИКТ, являясь обезличенными, сокращают возможности трансляции и восприятия эмоций, невербальных средств коммуникации, снижают уровень доверия между сторонами, способствуют сомнениям и подозрительности в отношении оппонента (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Low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2011)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5721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A74D64-81A9-4BA2-B25A-D7E03AFD0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Коучинг как 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evidence</a:t>
            </a:r>
            <a:r>
              <a:rPr lang="ru-RU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based</a:t>
            </a:r>
            <a:r>
              <a:rPr lang="ru-RU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практика психологического сопровождения сотрудников организации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BA42AC-3159-4246-8267-FAF8F8CA1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И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сследования в рамках 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coaching psychology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(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Grant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Palmer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2002):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Показана эффективность коучинга как инструмента изменений личности и организации, в первую очередь коучинга на основе когнитивно-поведенческого подхода [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Grant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2014]. 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И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змерение эффективности коучинга в организации должно включать такие психологические переменные, как вовлеченность персонала, снижение уровня стресса, рост жизнестойкости и психологического благополучия у сотрудников [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Grant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2012, 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Mackie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2007] </a:t>
            </a:r>
          </a:p>
          <a:p>
            <a:pPr marL="0" indent="0">
              <a:buNone/>
            </a:pPr>
            <a:endParaRPr lang="ru-RU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1938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B8E95A-EA42-49F7-9C49-1622F6139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  и задачи исследования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83D73A-666B-480C-A20F-709598CE3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624" y="1400175"/>
            <a:ext cx="10134601" cy="537008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Цель: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выявить психологические факторы цифровой трансформации внутриорганизационной коммуникации. 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Задачи: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1. Подбор организаций, в которых в данный момент происходит цифровая трансформация (перевод коммуникативных процессов в цифровой формат).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2. Выявление исходного уровня адаптации сотрудников к организационным изменениям и принятия ими цифровых изменений коммуникации в организации.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3. Выявление особенностей когнитивной и аффективной сферы сотрудников организации;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4. Разработка программы коучинга сотрудников с целью повышения когнитивной гибкости, рациональности мышления, а также стрессоустойчивости (на основе когнитивно-поведенческого подхода);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5. Проведение программы коучинга с сотрудниками;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6. Повторная оценка особенностей когнитивной и аффективной сферы сотрудников.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7. Повторная оценка уровня адаптации сотрудников и принятия ими цифровой трансформации коммуникации в организации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8. Выявление поведенческих маркеров адаптации сотрудников к новым формам коммуникации в организации.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10. Сравнительный анализ и вывод о наличии изменений адаптации сотрудников.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11. Сравнение процессов адаптации в бизнес - организациях и учебных организациях (вузах).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12. Выводы.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531798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591</TotalTime>
  <Words>1347</Words>
  <Application>Microsoft Office PowerPoint</Application>
  <PresentationFormat>Широкоэкранный</PresentationFormat>
  <Paragraphs>91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Times New Roman</vt:lpstr>
      <vt:lpstr>Wingdings 3</vt:lpstr>
      <vt:lpstr>Легкий дым</vt:lpstr>
      <vt:lpstr>  Научно – исследовательский семинар «Психология организационной коммуникации»    Тема 1.   Психологические факторы адаптации сотрудников к цифровой трансформации внутриорганизационной коммуникации: проблема и дизайн исследования.  </vt:lpstr>
      <vt:lpstr>Регламент</vt:lpstr>
      <vt:lpstr>Проблема </vt:lpstr>
      <vt:lpstr>Цифровая трансформация</vt:lpstr>
      <vt:lpstr>Направления исследований – источники (теоретическая база)</vt:lpstr>
      <vt:lpstr>Организационные изменения</vt:lpstr>
      <vt:lpstr>Переход на удаленную работу и онлайн коммуникация</vt:lpstr>
      <vt:lpstr>Коучинг как evidence-based практика психологического сопровождения сотрудников организации</vt:lpstr>
      <vt:lpstr>Цель  и задачи исследования </vt:lpstr>
      <vt:lpstr>Гипотезы </vt:lpstr>
      <vt:lpstr>Этапы исследования: </vt:lpstr>
      <vt:lpstr>Варианты</vt:lpstr>
      <vt:lpstr>Методы исследования </vt:lpstr>
      <vt:lpstr>Предложены конкретные методики</vt:lpstr>
      <vt:lpstr>Вопросы для дискуссии и проработки: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Психологические факторы адаптации сотрудников к цифровой трансформации внутриорганизационной коммуникации: проблема и дизайн исследования.  </dc:title>
  <dc:creator>Антонова Наталья Викторовна</dc:creator>
  <cp:lastModifiedBy>Антонова Наталья Викторовна</cp:lastModifiedBy>
  <cp:revision>6</cp:revision>
  <dcterms:created xsi:type="dcterms:W3CDTF">2022-01-27T12:11:29Z</dcterms:created>
  <dcterms:modified xsi:type="dcterms:W3CDTF">2022-01-28T22:26:57Z</dcterms:modified>
</cp:coreProperties>
</file>