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43" autoAdjust="0"/>
    <p:restoredTop sz="94660"/>
  </p:normalViewPr>
  <p:slideViewPr>
    <p:cSldViewPr snapToGrid="0">
      <p:cViewPr varScale="1">
        <p:scale>
          <a:sx n="72" d="100"/>
          <a:sy n="72" d="100"/>
        </p:scale>
        <p:origin x="46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4/27/2021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4/27/2021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drive.google.com/drive/folders/1oogBp81va1imUpHl4NZQJDL4PzOuMBwW"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71248-B80E-4CC6-9477-54F0C2EA98AB}"/>
              </a:ext>
            </a:extLst>
          </p:cNvPr>
          <p:cNvSpPr>
            <a:spLocks noGrp="1"/>
          </p:cNvSpPr>
          <p:nvPr>
            <p:ph type="ctrTitle"/>
          </p:nvPr>
        </p:nvSpPr>
        <p:spPr/>
        <p:txBody>
          <a:bodyPr/>
          <a:lstStyle/>
          <a:p>
            <a:r>
              <a:rPr lang="en-AU" dirty="0"/>
              <a:t>Policy Narratives NUG 2.0: Seminar 2</a:t>
            </a:r>
            <a:endParaRPr lang="ru-RU" dirty="0"/>
          </a:p>
        </p:txBody>
      </p:sp>
      <p:sp>
        <p:nvSpPr>
          <p:cNvPr id="3" name="Subtitle 2">
            <a:extLst>
              <a:ext uri="{FF2B5EF4-FFF2-40B4-BE49-F238E27FC236}">
                <a16:creationId xmlns:a16="http://schemas.microsoft.com/office/drawing/2014/main" id="{88C9B155-2998-4744-92BA-87844C26FBF4}"/>
              </a:ext>
            </a:extLst>
          </p:cNvPr>
          <p:cNvSpPr>
            <a:spLocks noGrp="1"/>
          </p:cNvSpPr>
          <p:nvPr>
            <p:ph type="subTitle" idx="1"/>
          </p:nvPr>
        </p:nvSpPr>
        <p:spPr/>
        <p:txBody>
          <a:bodyPr/>
          <a:lstStyle/>
          <a:p>
            <a:r>
              <a:rPr lang="en-AU" dirty="0"/>
              <a:t>Data Analysis Strategy and Preliminary Scoping of Data</a:t>
            </a:r>
            <a:endParaRPr lang="ru-RU" dirty="0"/>
          </a:p>
        </p:txBody>
      </p:sp>
    </p:spTree>
    <p:extLst>
      <p:ext uri="{BB962C8B-B14F-4D97-AF65-F5344CB8AC3E}">
        <p14:creationId xmlns:p14="http://schemas.microsoft.com/office/powerpoint/2010/main" val="37108461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043E27-ADD9-4351-B1B7-D4E3E936E8B2}"/>
              </a:ext>
            </a:extLst>
          </p:cNvPr>
          <p:cNvSpPr>
            <a:spLocks noGrp="1"/>
          </p:cNvSpPr>
          <p:nvPr>
            <p:ph type="title"/>
          </p:nvPr>
        </p:nvSpPr>
        <p:spPr/>
        <p:txBody>
          <a:bodyPr/>
          <a:lstStyle/>
          <a:p>
            <a:r>
              <a:rPr lang="en-AU" dirty="0"/>
              <a:t>Aims of the Seminar</a:t>
            </a:r>
            <a:endParaRPr lang="ru-RU" dirty="0"/>
          </a:p>
        </p:txBody>
      </p:sp>
      <p:sp>
        <p:nvSpPr>
          <p:cNvPr id="3" name="Content Placeholder 2">
            <a:extLst>
              <a:ext uri="{FF2B5EF4-FFF2-40B4-BE49-F238E27FC236}">
                <a16:creationId xmlns:a16="http://schemas.microsoft.com/office/drawing/2014/main" id="{633E5E52-B126-4F11-972D-031E85B0DB32}"/>
              </a:ext>
            </a:extLst>
          </p:cNvPr>
          <p:cNvSpPr>
            <a:spLocks noGrp="1"/>
          </p:cNvSpPr>
          <p:nvPr>
            <p:ph idx="1"/>
          </p:nvPr>
        </p:nvSpPr>
        <p:spPr/>
        <p:txBody>
          <a:bodyPr/>
          <a:lstStyle/>
          <a:p>
            <a:r>
              <a:rPr lang="en-AU" dirty="0"/>
              <a:t>Explain our strategy for the rest of the project</a:t>
            </a:r>
          </a:p>
          <a:p>
            <a:r>
              <a:rPr lang="en-AU" dirty="0"/>
              <a:t>To understand how the data has been distributed</a:t>
            </a:r>
          </a:p>
          <a:p>
            <a:r>
              <a:rPr lang="en-AU" dirty="0"/>
              <a:t>To understand how each participant will scope the data so that we can have a </a:t>
            </a:r>
            <a:r>
              <a:rPr lang="en-AU" b="1" dirty="0"/>
              <a:t>preliminary overview </a:t>
            </a:r>
            <a:r>
              <a:rPr lang="en-AU" dirty="0"/>
              <a:t>of how we will allocate/organise coding</a:t>
            </a:r>
          </a:p>
          <a:p>
            <a:r>
              <a:rPr lang="en-AU" dirty="0"/>
              <a:t>Key details of what to examine when looking at the data</a:t>
            </a:r>
          </a:p>
          <a:p>
            <a:r>
              <a:rPr lang="en-AU" dirty="0"/>
              <a:t>Organise the date of the next seminar and the reporting of the data</a:t>
            </a:r>
            <a:endParaRPr lang="ru-RU" dirty="0"/>
          </a:p>
        </p:txBody>
      </p:sp>
    </p:spTree>
    <p:extLst>
      <p:ext uri="{BB962C8B-B14F-4D97-AF65-F5344CB8AC3E}">
        <p14:creationId xmlns:p14="http://schemas.microsoft.com/office/powerpoint/2010/main" val="368311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F9C871-EF6E-49BB-8F90-F9F8C95D5F57}"/>
              </a:ext>
            </a:extLst>
          </p:cNvPr>
          <p:cNvSpPr>
            <a:spLocks noGrp="1"/>
          </p:cNvSpPr>
          <p:nvPr>
            <p:ph type="title"/>
          </p:nvPr>
        </p:nvSpPr>
        <p:spPr/>
        <p:txBody>
          <a:bodyPr/>
          <a:lstStyle/>
          <a:p>
            <a:r>
              <a:rPr lang="en-AU" dirty="0"/>
              <a:t>Decision to focus on one (and a half) case(s)</a:t>
            </a:r>
            <a:endParaRPr lang="ru-RU" dirty="0"/>
          </a:p>
        </p:txBody>
      </p:sp>
      <p:sp>
        <p:nvSpPr>
          <p:cNvPr id="3" name="Content Placeholder 2">
            <a:extLst>
              <a:ext uri="{FF2B5EF4-FFF2-40B4-BE49-F238E27FC236}">
                <a16:creationId xmlns:a16="http://schemas.microsoft.com/office/drawing/2014/main" id="{7ADDD7B1-37B9-42AE-928B-6F89CB97E105}"/>
              </a:ext>
            </a:extLst>
          </p:cNvPr>
          <p:cNvSpPr>
            <a:spLocks noGrp="1"/>
          </p:cNvSpPr>
          <p:nvPr>
            <p:ph idx="1"/>
          </p:nvPr>
        </p:nvSpPr>
        <p:spPr/>
        <p:txBody>
          <a:bodyPr/>
          <a:lstStyle/>
          <a:p>
            <a:r>
              <a:rPr lang="en-AU" dirty="0"/>
              <a:t>We had a discussion about how we can proceed with the qualitative analysis </a:t>
            </a:r>
          </a:p>
          <a:p>
            <a:r>
              <a:rPr lang="en-AU" dirty="0"/>
              <a:t>We decided that it would be too difficult to continue with multiple cases </a:t>
            </a:r>
            <a:r>
              <a:rPr lang="en-AU" dirty="0">
                <a:sym typeface="Wingdings" panose="05000000000000000000" pitchFamily="2" charset="2"/>
              </a:rPr>
              <a:t> firstly, because we run into questions of case selection; secondly, because the organisation of qualitative analysis would be difficult across multiple policy domains</a:t>
            </a:r>
          </a:p>
          <a:p>
            <a:r>
              <a:rPr lang="en-AU" dirty="0">
                <a:sym typeface="Wingdings" panose="05000000000000000000" pitchFamily="2" charset="2"/>
              </a:rPr>
              <a:t>So, we decided to largely focus on the Renovation case</a:t>
            </a:r>
            <a:endParaRPr lang="ru-RU" dirty="0"/>
          </a:p>
        </p:txBody>
      </p:sp>
    </p:spTree>
    <p:extLst>
      <p:ext uri="{BB962C8B-B14F-4D97-AF65-F5344CB8AC3E}">
        <p14:creationId xmlns:p14="http://schemas.microsoft.com/office/powerpoint/2010/main" val="3859306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10009-09AB-4B2A-B654-6D9181D2559B}"/>
              </a:ext>
            </a:extLst>
          </p:cNvPr>
          <p:cNvSpPr>
            <a:spLocks noGrp="1"/>
          </p:cNvSpPr>
          <p:nvPr>
            <p:ph type="title"/>
          </p:nvPr>
        </p:nvSpPr>
        <p:spPr>
          <a:xfrm>
            <a:off x="252919" y="1123837"/>
            <a:ext cx="3164984" cy="4601183"/>
          </a:xfrm>
        </p:spPr>
        <p:txBody>
          <a:bodyPr/>
          <a:lstStyle/>
          <a:p>
            <a:r>
              <a:rPr lang="en-AU" dirty="0"/>
              <a:t>Consequences?</a:t>
            </a:r>
            <a:endParaRPr lang="ru-RU" dirty="0"/>
          </a:p>
        </p:txBody>
      </p:sp>
      <p:sp>
        <p:nvSpPr>
          <p:cNvPr id="3" name="Content Placeholder 2">
            <a:extLst>
              <a:ext uri="{FF2B5EF4-FFF2-40B4-BE49-F238E27FC236}">
                <a16:creationId xmlns:a16="http://schemas.microsoft.com/office/drawing/2014/main" id="{35D2D608-A266-4D12-97F3-8F56D68A206F}"/>
              </a:ext>
            </a:extLst>
          </p:cNvPr>
          <p:cNvSpPr>
            <a:spLocks noGrp="1"/>
          </p:cNvSpPr>
          <p:nvPr>
            <p:ph idx="1"/>
          </p:nvPr>
        </p:nvSpPr>
        <p:spPr/>
        <p:txBody>
          <a:bodyPr/>
          <a:lstStyle/>
          <a:p>
            <a:r>
              <a:rPr lang="en-AU" dirty="0"/>
              <a:t>What are the consequences of this case selection?</a:t>
            </a:r>
          </a:p>
          <a:p>
            <a:r>
              <a:rPr lang="en-AU" dirty="0"/>
              <a:t>First, the renovation case takes its data from two quite different sources: government websites and the Facebook group </a:t>
            </a:r>
            <a:r>
              <a:rPr lang="en-AU" dirty="0" err="1"/>
              <a:t>Moscovites</a:t>
            </a:r>
            <a:r>
              <a:rPr lang="en-AU" dirty="0"/>
              <a:t> Against Demolition</a:t>
            </a:r>
          </a:p>
          <a:p>
            <a:r>
              <a:rPr lang="en-AU" dirty="0"/>
              <a:t>Second, this will mean we will analyse how different platforms/formats influence the kinds of discourses/narratives that actors generate</a:t>
            </a:r>
          </a:p>
          <a:p>
            <a:r>
              <a:rPr lang="en-AU" dirty="0"/>
              <a:t>Members who conducted the data collection are part of the groups </a:t>
            </a:r>
            <a:r>
              <a:rPr lang="en-AU" dirty="0">
                <a:sym typeface="Wingdings" panose="05000000000000000000" pitchFamily="2" charset="2"/>
              </a:rPr>
              <a:t> Sveta and Alexander are in the Facebook group and Ekaterina </a:t>
            </a:r>
            <a:r>
              <a:rPr lang="en-AU" dirty="0" err="1">
                <a:sym typeface="Wingdings" panose="05000000000000000000" pitchFamily="2" charset="2"/>
              </a:rPr>
              <a:t>Gapon</a:t>
            </a:r>
            <a:r>
              <a:rPr lang="en-AU" dirty="0">
                <a:sym typeface="Wingdings" panose="05000000000000000000" pitchFamily="2" charset="2"/>
              </a:rPr>
              <a:t> and </a:t>
            </a:r>
            <a:r>
              <a:rPr lang="en-AU" dirty="0" err="1">
                <a:sym typeface="Wingdings" panose="05000000000000000000" pitchFamily="2" charset="2"/>
              </a:rPr>
              <a:t>Zhiryakovskaya</a:t>
            </a:r>
            <a:r>
              <a:rPr lang="en-AU" dirty="0">
                <a:sym typeface="Wingdings" panose="05000000000000000000" pitchFamily="2" charset="2"/>
              </a:rPr>
              <a:t> are in the government group</a:t>
            </a:r>
          </a:p>
        </p:txBody>
      </p:sp>
    </p:spTree>
    <p:extLst>
      <p:ext uri="{BB962C8B-B14F-4D97-AF65-F5344CB8AC3E}">
        <p14:creationId xmlns:p14="http://schemas.microsoft.com/office/powerpoint/2010/main" val="2579716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025161-A4BD-4101-AAFC-EB5B31CF19D7}"/>
              </a:ext>
            </a:extLst>
          </p:cNvPr>
          <p:cNvSpPr>
            <a:spLocks noGrp="1"/>
          </p:cNvSpPr>
          <p:nvPr>
            <p:ph type="title"/>
          </p:nvPr>
        </p:nvSpPr>
        <p:spPr/>
        <p:txBody>
          <a:bodyPr/>
          <a:lstStyle/>
          <a:p>
            <a:r>
              <a:rPr lang="en-AU" dirty="0"/>
              <a:t>Division of texts?</a:t>
            </a:r>
            <a:endParaRPr lang="ru-RU" dirty="0"/>
          </a:p>
        </p:txBody>
      </p:sp>
      <p:sp>
        <p:nvSpPr>
          <p:cNvPr id="3" name="Content Placeholder 2">
            <a:extLst>
              <a:ext uri="{FF2B5EF4-FFF2-40B4-BE49-F238E27FC236}">
                <a16:creationId xmlns:a16="http://schemas.microsoft.com/office/drawing/2014/main" id="{4D0723E1-92B6-4362-9D30-3B5C504BA57D}"/>
              </a:ext>
            </a:extLst>
          </p:cNvPr>
          <p:cNvSpPr>
            <a:spLocks noGrp="1"/>
          </p:cNvSpPr>
          <p:nvPr>
            <p:ph idx="1"/>
          </p:nvPr>
        </p:nvSpPr>
        <p:spPr/>
        <p:txBody>
          <a:bodyPr/>
          <a:lstStyle/>
          <a:p>
            <a:r>
              <a:rPr lang="en-AU" dirty="0"/>
              <a:t>At this stage, we just want to have a preliminary idea of what the texts are like:</a:t>
            </a:r>
          </a:p>
          <a:p>
            <a:pPr lvl="1"/>
            <a:r>
              <a:rPr lang="en-AU" b="1" dirty="0"/>
              <a:t>How long are they?</a:t>
            </a:r>
          </a:p>
          <a:p>
            <a:pPr lvl="1"/>
            <a:r>
              <a:rPr lang="en-AU" dirty="0"/>
              <a:t>What kind of language do they use? Formal, bureaucratic, or humorous</a:t>
            </a:r>
          </a:p>
          <a:p>
            <a:pPr lvl="1"/>
            <a:r>
              <a:rPr lang="en-AU" dirty="0"/>
              <a:t>What is their structure like?</a:t>
            </a:r>
          </a:p>
          <a:p>
            <a:pPr lvl="1"/>
            <a:r>
              <a:rPr lang="en-AU" dirty="0"/>
              <a:t>Particularly with the Facebook posts: do they use humour? Are they sardonic/sarcastic? Do they contain calls to action? Are they responses to an ongoing conversation or are they more or less stand alone?</a:t>
            </a:r>
          </a:p>
          <a:p>
            <a:pPr lvl="1"/>
            <a:r>
              <a:rPr lang="en-AU" dirty="0"/>
              <a:t>What are some of the main themes/most important aspects of the texts?</a:t>
            </a:r>
          </a:p>
          <a:p>
            <a:pPr lvl="1"/>
            <a:r>
              <a:rPr lang="en-AU" dirty="0"/>
              <a:t>Are all the links working?</a:t>
            </a:r>
          </a:p>
          <a:p>
            <a:r>
              <a:rPr lang="en-AU" dirty="0"/>
              <a:t>Again: this is not a detailed analysis of the texts </a:t>
            </a:r>
            <a:r>
              <a:rPr lang="en-AU" dirty="0">
                <a:sym typeface="Wingdings" panose="05000000000000000000" pitchFamily="2" charset="2"/>
              </a:rPr>
              <a:t> the aim is just to give us an overview of what the texts are like, how long they are, how we can organise more detailed forms of coding, etc.</a:t>
            </a:r>
            <a:endParaRPr lang="ru-RU" dirty="0"/>
          </a:p>
        </p:txBody>
      </p:sp>
    </p:spTree>
    <p:extLst>
      <p:ext uri="{BB962C8B-B14F-4D97-AF65-F5344CB8AC3E}">
        <p14:creationId xmlns:p14="http://schemas.microsoft.com/office/powerpoint/2010/main" val="5428814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38007B-E1F8-45E8-8D0B-42B954B005CE}"/>
              </a:ext>
            </a:extLst>
          </p:cNvPr>
          <p:cNvSpPr>
            <a:spLocks noGrp="1"/>
          </p:cNvSpPr>
          <p:nvPr>
            <p:ph type="title"/>
          </p:nvPr>
        </p:nvSpPr>
        <p:spPr/>
        <p:txBody>
          <a:bodyPr/>
          <a:lstStyle/>
          <a:p>
            <a:r>
              <a:rPr lang="en-AU" dirty="0"/>
              <a:t>Does everyone have access to their text?</a:t>
            </a:r>
            <a:endParaRPr lang="ru-RU" dirty="0"/>
          </a:p>
        </p:txBody>
      </p:sp>
      <p:sp>
        <p:nvSpPr>
          <p:cNvPr id="3" name="Content Placeholder 2">
            <a:extLst>
              <a:ext uri="{FF2B5EF4-FFF2-40B4-BE49-F238E27FC236}">
                <a16:creationId xmlns:a16="http://schemas.microsoft.com/office/drawing/2014/main" id="{5F02D98E-13EA-4A38-8797-23FCFFF0D356}"/>
              </a:ext>
            </a:extLst>
          </p:cNvPr>
          <p:cNvSpPr>
            <a:spLocks noGrp="1"/>
          </p:cNvSpPr>
          <p:nvPr>
            <p:ph idx="1"/>
          </p:nvPr>
        </p:nvSpPr>
        <p:spPr/>
        <p:txBody>
          <a:bodyPr/>
          <a:lstStyle/>
          <a:p>
            <a:r>
              <a:rPr lang="en-AU" dirty="0"/>
              <a:t>Examine the texts on google drive to see that you have your texts</a:t>
            </a:r>
          </a:p>
          <a:p>
            <a:r>
              <a:rPr lang="en-AU" dirty="0"/>
              <a:t>Address is here: </a:t>
            </a:r>
            <a:r>
              <a:rPr lang="en-AU" dirty="0">
                <a:hlinkClick r:id="rId2"/>
              </a:rPr>
              <a:t>https://drive.google.com/drive/folders/1oogBp81va1imUpHl4NZQJDL4PzOuMBwW</a:t>
            </a:r>
            <a:endParaRPr lang="en-AU" dirty="0"/>
          </a:p>
          <a:p>
            <a:r>
              <a:rPr lang="en-AU" dirty="0"/>
              <a:t>The Excel file is called NUG Data Coder </a:t>
            </a:r>
            <a:r>
              <a:rPr lang="en-AU" dirty="0" err="1"/>
              <a:t>Allocation.elxs</a:t>
            </a:r>
            <a:endParaRPr lang="en-AU" dirty="0"/>
          </a:p>
          <a:p>
            <a:r>
              <a:rPr lang="en-AU" dirty="0"/>
              <a:t>Based on how this goes we may have to reallocate participants to one or the other group </a:t>
            </a:r>
            <a:r>
              <a:rPr lang="en-AU" dirty="0">
                <a:sym typeface="Wingdings" panose="05000000000000000000" pitchFamily="2" charset="2"/>
              </a:rPr>
              <a:t> i.e. esp. if the government sources are much longer</a:t>
            </a:r>
          </a:p>
          <a:p>
            <a:endParaRPr lang="ru-RU" dirty="0"/>
          </a:p>
        </p:txBody>
      </p:sp>
    </p:spTree>
    <p:extLst>
      <p:ext uri="{BB962C8B-B14F-4D97-AF65-F5344CB8AC3E}">
        <p14:creationId xmlns:p14="http://schemas.microsoft.com/office/powerpoint/2010/main" val="195892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79088B-D38D-42C2-98A0-8BB0BD1C6554}"/>
              </a:ext>
            </a:extLst>
          </p:cNvPr>
          <p:cNvSpPr>
            <a:spLocks noGrp="1"/>
          </p:cNvSpPr>
          <p:nvPr>
            <p:ph type="title"/>
          </p:nvPr>
        </p:nvSpPr>
        <p:spPr/>
        <p:txBody>
          <a:bodyPr/>
          <a:lstStyle/>
          <a:p>
            <a:r>
              <a:rPr lang="en-AU" dirty="0"/>
              <a:t>Next Seminar</a:t>
            </a:r>
            <a:endParaRPr lang="ru-RU" dirty="0"/>
          </a:p>
        </p:txBody>
      </p:sp>
      <p:sp>
        <p:nvSpPr>
          <p:cNvPr id="3" name="Content Placeholder 2">
            <a:extLst>
              <a:ext uri="{FF2B5EF4-FFF2-40B4-BE49-F238E27FC236}">
                <a16:creationId xmlns:a16="http://schemas.microsoft.com/office/drawing/2014/main" id="{C0AD9ABB-7B6C-4AD1-80D8-C9DC7FCBBB4A}"/>
              </a:ext>
            </a:extLst>
          </p:cNvPr>
          <p:cNvSpPr>
            <a:spLocks noGrp="1"/>
          </p:cNvSpPr>
          <p:nvPr>
            <p:ph idx="1"/>
          </p:nvPr>
        </p:nvSpPr>
        <p:spPr/>
        <p:txBody>
          <a:bodyPr/>
          <a:lstStyle/>
          <a:p>
            <a:r>
              <a:rPr lang="en-AU" dirty="0"/>
              <a:t>When should we have our next seminar?</a:t>
            </a:r>
          </a:p>
          <a:p>
            <a:r>
              <a:rPr lang="en-AU" dirty="0"/>
              <a:t>At the beginning of the next seminar we can first break out into groups, each group can share their results with one another, and then report to the rest of us what their group found</a:t>
            </a:r>
          </a:p>
          <a:p>
            <a:r>
              <a:rPr lang="en-AU" dirty="0"/>
              <a:t>I will also give more of an outline of Qualitative Content Analysis that we will be using to code the results.</a:t>
            </a:r>
            <a:endParaRPr lang="ru-RU" dirty="0"/>
          </a:p>
        </p:txBody>
      </p:sp>
    </p:spTree>
    <p:extLst>
      <p:ext uri="{BB962C8B-B14F-4D97-AF65-F5344CB8AC3E}">
        <p14:creationId xmlns:p14="http://schemas.microsoft.com/office/powerpoint/2010/main" val="30371149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A7AD93-EF94-44FF-82D9-3ACF4A1D5697}"/>
              </a:ext>
            </a:extLst>
          </p:cNvPr>
          <p:cNvSpPr>
            <a:spLocks noGrp="1"/>
          </p:cNvSpPr>
          <p:nvPr>
            <p:ph type="title"/>
          </p:nvPr>
        </p:nvSpPr>
        <p:spPr/>
        <p:txBody>
          <a:bodyPr/>
          <a:lstStyle/>
          <a:p>
            <a:r>
              <a:rPr lang="en-AU" dirty="0"/>
              <a:t>Questions?</a:t>
            </a:r>
            <a:endParaRPr lang="ru-RU" dirty="0"/>
          </a:p>
        </p:txBody>
      </p:sp>
      <p:sp>
        <p:nvSpPr>
          <p:cNvPr id="3" name="Content Placeholder 2">
            <a:extLst>
              <a:ext uri="{FF2B5EF4-FFF2-40B4-BE49-F238E27FC236}">
                <a16:creationId xmlns:a16="http://schemas.microsoft.com/office/drawing/2014/main" id="{36A85C77-8F73-4FE3-9773-A18E2103C1DA}"/>
              </a:ext>
            </a:extLst>
          </p:cNvPr>
          <p:cNvSpPr>
            <a:spLocks noGrp="1"/>
          </p:cNvSpPr>
          <p:nvPr>
            <p:ph idx="1"/>
          </p:nvPr>
        </p:nvSpPr>
        <p:spPr/>
        <p:txBody>
          <a:bodyPr/>
          <a:lstStyle/>
          <a:p>
            <a:r>
              <a:rPr lang="en-AU" dirty="0"/>
              <a:t>Any questions? </a:t>
            </a:r>
            <a:endParaRPr lang="ru-RU" dirty="0"/>
          </a:p>
        </p:txBody>
      </p:sp>
    </p:spTree>
    <p:extLst>
      <p:ext uri="{BB962C8B-B14F-4D97-AF65-F5344CB8AC3E}">
        <p14:creationId xmlns:p14="http://schemas.microsoft.com/office/powerpoint/2010/main" val="3120730373"/>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121</TotalTime>
  <Words>558</Words>
  <Application>Microsoft Office PowerPoint</Application>
  <PresentationFormat>Widescreen</PresentationFormat>
  <Paragraphs>37</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Corbel</vt:lpstr>
      <vt:lpstr>Wingdings 2</vt:lpstr>
      <vt:lpstr>Frame</vt:lpstr>
      <vt:lpstr>Policy Narratives NUG 2.0: Seminar 2</vt:lpstr>
      <vt:lpstr>Aims of the Seminar</vt:lpstr>
      <vt:lpstr>Decision to focus on one (and a half) case(s)</vt:lpstr>
      <vt:lpstr>Consequences?</vt:lpstr>
      <vt:lpstr>Division of texts?</vt:lpstr>
      <vt:lpstr>Does everyone have access to their text?</vt:lpstr>
      <vt:lpstr>Next Seminar</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Narratives NUG 2.0: Seminar 2</dc:title>
  <dc:creator>Victor Albert</dc:creator>
  <cp:lastModifiedBy>Victor Albert</cp:lastModifiedBy>
  <cp:revision>6</cp:revision>
  <dcterms:created xsi:type="dcterms:W3CDTF">2021-04-27T08:21:40Z</dcterms:created>
  <dcterms:modified xsi:type="dcterms:W3CDTF">2021-04-27T10:22:41Z</dcterms:modified>
</cp:coreProperties>
</file>