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8" r:id="rId1"/>
  </p:sldMasterIdLst>
  <p:sldIdLst>
    <p:sldId id="256" r:id="rId2"/>
    <p:sldId id="257" r:id="rId3"/>
    <p:sldId id="258" r:id="rId4"/>
    <p:sldId id="259" r:id="rId5"/>
    <p:sldId id="260" r:id="rId6"/>
    <p:sldId id="262" r:id="rId7"/>
    <p:sldId id="261" r:id="rId8"/>
    <p:sldId id="266"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45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4/12/2021</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4FAB73BC-B049-4115-A692-8D63A059BFB8}"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7549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73812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1294795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96DFF08F-DC6B-4601-B491-B0F83F6DD2DA}" type="datetimeFigureOut">
              <a:rPr lang="en-US" smtClean="0"/>
              <a:t>4/12/2021</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07735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261950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4/12/2021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31404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4/12/2021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90500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4/12/2021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767711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4/12/2021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30185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4/12/2021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42809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96DFF08F-DC6B-4601-B491-B0F83F6DD2DA}" type="datetimeFigureOut">
              <a:rPr lang="en-US" smtClean="0"/>
              <a:t>4/12/2021</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4FAB73BC-B049-4115-A692-8D63A059BFB8}" type="slidenum">
              <a:rPr lang="en-US" smtClean="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250232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6DFF08F-DC6B-4601-B491-B0F83F6DD2DA}" type="datetimeFigureOut">
              <a:rPr lang="en-US" smtClean="0"/>
              <a:pPr/>
              <a:t>4/12/2021</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2459342"/>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A53D5-657C-46E7-9EE5-D89E85BE5414}"/>
              </a:ext>
            </a:extLst>
          </p:cNvPr>
          <p:cNvSpPr>
            <a:spLocks noGrp="1"/>
          </p:cNvSpPr>
          <p:nvPr>
            <p:ph type="ctrTitle"/>
          </p:nvPr>
        </p:nvSpPr>
        <p:spPr/>
        <p:txBody>
          <a:bodyPr/>
          <a:lstStyle/>
          <a:p>
            <a:r>
              <a:rPr lang="en-AU" dirty="0"/>
              <a:t>Policy narratives in Moscow: 2.0</a:t>
            </a:r>
            <a:endParaRPr lang="ru-RU" dirty="0"/>
          </a:p>
        </p:txBody>
      </p:sp>
      <p:sp>
        <p:nvSpPr>
          <p:cNvPr id="3" name="Subtitle 2">
            <a:extLst>
              <a:ext uri="{FF2B5EF4-FFF2-40B4-BE49-F238E27FC236}">
                <a16:creationId xmlns:a16="http://schemas.microsoft.com/office/drawing/2014/main" id="{672F4CA5-EC78-4BDC-B1F7-5B13CD398B9D}"/>
              </a:ext>
            </a:extLst>
          </p:cNvPr>
          <p:cNvSpPr>
            <a:spLocks noGrp="1"/>
          </p:cNvSpPr>
          <p:nvPr>
            <p:ph type="subTitle" idx="1"/>
          </p:nvPr>
        </p:nvSpPr>
        <p:spPr/>
        <p:txBody>
          <a:bodyPr/>
          <a:lstStyle/>
          <a:p>
            <a:r>
              <a:rPr lang="en-AU" dirty="0"/>
              <a:t>Seminar 1: Introduction and timeline</a:t>
            </a:r>
            <a:endParaRPr lang="ru-RU" dirty="0"/>
          </a:p>
        </p:txBody>
      </p:sp>
    </p:spTree>
    <p:extLst>
      <p:ext uri="{BB962C8B-B14F-4D97-AF65-F5344CB8AC3E}">
        <p14:creationId xmlns:p14="http://schemas.microsoft.com/office/powerpoint/2010/main" val="1732287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E1F7A-9A55-4E33-BDD2-829BFB8F33BC}"/>
              </a:ext>
            </a:extLst>
          </p:cNvPr>
          <p:cNvSpPr>
            <a:spLocks noGrp="1"/>
          </p:cNvSpPr>
          <p:nvPr>
            <p:ph type="title"/>
          </p:nvPr>
        </p:nvSpPr>
        <p:spPr/>
        <p:txBody>
          <a:bodyPr/>
          <a:lstStyle/>
          <a:p>
            <a:r>
              <a:rPr lang="en-AU" dirty="0"/>
              <a:t>Our second paper</a:t>
            </a:r>
            <a:endParaRPr lang="ru-RU" dirty="0"/>
          </a:p>
        </p:txBody>
      </p:sp>
      <p:sp>
        <p:nvSpPr>
          <p:cNvPr id="3" name="Content Placeholder 2">
            <a:extLst>
              <a:ext uri="{FF2B5EF4-FFF2-40B4-BE49-F238E27FC236}">
                <a16:creationId xmlns:a16="http://schemas.microsoft.com/office/drawing/2014/main" id="{5E711503-86C4-4045-9CA5-80BDAC4009A9}"/>
              </a:ext>
            </a:extLst>
          </p:cNvPr>
          <p:cNvSpPr>
            <a:spLocks noGrp="1"/>
          </p:cNvSpPr>
          <p:nvPr>
            <p:ph idx="1"/>
          </p:nvPr>
        </p:nvSpPr>
        <p:spPr>
          <a:xfrm>
            <a:off x="1032615" y="2002559"/>
            <a:ext cx="9603275" cy="3641340"/>
          </a:xfrm>
        </p:spPr>
        <p:txBody>
          <a:bodyPr>
            <a:normAutofit fontScale="92500" lnSpcReduction="10000"/>
          </a:bodyPr>
          <a:lstStyle/>
          <a:p>
            <a:r>
              <a:rPr lang="en-AU" dirty="0"/>
              <a:t>In addition to this paper, we have a paper that is in the works with Marina </a:t>
            </a:r>
            <a:r>
              <a:rPr lang="en-AU" dirty="0" err="1"/>
              <a:t>Pilkina</a:t>
            </a:r>
            <a:r>
              <a:rPr lang="en-AU" dirty="0"/>
              <a:t> and Tatiana </a:t>
            </a:r>
            <a:r>
              <a:rPr lang="en-AU" dirty="0" err="1"/>
              <a:t>Khayanatskaya</a:t>
            </a:r>
            <a:r>
              <a:rPr lang="en-AU" dirty="0"/>
              <a:t> focusing on Environmental NGOs, and employing the NPF approach</a:t>
            </a:r>
          </a:p>
          <a:p>
            <a:r>
              <a:rPr lang="en-AU" dirty="0"/>
              <a:t>It will be presented at a couple of conferences this year, including the ECPR and the MPSA</a:t>
            </a:r>
          </a:p>
          <a:p>
            <a:r>
              <a:rPr lang="en-AU" dirty="0"/>
              <a:t>This is currently being reworked: updates?</a:t>
            </a:r>
          </a:p>
          <a:p>
            <a:r>
              <a:rPr lang="en-AU" dirty="0"/>
              <a:t>The premise: NGOs occupy a difficult position in a restrictive legal environment, and as such the use of </a:t>
            </a:r>
            <a:r>
              <a:rPr lang="en-AU" dirty="0" err="1"/>
              <a:t>contestatory</a:t>
            </a:r>
            <a:r>
              <a:rPr lang="en-AU" dirty="0"/>
              <a:t> narratives would likely be tempered by strategic considerations </a:t>
            </a:r>
            <a:r>
              <a:rPr lang="en-AU" dirty="0">
                <a:sym typeface="Wingdings" panose="05000000000000000000" pitchFamily="2" charset="2"/>
              </a:rPr>
              <a:t> further contribution to understanding policy narratives in authoritarian contexts</a:t>
            </a:r>
            <a:endParaRPr lang="ru-RU" dirty="0"/>
          </a:p>
        </p:txBody>
      </p:sp>
    </p:spTree>
    <p:extLst>
      <p:ext uri="{BB962C8B-B14F-4D97-AF65-F5344CB8AC3E}">
        <p14:creationId xmlns:p14="http://schemas.microsoft.com/office/powerpoint/2010/main" val="1328662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2AEBB-3143-40EE-A9B1-4DE980ED8E57}"/>
              </a:ext>
            </a:extLst>
          </p:cNvPr>
          <p:cNvSpPr>
            <a:spLocks noGrp="1"/>
          </p:cNvSpPr>
          <p:nvPr>
            <p:ph type="title"/>
          </p:nvPr>
        </p:nvSpPr>
        <p:spPr/>
        <p:txBody>
          <a:bodyPr/>
          <a:lstStyle/>
          <a:p>
            <a:r>
              <a:rPr lang="en-AU" dirty="0"/>
              <a:t>Next sessions?</a:t>
            </a:r>
            <a:endParaRPr lang="ru-RU" dirty="0"/>
          </a:p>
        </p:txBody>
      </p:sp>
      <p:sp>
        <p:nvSpPr>
          <p:cNvPr id="3" name="Content Placeholder 2">
            <a:extLst>
              <a:ext uri="{FF2B5EF4-FFF2-40B4-BE49-F238E27FC236}">
                <a16:creationId xmlns:a16="http://schemas.microsoft.com/office/drawing/2014/main" id="{ACE1727B-7772-4CB1-99C6-26C06B1868EC}"/>
              </a:ext>
            </a:extLst>
          </p:cNvPr>
          <p:cNvSpPr>
            <a:spLocks noGrp="1"/>
          </p:cNvSpPr>
          <p:nvPr>
            <p:ph idx="1"/>
          </p:nvPr>
        </p:nvSpPr>
        <p:spPr/>
        <p:txBody>
          <a:bodyPr/>
          <a:lstStyle/>
          <a:p>
            <a:r>
              <a:rPr lang="en-AU" dirty="0"/>
              <a:t>Over the next couple of sessions we will examine Qualitative Content Analysis, and discuss the research groups that can examine the textual content (May 4, 25)?</a:t>
            </a:r>
          </a:p>
          <a:p>
            <a:r>
              <a:rPr lang="en-AU" dirty="0"/>
              <a:t>By June 15 it would be ideal to already have some preliminary feedback on the texts: what are their main elements? Themes? And so on.</a:t>
            </a:r>
          </a:p>
          <a:p>
            <a:pPr marL="0" indent="0">
              <a:buNone/>
            </a:pPr>
            <a:endParaRPr lang="ru-RU" dirty="0"/>
          </a:p>
        </p:txBody>
      </p:sp>
    </p:spTree>
    <p:extLst>
      <p:ext uri="{BB962C8B-B14F-4D97-AF65-F5344CB8AC3E}">
        <p14:creationId xmlns:p14="http://schemas.microsoft.com/office/powerpoint/2010/main" val="1574828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E7960-791F-4FF8-9E51-6F832D31DD01}"/>
              </a:ext>
            </a:extLst>
          </p:cNvPr>
          <p:cNvSpPr>
            <a:spLocks noGrp="1"/>
          </p:cNvSpPr>
          <p:nvPr>
            <p:ph type="title"/>
          </p:nvPr>
        </p:nvSpPr>
        <p:spPr/>
        <p:txBody>
          <a:bodyPr/>
          <a:lstStyle/>
          <a:p>
            <a:r>
              <a:rPr lang="en-AU" dirty="0"/>
              <a:t>Introduction and Welcomes</a:t>
            </a:r>
            <a:endParaRPr lang="ru-RU" dirty="0"/>
          </a:p>
        </p:txBody>
      </p:sp>
      <p:sp>
        <p:nvSpPr>
          <p:cNvPr id="3" name="Content Placeholder 2">
            <a:extLst>
              <a:ext uri="{FF2B5EF4-FFF2-40B4-BE49-F238E27FC236}">
                <a16:creationId xmlns:a16="http://schemas.microsoft.com/office/drawing/2014/main" id="{252041DE-DF34-4913-BAFF-7F28A90FD109}"/>
              </a:ext>
            </a:extLst>
          </p:cNvPr>
          <p:cNvSpPr>
            <a:spLocks noGrp="1"/>
          </p:cNvSpPr>
          <p:nvPr>
            <p:ph idx="1"/>
          </p:nvPr>
        </p:nvSpPr>
        <p:spPr>
          <a:xfrm>
            <a:off x="1130270" y="1513840"/>
            <a:ext cx="9603275" cy="3952505"/>
          </a:xfrm>
        </p:spPr>
        <p:txBody>
          <a:bodyPr>
            <a:noAutofit/>
          </a:bodyPr>
          <a:lstStyle/>
          <a:p>
            <a:r>
              <a:rPr lang="en-AU" dirty="0"/>
              <a:t>Welcome back!</a:t>
            </a:r>
          </a:p>
          <a:p>
            <a:r>
              <a:rPr lang="en-AU" dirty="0"/>
              <a:t>We have some changes to the makeup of the team since NUG 1.0</a:t>
            </a:r>
          </a:p>
          <a:p>
            <a:r>
              <a:rPr lang="en-AU" dirty="0"/>
              <a:t>On the academic side, Professor Anna </a:t>
            </a:r>
            <a:r>
              <a:rPr lang="en-AU" dirty="0" err="1"/>
              <a:t>Nikitichna</a:t>
            </a:r>
            <a:r>
              <a:rPr lang="en-AU" dirty="0"/>
              <a:t> is joining us</a:t>
            </a:r>
          </a:p>
          <a:p>
            <a:r>
              <a:rPr lang="en-AU" dirty="0"/>
              <a:t>On the student side, a few have left (and a couple have left informally but are still with us), and we have a few new ones: Konstantin </a:t>
            </a:r>
            <a:r>
              <a:rPr lang="en-AU" dirty="0" err="1"/>
              <a:t>Dudukin</a:t>
            </a:r>
            <a:r>
              <a:rPr lang="en-AU" dirty="0"/>
              <a:t>, Tatiana </a:t>
            </a:r>
            <a:r>
              <a:rPr lang="en-AU" dirty="0" err="1"/>
              <a:t>Voronova</a:t>
            </a:r>
            <a:r>
              <a:rPr lang="en-AU" dirty="0"/>
              <a:t>, Tatiana </a:t>
            </a:r>
            <a:r>
              <a:rPr lang="en-AU" dirty="0" err="1"/>
              <a:t>Chalaya</a:t>
            </a:r>
            <a:r>
              <a:rPr lang="en-AU" dirty="0"/>
              <a:t> and Alexandra </a:t>
            </a:r>
            <a:r>
              <a:rPr lang="en-AU" dirty="0" err="1"/>
              <a:t>Pojivotko</a:t>
            </a:r>
            <a:r>
              <a:rPr lang="en-AU" dirty="0"/>
              <a:t>. </a:t>
            </a:r>
          </a:p>
          <a:p>
            <a:r>
              <a:rPr lang="en-AU" dirty="0"/>
              <a:t>We have submitted the forms and financing </a:t>
            </a:r>
            <a:r>
              <a:rPr lang="en-AU" dirty="0">
                <a:sym typeface="Wingdings" panose="05000000000000000000" pitchFamily="2" charset="2"/>
              </a:rPr>
              <a:t> you should receive a little more money this year!</a:t>
            </a:r>
            <a:endParaRPr lang="ru-RU" dirty="0"/>
          </a:p>
        </p:txBody>
      </p:sp>
    </p:spTree>
    <p:extLst>
      <p:ext uri="{BB962C8B-B14F-4D97-AF65-F5344CB8AC3E}">
        <p14:creationId xmlns:p14="http://schemas.microsoft.com/office/powerpoint/2010/main" val="313732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6386-EBBC-4B54-B30F-AF6A5AF7636F}"/>
              </a:ext>
            </a:extLst>
          </p:cNvPr>
          <p:cNvSpPr>
            <a:spLocks noGrp="1"/>
          </p:cNvSpPr>
          <p:nvPr>
            <p:ph type="title"/>
          </p:nvPr>
        </p:nvSpPr>
        <p:spPr/>
        <p:txBody>
          <a:bodyPr/>
          <a:lstStyle/>
          <a:p>
            <a:r>
              <a:rPr lang="en-AU" dirty="0"/>
              <a:t>Direction and timetable for NUG 2.0	</a:t>
            </a:r>
            <a:endParaRPr lang="ru-RU" dirty="0"/>
          </a:p>
        </p:txBody>
      </p:sp>
      <p:sp>
        <p:nvSpPr>
          <p:cNvPr id="3" name="Content Placeholder 2">
            <a:extLst>
              <a:ext uri="{FF2B5EF4-FFF2-40B4-BE49-F238E27FC236}">
                <a16:creationId xmlns:a16="http://schemas.microsoft.com/office/drawing/2014/main" id="{A43A3EDA-6654-49B7-87E5-9F0E5EB66488}"/>
              </a:ext>
            </a:extLst>
          </p:cNvPr>
          <p:cNvSpPr>
            <a:spLocks noGrp="1"/>
          </p:cNvSpPr>
          <p:nvPr>
            <p:ph idx="1"/>
          </p:nvPr>
        </p:nvSpPr>
        <p:spPr/>
        <p:txBody>
          <a:bodyPr>
            <a:normAutofit lnSpcReduction="10000"/>
          </a:bodyPr>
          <a:lstStyle/>
          <a:p>
            <a:r>
              <a:rPr lang="en-AU" sz="2400" dirty="0"/>
              <a:t>We are starting quite late! It is already mid-April, so we will need to make time up and also make some progress on the research!</a:t>
            </a:r>
          </a:p>
          <a:p>
            <a:r>
              <a:rPr lang="en-AU" sz="2400" dirty="0"/>
              <a:t>Based on our discussion, we decided that we will continue our interest in urban policy debates in Moscow – extending the analysis, and employing a qualitative approach.</a:t>
            </a:r>
          </a:p>
          <a:p>
            <a:r>
              <a:rPr lang="en-AU" sz="2400" dirty="0"/>
              <a:t>For those that are joining us, NUG 1.0 did the following:</a:t>
            </a:r>
          </a:p>
          <a:p>
            <a:endParaRPr lang="en-AU" dirty="0"/>
          </a:p>
          <a:p>
            <a:endParaRPr lang="ru-RU" dirty="0"/>
          </a:p>
        </p:txBody>
      </p:sp>
    </p:spTree>
    <p:extLst>
      <p:ext uri="{BB962C8B-B14F-4D97-AF65-F5344CB8AC3E}">
        <p14:creationId xmlns:p14="http://schemas.microsoft.com/office/powerpoint/2010/main" val="3042137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AC8E8-D887-4CE0-BB46-50929E6E499C}"/>
              </a:ext>
            </a:extLst>
          </p:cNvPr>
          <p:cNvSpPr>
            <a:spLocks noGrp="1"/>
          </p:cNvSpPr>
          <p:nvPr>
            <p:ph type="title"/>
          </p:nvPr>
        </p:nvSpPr>
        <p:spPr/>
        <p:txBody>
          <a:bodyPr/>
          <a:lstStyle/>
          <a:p>
            <a:r>
              <a:rPr lang="en-AU" dirty="0"/>
              <a:t>NUG 1.0</a:t>
            </a:r>
            <a:endParaRPr lang="ru-RU" dirty="0"/>
          </a:p>
        </p:txBody>
      </p:sp>
      <p:sp>
        <p:nvSpPr>
          <p:cNvPr id="3" name="Content Placeholder 2">
            <a:extLst>
              <a:ext uri="{FF2B5EF4-FFF2-40B4-BE49-F238E27FC236}">
                <a16:creationId xmlns:a16="http://schemas.microsoft.com/office/drawing/2014/main" id="{1172DBEF-A8E8-4CFA-AD67-718796E86B93}"/>
              </a:ext>
            </a:extLst>
          </p:cNvPr>
          <p:cNvSpPr>
            <a:spLocks noGrp="1"/>
          </p:cNvSpPr>
          <p:nvPr>
            <p:ph idx="1"/>
          </p:nvPr>
        </p:nvSpPr>
        <p:spPr>
          <a:xfrm>
            <a:off x="1130270" y="1381760"/>
            <a:ext cx="9603275" cy="4084585"/>
          </a:xfrm>
        </p:spPr>
        <p:txBody>
          <a:bodyPr>
            <a:normAutofit fontScale="92500" lnSpcReduction="10000"/>
          </a:bodyPr>
          <a:lstStyle/>
          <a:p>
            <a:r>
              <a:rPr lang="en-AU" dirty="0"/>
              <a:t>Examined three important urban policy domains in Moscow: public transport, waste management, and the Renovation program</a:t>
            </a:r>
          </a:p>
          <a:p>
            <a:r>
              <a:rPr lang="en-AU" dirty="0"/>
              <a:t>We examined these policy disputes in terms of the narratives that they generated, for and against</a:t>
            </a:r>
          </a:p>
          <a:p>
            <a:r>
              <a:rPr lang="en-AU" dirty="0"/>
              <a:t>This was examined using the Narrative Policy Framework </a:t>
            </a:r>
            <a:r>
              <a:rPr lang="en-AU" dirty="0">
                <a:sym typeface="Wingdings" panose="05000000000000000000" pitchFamily="2" charset="2"/>
              </a:rPr>
              <a:t> a framework that allows for the quantification of narrative elements (such as characters – heroes, villains – and plot), which in turn enables different forms of hypothesis testing – particularly around questions of narrative scope, causal mechanisms, and devil-angel shift.</a:t>
            </a:r>
          </a:p>
          <a:p>
            <a:r>
              <a:rPr lang="en-AU" dirty="0">
                <a:sym typeface="Wingdings" panose="05000000000000000000" pitchFamily="2" charset="2"/>
              </a:rPr>
              <a:t>In the academic papers and conference presentations, we also were able to contribute to an understanding of policy narratives in non-democratic settings</a:t>
            </a:r>
            <a:endParaRPr lang="ru-RU" dirty="0"/>
          </a:p>
        </p:txBody>
      </p:sp>
    </p:spTree>
    <p:extLst>
      <p:ext uri="{BB962C8B-B14F-4D97-AF65-F5344CB8AC3E}">
        <p14:creationId xmlns:p14="http://schemas.microsoft.com/office/powerpoint/2010/main" val="3312707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C92F8-2D33-47FC-AB3E-F84507D31117}"/>
              </a:ext>
            </a:extLst>
          </p:cNvPr>
          <p:cNvSpPr>
            <a:spLocks noGrp="1"/>
          </p:cNvSpPr>
          <p:nvPr>
            <p:ph type="title"/>
          </p:nvPr>
        </p:nvSpPr>
        <p:spPr/>
        <p:txBody>
          <a:bodyPr/>
          <a:lstStyle/>
          <a:p>
            <a:r>
              <a:rPr lang="en-AU" dirty="0"/>
              <a:t>NUG 2.0</a:t>
            </a:r>
            <a:endParaRPr lang="ru-RU" dirty="0"/>
          </a:p>
        </p:txBody>
      </p:sp>
      <p:sp>
        <p:nvSpPr>
          <p:cNvPr id="3" name="Content Placeholder 2">
            <a:extLst>
              <a:ext uri="{FF2B5EF4-FFF2-40B4-BE49-F238E27FC236}">
                <a16:creationId xmlns:a16="http://schemas.microsoft.com/office/drawing/2014/main" id="{4FDEE5D4-213C-45B8-8A85-1AE9A2E8C89F}"/>
              </a:ext>
            </a:extLst>
          </p:cNvPr>
          <p:cNvSpPr>
            <a:spLocks noGrp="1"/>
          </p:cNvSpPr>
          <p:nvPr>
            <p:ph idx="1"/>
          </p:nvPr>
        </p:nvSpPr>
        <p:spPr>
          <a:xfrm>
            <a:off x="1130270" y="1808480"/>
            <a:ext cx="9603275" cy="3657865"/>
          </a:xfrm>
        </p:spPr>
        <p:txBody>
          <a:bodyPr/>
          <a:lstStyle/>
          <a:p>
            <a:r>
              <a:rPr lang="en-AU" dirty="0"/>
              <a:t>Over the course of this year, we will examine in more detail the question: what is in a (policy) narrative?</a:t>
            </a:r>
          </a:p>
          <a:p>
            <a:r>
              <a:rPr lang="en-AU" dirty="0"/>
              <a:t>In other words, the NPF framework uses a model of what a narrative is – that it has generalisable features – and then uses this to apply to various contexts, allows aggregation, and the use of quantitative data in different ways</a:t>
            </a:r>
          </a:p>
          <a:p>
            <a:r>
              <a:rPr lang="en-AU" dirty="0"/>
              <a:t>In our work this year we won’t take this model for granted, but will interrogate whether and in what ways different policy actors ‘narrate’ their positions and advocate for or against change</a:t>
            </a:r>
            <a:endParaRPr lang="ru-RU" dirty="0"/>
          </a:p>
        </p:txBody>
      </p:sp>
    </p:spTree>
    <p:extLst>
      <p:ext uri="{BB962C8B-B14F-4D97-AF65-F5344CB8AC3E}">
        <p14:creationId xmlns:p14="http://schemas.microsoft.com/office/powerpoint/2010/main" val="227300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B07B-2B23-4272-8BB2-5D23C9775EC8}"/>
              </a:ext>
            </a:extLst>
          </p:cNvPr>
          <p:cNvSpPr>
            <a:spLocks noGrp="1"/>
          </p:cNvSpPr>
          <p:nvPr>
            <p:ph type="title"/>
          </p:nvPr>
        </p:nvSpPr>
        <p:spPr/>
        <p:txBody>
          <a:bodyPr/>
          <a:lstStyle/>
          <a:p>
            <a:r>
              <a:rPr lang="en-AU" dirty="0"/>
              <a:t>Qualitative Content Analysis</a:t>
            </a:r>
            <a:endParaRPr lang="ru-RU" dirty="0"/>
          </a:p>
        </p:txBody>
      </p:sp>
      <p:sp>
        <p:nvSpPr>
          <p:cNvPr id="3" name="Content Placeholder 2">
            <a:extLst>
              <a:ext uri="{FF2B5EF4-FFF2-40B4-BE49-F238E27FC236}">
                <a16:creationId xmlns:a16="http://schemas.microsoft.com/office/drawing/2014/main" id="{E6453979-2EE5-4EEC-99DD-E5BE3CF003AD}"/>
              </a:ext>
            </a:extLst>
          </p:cNvPr>
          <p:cNvSpPr>
            <a:spLocks noGrp="1"/>
          </p:cNvSpPr>
          <p:nvPr>
            <p:ph idx="1"/>
          </p:nvPr>
        </p:nvSpPr>
        <p:spPr>
          <a:xfrm>
            <a:off x="1130270" y="1695636"/>
            <a:ext cx="9603275" cy="4119238"/>
          </a:xfrm>
        </p:spPr>
        <p:txBody>
          <a:bodyPr>
            <a:normAutofit fontScale="92500" lnSpcReduction="20000"/>
          </a:bodyPr>
          <a:lstStyle/>
          <a:p>
            <a:r>
              <a:rPr lang="en-AU" dirty="0"/>
              <a:t>We will use Qualitative Content Analysis a research method for examining content (can be interviews, speeches, documents, etc.)</a:t>
            </a:r>
          </a:p>
          <a:p>
            <a:r>
              <a:rPr lang="en-AU" dirty="0"/>
              <a:t>This will be outlined in more depth in the following seminar, but briefly this is a method that can be used to inductively examine textual content, and to develop themes or categories of text.</a:t>
            </a:r>
          </a:p>
          <a:p>
            <a:r>
              <a:rPr lang="en-AU" dirty="0"/>
              <a:t>The development of inductive categories seeks to ‘preserve the advantages of quantitative content analysis’ while allowing ‘qualitative textual interpretation’ (</a:t>
            </a:r>
            <a:r>
              <a:rPr lang="en-AU" dirty="0" err="1"/>
              <a:t>Mayring</a:t>
            </a:r>
            <a:r>
              <a:rPr lang="en-AU" dirty="0"/>
              <a:t> 2000: 4) </a:t>
            </a:r>
          </a:p>
          <a:p>
            <a:r>
              <a:rPr lang="en-AU" dirty="0"/>
              <a:t>In order to do that we – as researchers – need to be ‘as near as possible to the material’ (</a:t>
            </a:r>
            <a:r>
              <a:rPr lang="en-AU" dirty="0" err="1"/>
              <a:t>Mayring</a:t>
            </a:r>
            <a:r>
              <a:rPr lang="en-AU" dirty="0"/>
              <a:t> 2000: 4) , and we need to start with ‘reading all data repeatedly to achieve immersion and obtain a sense of the whole’ (Hsieh and Shannon 2005: 1279)</a:t>
            </a:r>
          </a:p>
          <a:p>
            <a:endParaRPr lang="en-AU" dirty="0"/>
          </a:p>
          <a:p>
            <a:pPr marL="0" indent="0">
              <a:buNone/>
            </a:pPr>
            <a:endParaRPr lang="ru-RU" dirty="0"/>
          </a:p>
        </p:txBody>
      </p:sp>
    </p:spTree>
    <p:extLst>
      <p:ext uri="{BB962C8B-B14F-4D97-AF65-F5344CB8AC3E}">
        <p14:creationId xmlns:p14="http://schemas.microsoft.com/office/powerpoint/2010/main" val="1281554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EB847-5302-4F17-9A57-5A8970CBF5CD}"/>
              </a:ext>
            </a:extLst>
          </p:cNvPr>
          <p:cNvSpPr>
            <a:spLocks noGrp="1"/>
          </p:cNvSpPr>
          <p:nvPr>
            <p:ph type="title"/>
          </p:nvPr>
        </p:nvSpPr>
        <p:spPr/>
        <p:txBody>
          <a:bodyPr/>
          <a:lstStyle/>
          <a:p>
            <a:r>
              <a:rPr lang="en-AU" dirty="0"/>
              <a:t>Practical Consequences for our Project	</a:t>
            </a:r>
            <a:endParaRPr lang="ru-RU" dirty="0"/>
          </a:p>
        </p:txBody>
      </p:sp>
      <p:sp>
        <p:nvSpPr>
          <p:cNvPr id="3" name="Content Placeholder 2">
            <a:extLst>
              <a:ext uri="{FF2B5EF4-FFF2-40B4-BE49-F238E27FC236}">
                <a16:creationId xmlns:a16="http://schemas.microsoft.com/office/drawing/2014/main" id="{03A07A02-FA54-4A09-8A21-07951E7B5994}"/>
              </a:ext>
            </a:extLst>
          </p:cNvPr>
          <p:cNvSpPr>
            <a:spLocks noGrp="1"/>
          </p:cNvSpPr>
          <p:nvPr>
            <p:ph idx="1"/>
          </p:nvPr>
        </p:nvSpPr>
        <p:spPr/>
        <p:txBody>
          <a:bodyPr>
            <a:normAutofit fontScale="85000" lnSpcReduction="10000"/>
          </a:bodyPr>
          <a:lstStyle/>
          <a:p>
            <a:r>
              <a:rPr lang="en-AU" dirty="0"/>
              <a:t>We will form research teams that examine different policy areas: it makes sense to more-or-less maintain our existing teams, however, this can be revised with new members joining</a:t>
            </a:r>
          </a:p>
          <a:p>
            <a:r>
              <a:rPr lang="en-AU" dirty="0"/>
              <a:t>These teams will read and re-read through the texts to immerse themselves in the content, determine what are the most important/salient topics that emerge</a:t>
            </a:r>
          </a:p>
          <a:p>
            <a:r>
              <a:rPr lang="en-AU" dirty="0"/>
              <a:t>These will then become categories for analysis, we may then also develop sub-categories, and so on.</a:t>
            </a:r>
          </a:p>
          <a:p>
            <a:r>
              <a:rPr lang="en-AU" dirty="0"/>
              <a:t>A part of this analysis will also focus on context </a:t>
            </a:r>
            <a:r>
              <a:rPr lang="en-AU" dirty="0">
                <a:sym typeface="Wingdings" panose="05000000000000000000" pitchFamily="2" charset="2"/>
              </a:rPr>
              <a:t> i.e. the wider context within which these narratives are generated (in other words the ‘plot of the plot’)</a:t>
            </a:r>
            <a:endParaRPr lang="ru-RU" dirty="0"/>
          </a:p>
        </p:txBody>
      </p:sp>
    </p:spTree>
    <p:extLst>
      <p:ext uri="{BB962C8B-B14F-4D97-AF65-F5344CB8AC3E}">
        <p14:creationId xmlns:p14="http://schemas.microsoft.com/office/powerpoint/2010/main" val="1004001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86E0-DDCF-4AF6-A99F-EBC9A3CC7645}"/>
              </a:ext>
            </a:extLst>
          </p:cNvPr>
          <p:cNvSpPr>
            <a:spLocks noGrp="1"/>
          </p:cNvSpPr>
          <p:nvPr>
            <p:ph type="title"/>
          </p:nvPr>
        </p:nvSpPr>
        <p:spPr/>
        <p:txBody>
          <a:bodyPr/>
          <a:lstStyle/>
          <a:p>
            <a:r>
              <a:rPr lang="en-AU" dirty="0"/>
              <a:t>Research Options</a:t>
            </a:r>
            <a:endParaRPr lang="ru-RU" dirty="0"/>
          </a:p>
        </p:txBody>
      </p:sp>
      <p:sp>
        <p:nvSpPr>
          <p:cNvPr id="3" name="Content Placeholder 2">
            <a:extLst>
              <a:ext uri="{FF2B5EF4-FFF2-40B4-BE49-F238E27FC236}">
                <a16:creationId xmlns:a16="http://schemas.microsoft.com/office/drawing/2014/main" id="{CC4B8504-FA3C-43B9-B7D5-804BC81A7471}"/>
              </a:ext>
            </a:extLst>
          </p:cNvPr>
          <p:cNvSpPr>
            <a:spLocks noGrp="1"/>
          </p:cNvSpPr>
          <p:nvPr>
            <p:ph idx="1"/>
          </p:nvPr>
        </p:nvSpPr>
        <p:spPr>
          <a:xfrm>
            <a:off x="1130270" y="2002559"/>
            <a:ext cx="9603275" cy="3463786"/>
          </a:xfrm>
        </p:spPr>
        <p:txBody>
          <a:bodyPr/>
          <a:lstStyle/>
          <a:p>
            <a:r>
              <a:rPr lang="en-AU" dirty="0"/>
              <a:t>In addition to the workshopping of textual content, we could also do further qualitative interviews with relevant policy actors</a:t>
            </a:r>
          </a:p>
          <a:p>
            <a:r>
              <a:rPr lang="en-AU" dirty="0"/>
              <a:t>Related to this: who would be interested in conducting interviews? Does anyone have experience/enthusiasm for this kind of task?</a:t>
            </a:r>
            <a:endParaRPr lang="ru-RU" dirty="0"/>
          </a:p>
        </p:txBody>
      </p:sp>
    </p:spTree>
    <p:extLst>
      <p:ext uri="{BB962C8B-B14F-4D97-AF65-F5344CB8AC3E}">
        <p14:creationId xmlns:p14="http://schemas.microsoft.com/office/powerpoint/2010/main" val="107296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C1E6-D6BB-4931-88DE-94252D83AA48}"/>
              </a:ext>
            </a:extLst>
          </p:cNvPr>
          <p:cNvSpPr>
            <a:spLocks noGrp="1"/>
          </p:cNvSpPr>
          <p:nvPr>
            <p:ph type="title"/>
          </p:nvPr>
        </p:nvSpPr>
        <p:spPr/>
        <p:txBody>
          <a:bodyPr/>
          <a:lstStyle/>
          <a:p>
            <a:r>
              <a:rPr lang="en-AU" dirty="0"/>
              <a:t>Future challenges?	</a:t>
            </a:r>
            <a:endParaRPr lang="ru-RU" dirty="0"/>
          </a:p>
        </p:txBody>
      </p:sp>
      <p:sp>
        <p:nvSpPr>
          <p:cNvPr id="3" name="Content Placeholder 2">
            <a:extLst>
              <a:ext uri="{FF2B5EF4-FFF2-40B4-BE49-F238E27FC236}">
                <a16:creationId xmlns:a16="http://schemas.microsoft.com/office/drawing/2014/main" id="{C26488E2-3438-4882-881E-442506C3ECD6}"/>
              </a:ext>
            </a:extLst>
          </p:cNvPr>
          <p:cNvSpPr>
            <a:spLocks noGrp="1"/>
          </p:cNvSpPr>
          <p:nvPr>
            <p:ph idx="1"/>
          </p:nvPr>
        </p:nvSpPr>
        <p:spPr>
          <a:xfrm>
            <a:off x="1130270" y="1722268"/>
            <a:ext cx="9603275" cy="3923930"/>
          </a:xfrm>
        </p:spPr>
        <p:txBody>
          <a:bodyPr>
            <a:normAutofit fontScale="85000" lnSpcReduction="20000"/>
          </a:bodyPr>
          <a:lstStyle/>
          <a:p>
            <a:r>
              <a:rPr lang="en-AU" dirty="0"/>
              <a:t>Some policy domains have far fewer texts, while others are much more numerous</a:t>
            </a:r>
            <a:endParaRPr lang="en-AU" dirty="0">
              <a:sym typeface="Wingdings" panose="05000000000000000000" pitchFamily="2" charset="2"/>
            </a:endParaRPr>
          </a:p>
          <a:p>
            <a:r>
              <a:rPr lang="en-AU" dirty="0">
                <a:sym typeface="Wingdings" panose="05000000000000000000" pitchFamily="2" charset="2"/>
              </a:rPr>
              <a:t>So, we will need to develop a sampling strategy to analyse them</a:t>
            </a:r>
          </a:p>
          <a:p>
            <a:r>
              <a:rPr lang="en-AU" dirty="0">
                <a:sym typeface="Wingdings" panose="05000000000000000000" pitchFamily="2" charset="2"/>
              </a:rPr>
              <a:t>Some input would be welcome from other professors on how this sampling strategy and organising of groups can be best achieved</a:t>
            </a:r>
          </a:p>
          <a:p>
            <a:r>
              <a:rPr lang="en-AU" dirty="0">
                <a:sym typeface="Wingdings" panose="05000000000000000000" pitchFamily="2" charset="2"/>
              </a:rPr>
              <a:t>We also need to answer the question of which policy domains can and should be included in our paper that we are writing. </a:t>
            </a:r>
          </a:p>
          <a:p>
            <a:pPr lvl="1"/>
            <a:r>
              <a:rPr lang="en-AU" dirty="0">
                <a:sym typeface="Wingdings" panose="05000000000000000000" pitchFamily="2" charset="2"/>
              </a:rPr>
              <a:t>Can it be all of them, or just one or two? (Maybe also this will depend on how the work proceeds)</a:t>
            </a:r>
          </a:p>
          <a:p>
            <a:r>
              <a:rPr lang="en-AU" dirty="0">
                <a:sym typeface="Wingdings" panose="05000000000000000000" pitchFamily="2" charset="2"/>
              </a:rPr>
              <a:t>I would presume that the narratives that emerge are highly dependent on the nature of the groups (i.e. heterogeneous civil society actors, vs. polished organisational texts)</a:t>
            </a:r>
          </a:p>
          <a:p>
            <a:r>
              <a:rPr lang="en-AU" dirty="0">
                <a:sym typeface="Wingdings" panose="05000000000000000000" pitchFamily="2" charset="2"/>
              </a:rPr>
              <a:t> This will allow us to compare the strengths and weaknesses of qualitative vs quantitative approaches </a:t>
            </a:r>
            <a:endParaRPr lang="ru-RU" dirty="0"/>
          </a:p>
        </p:txBody>
      </p:sp>
    </p:spTree>
    <p:extLst>
      <p:ext uri="{BB962C8B-B14F-4D97-AF65-F5344CB8AC3E}">
        <p14:creationId xmlns:p14="http://schemas.microsoft.com/office/powerpoint/2010/main" val="344012754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1561</TotalTime>
  <Words>1028</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Gallery</vt:lpstr>
      <vt:lpstr>Policy narratives in Moscow: 2.0</vt:lpstr>
      <vt:lpstr>Introduction and Welcomes</vt:lpstr>
      <vt:lpstr>Direction and timetable for NUG 2.0 </vt:lpstr>
      <vt:lpstr>NUG 1.0</vt:lpstr>
      <vt:lpstr>NUG 2.0</vt:lpstr>
      <vt:lpstr>Qualitative Content Analysis</vt:lpstr>
      <vt:lpstr>Practical Consequences for our Project </vt:lpstr>
      <vt:lpstr>Research Options</vt:lpstr>
      <vt:lpstr>Future challenges? </vt:lpstr>
      <vt:lpstr>Our second paper</vt:lpstr>
      <vt:lpstr>Next sessions?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narratives in Moscow: 2.0</dc:title>
  <dc:creator>Victor Albert</dc:creator>
  <cp:lastModifiedBy>Victor Albert</cp:lastModifiedBy>
  <cp:revision>14</cp:revision>
  <dcterms:created xsi:type="dcterms:W3CDTF">2021-04-12T09:00:36Z</dcterms:created>
  <dcterms:modified xsi:type="dcterms:W3CDTF">2021-04-13T11:02:00Z</dcterms:modified>
</cp:coreProperties>
</file>