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4" r:id="rId5"/>
    <p:sldId id="265" r:id="rId6"/>
    <p:sldId id="266" r:id="rId7"/>
    <p:sldId id="267" r:id="rId8"/>
    <p:sldId id="268" r:id="rId9"/>
    <p:sldId id="269" r:id="rId10"/>
    <p:sldId id="270" r:id="rId11"/>
    <p:sldId id="262"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68" d="100"/>
          <a:sy n="68" d="100"/>
        </p:scale>
        <p:origin x="62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6/8/2021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6/8/2021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6/8/2021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6/8/2021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71248-B80E-4CC6-9477-54F0C2EA98AB}"/>
              </a:ext>
            </a:extLst>
          </p:cNvPr>
          <p:cNvSpPr>
            <a:spLocks noGrp="1"/>
          </p:cNvSpPr>
          <p:nvPr>
            <p:ph type="ctrTitle"/>
          </p:nvPr>
        </p:nvSpPr>
        <p:spPr/>
        <p:txBody>
          <a:bodyPr/>
          <a:lstStyle/>
          <a:p>
            <a:r>
              <a:rPr lang="en-AU" dirty="0"/>
              <a:t>Policy Narratives NUG 2.0: Seminar 4</a:t>
            </a:r>
            <a:endParaRPr lang="ru-RU" dirty="0"/>
          </a:p>
        </p:txBody>
      </p:sp>
      <p:sp>
        <p:nvSpPr>
          <p:cNvPr id="3" name="Subtitle 2">
            <a:extLst>
              <a:ext uri="{FF2B5EF4-FFF2-40B4-BE49-F238E27FC236}">
                <a16:creationId xmlns:a16="http://schemas.microsoft.com/office/drawing/2014/main" id="{88C9B155-2998-4744-92BA-87844C26FBF4}"/>
              </a:ext>
            </a:extLst>
          </p:cNvPr>
          <p:cNvSpPr>
            <a:spLocks noGrp="1"/>
          </p:cNvSpPr>
          <p:nvPr>
            <p:ph type="subTitle" idx="1"/>
          </p:nvPr>
        </p:nvSpPr>
        <p:spPr/>
        <p:txBody>
          <a:bodyPr/>
          <a:lstStyle/>
          <a:p>
            <a:r>
              <a:rPr lang="en-AU" dirty="0"/>
              <a:t>Developing a Research Question</a:t>
            </a:r>
            <a:endParaRPr lang="ru-RU" dirty="0"/>
          </a:p>
        </p:txBody>
      </p:sp>
    </p:spTree>
    <p:extLst>
      <p:ext uri="{BB962C8B-B14F-4D97-AF65-F5344CB8AC3E}">
        <p14:creationId xmlns:p14="http://schemas.microsoft.com/office/powerpoint/2010/main" val="3710846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006AE-0B12-4AD3-90FB-A39D58818045}"/>
              </a:ext>
            </a:extLst>
          </p:cNvPr>
          <p:cNvSpPr>
            <a:spLocks noGrp="1"/>
          </p:cNvSpPr>
          <p:nvPr>
            <p:ph type="title"/>
          </p:nvPr>
        </p:nvSpPr>
        <p:spPr/>
        <p:txBody>
          <a:bodyPr/>
          <a:lstStyle/>
          <a:p>
            <a:r>
              <a:rPr lang="en-AU" dirty="0"/>
              <a:t>Thoughts and impressions on the RQ?</a:t>
            </a:r>
            <a:endParaRPr lang="ru-RU" dirty="0"/>
          </a:p>
        </p:txBody>
      </p:sp>
      <p:sp>
        <p:nvSpPr>
          <p:cNvPr id="3" name="Content Placeholder 2">
            <a:extLst>
              <a:ext uri="{FF2B5EF4-FFF2-40B4-BE49-F238E27FC236}">
                <a16:creationId xmlns:a16="http://schemas.microsoft.com/office/drawing/2014/main" id="{07A01C82-EBCA-4835-8A2D-5DF52AE2B28C}"/>
              </a:ext>
            </a:extLst>
          </p:cNvPr>
          <p:cNvSpPr>
            <a:spLocks noGrp="1"/>
          </p:cNvSpPr>
          <p:nvPr>
            <p:ph idx="1"/>
          </p:nvPr>
        </p:nvSpPr>
        <p:spPr/>
        <p:txBody>
          <a:bodyPr/>
          <a:lstStyle/>
          <a:p>
            <a:r>
              <a:rPr lang="en-AU" dirty="0"/>
              <a:t>What are your thoughts on the research question?</a:t>
            </a:r>
          </a:p>
          <a:p>
            <a:r>
              <a:rPr lang="en-AU" dirty="0"/>
              <a:t>What are possible others? Strengths and weaknesses of them?</a:t>
            </a:r>
          </a:p>
          <a:p>
            <a:endParaRPr lang="ru-RU" dirty="0"/>
          </a:p>
        </p:txBody>
      </p:sp>
    </p:spTree>
    <p:extLst>
      <p:ext uri="{BB962C8B-B14F-4D97-AF65-F5344CB8AC3E}">
        <p14:creationId xmlns:p14="http://schemas.microsoft.com/office/powerpoint/2010/main" val="2873902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088B-D38D-42C2-98A0-8BB0BD1C6554}"/>
              </a:ext>
            </a:extLst>
          </p:cNvPr>
          <p:cNvSpPr>
            <a:spLocks noGrp="1"/>
          </p:cNvSpPr>
          <p:nvPr>
            <p:ph type="title"/>
          </p:nvPr>
        </p:nvSpPr>
        <p:spPr/>
        <p:txBody>
          <a:bodyPr/>
          <a:lstStyle/>
          <a:p>
            <a:r>
              <a:rPr lang="en-AU" dirty="0"/>
              <a:t>Next Seminar</a:t>
            </a:r>
            <a:endParaRPr lang="ru-RU" dirty="0"/>
          </a:p>
        </p:txBody>
      </p:sp>
      <p:sp>
        <p:nvSpPr>
          <p:cNvPr id="3" name="Content Placeholder 2">
            <a:extLst>
              <a:ext uri="{FF2B5EF4-FFF2-40B4-BE49-F238E27FC236}">
                <a16:creationId xmlns:a16="http://schemas.microsoft.com/office/drawing/2014/main" id="{C0AD9ABB-7B6C-4AD1-80D8-C9DC7FCBBB4A}"/>
              </a:ext>
            </a:extLst>
          </p:cNvPr>
          <p:cNvSpPr>
            <a:spLocks noGrp="1"/>
          </p:cNvSpPr>
          <p:nvPr>
            <p:ph idx="1"/>
          </p:nvPr>
        </p:nvSpPr>
        <p:spPr/>
        <p:txBody>
          <a:bodyPr/>
          <a:lstStyle/>
          <a:p>
            <a:r>
              <a:rPr lang="en-AU" dirty="0"/>
              <a:t>When should we have our next seminar?</a:t>
            </a:r>
          </a:p>
          <a:p>
            <a:r>
              <a:rPr lang="en-AU" dirty="0"/>
              <a:t>We will need to have a series of seminars on coding and I also have someone who may give </a:t>
            </a:r>
            <a:r>
              <a:rPr lang="en-AU"/>
              <a:t>a lecture on QCA</a:t>
            </a:r>
            <a:endParaRPr lang="en-AU" dirty="0"/>
          </a:p>
        </p:txBody>
      </p:sp>
    </p:spTree>
    <p:extLst>
      <p:ext uri="{BB962C8B-B14F-4D97-AF65-F5344CB8AC3E}">
        <p14:creationId xmlns:p14="http://schemas.microsoft.com/office/powerpoint/2010/main" val="303711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7AD93-EF94-44FF-82D9-3ACF4A1D5697}"/>
              </a:ext>
            </a:extLst>
          </p:cNvPr>
          <p:cNvSpPr>
            <a:spLocks noGrp="1"/>
          </p:cNvSpPr>
          <p:nvPr>
            <p:ph type="title"/>
          </p:nvPr>
        </p:nvSpPr>
        <p:spPr/>
        <p:txBody>
          <a:bodyPr/>
          <a:lstStyle/>
          <a:p>
            <a:r>
              <a:rPr lang="en-AU" dirty="0"/>
              <a:t>Questions?</a:t>
            </a:r>
            <a:endParaRPr lang="ru-RU" dirty="0"/>
          </a:p>
        </p:txBody>
      </p:sp>
      <p:sp>
        <p:nvSpPr>
          <p:cNvPr id="3" name="Content Placeholder 2">
            <a:extLst>
              <a:ext uri="{FF2B5EF4-FFF2-40B4-BE49-F238E27FC236}">
                <a16:creationId xmlns:a16="http://schemas.microsoft.com/office/drawing/2014/main" id="{36A85C77-8F73-4FE3-9773-A18E2103C1DA}"/>
              </a:ext>
            </a:extLst>
          </p:cNvPr>
          <p:cNvSpPr>
            <a:spLocks noGrp="1"/>
          </p:cNvSpPr>
          <p:nvPr>
            <p:ph idx="1"/>
          </p:nvPr>
        </p:nvSpPr>
        <p:spPr/>
        <p:txBody>
          <a:bodyPr/>
          <a:lstStyle/>
          <a:p>
            <a:r>
              <a:rPr lang="en-AU" dirty="0"/>
              <a:t>Any questions? </a:t>
            </a:r>
            <a:endParaRPr lang="ru-RU" dirty="0"/>
          </a:p>
        </p:txBody>
      </p:sp>
    </p:spTree>
    <p:extLst>
      <p:ext uri="{BB962C8B-B14F-4D97-AF65-F5344CB8AC3E}">
        <p14:creationId xmlns:p14="http://schemas.microsoft.com/office/powerpoint/2010/main" val="3120730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43E27-ADD9-4351-B1B7-D4E3E936E8B2}"/>
              </a:ext>
            </a:extLst>
          </p:cNvPr>
          <p:cNvSpPr>
            <a:spLocks noGrp="1"/>
          </p:cNvSpPr>
          <p:nvPr>
            <p:ph type="title"/>
          </p:nvPr>
        </p:nvSpPr>
        <p:spPr/>
        <p:txBody>
          <a:bodyPr/>
          <a:lstStyle/>
          <a:p>
            <a:r>
              <a:rPr lang="en-AU" dirty="0"/>
              <a:t>Aims of the Seminar</a:t>
            </a:r>
            <a:endParaRPr lang="ru-RU" dirty="0"/>
          </a:p>
        </p:txBody>
      </p:sp>
      <p:sp>
        <p:nvSpPr>
          <p:cNvPr id="3" name="Content Placeholder 2">
            <a:extLst>
              <a:ext uri="{FF2B5EF4-FFF2-40B4-BE49-F238E27FC236}">
                <a16:creationId xmlns:a16="http://schemas.microsoft.com/office/drawing/2014/main" id="{633E5E52-B126-4F11-972D-031E85B0DB32}"/>
              </a:ext>
            </a:extLst>
          </p:cNvPr>
          <p:cNvSpPr>
            <a:spLocks noGrp="1"/>
          </p:cNvSpPr>
          <p:nvPr>
            <p:ph idx="1"/>
          </p:nvPr>
        </p:nvSpPr>
        <p:spPr/>
        <p:txBody>
          <a:bodyPr/>
          <a:lstStyle/>
          <a:p>
            <a:r>
              <a:rPr lang="en-AU" dirty="0"/>
              <a:t>Discuss the importance of a good research question for our project</a:t>
            </a:r>
          </a:p>
          <a:p>
            <a:r>
              <a:rPr lang="en-AU" dirty="0"/>
              <a:t>Develop a research question that will guide coding and analysis</a:t>
            </a:r>
          </a:p>
          <a:p>
            <a:r>
              <a:rPr lang="en-AU" dirty="0"/>
              <a:t>Get feedback on one plausible question, possible coding categories, etc</a:t>
            </a:r>
          </a:p>
          <a:p>
            <a:r>
              <a:rPr lang="en-AU" dirty="0"/>
              <a:t>Confirm dates of subsequent seminars</a:t>
            </a:r>
            <a:endParaRPr lang="ru-RU" dirty="0"/>
          </a:p>
        </p:txBody>
      </p:sp>
    </p:spTree>
    <p:extLst>
      <p:ext uri="{BB962C8B-B14F-4D97-AF65-F5344CB8AC3E}">
        <p14:creationId xmlns:p14="http://schemas.microsoft.com/office/powerpoint/2010/main" val="3683112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9C871-EF6E-49BB-8F90-F9F8C95D5F57}"/>
              </a:ext>
            </a:extLst>
          </p:cNvPr>
          <p:cNvSpPr>
            <a:spLocks noGrp="1"/>
          </p:cNvSpPr>
          <p:nvPr>
            <p:ph type="title"/>
          </p:nvPr>
        </p:nvSpPr>
        <p:spPr/>
        <p:txBody>
          <a:bodyPr/>
          <a:lstStyle/>
          <a:p>
            <a:r>
              <a:rPr lang="en-AU" dirty="0"/>
              <a:t>Approaching Data with QCA</a:t>
            </a:r>
            <a:endParaRPr lang="ru-RU" dirty="0"/>
          </a:p>
        </p:txBody>
      </p:sp>
      <p:sp>
        <p:nvSpPr>
          <p:cNvPr id="3" name="Content Placeholder 2">
            <a:extLst>
              <a:ext uri="{FF2B5EF4-FFF2-40B4-BE49-F238E27FC236}">
                <a16:creationId xmlns:a16="http://schemas.microsoft.com/office/drawing/2014/main" id="{7ADDD7B1-37B9-42AE-928B-6F89CB97E105}"/>
              </a:ext>
            </a:extLst>
          </p:cNvPr>
          <p:cNvSpPr>
            <a:spLocks noGrp="1"/>
          </p:cNvSpPr>
          <p:nvPr>
            <p:ph idx="1"/>
          </p:nvPr>
        </p:nvSpPr>
        <p:spPr/>
        <p:txBody>
          <a:bodyPr>
            <a:normAutofit/>
          </a:bodyPr>
          <a:lstStyle/>
          <a:p>
            <a:r>
              <a:rPr lang="en-AU" sz="2400" dirty="0"/>
              <a:t>Qualitative Content Analysis sits somewhere in between quantitative and qualitative methods</a:t>
            </a:r>
          </a:p>
          <a:p>
            <a:r>
              <a:rPr lang="en-AU" sz="2400" dirty="0"/>
              <a:t>Quantitative Content Analysis is well suited to data that relies on little interpretation: i.e. How often do female politicians figure in newspaper articles relative to male politicians?</a:t>
            </a:r>
          </a:p>
          <a:p>
            <a:pPr lvl="1"/>
            <a:r>
              <a:rPr lang="en-AU" sz="2200" dirty="0"/>
              <a:t>This question does not require much interpretation, and is better suited for quantitative content analysis</a:t>
            </a:r>
          </a:p>
          <a:p>
            <a:r>
              <a:rPr lang="en-AU" sz="2400" dirty="0"/>
              <a:t>But there can also be questions that require more interpretation, such as: are female politicians depicted in different ways than their male colleagues? </a:t>
            </a:r>
          </a:p>
          <a:p>
            <a:pPr lvl="1"/>
            <a:r>
              <a:rPr lang="en-AU" sz="2000" dirty="0"/>
              <a:t>This would require some kind of interpretation and comparison</a:t>
            </a:r>
          </a:p>
        </p:txBody>
      </p:sp>
    </p:spTree>
    <p:extLst>
      <p:ext uri="{BB962C8B-B14F-4D97-AF65-F5344CB8AC3E}">
        <p14:creationId xmlns:p14="http://schemas.microsoft.com/office/powerpoint/2010/main" val="385930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4D89-CD1A-45CC-8788-3F1A0BC1EFBF}"/>
              </a:ext>
            </a:extLst>
          </p:cNvPr>
          <p:cNvSpPr>
            <a:spLocks noGrp="1"/>
          </p:cNvSpPr>
          <p:nvPr>
            <p:ph type="title"/>
          </p:nvPr>
        </p:nvSpPr>
        <p:spPr/>
        <p:txBody>
          <a:bodyPr/>
          <a:lstStyle/>
          <a:p>
            <a:r>
              <a:rPr lang="en-AU" dirty="0"/>
              <a:t>Qualitative Content Analysis and other Qualitative Research</a:t>
            </a:r>
            <a:endParaRPr lang="ru-RU" dirty="0"/>
          </a:p>
        </p:txBody>
      </p:sp>
      <p:sp>
        <p:nvSpPr>
          <p:cNvPr id="3" name="Content Placeholder 2">
            <a:extLst>
              <a:ext uri="{FF2B5EF4-FFF2-40B4-BE49-F238E27FC236}">
                <a16:creationId xmlns:a16="http://schemas.microsoft.com/office/drawing/2014/main" id="{4A254CA4-33F4-4588-BF62-B7AB8B2434F4}"/>
              </a:ext>
            </a:extLst>
          </p:cNvPr>
          <p:cNvSpPr>
            <a:spLocks noGrp="1"/>
          </p:cNvSpPr>
          <p:nvPr>
            <p:ph idx="1"/>
          </p:nvPr>
        </p:nvSpPr>
        <p:spPr/>
        <p:txBody>
          <a:bodyPr/>
          <a:lstStyle/>
          <a:p>
            <a:r>
              <a:rPr lang="en-AU" dirty="0"/>
              <a:t>In most qualitative research in the interpretative tradition, it is not ‘systematic’</a:t>
            </a:r>
          </a:p>
          <a:p>
            <a:r>
              <a:rPr lang="en-AU" dirty="0"/>
              <a:t>Generally, the aim is to gain in-depth insight into a particular sociopolitical phenomenon through verbal or textual data collected from research subjects</a:t>
            </a:r>
          </a:p>
          <a:p>
            <a:r>
              <a:rPr lang="en-AU" dirty="0"/>
              <a:t>You may have themes that you examine, but there is no need, in general, for things like validity and reliability, because it is presumed that interpretation is produced and reproduced in the research process</a:t>
            </a:r>
          </a:p>
          <a:p>
            <a:r>
              <a:rPr lang="en-AU" dirty="0"/>
              <a:t>To try to recreate that, to test for reliability of that interpretation, would just create another interpretation</a:t>
            </a:r>
            <a:endParaRPr lang="ru-RU" dirty="0"/>
          </a:p>
        </p:txBody>
      </p:sp>
    </p:spTree>
    <p:extLst>
      <p:ext uri="{BB962C8B-B14F-4D97-AF65-F5344CB8AC3E}">
        <p14:creationId xmlns:p14="http://schemas.microsoft.com/office/powerpoint/2010/main" val="270105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4E2CD-CA39-4298-92B5-A38FF3EF5AA1}"/>
              </a:ext>
            </a:extLst>
          </p:cNvPr>
          <p:cNvSpPr>
            <a:spLocks noGrp="1"/>
          </p:cNvSpPr>
          <p:nvPr>
            <p:ph type="title"/>
          </p:nvPr>
        </p:nvSpPr>
        <p:spPr/>
        <p:txBody>
          <a:bodyPr/>
          <a:lstStyle/>
          <a:p>
            <a:r>
              <a:rPr lang="en-AU" dirty="0"/>
              <a:t>Qualitative Content Analysis: a middle way</a:t>
            </a:r>
            <a:endParaRPr lang="ru-RU" dirty="0"/>
          </a:p>
        </p:txBody>
      </p:sp>
      <p:sp>
        <p:nvSpPr>
          <p:cNvPr id="3" name="Content Placeholder 2">
            <a:extLst>
              <a:ext uri="{FF2B5EF4-FFF2-40B4-BE49-F238E27FC236}">
                <a16:creationId xmlns:a16="http://schemas.microsoft.com/office/drawing/2014/main" id="{BDB1DEFF-797B-4165-9FF0-451AE96E3FA0}"/>
              </a:ext>
            </a:extLst>
          </p:cNvPr>
          <p:cNvSpPr>
            <a:spLocks noGrp="1"/>
          </p:cNvSpPr>
          <p:nvPr>
            <p:ph idx="1"/>
          </p:nvPr>
        </p:nvSpPr>
        <p:spPr/>
        <p:txBody>
          <a:bodyPr/>
          <a:lstStyle/>
          <a:p>
            <a:r>
              <a:rPr lang="en-AU" dirty="0"/>
              <a:t>QCA is a kind of third way between quantitative and qualitative research. </a:t>
            </a:r>
          </a:p>
          <a:p>
            <a:r>
              <a:rPr lang="en-AU" dirty="0"/>
              <a:t>It is systematic, meaning that it is at least somewhat more reliable and ‘valid’ – in terms of the interpretations that are made – than conventional qualitative research</a:t>
            </a:r>
          </a:p>
          <a:p>
            <a:r>
              <a:rPr lang="en-AU" dirty="0"/>
              <a:t>But it also relies on more interpretation than quantitative content analysis</a:t>
            </a:r>
          </a:p>
          <a:p>
            <a:r>
              <a:rPr lang="en-AU" dirty="0"/>
              <a:t>This means that some research data will be appropriate for QCA and others won’t. </a:t>
            </a:r>
          </a:p>
          <a:p>
            <a:pPr lvl="1"/>
            <a:r>
              <a:rPr lang="en-AU" dirty="0"/>
              <a:t>For example, heavily subjective questions that will garner quite different interpretations will not be appropriate -- &gt; we need to be able to more or less agree on interpretations</a:t>
            </a:r>
          </a:p>
          <a:p>
            <a:r>
              <a:rPr lang="en-AU" dirty="0"/>
              <a:t>We will address the question of reliability and validity in future sessions </a:t>
            </a:r>
            <a:r>
              <a:rPr lang="en-AU" dirty="0">
                <a:sym typeface="Wingdings" panose="05000000000000000000" pitchFamily="2" charset="2"/>
              </a:rPr>
              <a:t> for now we have a more pressing issue</a:t>
            </a:r>
            <a:endParaRPr lang="ru-RU" dirty="0"/>
          </a:p>
        </p:txBody>
      </p:sp>
    </p:spTree>
    <p:extLst>
      <p:ext uri="{BB962C8B-B14F-4D97-AF65-F5344CB8AC3E}">
        <p14:creationId xmlns:p14="http://schemas.microsoft.com/office/powerpoint/2010/main" val="2747363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1A424-3535-4B52-AEFF-6D0AEBD55749}"/>
              </a:ext>
            </a:extLst>
          </p:cNvPr>
          <p:cNvSpPr>
            <a:spLocks noGrp="1"/>
          </p:cNvSpPr>
          <p:nvPr>
            <p:ph type="title"/>
          </p:nvPr>
        </p:nvSpPr>
        <p:spPr/>
        <p:txBody>
          <a:bodyPr/>
          <a:lstStyle/>
          <a:p>
            <a:r>
              <a:rPr lang="en-AU" dirty="0"/>
              <a:t>Importance of a good RQ</a:t>
            </a:r>
            <a:endParaRPr lang="ru-RU" dirty="0"/>
          </a:p>
        </p:txBody>
      </p:sp>
      <p:sp>
        <p:nvSpPr>
          <p:cNvPr id="3" name="Content Placeholder 2">
            <a:extLst>
              <a:ext uri="{FF2B5EF4-FFF2-40B4-BE49-F238E27FC236}">
                <a16:creationId xmlns:a16="http://schemas.microsoft.com/office/drawing/2014/main" id="{36B8FC08-58BB-46CF-8534-3B55341894B6}"/>
              </a:ext>
            </a:extLst>
          </p:cNvPr>
          <p:cNvSpPr>
            <a:spLocks noGrp="1"/>
          </p:cNvSpPr>
          <p:nvPr>
            <p:ph idx="1"/>
          </p:nvPr>
        </p:nvSpPr>
        <p:spPr/>
        <p:txBody>
          <a:bodyPr/>
          <a:lstStyle/>
          <a:p>
            <a:r>
              <a:rPr lang="en-AU" dirty="0"/>
              <a:t>You will remember that in our previous session, we discussed the preliminary comments on the data that has been allocated</a:t>
            </a:r>
          </a:p>
          <a:p>
            <a:r>
              <a:rPr lang="en-AU" dirty="0"/>
              <a:t>It sounded like there was some </a:t>
            </a:r>
            <a:r>
              <a:rPr lang="en-AU" dirty="0" err="1"/>
              <a:t>broadi</a:t>
            </a:r>
            <a:r>
              <a:rPr lang="en-AU" dirty="0"/>
              <a:t> agreement on the content </a:t>
            </a:r>
            <a:r>
              <a:rPr lang="en-AU" dirty="0">
                <a:sym typeface="Wingdings" panose="05000000000000000000" pitchFamily="2" charset="2"/>
              </a:rPr>
              <a:t> this is good and indicates that it is well suited to QCA</a:t>
            </a:r>
          </a:p>
          <a:p>
            <a:r>
              <a:rPr lang="en-AU" dirty="0">
                <a:sym typeface="Wingdings" panose="05000000000000000000" pitchFamily="2" charset="2"/>
              </a:rPr>
              <a:t>But the data, and also our discussions on it, were somewhat lacking direction</a:t>
            </a:r>
          </a:p>
          <a:p>
            <a:r>
              <a:rPr lang="en-AU" dirty="0">
                <a:sym typeface="Wingdings" panose="05000000000000000000" pitchFamily="2" charset="2"/>
              </a:rPr>
              <a:t>This is because, even in small snippets of data, there can be quite a few things to concentrate on</a:t>
            </a:r>
          </a:p>
          <a:p>
            <a:r>
              <a:rPr lang="en-AU" dirty="0">
                <a:sym typeface="Wingdings" panose="05000000000000000000" pitchFamily="2" charset="2"/>
              </a:rPr>
              <a:t>QCA cannot and is not meant to provide an overarching representation of the entirety of the data!!!</a:t>
            </a:r>
          </a:p>
          <a:p>
            <a:r>
              <a:rPr lang="en-AU" dirty="0">
                <a:sym typeface="Wingdings" panose="05000000000000000000" pitchFamily="2" charset="2"/>
              </a:rPr>
              <a:t>This means that we need a good research question, which will direct us to focus on particular aspects of the data, and will also shape our coding frame</a:t>
            </a:r>
            <a:endParaRPr lang="ru-RU" dirty="0"/>
          </a:p>
        </p:txBody>
      </p:sp>
    </p:spTree>
    <p:extLst>
      <p:ext uri="{BB962C8B-B14F-4D97-AF65-F5344CB8AC3E}">
        <p14:creationId xmlns:p14="http://schemas.microsoft.com/office/powerpoint/2010/main" val="3329098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F269-3421-4046-982C-E82E3A86BD5A}"/>
              </a:ext>
            </a:extLst>
          </p:cNvPr>
          <p:cNvSpPr>
            <a:spLocks noGrp="1"/>
          </p:cNvSpPr>
          <p:nvPr>
            <p:ph type="title"/>
          </p:nvPr>
        </p:nvSpPr>
        <p:spPr/>
        <p:txBody>
          <a:bodyPr/>
          <a:lstStyle/>
          <a:p>
            <a:r>
              <a:rPr lang="en-AU" dirty="0"/>
              <a:t>What is the Research Question</a:t>
            </a:r>
            <a:endParaRPr lang="ru-RU" dirty="0"/>
          </a:p>
        </p:txBody>
      </p:sp>
      <p:sp>
        <p:nvSpPr>
          <p:cNvPr id="3" name="Content Placeholder 2">
            <a:extLst>
              <a:ext uri="{FF2B5EF4-FFF2-40B4-BE49-F238E27FC236}">
                <a16:creationId xmlns:a16="http://schemas.microsoft.com/office/drawing/2014/main" id="{F00561F8-BD69-4094-A098-6D85A7D248CA}"/>
              </a:ext>
            </a:extLst>
          </p:cNvPr>
          <p:cNvSpPr>
            <a:spLocks noGrp="1"/>
          </p:cNvSpPr>
          <p:nvPr>
            <p:ph idx="1"/>
          </p:nvPr>
        </p:nvSpPr>
        <p:spPr/>
        <p:txBody>
          <a:bodyPr/>
          <a:lstStyle/>
          <a:p>
            <a:r>
              <a:rPr lang="en-AU" dirty="0"/>
              <a:t>I don’t have one (yet)! And, it is something we need to agree on</a:t>
            </a:r>
          </a:p>
          <a:p>
            <a:pPr lvl="1"/>
            <a:r>
              <a:rPr lang="en-AU" dirty="0"/>
              <a:t>And it is also important, as if we select a research question poorly, we may head off in the wrong direction</a:t>
            </a:r>
          </a:p>
          <a:p>
            <a:r>
              <a:rPr lang="en-AU" dirty="0"/>
              <a:t>There will, in any case, be more revisions, and to-ing and fro-ing that with the NPF study</a:t>
            </a:r>
          </a:p>
          <a:p>
            <a:r>
              <a:rPr lang="en-AU" dirty="0"/>
              <a:t>However, I do have a preliminary idea for the kind of research question that we could have:</a:t>
            </a:r>
          </a:p>
          <a:p>
            <a:r>
              <a:rPr lang="en-AU" dirty="0"/>
              <a:t>Focusing on the characterisations of the actors of the Renovation debate: What broader narrative emerges from the texts about the character of government and civil society? In what ways are the two sides of this contentious policy issue characterised? </a:t>
            </a:r>
            <a:endParaRPr lang="ru-RU" dirty="0"/>
          </a:p>
        </p:txBody>
      </p:sp>
    </p:spTree>
    <p:extLst>
      <p:ext uri="{BB962C8B-B14F-4D97-AF65-F5344CB8AC3E}">
        <p14:creationId xmlns:p14="http://schemas.microsoft.com/office/powerpoint/2010/main" val="2201792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B2D3A-427E-466C-BB39-B21FC7A70D26}"/>
              </a:ext>
            </a:extLst>
          </p:cNvPr>
          <p:cNvSpPr>
            <a:spLocks noGrp="1"/>
          </p:cNvSpPr>
          <p:nvPr>
            <p:ph type="title"/>
          </p:nvPr>
        </p:nvSpPr>
        <p:spPr/>
        <p:txBody>
          <a:bodyPr/>
          <a:lstStyle/>
          <a:p>
            <a:r>
              <a:rPr lang="en-AU" dirty="0"/>
              <a:t>Justification</a:t>
            </a:r>
            <a:endParaRPr lang="ru-RU" dirty="0"/>
          </a:p>
        </p:txBody>
      </p:sp>
      <p:sp>
        <p:nvSpPr>
          <p:cNvPr id="3" name="Content Placeholder 2">
            <a:extLst>
              <a:ext uri="{FF2B5EF4-FFF2-40B4-BE49-F238E27FC236}">
                <a16:creationId xmlns:a16="http://schemas.microsoft.com/office/drawing/2014/main" id="{7A1B5A9E-D0BE-4751-82FC-2E158BA46803}"/>
              </a:ext>
            </a:extLst>
          </p:cNvPr>
          <p:cNvSpPr>
            <a:spLocks noGrp="1"/>
          </p:cNvSpPr>
          <p:nvPr>
            <p:ph idx="1"/>
          </p:nvPr>
        </p:nvSpPr>
        <p:spPr/>
        <p:txBody>
          <a:bodyPr/>
          <a:lstStyle/>
          <a:p>
            <a:r>
              <a:rPr lang="en-AU" dirty="0"/>
              <a:t>Part of the challenge that we have, particularly with the government side, is that they are more factual</a:t>
            </a:r>
          </a:p>
          <a:p>
            <a:r>
              <a:rPr lang="en-AU" dirty="0"/>
              <a:t>But I would argue that there is an implicit narrative here: of a government that is productive, pro-active, exceeds expectations, is modern, constantly improving, and so on.</a:t>
            </a:r>
          </a:p>
          <a:p>
            <a:r>
              <a:rPr lang="en-AU" dirty="0"/>
              <a:t>We could code for things like material facts (things that are done) and the ways in which these activities are characterised, as high quality, progressive, creating a comfortable environment.</a:t>
            </a:r>
          </a:p>
          <a:p>
            <a:r>
              <a:rPr lang="en-AU" dirty="0"/>
              <a:t>In other words the broader narrative emerges through these kinds of characterisations of government in practical narratives of government policy in action</a:t>
            </a:r>
            <a:endParaRPr lang="ru-RU" dirty="0"/>
          </a:p>
        </p:txBody>
      </p:sp>
    </p:spTree>
    <p:extLst>
      <p:ext uri="{BB962C8B-B14F-4D97-AF65-F5344CB8AC3E}">
        <p14:creationId xmlns:p14="http://schemas.microsoft.com/office/powerpoint/2010/main" val="699343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37622-8D33-44F4-9719-6312E463B3B3}"/>
              </a:ext>
            </a:extLst>
          </p:cNvPr>
          <p:cNvSpPr>
            <a:spLocks noGrp="1"/>
          </p:cNvSpPr>
          <p:nvPr>
            <p:ph type="title"/>
          </p:nvPr>
        </p:nvSpPr>
        <p:spPr/>
        <p:txBody>
          <a:bodyPr/>
          <a:lstStyle/>
          <a:p>
            <a:r>
              <a:rPr lang="en-AU" dirty="0"/>
              <a:t>On civil society</a:t>
            </a:r>
            <a:endParaRPr lang="ru-RU" dirty="0"/>
          </a:p>
        </p:txBody>
      </p:sp>
      <p:sp>
        <p:nvSpPr>
          <p:cNvPr id="3" name="Content Placeholder 2">
            <a:extLst>
              <a:ext uri="{FF2B5EF4-FFF2-40B4-BE49-F238E27FC236}">
                <a16:creationId xmlns:a16="http://schemas.microsoft.com/office/drawing/2014/main" id="{54EB9F07-6B6A-449E-82BF-541DCCDCB02D}"/>
              </a:ext>
            </a:extLst>
          </p:cNvPr>
          <p:cNvSpPr>
            <a:spLocks noGrp="1"/>
          </p:cNvSpPr>
          <p:nvPr>
            <p:ph idx="1"/>
          </p:nvPr>
        </p:nvSpPr>
        <p:spPr/>
        <p:txBody>
          <a:bodyPr/>
          <a:lstStyle/>
          <a:p>
            <a:r>
              <a:rPr lang="en-AU" dirty="0"/>
              <a:t>The civil society is much more fragmented and distributed</a:t>
            </a:r>
          </a:p>
          <a:p>
            <a:r>
              <a:rPr lang="en-AU" dirty="0"/>
              <a:t>But here too, through these quite varied contributions, we can see thematic similarities in the way that government action is depicted, as disrespectful of rights, history, convenience, and so on.</a:t>
            </a:r>
          </a:p>
          <a:p>
            <a:r>
              <a:rPr lang="en-AU" dirty="0"/>
              <a:t>Similarly we could examine material facts (i.e. building demolished) and then the kind of normative language that is used</a:t>
            </a:r>
          </a:p>
          <a:p>
            <a:r>
              <a:rPr lang="en-AU" dirty="0"/>
              <a:t>This would also exclude some data</a:t>
            </a:r>
            <a:endParaRPr lang="ru-RU" dirty="0"/>
          </a:p>
        </p:txBody>
      </p:sp>
    </p:spTree>
    <p:extLst>
      <p:ext uri="{BB962C8B-B14F-4D97-AF65-F5344CB8AC3E}">
        <p14:creationId xmlns:p14="http://schemas.microsoft.com/office/powerpoint/2010/main" val="432994658"/>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302</TotalTime>
  <Words>897</Words>
  <Application>Microsoft Office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Corbel</vt:lpstr>
      <vt:lpstr>Wingdings 2</vt:lpstr>
      <vt:lpstr>Frame</vt:lpstr>
      <vt:lpstr>Policy Narratives NUG 2.0: Seminar 4</vt:lpstr>
      <vt:lpstr>Aims of the Seminar</vt:lpstr>
      <vt:lpstr>Approaching Data with QCA</vt:lpstr>
      <vt:lpstr>Qualitative Content Analysis and other Qualitative Research</vt:lpstr>
      <vt:lpstr>Qualitative Content Analysis: a middle way</vt:lpstr>
      <vt:lpstr>Importance of a good RQ</vt:lpstr>
      <vt:lpstr>What is the Research Question</vt:lpstr>
      <vt:lpstr>Justification</vt:lpstr>
      <vt:lpstr>On civil society</vt:lpstr>
      <vt:lpstr>Thoughts and impressions on the RQ?</vt:lpstr>
      <vt:lpstr>Next Seminar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Narratives NUG 2.0: Seminar 2</dc:title>
  <dc:creator>Victor Albert</dc:creator>
  <cp:lastModifiedBy>Victor Albert</cp:lastModifiedBy>
  <cp:revision>16</cp:revision>
  <dcterms:created xsi:type="dcterms:W3CDTF">2021-04-27T08:21:40Z</dcterms:created>
  <dcterms:modified xsi:type="dcterms:W3CDTF">2021-06-08T10:57:19Z</dcterms:modified>
</cp:coreProperties>
</file>