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71248-B80E-4CC6-9477-54F0C2EA9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Policy Narratives NUG 2.0: Seminar 5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9B155-2998-4744-92BA-87844C26F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Developing the Main Categories and Sub-Categories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84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3E27-ADD9-4351-B1B7-D4E3E936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Aims of the Seminar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5E52-B126-4F11-972D-031E85B0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Discuss the development of our code book</a:t>
            </a:r>
          </a:p>
          <a:p>
            <a:r>
              <a:rPr lang="en-AU" dirty="0"/>
              <a:t>Introduce a draft of the main dimensions and sub-categories of the codebook</a:t>
            </a:r>
          </a:p>
          <a:p>
            <a:r>
              <a:rPr lang="en-AU" dirty="0"/>
              <a:t>Instructions is pilot coding (for 5 texts)</a:t>
            </a:r>
          </a:p>
          <a:p>
            <a:r>
              <a:rPr lang="en-AU" dirty="0"/>
              <a:t>Confirm dates of subsequent seminars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11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C871-EF6E-49BB-8F90-F9F8C95D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RQ and the Main Categories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D7B1-37B9-42AE-928B-6F89CB97E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If you recall, we decided on the following RQ in our previous seminar:</a:t>
            </a:r>
          </a:p>
          <a:p>
            <a:pPr lvl="1"/>
            <a:r>
              <a:rPr lang="en-AU" sz="2200" dirty="0"/>
              <a:t> What broader narrative emerges from the texts about the character of government and civil society? </a:t>
            </a:r>
          </a:p>
          <a:p>
            <a:r>
              <a:rPr lang="en-AU" sz="2400" dirty="0"/>
              <a:t>This is the start of the development of our codebook</a:t>
            </a:r>
          </a:p>
          <a:p>
            <a:r>
              <a:rPr lang="en-AU" sz="2400" dirty="0"/>
              <a:t>But from this research question we need to develop a more elaborate set of categorisations which can give us detail, depth and focus and we proceed with our coding</a:t>
            </a:r>
          </a:p>
        </p:txBody>
      </p:sp>
    </p:spTree>
    <p:extLst>
      <p:ext uri="{BB962C8B-B14F-4D97-AF65-F5344CB8AC3E}">
        <p14:creationId xmlns:p14="http://schemas.microsoft.com/office/powerpoint/2010/main" val="385930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7FC3-3F20-4FD8-BE5F-1EA7D4BE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Possible Categorisations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7BAFE-BA3D-402C-9DB1-839A2CC70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Qualitative Content Analysis you outline dimensions or categories which determine the aspects that you want to examine in your analysis</a:t>
            </a:r>
          </a:p>
          <a:p>
            <a:r>
              <a:rPr lang="en-AU" dirty="0"/>
              <a:t>Draft dimensions:</a:t>
            </a:r>
          </a:p>
          <a:p>
            <a:pPr lvl="1"/>
            <a:r>
              <a:rPr lang="en-AU" dirty="0"/>
              <a:t>Which characters appear in the narratives</a:t>
            </a:r>
          </a:p>
          <a:p>
            <a:pPr lvl="1"/>
            <a:r>
              <a:rPr lang="en-AU" dirty="0"/>
              <a:t>What kinds of plots are depicted in the narratives</a:t>
            </a:r>
          </a:p>
          <a:p>
            <a:r>
              <a:rPr lang="en-AU" dirty="0"/>
              <a:t>What other kinds of categories or dimensions might these miss based on your texts?</a:t>
            </a:r>
          </a:p>
        </p:txBody>
      </p:sp>
    </p:spTree>
    <p:extLst>
      <p:ext uri="{BB962C8B-B14F-4D97-AF65-F5344CB8AC3E}">
        <p14:creationId xmlns:p14="http://schemas.microsoft.com/office/powerpoint/2010/main" val="311674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D8F3-C129-4A34-81B0-D079E8C0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Subcategories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FBCE-3D06-4606-9D00-D2B31A2B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Which characters appear in the narratives</a:t>
            </a:r>
          </a:p>
          <a:p>
            <a:r>
              <a:rPr lang="en-AU" dirty="0"/>
              <a:t>Sub-categories:</a:t>
            </a:r>
          </a:p>
          <a:p>
            <a:pPr lvl="1"/>
            <a:r>
              <a:rPr lang="en-AU" dirty="0"/>
              <a:t>Citizens</a:t>
            </a:r>
          </a:p>
          <a:p>
            <a:pPr lvl="1"/>
            <a:r>
              <a:rPr lang="en-AU" dirty="0"/>
              <a:t>Government</a:t>
            </a:r>
          </a:p>
          <a:p>
            <a:pPr lvl="1"/>
            <a:r>
              <a:rPr lang="en-AU" dirty="0"/>
              <a:t>Business</a:t>
            </a:r>
          </a:p>
          <a:p>
            <a:pPr lvl="1"/>
            <a:r>
              <a:rPr lang="en-AU" dirty="0"/>
              <a:t>Other</a:t>
            </a:r>
          </a:p>
          <a:p>
            <a:r>
              <a:rPr lang="en-AU" dirty="0"/>
              <a:t>How do they appear in the narratives:</a:t>
            </a:r>
          </a:p>
          <a:p>
            <a:pPr lvl="1"/>
            <a:r>
              <a:rPr lang="en-AU" dirty="0"/>
              <a:t>In a negative light</a:t>
            </a:r>
          </a:p>
          <a:p>
            <a:pPr lvl="1"/>
            <a:r>
              <a:rPr lang="en-AU" dirty="0"/>
              <a:t>In a positive light</a:t>
            </a:r>
          </a:p>
          <a:p>
            <a:r>
              <a:rPr lang="en-AU" dirty="0"/>
              <a:t>Maybe change this to: which characters [could be renovation program] are portrayed as heroes or saviours?</a:t>
            </a:r>
          </a:p>
          <a:p>
            <a:pPr lvl="1"/>
            <a:r>
              <a:rPr lang="en-AU" dirty="0"/>
              <a:t>What are the reasons for this portrayal/how it is justified</a:t>
            </a:r>
          </a:p>
          <a:p>
            <a:pPr lvl="1"/>
            <a:r>
              <a:rPr lang="en-AU" dirty="0"/>
              <a:t>What does their action lead to? </a:t>
            </a:r>
          </a:p>
          <a:p>
            <a:pPr lvl="1"/>
            <a:r>
              <a:rPr lang="en-AU" dirty="0"/>
              <a:t>What kinds of implicit or explicit values do they exhibit?</a:t>
            </a:r>
          </a:p>
          <a:p>
            <a:pPr lvl="2"/>
            <a:endParaRPr lang="en-AU" dirty="0"/>
          </a:p>
          <a:p>
            <a:r>
              <a:rPr lang="en-AU" dirty="0"/>
              <a:t>Which characters are portrayed as villains? </a:t>
            </a:r>
          </a:p>
          <a:p>
            <a:pPr lvl="1"/>
            <a:r>
              <a:rPr lang="en-AU" dirty="0"/>
              <a:t>Unintentional - possible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marL="50292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792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810BC-DA24-44F9-93BF-05921E65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Plots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74CB-1D37-4B23-9D30-D97A0973E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kinds of plots are depicted in the narratives</a:t>
            </a:r>
          </a:p>
          <a:p>
            <a:r>
              <a:rPr lang="en-AU" dirty="0"/>
              <a:t>Take 1….</a:t>
            </a:r>
          </a:p>
          <a:p>
            <a:r>
              <a:rPr lang="en-AU" dirty="0"/>
              <a:t>Subcategories:</a:t>
            </a:r>
          </a:p>
          <a:p>
            <a:pPr lvl="1"/>
            <a:r>
              <a:rPr lang="en-AU" dirty="0"/>
              <a:t>Plots are based on events that occurred in the past</a:t>
            </a:r>
          </a:p>
          <a:p>
            <a:pPr lvl="2"/>
            <a:r>
              <a:rPr lang="en-AU" dirty="0"/>
              <a:t>What were the processes that took place</a:t>
            </a:r>
          </a:p>
          <a:p>
            <a:pPr lvl="2"/>
            <a:r>
              <a:rPr lang="en-AU" dirty="0"/>
              <a:t>Who was impacted by these processes</a:t>
            </a:r>
          </a:p>
          <a:p>
            <a:pPr lvl="2"/>
            <a:r>
              <a:rPr lang="en-AU" dirty="0"/>
              <a:t>Who was the author of these processes</a:t>
            </a:r>
          </a:p>
          <a:p>
            <a:pPr lvl="1"/>
            <a:r>
              <a:rPr lang="en-AU" dirty="0"/>
              <a:t>Plots are based on events that are currently occurring</a:t>
            </a:r>
          </a:p>
          <a:p>
            <a:pPr lvl="2"/>
            <a:r>
              <a:rPr lang="en-AU" dirty="0"/>
              <a:t>What are the effects – material or social - of these events</a:t>
            </a:r>
          </a:p>
          <a:p>
            <a:pPr lvl="2"/>
            <a:r>
              <a:rPr lang="en-AU" dirty="0"/>
              <a:t>How may these effects </a:t>
            </a:r>
          </a:p>
          <a:p>
            <a:pPr lvl="2"/>
            <a:endParaRPr lang="en-AU" dirty="0"/>
          </a:p>
          <a:p>
            <a:pPr lvl="1"/>
            <a:r>
              <a:rPr lang="en-AU" dirty="0"/>
              <a:t>Plots are based on events that will or may happen in the future</a:t>
            </a:r>
          </a:p>
          <a:p>
            <a:pPr lvl="1"/>
            <a:r>
              <a:rPr lang="en-AU" dirty="0"/>
              <a:t>Plots are based on general or abstract characteristics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7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1068-9BE0-4E2E-8B60-87E19F04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Plots take 2…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684F0-7294-4AFC-8720-D85FF3074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kinds of plots are depicted in the narratives</a:t>
            </a:r>
          </a:p>
          <a:p>
            <a:r>
              <a:rPr lang="en-AU" dirty="0"/>
              <a:t>Subcategories:</a:t>
            </a:r>
          </a:p>
          <a:p>
            <a:r>
              <a:rPr lang="en-AU" dirty="0"/>
              <a:t>The plots depict a process of decline</a:t>
            </a:r>
          </a:p>
          <a:p>
            <a:pPr lvl="1"/>
            <a:r>
              <a:rPr lang="en-AU" dirty="0"/>
              <a:t>The process was due to government action</a:t>
            </a:r>
          </a:p>
          <a:p>
            <a:pPr lvl="2"/>
            <a:r>
              <a:rPr lang="en-AU" dirty="0"/>
              <a:t>The decline was due to purposive action, such as corruption or deception.</a:t>
            </a:r>
          </a:p>
          <a:p>
            <a:pPr lvl="2"/>
            <a:r>
              <a:rPr lang="en-AU" dirty="0"/>
              <a:t>The decline was an inadvertent consequence of government action</a:t>
            </a:r>
          </a:p>
          <a:p>
            <a:pPr lvl="1"/>
            <a:r>
              <a:rPr lang="en-AU" dirty="0"/>
              <a:t>The process was due to mechanical processes</a:t>
            </a:r>
          </a:p>
          <a:p>
            <a:r>
              <a:rPr lang="en-AU" dirty="0"/>
              <a:t>The plots depict a process of improvement</a:t>
            </a:r>
          </a:p>
          <a:p>
            <a:pPr lvl="1"/>
            <a:r>
              <a:rPr lang="en-AU" dirty="0"/>
              <a:t>The improvement was due to government action</a:t>
            </a:r>
          </a:p>
          <a:p>
            <a:pPr lvl="1"/>
            <a:r>
              <a:rPr lang="en-AU" dirty="0"/>
              <a:t>The improvement was due to citizen action</a:t>
            </a:r>
          </a:p>
          <a:p>
            <a:r>
              <a:rPr lang="en-AU" dirty="0"/>
              <a:t>The plot depicts a process that is not explicitly positive or negative</a:t>
            </a:r>
          </a:p>
          <a:p>
            <a:r>
              <a:rPr lang="en-AU" dirty="0"/>
              <a:t>The plot is metaphorical rather than concrete</a:t>
            </a:r>
          </a:p>
          <a:p>
            <a:pPr lvl="1"/>
            <a:r>
              <a:rPr lang="en-AU" dirty="0"/>
              <a:t>Relies on comparison with other cases </a:t>
            </a:r>
          </a:p>
          <a:p>
            <a:pPr lvl="1"/>
            <a:endParaRPr lang="en-AU" dirty="0"/>
          </a:p>
          <a:p>
            <a:endParaRPr lang="en-A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89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088B-D38D-42C2-98A0-8BB0BD1C6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Seminar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9ABB-7B6C-4AD1-80D8-C9DC7FCB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When should we have our next seminar? 2pm on July 20</a:t>
            </a:r>
          </a:p>
        </p:txBody>
      </p:sp>
    </p:spTree>
    <p:extLst>
      <p:ext uri="{BB962C8B-B14F-4D97-AF65-F5344CB8AC3E}">
        <p14:creationId xmlns:p14="http://schemas.microsoft.com/office/powerpoint/2010/main" val="303711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AD93-EF94-44FF-82D9-3ACF4A1D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Questions?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85C77-8F73-4FE3-9773-A18E2103C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questions?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303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7362</TotalTime>
  <Words>488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Policy Narratives NUG 2.0: Seminar 5</vt:lpstr>
      <vt:lpstr>Aims of the Seminar</vt:lpstr>
      <vt:lpstr>The RQ and the Main Categories</vt:lpstr>
      <vt:lpstr>Possible Categorisations</vt:lpstr>
      <vt:lpstr>Subcategories</vt:lpstr>
      <vt:lpstr>Plots</vt:lpstr>
      <vt:lpstr>Plots take 2…</vt:lpstr>
      <vt:lpstr>Next Seminar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Narratives NUG 2.0: Seminar 2</dc:title>
  <dc:creator>Victor Albert</dc:creator>
  <cp:lastModifiedBy>Victor Albert</cp:lastModifiedBy>
  <cp:revision>27</cp:revision>
  <dcterms:created xsi:type="dcterms:W3CDTF">2021-04-27T08:21:40Z</dcterms:created>
  <dcterms:modified xsi:type="dcterms:W3CDTF">2021-07-07T07:31:29Z</dcterms:modified>
</cp:coreProperties>
</file>